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4" r:id="rId3"/>
    <p:sldId id="273" r:id="rId4"/>
    <p:sldId id="258" r:id="rId5"/>
    <p:sldId id="271" r:id="rId6"/>
    <p:sldId id="278" r:id="rId7"/>
    <p:sldId id="282" r:id="rId8"/>
    <p:sldId id="279" r:id="rId9"/>
    <p:sldId id="280" r:id="rId10"/>
    <p:sldId id="276" r:id="rId11"/>
    <p:sldId id="284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90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pt-BR" dirty="0" smtClean="0"/>
          </a:p>
          <a:p>
            <a:pPr marL="514350" indent="-514350" algn="ctr">
              <a:buNone/>
            </a:pPr>
            <a:endParaRPr lang="pt-BR" sz="3500" dirty="0" smtClean="0"/>
          </a:p>
          <a:p>
            <a:pPr marL="514350" indent="-514350" algn="ctr">
              <a:buNone/>
            </a:pPr>
            <a:endParaRPr lang="pt-BR" sz="3500" dirty="0" smtClean="0"/>
          </a:p>
          <a:p>
            <a:pPr marL="514350" indent="-514350" algn="ctr">
              <a:buNone/>
            </a:pPr>
            <a:r>
              <a:rPr lang="pt-BR" sz="3500" b="1" dirty="0" smtClean="0"/>
              <a:t>PRIVATIZAÇÃO DA ELETROBRAS</a:t>
            </a:r>
          </a:p>
          <a:p>
            <a:pPr marL="514350" indent="-514350" algn="ctr">
              <a:buNone/>
            </a:pPr>
            <a:endParaRPr lang="pt-BR" sz="3500" b="1" dirty="0" smtClean="0"/>
          </a:p>
          <a:p>
            <a:pPr marL="514350" indent="-514350" algn="ctr">
              <a:buNone/>
            </a:pPr>
            <a:r>
              <a:rPr lang="pt-BR" sz="3500" b="1" dirty="0" smtClean="0"/>
              <a:t>Se privatizar, a conta de luz vai aumentar</a:t>
            </a:r>
          </a:p>
          <a:p>
            <a:pPr marL="514350" indent="-514350" algn="ctr">
              <a:buNone/>
            </a:pPr>
            <a:endParaRPr lang="pt-BR" sz="2000" i="1" dirty="0" smtClean="0"/>
          </a:p>
          <a:p>
            <a:pPr marL="514350" indent="-514350" algn="ctr">
              <a:buNone/>
            </a:pPr>
            <a:endParaRPr lang="pt-BR" sz="2000" i="1" dirty="0" smtClean="0"/>
          </a:p>
          <a:p>
            <a:pPr marL="514350" indent="-514350" algn="ctr">
              <a:buNone/>
            </a:pPr>
            <a:endParaRPr lang="pt-BR" sz="2000" i="1" dirty="0" smtClean="0"/>
          </a:p>
          <a:p>
            <a:pPr marL="514350" indent="-514350" algn="ctr">
              <a:buNone/>
            </a:pPr>
            <a:endParaRPr lang="pt-BR" sz="2000" dirty="0" smtClean="0"/>
          </a:p>
          <a:p>
            <a:pPr marL="514350" indent="-514350" algn="ctr">
              <a:buNone/>
            </a:pPr>
            <a:endParaRPr lang="pt-BR" sz="2000" dirty="0" smtClean="0"/>
          </a:p>
          <a:p>
            <a:pPr marL="514350" indent="-514350" algn="ctr">
              <a:buNone/>
            </a:pPr>
            <a:endParaRPr lang="pt-BR" sz="2000" dirty="0" smtClean="0"/>
          </a:p>
        </p:txBody>
      </p:sp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6" name="Imagem 5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0"/>
            <a:ext cx="1857356" cy="1595406"/>
          </a:xfrm>
          <a:prstGeom prst="rect">
            <a:avLst/>
          </a:prstGeom>
        </p:spPr>
      </p:pic>
      <p:pic>
        <p:nvPicPr>
          <p:cNvPr id="7" name="Picture 2" descr="https://lh4.googleusercontent.com/cNa5JiADUT8UEy2JvHIkGmm-eN6MkzX5ojqQv4E2gZ4XULlfvoOIKImn910omcrqqKmxSxZGawUPxLStnzoq6GAuoc-cGik0D8-V8mVHRrQtDkcFDP5ITponqaq7FRXNqPNZ_T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2928958" cy="135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800" b="1" dirty="0" smtClean="0"/>
              <a:t>"E a única (privatização) que ele (Guedes) colocou está sob suspeição, que é a Eletrobrás, porque está negociando modelagem para beneficiar acionistas incluindo uma usina cuja concessão vence agora", disse Maia, provavelmente se referindo a </a:t>
            </a:r>
            <a:r>
              <a:rPr lang="pt-BR" sz="1800" b="1" dirty="0" err="1" smtClean="0"/>
              <a:t>Tucuruí</a:t>
            </a:r>
            <a:r>
              <a:rPr lang="pt-BR" sz="1800" b="1" dirty="0" smtClean="0"/>
              <a:t>, uma das maiores hidrelétricas da Eletronorte, cuja concessão vence em 2024.</a:t>
            </a:r>
            <a:endParaRPr lang="pt-BR" sz="1800" dirty="0" smtClean="0"/>
          </a:p>
          <a:p>
            <a:r>
              <a:rPr lang="pt-BR" sz="1800" b="1" dirty="0" smtClean="0"/>
              <a:t> </a:t>
            </a:r>
            <a:endParaRPr lang="pt-BR" sz="1800" dirty="0" smtClean="0"/>
          </a:p>
          <a:p>
            <a:r>
              <a:rPr lang="pt-BR" sz="1800" b="1" dirty="0" smtClean="0"/>
              <a:t>"Está sob suspeição e é por isso que ela não andou na Câmara", disse, negando ainda que o motivo de o projeto não ter andado tenha sido um acordo feito entre Maia e a oposição, "como o ministro fala". "Isso vai beneficiar os acionistas atuais da Eletrobrás. E quero ver o ministro falar que é mentira o que estou falando, porque a equipe dele fala isso", disse.</a:t>
            </a:r>
            <a:endParaRPr lang="pt-BR" sz="1800" dirty="0"/>
          </a:p>
        </p:txBody>
      </p:sp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71472" y="642918"/>
            <a:ext cx="6500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Outros aspectos</a:t>
            </a:r>
          </a:p>
        </p:txBody>
      </p:sp>
      <p:pic>
        <p:nvPicPr>
          <p:cNvPr id="8" name="Imagem 7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/>
            <a:r>
              <a:rPr lang="pt-BR" sz="1800" dirty="0" smtClean="0"/>
              <a:t>Enxerto da parte térmicas e gasodutos</a:t>
            </a:r>
          </a:p>
          <a:p>
            <a:pPr marL="514350" indent="-514350"/>
            <a:r>
              <a:rPr lang="pt-BR" sz="1800" dirty="0" smtClean="0"/>
              <a:t>Falta de garantia do uso múltiplo das águas</a:t>
            </a:r>
          </a:p>
          <a:p>
            <a:pPr marL="514350" indent="-514350"/>
            <a:r>
              <a:rPr lang="pt-BR" sz="1800" b="1" dirty="0" smtClean="0"/>
              <a:t>QUESTÃO DOS FUNDOS</a:t>
            </a:r>
          </a:p>
          <a:p>
            <a:pPr marL="514350" indent="-514350"/>
            <a:endParaRPr lang="pt-BR" sz="1800" b="1" dirty="0" smtClean="0"/>
          </a:p>
          <a:p>
            <a:pPr marL="514350" indent="-514350"/>
            <a:endParaRPr lang="pt-BR" sz="1800" b="1" dirty="0" smtClean="0"/>
          </a:p>
          <a:p>
            <a:pPr marL="514350" indent="-514350"/>
            <a:endParaRPr lang="pt-BR" sz="1800" b="1" dirty="0" smtClean="0"/>
          </a:p>
          <a:p>
            <a:pPr marL="514350" indent="-514350"/>
            <a:r>
              <a:rPr lang="pt-BR" sz="1800" b="1" dirty="0" smtClean="0"/>
              <a:t>SE PRIVATIZAR, A CONTA DE LUZ VAI AUMENTAR</a:t>
            </a:r>
            <a:endParaRPr lang="pt-BR" sz="1800" dirty="0" smtClean="0"/>
          </a:p>
        </p:txBody>
      </p:sp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71472" y="642918"/>
            <a:ext cx="6500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Outros aspectos</a:t>
            </a:r>
          </a:p>
        </p:txBody>
      </p:sp>
      <p:pic>
        <p:nvPicPr>
          <p:cNvPr id="8" name="Imagem 7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None/>
            </a:pPr>
            <a:r>
              <a:rPr lang="pt-BR" sz="2000" dirty="0" smtClean="0"/>
              <a:t>Urgência justificada por (i) atrasos em obras de transmissão em 2017, (ii) baixo nível de investimento e (iii) perda de participação relevante.</a:t>
            </a:r>
          </a:p>
          <a:p>
            <a:pPr marL="514350" indent="-514350">
              <a:buNone/>
            </a:pPr>
            <a:endParaRPr lang="pt-BR" sz="2000" dirty="0" smtClean="0"/>
          </a:p>
          <a:p>
            <a:pPr marL="514350" indent="-514350">
              <a:buAutoNum type="romanLcParenBoth"/>
            </a:pPr>
            <a:r>
              <a:rPr lang="pt-BR" sz="2000" dirty="0" smtClean="0"/>
              <a:t>Segundo o TCU, 83% das obras de transmissão do país estavam atrasadas em 2017. Casos de falência de empresas privadas, </a:t>
            </a:r>
            <a:r>
              <a:rPr lang="pt-BR" sz="2000" dirty="0" err="1" smtClean="0"/>
              <a:t>Abengoa</a:t>
            </a:r>
            <a:r>
              <a:rPr lang="pt-BR" sz="2000" dirty="0" smtClean="0"/>
              <a:t> e </a:t>
            </a:r>
            <a:r>
              <a:rPr lang="pt-BR" sz="2000" dirty="0" err="1" smtClean="0"/>
              <a:t>Isolux</a:t>
            </a:r>
            <a:r>
              <a:rPr lang="pt-BR" sz="2000" dirty="0" smtClean="0"/>
              <a:t>. </a:t>
            </a:r>
            <a:r>
              <a:rPr lang="pt-BR" sz="2000" dirty="0" err="1" smtClean="0"/>
              <a:t>Eletrobras</a:t>
            </a:r>
            <a:r>
              <a:rPr lang="pt-BR" sz="2000" dirty="0" smtClean="0"/>
              <a:t> assumiu parte das linhas da </a:t>
            </a:r>
            <a:r>
              <a:rPr lang="pt-BR" sz="2000" dirty="0" err="1" smtClean="0"/>
              <a:t>Abengoa</a:t>
            </a:r>
            <a:r>
              <a:rPr lang="pt-BR" sz="2000" dirty="0" smtClean="0"/>
              <a:t> e também atuou para restabelecer o sistema no estado do Amapá, em pane devido problemas operacionais com a concessionária privada (</a:t>
            </a:r>
            <a:r>
              <a:rPr lang="pt-BR" sz="2000" dirty="0" err="1" smtClean="0"/>
              <a:t>ex-Isolux</a:t>
            </a:r>
            <a:r>
              <a:rPr lang="pt-BR" sz="2000" dirty="0" smtClean="0"/>
              <a:t>). </a:t>
            </a:r>
          </a:p>
          <a:p>
            <a:pPr marL="514350" indent="-514350">
              <a:buAutoNum type="romanLcParenBoth"/>
            </a:pPr>
            <a:endParaRPr lang="pt-BR" sz="2000" dirty="0" smtClean="0"/>
          </a:p>
          <a:p>
            <a:pPr marL="514350" indent="-514350">
              <a:buFont typeface="Arial" pitchFamily="34" charset="0"/>
              <a:buAutoNum type="romanLcParenBoth"/>
            </a:pPr>
            <a:r>
              <a:rPr lang="pt-BR" sz="2000" dirty="0" smtClean="0"/>
              <a:t>Empresas do Grupo </a:t>
            </a:r>
            <a:r>
              <a:rPr lang="pt-BR" sz="2000" dirty="0" err="1" smtClean="0"/>
              <a:t>Eletrobras</a:t>
            </a:r>
            <a:r>
              <a:rPr lang="pt-BR" sz="2000" dirty="0" smtClean="0"/>
              <a:t> apresentam excelentes indicadores operacionais e econômico-financeiros. </a:t>
            </a:r>
          </a:p>
          <a:p>
            <a:pPr marL="514350" indent="-514350">
              <a:buAutoNum type="romanLcParenBoth"/>
            </a:pPr>
            <a:endParaRPr lang="pt-BR" sz="2000" dirty="0" smtClean="0"/>
          </a:p>
        </p:txBody>
      </p:sp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571472" y="642918"/>
            <a:ext cx="35350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Urgência e relevância?</a:t>
            </a:r>
          </a:p>
        </p:txBody>
      </p:sp>
      <p:pic>
        <p:nvPicPr>
          <p:cNvPr id="10" name="Imagem 9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pt-BR" sz="2000" dirty="0" smtClean="0"/>
              <a:t>(ii)   </a:t>
            </a:r>
            <a:r>
              <a:rPr lang="pt-BR" sz="2000" dirty="0" err="1" smtClean="0"/>
              <a:t>Eletrobras</a:t>
            </a:r>
            <a:r>
              <a:rPr lang="pt-BR" sz="2000" dirty="0" smtClean="0"/>
              <a:t> é a empresa com o 3º maior patrimônio líquido do Brasil. Possui R$ 14 bilhões disponíveis em Caixa, Reservas de Lucros acumulados de R$ 30 bilhões, um dos menores indicadores de </a:t>
            </a:r>
            <a:r>
              <a:rPr lang="pt-BR" sz="2000" dirty="0" err="1" smtClean="0"/>
              <a:t>alvancagem</a:t>
            </a:r>
            <a:r>
              <a:rPr lang="pt-BR" sz="2000" dirty="0" smtClean="0"/>
              <a:t> do setor (</a:t>
            </a:r>
            <a:r>
              <a:rPr lang="pt-BR" sz="2000" dirty="0" err="1" smtClean="0"/>
              <a:t>Dív</a:t>
            </a:r>
            <a:r>
              <a:rPr lang="pt-BR" sz="2000" dirty="0" smtClean="0"/>
              <a:t>. Líq./EBITDA) e vai distribuir R$ 4 bilhões em dividendos esse ano – montante superior ao total investido no ano passado.  </a:t>
            </a:r>
          </a:p>
          <a:p>
            <a:pPr marL="514350" indent="-514350">
              <a:buNone/>
            </a:pPr>
            <a:endParaRPr lang="pt-BR" sz="2000" dirty="0" smtClean="0"/>
          </a:p>
          <a:p>
            <a:pPr marL="514350" indent="-514350">
              <a:buNone/>
            </a:pPr>
            <a:r>
              <a:rPr lang="pt-BR" sz="2000" dirty="0" smtClean="0"/>
              <a:t>(iii)  Se a </a:t>
            </a:r>
            <a:r>
              <a:rPr lang="pt-BR" sz="2000" dirty="0" err="1" smtClean="0"/>
              <a:t>Eletrobras</a:t>
            </a:r>
            <a:r>
              <a:rPr lang="pt-BR" sz="2000" dirty="0" smtClean="0"/>
              <a:t> fosse um país, seria o sétimo em capacidade instalada em fonte hidráulica. Ainda opera cerca da metade das linhas de transmissão do país. Sua participação no setor permanece relevante.    </a:t>
            </a:r>
          </a:p>
          <a:p>
            <a:pPr marL="514350" indent="-514350">
              <a:buNone/>
            </a:pPr>
            <a:endParaRPr lang="pt-BR" sz="2000" b="1" dirty="0" smtClean="0"/>
          </a:p>
          <a:p>
            <a:pPr marL="514350" indent="-514350" algn="ctr">
              <a:buNone/>
            </a:pPr>
            <a:r>
              <a:rPr lang="pt-BR" sz="2400" b="1" dirty="0" smtClean="0"/>
              <a:t>Não existem motivos para discutir a privatização da </a:t>
            </a:r>
            <a:r>
              <a:rPr lang="pt-BR" sz="2400" b="1" dirty="0" err="1" smtClean="0"/>
              <a:t>Eletrobras</a:t>
            </a:r>
            <a:r>
              <a:rPr lang="pt-BR" sz="2400" b="1" dirty="0" smtClean="0"/>
              <a:t> em regime de urgência (em meio à uma pandemia)! </a:t>
            </a:r>
            <a:endParaRPr lang="pt-BR" sz="2400" dirty="0" smtClean="0"/>
          </a:p>
        </p:txBody>
      </p:sp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571472" y="642918"/>
            <a:ext cx="3616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Urgência e relevância?</a:t>
            </a:r>
          </a:p>
        </p:txBody>
      </p:sp>
      <p:pic>
        <p:nvPicPr>
          <p:cNvPr id="10" name="Imagem 9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500166" y="1714490"/>
          <a:ext cx="6072230" cy="4652310"/>
        </p:xfrm>
        <a:graphic>
          <a:graphicData uri="http://schemas.openxmlformats.org/drawingml/2006/table">
            <a:tbl>
              <a:tblPr/>
              <a:tblGrid>
                <a:gridCol w="4360964"/>
                <a:gridCol w="1711266"/>
              </a:tblGrid>
              <a:tr h="33437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Entre</a:t>
                      </a:r>
                      <a:r>
                        <a:rPr lang="pt-BR" sz="2000" b="1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os melhores resultados  no Brasil em </a:t>
                      </a:r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2019</a:t>
                      </a:r>
                      <a:r>
                        <a:rPr lang="pt-BR" sz="2000" b="1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Ranking Valor 1000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Eletrobras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Patrimônio Líquido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3ª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Lucro Líquido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3ª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Ebitda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7ª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Ranking Valor 1000 - Setor Elétrico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Eletrobras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Patrimônio Líquido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1ª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Lucro Líquido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1ª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Ebitda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1ª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Lucro da atividade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1ª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437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Líquida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4ª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70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Fonte: Valor Econômico - Valor 1000, edição 2020.                        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Disponível 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em: https://www.valor.com.br/valor1000/2020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27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Elaboração: CNE/ assessoria econômica.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571472" y="642918"/>
            <a:ext cx="6626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Capacidade de investimento da </a:t>
            </a:r>
            <a:r>
              <a:rPr lang="pt-BR" sz="2800" b="1" dirty="0" err="1" smtClean="0"/>
              <a:t>Eletrobras</a:t>
            </a:r>
            <a:endParaRPr lang="pt-BR" sz="2800" b="1" dirty="0" smtClean="0"/>
          </a:p>
        </p:txBody>
      </p:sp>
      <p:pic>
        <p:nvPicPr>
          <p:cNvPr id="8" name="Imagem 7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 algn="just">
              <a:buNone/>
            </a:pPr>
            <a:r>
              <a:rPr lang="pt-BR" sz="1800" dirty="0" smtClean="0"/>
              <a:t>	“optou por privilegiar o consumidor do mercado cativo, responsável pelo financiamento dos </a:t>
            </a:r>
            <a:r>
              <a:rPr lang="pt-BR" sz="1800" u="sng" dirty="0" smtClean="0"/>
              <a:t>grandes empreendimentos de geração que passarão do regime de cotas para o de produção independente</a:t>
            </a:r>
            <a:r>
              <a:rPr lang="pt-BR" sz="1800" dirty="0" smtClean="0"/>
              <a:t> processo esse que, embora acompanhado de medidas mitigadoras, pode </a:t>
            </a:r>
            <a:r>
              <a:rPr lang="pt-BR" sz="1800" u="sng" dirty="0" smtClean="0"/>
              <a:t>resultar em elevação tarifária</a:t>
            </a:r>
            <a:r>
              <a:rPr lang="pt-BR" sz="1800" dirty="0" smtClean="0"/>
              <a:t> caso não haja encaminhamento adequado para as questões envolvidas”. </a:t>
            </a:r>
            <a:r>
              <a:rPr lang="pt-BR" sz="1800" b="1" dirty="0" smtClean="0"/>
              <a:t>(Parecer, p. 17-18, grifo nosso)</a:t>
            </a:r>
          </a:p>
          <a:p>
            <a:pPr marL="514350" indent="-514350">
              <a:buNone/>
            </a:pPr>
            <a:endParaRPr lang="pt-BR" sz="1800" dirty="0" smtClean="0"/>
          </a:p>
          <a:p>
            <a:pPr marL="514350" indent="-514350" algn="just">
              <a:buNone/>
            </a:pPr>
            <a:r>
              <a:rPr lang="pt-BR" sz="1800" dirty="0" smtClean="0"/>
              <a:t>	Cerca de 40% da energia vendida pelas empresas do Grupo </a:t>
            </a:r>
            <a:r>
              <a:rPr lang="pt-BR" sz="1800" dirty="0" err="1" smtClean="0"/>
              <a:t>Eletrobras</a:t>
            </a:r>
            <a:r>
              <a:rPr lang="pt-BR" sz="1800" dirty="0" smtClean="0"/>
              <a:t> está alocada no regime de cotas. É a energia mais barata e representa em torno de 20% do mix de energia contratada pelas distribuidoras. </a:t>
            </a:r>
          </a:p>
          <a:p>
            <a:pPr marL="514350" indent="-514350">
              <a:buNone/>
            </a:pPr>
            <a:endParaRPr lang="pt-BR" sz="1800" b="1" dirty="0" smtClean="0"/>
          </a:p>
          <a:p>
            <a:pPr marL="514350" indent="-514350" algn="ctr">
              <a:buNone/>
            </a:pPr>
            <a:r>
              <a:rPr lang="pt-BR" sz="1800" b="1" dirty="0" smtClean="0"/>
              <a:t>Proposta prevê aportes da “nova” estatal  como uma das medidas mitigadoras da elevação da tarifa!</a:t>
            </a:r>
          </a:p>
          <a:p>
            <a:pPr marL="514350" indent="-514350">
              <a:buNone/>
            </a:pPr>
            <a:r>
              <a:rPr lang="pt-BR" sz="1800" b="1" dirty="0" smtClean="0"/>
              <a:t> </a:t>
            </a:r>
          </a:p>
        </p:txBody>
      </p:sp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71472" y="642918"/>
            <a:ext cx="6500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Impacto na conta de luz </a:t>
            </a:r>
            <a:r>
              <a:rPr lang="pt-BR" sz="2800" b="1" dirty="0" err="1" smtClean="0"/>
              <a:t>d@</a:t>
            </a:r>
            <a:r>
              <a:rPr lang="pt-BR" sz="2800" b="1" dirty="0" smtClean="0"/>
              <a:t>s </a:t>
            </a:r>
            <a:r>
              <a:rPr lang="pt-BR" sz="2800" b="1" dirty="0" err="1" smtClean="0"/>
              <a:t>brasileir@</a:t>
            </a:r>
            <a:r>
              <a:rPr lang="pt-BR" sz="2800" b="1" dirty="0" smtClean="0"/>
              <a:t>s?</a:t>
            </a:r>
          </a:p>
        </p:txBody>
      </p:sp>
      <p:pic>
        <p:nvPicPr>
          <p:cNvPr id="8" name="Imagem 7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 algn="just">
              <a:buNone/>
            </a:pPr>
            <a:r>
              <a:rPr lang="pt-BR" sz="1800" dirty="0" smtClean="0"/>
              <a:t>	“A destinação desses recursos de forma exclusiva para o mercado cativo garantiria a esses pequenos consumidores um montante adicional de aproximadamente R$ 8 bilhões no decorrer do prazo de vigência das concessões, combatendo a distorção de preços e </a:t>
            </a:r>
            <a:r>
              <a:rPr lang="pt-BR" sz="1800" u="sng" dirty="0" smtClean="0"/>
              <a:t>mitigando o risco de aumento tarifário aos mais vulneráveis decorrente da </a:t>
            </a:r>
            <a:r>
              <a:rPr lang="pt-BR" sz="1800" u="sng" dirty="0" err="1" smtClean="0"/>
              <a:t>descotização</a:t>
            </a:r>
            <a:r>
              <a:rPr lang="pt-BR" sz="1800" u="sng" dirty="0" smtClean="0"/>
              <a:t> das usinas</a:t>
            </a:r>
            <a:r>
              <a:rPr lang="pt-BR" sz="1800" dirty="0" smtClean="0"/>
              <a:t>”. </a:t>
            </a:r>
            <a:r>
              <a:rPr lang="pt-BR" sz="1800" b="1" dirty="0" smtClean="0"/>
              <a:t>(Parecer, p. 18, grifo nosso)</a:t>
            </a:r>
          </a:p>
          <a:p>
            <a:pPr marL="514350" indent="-514350">
              <a:buNone/>
            </a:pPr>
            <a:endParaRPr lang="pt-BR" sz="1800" dirty="0" smtClean="0"/>
          </a:p>
          <a:p>
            <a:pPr marL="514350" indent="-514350" algn="just">
              <a:buNone/>
            </a:pPr>
            <a:r>
              <a:rPr lang="pt-BR" sz="1800" dirty="0" smtClean="0"/>
              <a:t>	</a:t>
            </a:r>
            <a:endParaRPr lang="pt-BR" sz="1800" b="1" dirty="0" smtClean="0"/>
          </a:p>
        </p:txBody>
      </p:sp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71472" y="642918"/>
            <a:ext cx="6500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Impacto na conta de luz </a:t>
            </a:r>
            <a:r>
              <a:rPr lang="pt-BR" sz="2800" b="1" dirty="0" err="1" smtClean="0"/>
              <a:t>d@</a:t>
            </a:r>
            <a:r>
              <a:rPr lang="pt-BR" sz="2800" b="1" dirty="0" smtClean="0"/>
              <a:t>s </a:t>
            </a:r>
            <a:r>
              <a:rPr lang="pt-BR" sz="2800" b="1" dirty="0" err="1" smtClean="0"/>
              <a:t>brasileir@</a:t>
            </a:r>
            <a:r>
              <a:rPr lang="pt-BR" sz="2800" b="1" dirty="0" smtClean="0"/>
              <a:t>s?</a:t>
            </a:r>
          </a:p>
        </p:txBody>
      </p:sp>
      <p:pic>
        <p:nvPicPr>
          <p:cNvPr id="8" name="Imagem 7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3429000"/>
            <a:ext cx="6514268" cy="2071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5" cstate="print"/>
          <a:srcRect r="9666" b="29796"/>
          <a:stretch/>
        </p:blipFill>
        <p:spPr bwMode="auto">
          <a:xfrm>
            <a:off x="5357818" y="4714883"/>
            <a:ext cx="2786082" cy="20686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None/>
            </a:pPr>
            <a:r>
              <a:rPr lang="pt-BR" sz="1800" dirty="0" smtClean="0"/>
              <a:t>	“§ 1º deste artigo e estará condicionada à outorga de novas concessões de geração de energia elétrica para os Contratos de Concessão nº 007/2004-</a:t>
            </a:r>
            <a:r>
              <a:rPr lang="pt-BR" sz="1800" dirty="0" err="1" smtClean="0"/>
              <a:t>Aneel-Eletronorte</a:t>
            </a:r>
            <a:r>
              <a:rPr lang="pt-BR" sz="1800" dirty="0" smtClean="0"/>
              <a:t>, firmado pela União e as Centrais Elétricas do Norte do Brasil S.A., e nº 004/2004-</a:t>
            </a:r>
            <a:r>
              <a:rPr lang="pt-BR" sz="1800" dirty="0" err="1" smtClean="0"/>
              <a:t>Aneel</a:t>
            </a:r>
            <a:r>
              <a:rPr lang="pt-BR" sz="1800" dirty="0" smtClean="0"/>
              <a:t>/Furnas, especificamente para a UHE Mascarenhas de Moraes, firmado pela União e Furnas Centrais Elétricas S.A., pelo prazo de trinta”. </a:t>
            </a:r>
            <a:r>
              <a:rPr lang="pt-BR" sz="1800" b="1" dirty="0" smtClean="0"/>
              <a:t>(Parecer, p. 39, grifo nosso)</a:t>
            </a:r>
          </a:p>
          <a:p>
            <a:pPr marL="514350" indent="-514350">
              <a:buNone/>
            </a:pPr>
            <a:endParaRPr lang="pt-BR" sz="1800" dirty="0" smtClean="0"/>
          </a:p>
          <a:p>
            <a:pPr marL="514350" indent="-514350">
              <a:buNone/>
            </a:pPr>
            <a:r>
              <a:rPr lang="pt-BR" sz="1800" dirty="0" smtClean="0"/>
              <a:t>	Os números constantes da NT 001/17 ANEEL remetiam apenas ao processo de </a:t>
            </a:r>
            <a:r>
              <a:rPr lang="pt-BR" sz="1800" dirty="0" err="1" smtClean="0"/>
              <a:t>descotização</a:t>
            </a:r>
            <a:r>
              <a:rPr lang="pt-BR" sz="1800" dirty="0" smtClean="0"/>
              <a:t>, não contavam com a frustração das Usinas de </a:t>
            </a:r>
            <a:r>
              <a:rPr lang="pt-BR" sz="1800" dirty="0" err="1" smtClean="0"/>
              <a:t>Tucurí</a:t>
            </a:r>
            <a:r>
              <a:rPr lang="pt-BR" sz="1800" dirty="0" smtClean="0"/>
              <a:t> e Mascarenhas.</a:t>
            </a:r>
          </a:p>
          <a:p>
            <a:pPr marL="514350" indent="-514350">
              <a:buNone/>
            </a:pPr>
            <a:endParaRPr lang="pt-BR" sz="1800" b="1" dirty="0" smtClean="0"/>
          </a:p>
          <a:p>
            <a:pPr marL="514350" indent="-514350" algn="just">
              <a:buNone/>
            </a:pPr>
            <a:endParaRPr lang="pt-BR" sz="1800" b="1" dirty="0" smtClean="0"/>
          </a:p>
          <a:p>
            <a:pPr marL="514350" indent="-514350" algn="ctr">
              <a:buNone/>
            </a:pPr>
            <a:r>
              <a:rPr lang="pt-BR" sz="1800" b="1" dirty="0" smtClean="0"/>
              <a:t>SE PRIVATIZAR, A CONTA DE LUZ VAI AUMENTAR ESTRUTURALMENTE</a:t>
            </a:r>
            <a:endParaRPr lang="pt-BR" sz="1800" b="1" dirty="0"/>
          </a:p>
        </p:txBody>
      </p:sp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71472" y="642918"/>
            <a:ext cx="6500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Impacto na conta de luz </a:t>
            </a:r>
            <a:r>
              <a:rPr lang="pt-BR" sz="2800" b="1" dirty="0" err="1" smtClean="0"/>
              <a:t>d@</a:t>
            </a:r>
            <a:r>
              <a:rPr lang="pt-BR" sz="2800" b="1" dirty="0" smtClean="0"/>
              <a:t>s </a:t>
            </a:r>
            <a:r>
              <a:rPr lang="pt-BR" sz="2800" b="1" dirty="0" err="1" smtClean="0"/>
              <a:t>brasileir@</a:t>
            </a:r>
            <a:r>
              <a:rPr lang="pt-BR" sz="2800" b="1" dirty="0" smtClean="0"/>
              <a:t>s?</a:t>
            </a:r>
          </a:p>
        </p:txBody>
      </p:sp>
      <p:pic>
        <p:nvPicPr>
          <p:cNvPr id="8" name="Imagem 7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71472" y="642918"/>
            <a:ext cx="6500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Indústria</a:t>
            </a:r>
          </a:p>
        </p:txBody>
      </p:sp>
      <p:pic>
        <p:nvPicPr>
          <p:cNvPr id="8" name="Imagem 7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pt-BR" dirty="0" smtClean="0"/>
              <a:t>O setor INDUSTRIAL responde pela maior parte do consumo de energia elétrica no país (167 </a:t>
            </a:r>
            <a:r>
              <a:rPr lang="pt-BR" dirty="0" err="1" smtClean="0"/>
              <a:t>GWh</a:t>
            </a:r>
            <a:r>
              <a:rPr lang="pt-BR" dirty="0" smtClean="0"/>
              <a:t>), cerca de 34% do total (482 </a:t>
            </a:r>
            <a:r>
              <a:rPr lang="pt-BR" dirty="0" err="1" smtClean="0"/>
              <a:t>GWh</a:t>
            </a:r>
            <a:r>
              <a:rPr lang="pt-BR" dirty="0" smtClean="0"/>
              <a:t>). </a:t>
            </a:r>
          </a:p>
          <a:p>
            <a:pPr>
              <a:defRPr/>
            </a:pPr>
            <a:r>
              <a:rPr lang="pt-BR" dirty="0" smtClean="0"/>
              <a:t>A maior parte do consumo do setor INDUSTRIAL ocorre no mercado livre (138 </a:t>
            </a:r>
            <a:r>
              <a:rPr lang="pt-BR" dirty="0" err="1" smtClean="0"/>
              <a:t>GWh</a:t>
            </a:r>
            <a:r>
              <a:rPr lang="pt-BR" dirty="0" smtClean="0"/>
              <a:t>), cerca de 83% do consumo INDUSTRIAL total (167 </a:t>
            </a:r>
            <a:r>
              <a:rPr lang="pt-BR" dirty="0" err="1" smtClean="0"/>
              <a:t>GWh</a:t>
            </a:r>
            <a:r>
              <a:rPr lang="pt-BR" dirty="0" smtClean="0"/>
              <a:t>). </a:t>
            </a:r>
          </a:p>
          <a:p>
            <a:pPr>
              <a:defRPr/>
            </a:pPr>
            <a:r>
              <a:rPr lang="pt-BR" dirty="0" smtClean="0"/>
              <a:t>A classe INDUSTRIAL responde por 85% do consumo de energia elétrica no mercado livre e pouco menos de 10% do consumo no mercado CATIVO.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https://web.whatsapp.com/pp?e=https%3A%2F%2Fpps.whatsapp.net%2Fv%2Ft61.24694-24%2F159624274_1393271607682824_395572621447829661_n.jpg%3Fccb%3D11-4%26oh%3D3834b08f61394a148c56d6e8f82f725e%26oe%3D60985ABA&amp;t=l&amp;u=554891110792-1615206882%40g.us&amp;i=1615348612&amp;n=uNFo8HiYscSXKeq8hd1%2Bm1K1MELe7Fo8wM1lfXKqSxo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71472" y="642918"/>
            <a:ext cx="6500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pt-BR" sz="2800" b="1" dirty="0" smtClean="0"/>
              <a:t>Indústria</a:t>
            </a:r>
          </a:p>
        </p:txBody>
      </p:sp>
      <p:pic>
        <p:nvPicPr>
          <p:cNvPr id="8" name="Imagem 7" descr="Salve a Energ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0"/>
            <a:ext cx="1357322" cy="1142984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214290"/>
            <a:ext cx="4786312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519</Words>
  <Application>Microsoft Office PowerPoint</Application>
  <PresentationFormat>Apresentação na tela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 Eletrobras</dc:title>
  <dc:creator>Olá</dc:creator>
  <cp:lastModifiedBy>Andressa Paranhos Guimarães</cp:lastModifiedBy>
  <cp:revision>158</cp:revision>
  <dcterms:created xsi:type="dcterms:W3CDTF">2021-04-29T13:43:37Z</dcterms:created>
  <dcterms:modified xsi:type="dcterms:W3CDTF">2021-05-20T17:48:12Z</dcterms:modified>
</cp:coreProperties>
</file>