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99" r:id="rId3"/>
    <p:sldId id="347" r:id="rId4"/>
    <p:sldId id="366" r:id="rId5"/>
    <p:sldId id="369" r:id="rId6"/>
    <p:sldId id="365" r:id="rId7"/>
    <p:sldId id="370" r:id="rId8"/>
    <p:sldId id="367" r:id="rId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086" autoAdjust="0"/>
  </p:normalViewPr>
  <p:slideViewPr>
    <p:cSldViewPr>
      <p:cViewPr>
        <p:scale>
          <a:sx n="78" d="100"/>
          <a:sy n="78" d="100"/>
        </p:scale>
        <p:origin x="-288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6698381-9CE1-44E3-8E2F-0BE5F821F343}" type="datetimeFigureOut">
              <a:rPr lang="pt-BR"/>
              <a:pPr>
                <a:defRPr/>
              </a:pPr>
              <a:t>04/08/2014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A8FF4D5-140A-4328-A80D-A83C9013596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83129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dirty="0" smtClean="0"/>
          </a:p>
        </p:txBody>
      </p:sp>
      <p:sp>
        <p:nvSpPr>
          <p:cNvPr id="2458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A9024B-0717-4B41-8FE6-C88927E84A26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pt-BR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78E6DCD-BF5B-4240-BF74-14A89E0F256F}" type="slidenum">
              <a:rPr lang="pt-BR" smtClean="0"/>
              <a:pPr>
                <a:defRPr/>
              </a:pPr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FF4D5-140A-4328-A80D-A83C9013596E}" type="slidenum">
              <a:rPr lang="pt-BR" smtClean="0"/>
              <a:pPr>
                <a:defRPr/>
              </a:pPr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FF4D5-140A-4328-A80D-A83C9013596E}" type="slidenum">
              <a:rPr lang="pt-BR" smtClean="0"/>
              <a:pPr>
                <a:defRPr/>
              </a:pPr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FF4D5-140A-4328-A80D-A83C9013596E}" type="slidenum">
              <a:rPr lang="pt-BR" smtClean="0"/>
              <a:pPr>
                <a:defRPr/>
              </a:pPr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FF4D5-140A-4328-A80D-A83C9013596E}" type="slidenum">
              <a:rPr lang="pt-BR" smtClean="0"/>
              <a:pPr>
                <a:defRPr/>
              </a:pPr>
              <a:t>8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97D77-97D8-4618-AFD4-DAB9D28EF517}" type="datetimeFigureOut">
              <a:rPr lang="pt-BR"/>
              <a:pPr>
                <a:defRPr/>
              </a:pPr>
              <a:t>04/08/2014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7FB1D-456D-46EE-8CAA-61594293FA6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FDC2F-326A-4100-BE62-FC53C40DC371}" type="datetimeFigureOut">
              <a:rPr lang="pt-BR"/>
              <a:pPr>
                <a:defRPr/>
              </a:pPr>
              <a:t>04/08/2014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9579B-BB23-4B11-A0ED-8377DB3DC1E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6D490-DDAC-428E-9E2D-AD222E751E00}" type="datetimeFigureOut">
              <a:rPr lang="pt-BR"/>
              <a:pPr>
                <a:defRPr/>
              </a:pPr>
              <a:t>04/08/2014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51F28-710A-4FB2-92C8-33ABE9457A1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35046-D804-41A7-9294-EC6B24F34E05}" type="datetimeFigureOut">
              <a:rPr lang="pt-BR"/>
              <a:pPr>
                <a:defRPr/>
              </a:pPr>
              <a:t>04/08/2014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EAB06-C5DB-4001-B56F-6E960EF63B7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A6AC1-BA4F-4E46-AE07-664B6B52960E}" type="datetimeFigureOut">
              <a:rPr lang="pt-BR"/>
              <a:pPr>
                <a:defRPr/>
              </a:pPr>
              <a:t>04/08/2014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B2B4D-DBC0-46E4-84AA-8FDC081C574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BC09D-E6AE-450B-9881-7952A4449F1A}" type="datetimeFigureOut">
              <a:rPr lang="pt-BR"/>
              <a:pPr>
                <a:defRPr/>
              </a:pPr>
              <a:t>04/08/2014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52EDA-E7A9-429A-9FCE-FA551EFA214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8228B-7939-4C97-9356-83FDBC4C1ADE}" type="datetimeFigureOut">
              <a:rPr lang="pt-BR"/>
              <a:pPr>
                <a:defRPr/>
              </a:pPr>
              <a:t>04/08/2014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0C6F1-12E4-4096-B3D7-6347B1CA0F8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FB211-80B8-4FF0-ADDF-3F436ADCF4FD}" type="datetimeFigureOut">
              <a:rPr lang="pt-BR"/>
              <a:pPr>
                <a:defRPr/>
              </a:pPr>
              <a:t>04/08/2014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86518-3A50-477B-990E-6B746771315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84407-1BCD-41D5-8914-A0602EB08DC7}" type="datetimeFigureOut">
              <a:rPr lang="pt-BR"/>
              <a:pPr>
                <a:defRPr/>
              </a:pPr>
              <a:t>04/08/2014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8FFF0-12C0-41C8-9D55-1D88570B181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tângulo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0BECB-82D6-4BB9-B1EC-646E52B69CE8}" type="datetimeFigureOut">
              <a:rPr lang="pt-BR"/>
              <a:pPr>
                <a:defRPr/>
              </a:pPr>
              <a:t>04/08/2014</a:t>
            </a:fld>
            <a:endParaRPr lang="pt-BR"/>
          </a:p>
        </p:txBody>
      </p:sp>
      <p:sp>
        <p:nvSpPr>
          <p:cNvPr id="8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380EF-DF8F-4439-BCB3-4B0497B4317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tângulo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09EF4-271D-42FF-ABD8-25789B48AD00}" type="datetimeFigureOut">
              <a:rPr lang="pt-BR"/>
              <a:pPr>
                <a:defRPr/>
              </a:pPr>
              <a:t>04/08/2014</a:t>
            </a:fld>
            <a:endParaRPr lang="pt-BR"/>
          </a:p>
        </p:txBody>
      </p:sp>
      <p:sp>
        <p:nvSpPr>
          <p:cNvPr id="8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7BC270-3D39-49FF-A0B7-129AEE0CB00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tângulo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29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2FA55BE7-B195-4C01-8638-F520B0284E69}" type="datetimeFigureOut">
              <a:rPr lang="pt-BR"/>
              <a:pPr>
                <a:defRPr/>
              </a:pPr>
              <a:t>04/08/2014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28245133-158E-4453-9178-2DC37FBF532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6" r:id="rId1"/>
    <p:sldLayoutId id="2147484161" r:id="rId2"/>
    <p:sldLayoutId id="2147484167" r:id="rId3"/>
    <p:sldLayoutId id="2147484162" r:id="rId4"/>
    <p:sldLayoutId id="2147484163" r:id="rId5"/>
    <p:sldLayoutId id="2147484164" r:id="rId6"/>
    <p:sldLayoutId id="2147484168" r:id="rId7"/>
    <p:sldLayoutId id="2147484169" r:id="rId8"/>
    <p:sldLayoutId id="2147484170" r:id="rId9"/>
    <p:sldLayoutId id="2147484165" r:id="rId10"/>
    <p:sldLayoutId id="2147484171" r:id="rId11"/>
  </p:sldLayoutIdLst>
  <p:transition>
    <p:fade thruBlk="1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1" fontAlgn="base" hangingPunct="1">
        <a:spcBef>
          <a:spcPct val="20000"/>
        </a:spcBef>
        <a:spcAft>
          <a:spcPct val="0"/>
        </a:spcAft>
        <a:buClr>
          <a:srgbClr val="E66C7D"/>
        </a:buClr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1" fontAlgn="base" hangingPunct="1">
        <a:spcBef>
          <a:spcPct val="20000"/>
        </a:spcBef>
        <a:spcAft>
          <a:spcPct val="0"/>
        </a:spcAft>
        <a:buClr>
          <a:srgbClr val="6BB76D"/>
        </a:buClr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1" fontAlgn="base" hangingPunct="1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56992"/>
            <a:ext cx="7630616" cy="167220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800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pt-BR" sz="18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pt-BR" sz="2400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pt-BR" sz="24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pt-BR" sz="2400" dirty="0" smtClean="0">
                <a:solidFill>
                  <a:schemeClr val="accent1">
                    <a:satMod val="150000"/>
                  </a:schemeClr>
                </a:solidFill>
              </a:rPr>
              <a:t>PLP 366/13 - </a:t>
            </a:r>
            <a:r>
              <a:rPr lang="pt-BR" sz="2400" dirty="0" smtClean="0">
                <a:solidFill>
                  <a:srgbClr val="FFC000"/>
                </a:solidFill>
              </a:rPr>
              <a:t>Reforma do ISS  </a:t>
            </a:r>
            <a:br>
              <a:rPr lang="pt-BR" sz="2400" dirty="0" smtClean="0">
                <a:solidFill>
                  <a:srgbClr val="FFC000"/>
                </a:solidFill>
              </a:rPr>
            </a:br>
            <a:r>
              <a:rPr lang="pt-BR" sz="2400" dirty="0" smtClean="0">
                <a:solidFill>
                  <a:srgbClr val="FFC000"/>
                </a:solidFill>
              </a:rPr>
              <a:t>Audiência Pública - CDEIC </a:t>
            </a:r>
            <a:br>
              <a:rPr lang="pt-BR" sz="2400" dirty="0" smtClean="0">
                <a:solidFill>
                  <a:srgbClr val="FFC000"/>
                </a:solidFill>
              </a:rPr>
            </a:br>
            <a:r>
              <a:rPr lang="pt-BR" sz="2400" dirty="0" smtClean="0">
                <a:solidFill>
                  <a:srgbClr val="FFC000"/>
                </a:solidFill>
              </a:rPr>
              <a:t>05/08/2014</a:t>
            </a:r>
            <a:endParaRPr lang="pt-BR" sz="2400" dirty="0" smtClean="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76375" y="1928813"/>
            <a:ext cx="6264275" cy="1500187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pt-BR" sz="8000" b="1" dirty="0" smtClean="0">
                <a:solidFill>
                  <a:schemeClr val="tx1"/>
                </a:solidFill>
              </a:rPr>
              <a:t>     </a:t>
            </a:r>
            <a:r>
              <a:rPr lang="pt-BR" sz="8000" b="1" dirty="0" smtClean="0">
                <a:solidFill>
                  <a:schemeClr val="tx1"/>
                </a:solidFill>
                <a:latin typeface="Antique Olive Roman"/>
              </a:rPr>
              <a:t>G E T A P</a:t>
            </a:r>
            <a:r>
              <a:rPr lang="pt-BR" b="1" dirty="0" smtClean="0">
                <a:solidFill>
                  <a:schemeClr val="tx1"/>
                </a:solidFill>
              </a:rPr>
              <a:t/>
            </a:r>
            <a:br>
              <a:rPr lang="pt-BR" b="1" dirty="0" smtClean="0">
                <a:solidFill>
                  <a:schemeClr val="tx1"/>
                </a:solidFill>
              </a:rPr>
            </a:br>
            <a:r>
              <a:rPr lang="pt-BR" b="1" dirty="0" smtClean="0">
                <a:solidFill>
                  <a:schemeClr val="tx1"/>
                </a:solidFill>
              </a:rPr>
              <a:t>                   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>
                <a:solidFill>
                  <a:schemeClr val="tx1"/>
                </a:solidFill>
                <a:latin typeface="Calibri" pitchFamily="34" charset="0"/>
              </a:rPr>
              <a:t>                </a:t>
            </a:r>
            <a:r>
              <a:rPr lang="pt-BR" dirty="0" smtClean="0">
                <a:solidFill>
                  <a:schemeClr val="tx1"/>
                </a:solidFill>
                <a:latin typeface="Calibri" pitchFamily="34" charset="0"/>
              </a:rPr>
              <a:t>GRUPO DE ESTUDOS TRIBUTÁRIOS APLICADOS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pt-BR" dirty="0" smtClean="0">
                <a:solidFill>
                  <a:schemeClr val="tx1"/>
                </a:solidFill>
                <a:latin typeface="Calibri" pitchFamily="34" charset="0"/>
              </a:rPr>
              <a:t>		</a:t>
            </a:r>
            <a:endParaRPr lang="pt-BR" dirty="0">
              <a:latin typeface="Calibr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4000" dirty="0" smtClean="0"/>
              <a:t>AGENDA</a:t>
            </a:r>
            <a:r>
              <a:rPr lang="pt-BR" sz="4800" dirty="0" smtClean="0">
                <a:solidFill>
                  <a:srgbClr val="FFC000"/>
                </a:solidFill>
                <a:latin typeface="Antique Olive Roman"/>
              </a:rPr>
              <a:t> </a:t>
            </a:r>
            <a:endParaRPr lang="pt-BR" sz="4800" dirty="0">
              <a:solidFill>
                <a:srgbClr val="FFC000"/>
              </a:solidFill>
              <a:latin typeface="Antique Olive Roman"/>
            </a:endParaRPr>
          </a:p>
        </p:txBody>
      </p:sp>
      <p:sp>
        <p:nvSpPr>
          <p:cNvPr id="9219" name="Espaço Reservado para Conteúdo 2"/>
          <p:cNvSpPr>
            <a:spLocks noGrp="1"/>
          </p:cNvSpPr>
          <p:nvPr>
            <p:ph idx="1"/>
          </p:nvPr>
        </p:nvSpPr>
        <p:spPr>
          <a:xfrm>
            <a:off x="0" y="1755353"/>
            <a:ext cx="8964489" cy="4625975"/>
          </a:xfrm>
        </p:spPr>
        <p:txBody>
          <a:bodyPr/>
          <a:lstStyle/>
          <a:p>
            <a:pPr marL="355600" indent="95250" eaLnBrk="1" hangingPunct="1">
              <a:lnSpc>
                <a:spcPct val="200000"/>
              </a:lnSpc>
              <a:defRPr/>
            </a:pPr>
            <a:r>
              <a:rPr lang="pt-BR" sz="2400" dirty="0" smtClean="0"/>
              <a:t>  </a:t>
            </a:r>
            <a:r>
              <a:rPr lang="pt-BR" sz="2400" b="1" dirty="0" smtClean="0"/>
              <a:t>Responsabilidade tributária do tomador </a:t>
            </a:r>
          </a:p>
          <a:p>
            <a:pPr marL="355600" indent="95250">
              <a:lnSpc>
                <a:spcPct val="200000"/>
              </a:lnSpc>
              <a:defRPr/>
            </a:pPr>
            <a:r>
              <a:rPr lang="pt-BR" sz="2400" b="1" dirty="0" smtClean="0"/>
              <a:t>  Regime de Transição</a:t>
            </a:r>
          </a:p>
          <a:p>
            <a:pPr marL="355600" indent="95250" eaLnBrk="1" hangingPunct="1">
              <a:lnSpc>
                <a:spcPct val="200000"/>
              </a:lnSpc>
              <a:defRPr/>
            </a:pPr>
            <a:r>
              <a:rPr lang="pt-BR" sz="2400" b="1" dirty="0" smtClean="0"/>
              <a:t>  Conflito ISS x IPI/ICMS - Industrialização </a:t>
            </a:r>
          </a:p>
          <a:p>
            <a:pPr marL="355600" indent="95250" eaLnBrk="1" hangingPunct="1">
              <a:lnSpc>
                <a:spcPct val="200000"/>
              </a:lnSpc>
              <a:defRPr/>
            </a:pPr>
            <a:r>
              <a:rPr lang="pt-BR" sz="2400" b="1" dirty="0"/>
              <a:t> </a:t>
            </a:r>
            <a:r>
              <a:rPr lang="pt-BR" sz="2400" b="1" dirty="0" smtClean="0"/>
              <a:t> </a:t>
            </a:r>
            <a:r>
              <a:rPr lang="pt-BR" sz="2400" b="1" dirty="0"/>
              <a:t>E</a:t>
            </a:r>
            <a:r>
              <a:rPr lang="pt-BR" sz="2400" b="1" dirty="0" smtClean="0"/>
              <a:t>xportação de Serviços – Não incidência</a:t>
            </a:r>
          </a:p>
          <a:p>
            <a:pPr marL="355600" indent="266700" eaLnBrk="1" hangingPunct="1">
              <a:lnSpc>
                <a:spcPct val="200000"/>
              </a:lnSpc>
              <a:defRPr/>
            </a:pPr>
            <a:r>
              <a:rPr lang="pt-BR" sz="2400" b="1" dirty="0" smtClean="0"/>
              <a:t>Contratos de Rateio de Custos e Despesas</a:t>
            </a:r>
          </a:p>
          <a:p>
            <a:pPr marL="355600" indent="95250" eaLnBrk="1" hangingPunct="1">
              <a:lnSpc>
                <a:spcPct val="200000"/>
              </a:lnSpc>
              <a:defRPr/>
            </a:pPr>
            <a:r>
              <a:rPr lang="pt-BR" sz="2400" b="1" dirty="0" smtClean="0"/>
              <a:t>  Outros pontos relevantes  </a:t>
            </a:r>
          </a:p>
          <a:p>
            <a:pPr marL="355600" indent="0" eaLnBrk="1" hangingPunct="1">
              <a:lnSpc>
                <a:spcPct val="200000"/>
              </a:lnSpc>
              <a:buNone/>
              <a:defRPr/>
            </a:pPr>
            <a:endParaRPr lang="pt-BR" sz="2000" b="1" i="1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4000" dirty="0" smtClean="0">
                <a:solidFill>
                  <a:schemeClr val="accent1">
                    <a:satMod val="150000"/>
                  </a:schemeClr>
                </a:solidFill>
              </a:rPr>
              <a:t> </a:t>
            </a:r>
            <a:r>
              <a:rPr lang="pt-BR" sz="4000" dirty="0" smtClean="0"/>
              <a:t> Responsabilidade Tributária do Tomador</a:t>
            </a:r>
            <a:endParaRPr lang="pt-BR" sz="40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5363" name="Espaço Reservado para Conteúdo 3"/>
          <p:cNvSpPr>
            <a:spLocks noGrp="1"/>
          </p:cNvSpPr>
          <p:nvPr>
            <p:ph idx="1"/>
          </p:nvPr>
        </p:nvSpPr>
        <p:spPr>
          <a:xfrm>
            <a:off x="72008" y="1556792"/>
            <a:ext cx="8964488" cy="5184576"/>
          </a:xfrm>
        </p:spPr>
        <p:txBody>
          <a:bodyPr/>
          <a:lstStyle/>
          <a:p>
            <a:pPr marL="260350" indent="-171450" algn="just">
              <a:buFont typeface="Wingdings" pitchFamily="2" charset="2"/>
              <a:buChar char="Ø"/>
            </a:pPr>
            <a:r>
              <a:rPr lang="pt-BR" sz="1800" b="1" dirty="0" smtClean="0"/>
              <a:t>  Responsabilidade do Tomador (art.  1º do PLP 366/13 ):  </a:t>
            </a:r>
          </a:p>
          <a:p>
            <a:pPr marL="260350" indent="6350" algn="just">
              <a:buNone/>
            </a:pPr>
            <a:endParaRPr lang="pt-BR" sz="1800" dirty="0" smtClean="0"/>
          </a:p>
          <a:p>
            <a:pPr marL="530225" indent="-176213"/>
            <a:r>
              <a:rPr lang="pt-BR" sz="1800" dirty="0" smtClean="0"/>
              <a:t>Atribui responsabilidade tributária ao tomador do serviço, pela alíquota mínima (2%)</a:t>
            </a:r>
          </a:p>
          <a:p>
            <a:pPr marL="530225" indent="-176213" fontAlgn="ctr"/>
            <a:r>
              <a:rPr lang="pt-BR" sz="1800" dirty="0" smtClean="0"/>
              <a:t>O imposto é devido no local do tomador do serviço</a:t>
            </a:r>
          </a:p>
          <a:p>
            <a:pPr marL="530225" indent="-176213" fontAlgn="ctr"/>
            <a:r>
              <a:rPr lang="pt-BR" sz="1800" dirty="0" smtClean="0"/>
              <a:t>Direito de restituição do imposto pago  pelo contribuinte</a:t>
            </a:r>
          </a:p>
          <a:p>
            <a:pPr fontAlgn="ctr">
              <a:buNone/>
            </a:pPr>
            <a:r>
              <a:rPr lang="pt-BR" sz="1800" dirty="0" smtClean="0"/>
              <a:t> </a:t>
            </a:r>
          </a:p>
          <a:p>
            <a:pPr fontAlgn="ctr">
              <a:buFont typeface="Wingdings" pitchFamily="2" charset="2"/>
              <a:buChar char="Ø"/>
            </a:pPr>
            <a:r>
              <a:rPr lang="pt-BR" sz="1800" b="1" dirty="0" smtClean="0"/>
              <a:t>Análise :   “Insegurança jurídica”</a:t>
            </a:r>
          </a:p>
          <a:p>
            <a:pPr fontAlgn="ctr">
              <a:buFont typeface="Wingdings" pitchFamily="2" charset="2"/>
              <a:buChar char="Ø"/>
            </a:pPr>
            <a:endParaRPr lang="pt-BR" sz="1800" b="1" dirty="0" smtClean="0"/>
          </a:p>
          <a:p>
            <a:pPr indent="-84138" fontAlgn="ctr">
              <a:buFont typeface="Wingdings" pitchFamily="2" charset="2"/>
              <a:buChar char="§"/>
            </a:pPr>
            <a:r>
              <a:rPr lang="pt-BR" sz="1800" dirty="0" smtClean="0"/>
              <a:t>  Legalidade duvidosa: enquadramento nas hipóteses dos </a:t>
            </a:r>
            <a:r>
              <a:rPr lang="pt-BR" sz="1800" dirty="0" err="1" smtClean="0"/>
              <a:t>arts</a:t>
            </a:r>
            <a:r>
              <a:rPr lang="pt-BR" sz="1800" dirty="0" smtClean="0"/>
              <a:t>. 128, 134 e 135 do CTN ? </a:t>
            </a:r>
          </a:p>
          <a:p>
            <a:pPr indent="-84138" algn="just">
              <a:buClr>
                <a:srgbClr val="FFC000"/>
              </a:buClr>
              <a:buFont typeface="Wingdings" pitchFamily="2" charset="2"/>
              <a:buChar char="§"/>
            </a:pPr>
            <a:r>
              <a:rPr lang="pt-BR" sz="1800" dirty="0" smtClean="0"/>
              <a:t>  Conhecimento da Legislação de + 5,5 mil municípios</a:t>
            </a:r>
          </a:p>
          <a:p>
            <a:pPr indent="-84138" fontAlgn="ctr">
              <a:buFont typeface="Wingdings" pitchFamily="2" charset="2"/>
              <a:buChar char="§"/>
            </a:pPr>
            <a:r>
              <a:rPr lang="pt-BR" sz="1800" dirty="0" smtClean="0"/>
              <a:t>  Desconhecimento de acordos não publicados entre prestador e o município</a:t>
            </a:r>
          </a:p>
          <a:p>
            <a:pPr fontAlgn="ctr">
              <a:buNone/>
            </a:pPr>
            <a:endParaRPr lang="pt-BR" sz="1800" dirty="0" smtClean="0"/>
          </a:p>
          <a:p>
            <a:pPr marL="900113" indent="-457200" fontAlgn="ctr">
              <a:buFont typeface="Wingdings" pitchFamily="2" charset="2"/>
              <a:buChar char="v"/>
            </a:pPr>
            <a:r>
              <a:rPr lang="pt-BR" sz="1800" b="1" dirty="0" smtClean="0"/>
              <a:t>Efeitos:	- </a:t>
            </a:r>
            <a:r>
              <a:rPr lang="pt-BR" sz="1800" dirty="0" smtClean="0"/>
              <a:t>Alto custo de </a:t>
            </a:r>
            <a:r>
              <a:rPr lang="pt-BR" sz="1800" i="1" dirty="0" err="1" smtClean="0"/>
              <a:t>compliance</a:t>
            </a:r>
            <a:endParaRPr lang="pt-BR" sz="1800" i="1" dirty="0" smtClean="0"/>
          </a:p>
          <a:p>
            <a:pPr fontAlgn="ctr">
              <a:buNone/>
            </a:pPr>
            <a:r>
              <a:rPr lang="pt-BR" sz="1800" dirty="0" smtClean="0"/>
              <a:t>	  	          	- Aumento indevido da carga tributária (suporta o ônus financeiro do ISS) </a:t>
            </a:r>
            <a:endParaRPr lang="pt-BR" sz="1800" b="1" dirty="0" smtClean="0"/>
          </a:p>
          <a:p>
            <a:pPr algn="just">
              <a:buNone/>
            </a:pPr>
            <a:r>
              <a:rPr lang="pt-BR" sz="1800" dirty="0" smtClean="0"/>
              <a:t>                          	- Contencioso tributário </a:t>
            </a:r>
          </a:p>
          <a:p>
            <a:pPr algn="just">
              <a:buNone/>
            </a:pPr>
            <a:r>
              <a:rPr lang="pt-BR" sz="1800" dirty="0" smtClean="0"/>
              <a:t>                            	- Ingerência na relação comercial</a:t>
            </a:r>
          </a:p>
          <a:p>
            <a:pPr algn="just">
              <a:buFont typeface="Wingdings" pitchFamily="2" charset="2"/>
              <a:buChar char="Ø"/>
            </a:pPr>
            <a:r>
              <a:rPr lang="pt-BR" sz="1800" b="1" dirty="0" smtClean="0"/>
              <a:t>Sugestão: </a:t>
            </a:r>
          </a:p>
          <a:p>
            <a:pPr algn="just">
              <a:buNone/>
            </a:pPr>
            <a:r>
              <a:rPr lang="pt-BR" sz="1800" dirty="0" smtClean="0"/>
              <a:t>        Atribuição de responsabilidade ao prestador de serviço pelo recolhimento do imposto.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4000" dirty="0" smtClean="0">
                <a:solidFill>
                  <a:schemeClr val="accent1">
                    <a:satMod val="150000"/>
                  </a:schemeClr>
                </a:solidFill>
              </a:rPr>
              <a:t> </a:t>
            </a:r>
            <a:r>
              <a:rPr lang="pt-BR" sz="4000" dirty="0" smtClean="0"/>
              <a:t> Regra de Transição </a:t>
            </a:r>
            <a:endParaRPr lang="pt-BR" sz="40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5363" name="Espaço Reservado para Conteúdo 3"/>
          <p:cNvSpPr>
            <a:spLocks noGrp="1"/>
          </p:cNvSpPr>
          <p:nvPr>
            <p:ph idx="1"/>
          </p:nvPr>
        </p:nvSpPr>
        <p:spPr>
          <a:xfrm>
            <a:off x="216793" y="1628800"/>
            <a:ext cx="8675687" cy="5112568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1800" b="1" dirty="0" smtClean="0"/>
              <a:t>Regra de Transição (art.6 do PL366/13): </a:t>
            </a:r>
          </a:p>
          <a:p>
            <a:pPr marL="742950" lvl="1" indent="-285750">
              <a:buClr>
                <a:schemeClr val="accent1"/>
              </a:buClr>
              <a:buFont typeface="Wingdings" pitchFamily="2" charset="2"/>
              <a:buChar char="§"/>
            </a:pPr>
            <a:r>
              <a:rPr lang="pt-BR" sz="1800" dirty="0" smtClean="0"/>
              <a:t>Revogação pelos Municípios dos incentivos fiscais</a:t>
            </a:r>
            <a:r>
              <a:rPr lang="pt-BR" sz="1800" b="1" dirty="0" smtClean="0"/>
              <a:t>: 1 ano </a:t>
            </a:r>
            <a:r>
              <a:rPr lang="pt-BR" sz="1800" dirty="0" smtClean="0"/>
              <a:t>da publicação da Lei.</a:t>
            </a:r>
          </a:p>
          <a:p>
            <a:pPr fontAlgn="ctr">
              <a:buNone/>
            </a:pPr>
            <a:r>
              <a:rPr lang="pt-BR" sz="1800" dirty="0" smtClean="0"/>
              <a:t> </a:t>
            </a:r>
          </a:p>
          <a:p>
            <a:pPr marL="265113" indent="-265113" fontAlgn="ctr">
              <a:buFont typeface="Wingdings" pitchFamily="2" charset="2"/>
              <a:buChar char="Ø"/>
            </a:pPr>
            <a:r>
              <a:rPr lang="pt-BR" sz="1800" b="1" dirty="0" smtClean="0"/>
              <a:t>Análise :    “Fere a Segurança Jurídica e Impacto  econômico negativo”  </a:t>
            </a:r>
          </a:p>
          <a:p>
            <a:pPr fontAlgn="ctr">
              <a:buFont typeface="Wingdings" pitchFamily="2" charset="2"/>
              <a:buChar char="§"/>
            </a:pPr>
            <a:endParaRPr lang="pt-BR" sz="1800" dirty="0" smtClean="0"/>
          </a:p>
          <a:p>
            <a:pPr marL="722313" indent="-279400" fontAlgn="ctr">
              <a:buFont typeface="Wingdings" pitchFamily="2" charset="2"/>
              <a:buChar char="§"/>
            </a:pPr>
            <a:r>
              <a:rPr lang="pt-BR" sz="1800" b="1" dirty="0" smtClean="0"/>
              <a:t>Para o prestador:</a:t>
            </a:r>
            <a:endParaRPr lang="pt-BR" sz="1800" dirty="0" smtClean="0"/>
          </a:p>
          <a:p>
            <a:pPr marL="1165225" indent="-442913" fontAlgn="ctr">
              <a:buNone/>
            </a:pPr>
            <a:r>
              <a:rPr lang="pt-BR" sz="1800" dirty="0" smtClean="0"/>
              <a:t>       - Prazo muito exíguo em detrimento do  retorno dos investimentos efetuados e readequação de contratos já firmados</a:t>
            </a:r>
          </a:p>
          <a:p>
            <a:pPr marL="1165225" indent="-177800" fontAlgn="ctr">
              <a:buNone/>
            </a:pPr>
            <a:r>
              <a:rPr lang="pt-BR" sz="1800" dirty="0" smtClean="0"/>
              <a:t> - Majoração da carga tributária</a:t>
            </a:r>
          </a:p>
          <a:p>
            <a:pPr marL="722313" indent="0" fontAlgn="ctr">
              <a:buNone/>
            </a:pPr>
            <a:r>
              <a:rPr lang="pt-BR" sz="1800" dirty="0" smtClean="0"/>
              <a:t>       - Risco de inviabilidade da operação: perda do cliente – aumento  de preço</a:t>
            </a:r>
          </a:p>
          <a:p>
            <a:pPr marL="722313" indent="-279400" fontAlgn="ctr">
              <a:buFont typeface="Wingdings" pitchFamily="2" charset="2"/>
              <a:buChar char="§"/>
            </a:pPr>
            <a:r>
              <a:rPr lang="pt-BR" sz="1800" b="1" dirty="0" smtClean="0"/>
              <a:t>Para o Município: </a:t>
            </a:r>
          </a:p>
          <a:p>
            <a:pPr marL="987425" indent="0" fontAlgn="ctr">
              <a:buNone/>
            </a:pPr>
            <a:r>
              <a:rPr lang="pt-BR" sz="1800" dirty="0" smtClean="0"/>
              <a:t>  - Impacto negativo nos cofres públicos – fuga de empresas</a:t>
            </a:r>
          </a:p>
          <a:p>
            <a:pPr marL="722313" indent="-279400" fontAlgn="ctr">
              <a:buFont typeface="Wingdings" pitchFamily="2" charset="2"/>
              <a:buChar char="§"/>
            </a:pPr>
            <a:r>
              <a:rPr lang="pt-BR" sz="1800" b="1" dirty="0" smtClean="0"/>
              <a:t>Para o Tomador: </a:t>
            </a:r>
          </a:p>
          <a:p>
            <a:pPr marL="1076325" indent="0" fontAlgn="ctr">
              <a:buNone/>
            </a:pPr>
            <a:r>
              <a:rPr lang="pt-BR" sz="1800" dirty="0" smtClean="0"/>
              <a:t>- Aumento do “Custo Brasil”:         Repasse ao preço dos serviços contratados</a:t>
            </a:r>
          </a:p>
          <a:p>
            <a:pPr fontAlgn="ctr">
              <a:buNone/>
            </a:pPr>
            <a:r>
              <a:rPr lang="pt-BR" sz="1800" dirty="0" smtClean="0"/>
              <a:t>				         	            Investimentos em </a:t>
            </a:r>
            <a:r>
              <a:rPr lang="pt-BR" sz="1800" i="1" dirty="0" err="1" smtClean="0"/>
              <a:t>compliance</a:t>
            </a:r>
            <a:endParaRPr lang="pt-BR" sz="1800" i="1" dirty="0" smtClean="0"/>
          </a:p>
          <a:p>
            <a:pPr marL="265113" indent="-265113" fontAlgn="ctr">
              <a:buFont typeface="Wingdings" pitchFamily="2" charset="2"/>
              <a:buChar char="Ø"/>
            </a:pPr>
            <a:r>
              <a:rPr lang="pt-BR" sz="1800" b="1" dirty="0" smtClean="0"/>
              <a:t>Sugestão:</a:t>
            </a:r>
          </a:p>
          <a:p>
            <a:pPr algn="just">
              <a:buNone/>
            </a:pPr>
            <a:r>
              <a:rPr lang="pt-BR" sz="1800" dirty="0" smtClean="0"/>
              <a:t>	Prazo de Transição seja de pelo menos 3-5 anos para adequação dos preços em função da majoração  tributária.</a:t>
            </a:r>
          </a:p>
        </p:txBody>
      </p:sp>
      <p:sp>
        <p:nvSpPr>
          <p:cNvPr id="3" name="Chave esquerda 2"/>
          <p:cNvSpPr/>
          <p:nvPr/>
        </p:nvSpPr>
        <p:spPr>
          <a:xfrm>
            <a:off x="4139952" y="5229200"/>
            <a:ext cx="216024" cy="57606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4000" dirty="0" smtClean="0">
                <a:solidFill>
                  <a:schemeClr val="accent1">
                    <a:satMod val="150000"/>
                  </a:schemeClr>
                </a:solidFill>
              </a:rPr>
              <a:t> Conflito ISS x IPI/ICMS: Industrialização</a:t>
            </a:r>
            <a:endParaRPr lang="pt-BR" sz="40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5363" name="Espaço Reservado para Conteúdo 3"/>
          <p:cNvSpPr>
            <a:spLocks noGrp="1"/>
          </p:cNvSpPr>
          <p:nvPr>
            <p:ph idx="1"/>
          </p:nvPr>
        </p:nvSpPr>
        <p:spPr>
          <a:xfrm>
            <a:off x="386194" y="1556792"/>
            <a:ext cx="8362270" cy="5184576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1800" b="1" dirty="0" smtClean="0"/>
              <a:t>Conflito ISS x IPI/ICMS (item 14.05 da lista de serviços – art. 3º do PLP 366/13</a:t>
            </a:r>
            <a:r>
              <a:rPr lang="pt-BR" sz="1800" b="1" dirty="0"/>
              <a:t>) : </a:t>
            </a:r>
          </a:p>
          <a:p>
            <a:pPr marL="742950" lvl="1" indent="-285750">
              <a:buClr>
                <a:schemeClr val="accent1"/>
              </a:buClr>
              <a:buFont typeface="Wingdings" pitchFamily="2" charset="2"/>
              <a:buChar char="§"/>
            </a:pPr>
            <a:r>
              <a:rPr lang="pt-BR" sz="1800" dirty="0" smtClean="0"/>
              <a:t>Altera e complementa o item 14.05 da lista de serviços anexa à LC 116/03.</a:t>
            </a:r>
            <a:endParaRPr lang="pt-BR" sz="1800" dirty="0"/>
          </a:p>
          <a:p>
            <a:pPr fontAlgn="ctr">
              <a:buNone/>
            </a:pPr>
            <a:r>
              <a:rPr lang="pt-BR" sz="1800" dirty="0"/>
              <a:t> </a:t>
            </a:r>
          </a:p>
          <a:p>
            <a:pPr marL="265113" indent="-265113" fontAlgn="ctr">
              <a:buFont typeface="Wingdings" pitchFamily="2" charset="2"/>
              <a:buChar char="Ø"/>
            </a:pPr>
            <a:r>
              <a:rPr lang="pt-BR" sz="1800" b="1" dirty="0" smtClean="0"/>
              <a:t>Análise: Conflito de incidência sobre o mesmo fato gerador.</a:t>
            </a:r>
            <a:endParaRPr lang="pt-BR" sz="1800" dirty="0" smtClean="0"/>
          </a:p>
          <a:p>
            <a:pPr marL="722313" indent="-279400" fontAlgn="ctr">
              <a:lnSpc>
                <a:spcPct val="150000"/>
              </a:lnSpc>
              <a:buFont typeface="Wingdings" pitchFamily="2" charset="2"/>
              <a:buChar char="§"/>
              <a:tabLst>
                <a:tab pos="722313" algn="l"/>
              </a:tabLst>
            </a:pPr>
            <a:r>
              <a:rPr lang="pt-BR" sz="1800" dirty="0" smtClean="0"/>
              <a:t>Industrialização: terceirização de etapas do processo de produção</a:t>
            </a:r>
          </a:p>
          <a:p>
            <a:pPr marL="722313" indent="-279400" fontAlgn="ctr">
              <a:buFont typeface="Wingdings" pitchFamily="2" charset="2"/>
              <a:buChar char="§"/>
              <a:tabLst>
                <a:tab pos="722313" algn="l"/>
              </a:tabLst>
            </a:pPr>
            <a:r>
              <a:rPr lang="pt-BR" sz="1800" dirty="0" smtClean="0"/>
              <a:t>Bem destinado a posterior industrialização  ou comercialização: ICMS e IPI</a:t>
            </a:r>
          </a:p>
          <a:p>
            <a:pPr marL="722313" indent="-279400" fontAlgn="ctr">
              <a:buFont typeface="Wingdings" pitchFamily="2" charset="2"/>
              <a:buChar char="§"/>
              <a:tabLst>
                <a:tab pos="722313" algn="l"/>
              </a:tabLst>
            </a:pPr>
            <a:r>
              <a:rPr lang="pt-BR" sz="1800" dirty="0" smtClean="0"/>
              <a:t>Conflito: Possibilidade de incidência de ISS</a:t>
            </a:r>
          </a:p>
          <a:p>
            <a:pPr marL="722313" indent="-279400" fontAlgn="ctr">
              <a:buFont typeface="Wingdings" pitchFamily="2" charset="2"/>
              <a:buChar char="§"/>
              <a:tabLst>
                <a:tab pos="722313" algn="l"/>
              </a:tabLst>
            </a:pPr>
            <a:r>
              <a:rPr lang="pt-BR" sz="1800" dirty="0" smtClean="0"/>
              <a:t>Incidência de ISS: somente a bem destinado a consumidor ou usuário final.</a:t>
            </a:r>
          </a:p>
          <a:p>
            <a:pPr marL="633413" indent="-368300" fontAlgn="ctr">
              <a:buFont typeface="Wingdings" panose="05000000000000000000" pitchFamily="2" charset="2"/>
              <a:buChar char="v"/>
            </a:pPr>
            <a:endParaRPr lang="pt-BR" sz="1800" b="1" dirty="0" smtClean="0"/>
          </a:p>
          <a:p>
            <a:pPr marL="722313" indent="-265113" fontAlgn="ctr">
              <a:buFont typeface="Wingdings" panose="05000000000000000000" pitchFamily="2" charset="2"/>
              <a:buChar char="v"/>
            </a:pPr>
            <a:r>
              <a:rPr lang="pt-BR" sz="1800" b="1" dirty="0" smtClean="0"/>
              <a:t>Efeitos:</a:t>
            </a:r>
            <a:endParaRPr lang="pt-BR" sz="1800" b="1" dirty="0"/>
          </a:p>
          <a:p>
            <a:pPr marL="1254125" indent="-266700" fontAlgn="ctr"/>
            <a:r>
              <a:rPr lang="pt-BR" sz="1800" dirty="0" smtClean="0"/>
              <a:t>Oneração da indústria nacional</a:t>
            </a:r>
            <a:endParaRPr lang="pt-BR" sz="1800" dirty="0"/>
          </a:p>
          <a:p>
            <a:pPr marL="1519238" lvl="1" indent="-177800" fontAlgn="ctr">
              <a:buNone/>
            </a:pPr>
            <a:r>
              <a:rPr lang="pt-BR" sz="1600" dirty="0" smtClean="0"/>
              <a:t>-  Perda </a:t>
            </a:r>
            <a:r>
              <a:rPr lang="pt-BR" sz="1600" dirty="0"/>
              <a:t>de </a:t>
            </a:r>
            <a:r>
              <a:rPr lang="pt-BR" sz="1600" dirty="0" smtClean="0"/>
              <a:t>competitividade nacional e internacional</a:t>
            </a:r>
            <a:endParaRPr lang="pt-BR" sz="1400" dirty="0"/>
          </a:p>
          <a:p>
            <a:pPr marL="119062" indent="0" fontAlgn="ctr">
              <a:buNone/>
            </a:pPr>
            <a:endParaRPr lang="pt-BR" sz="1800" dirty="0"/>
          </a:p>
          <a:p>
            <a:pPr marL="265113" indent="-265113" fontAlgn="ctr">
              <a:buFont typeface="Wingdings" panose="05000000000000000000" pitchFamily="2" charset="2"/>
              <a:buChar char="Ø"/>
            </a:pPr>
            <a:r>
              <a:rPr lang="pt-BR" sz="1800" b="1" dirty="0" smtClean="0"/>
              <a:t>Sugestão</a:t>
            </a:r>
            <a:r>
              <a:rPr lang="pt-BR" sz="1800" b="1" dirty="0"/>
              <a:t>: </a:t>
            </a:r>
          </a:p>
          <a:p>
            <a:pPr marL="722313" indent="-279400" algn="just">
              <a:buFont typeface="Wingdings" pitchFamily="2" charset="2"/>
              <a:buChar char="§"/>
              <a:tabLst>
                <a:tab pos="8524875" algn="l"/>
              </a:tabLst>
            </a:pPr>
            <a:r>
              <a:rPr lang="pt-BR" sz="1800" dirty="0" smtClean="0"/>
              <a:t>Excetuar as operações destinadas a posterior industrialização ou comercialização do campo de incidência do ISS, nos moldes da redação proposta ao item 13.05 do PLP.</a:t>
            </a:r>
            <a:endParaRPr lang="pt-BR" sz="2000" b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4000" dirty="0" smtClean="0">
                <a:solidFill>
                  <a:schemeClr val="accent1">
                    <a:satMod val="150000"/>
                  </a:schemeClr>
                </a:solidFill>
              </a:rPr>
              <a:t> </a:t>
            </a:r>
            <a:r>
              <a:rPr lang="pt-BR" sz="4000" dirty="0" smtClean="0"/>
              <a:t> Exportação de Serviços – </a:t>
            </a:r>
            <a:br>
              <a:rPr lang="pt-BR" sz="4000" dirty="0" smtClean="0"/>
            </a:br>
            <a:r>
              <a:rPr lang="pt-BR" sz="4000" dirty="0" smtClean="0"/>
              <a:t>Não incidência</a:t>
            </a:r>
            <a:endParaRPr lang="pt-BR" sz="40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5363" name="Espaço Reservado para Conteúdo 3"/>
          <p:cNvSpPr>
            <a:spLocks noGrp="1"/>
          </p:cNvSpPr>
          <p:nvPr>
            <p:ph idx="1"/>
          </p:nvPr>
        </p:nvSpPr>
        <p:spPr>
          <a:xfrm>
            <a:off x="72008" y="1556792"/>
            <a:ext cx="8964488" cy="5184576"/>
          </a:xfrm>
        </p:spPr>
        <p:txBody>
          <a:bodyPr/>
          <a:lstStyle/>
          <a:p>
            <a:pPr marL="442913" indent="-354013" algn="just">
              <a:buFont typeface="Wingdings" pitchFamily="2" charset="2"/>
              <a:buChar char="Ø"/>
            </a:pPr>
            <a:r>
              <a:rPr lang="pt-BR" sz="1800" b="1" dirty="0" smtClean="0"/>
              <a:t>Não incidência do ISS nas Exportações ( inciso I, art. 2º da LC 116/03 ):  </a:t>
            </a:r>
          </a:p>
          <a:p>
            <a:pPr marL="260350" indent="6350" algn="just">
              <a:buNone/>
            </a:pPr>
            <a:endParaRPr lang="pt-BR" sz="1800" dirty="0" smtClean="0"/>
          </a:p>
          <a:p>
            <a:r>
              <a:rPr lang="pt-BR" sz="1800" dirty="0" smtClean="0"/>
              <a:t>Inciso I: Não há incidência de ISS na exportação  de serviços.</a:t>
            </a:r>
          </a:p>
          <a:p>
            <a:pPr fontAlgn="ctr"/>
            <a:r>
              <a:rPr lang="pt-BR" sz="1800" dirty="0" smtClean="0"/>
              <a:t>Parágrafo Único: incidência de ISS nos serviços cujo </a:t>
            </a:r>
            <a:r>
              <a:rPr lang="pt-BR" sz="1800" u="sng" dirty="0" smtClean="0"/>
              <a:t>resultado se verifique no Brasil</a:t>
            </a:r>
            <a:r>
              <a:rPr lang="pt-BR" sz="1800" dirty="0" smtClean="0"/>
              <a:t>, ainda que o pagamento seja feito por residente no exterior. (</a:t>
            </a:r>
            <a:r>
              <a:rPr lang="pt-BR" sz="1600" i="1" dirty="0" smtClean="0"/>
              <a:t>evitar a evasão fiscal )</a:t>
            </a:r>
          </a:p>
          <a:p>
            <a:pPr marL="119062" indent="0" fontAlgn="ctr">
              <a:buNone/>
            </a:pPr>
            <a:endParaRPr lang="pt-BR" sz="1800" dirty="0" smtClean="0"/>
          </a:p>
          <a:p>
            <a:pPr fontAlgn="ctr">
              <a:buFont typeface="Wingdings" pitchFamily="2" charset="2"/>
              <a:buChar char="Ø"/>
            </a:pPr>
            <a:r>
              <a:rPr lang="pt-BR" sz="1800" b="1" dirty="0" smtClean="0"/>
              <a:t>Serviços destinados ao exterior e executados no Brasil -  Interpretação  Equivocada </a:t>
            </a:r>
          </a:p>
          <a:p>
            <a:pPr fontAlgn="ctr">
              <a:buFont typeface="Wingdings" pitchFamily="2" charset="2"/>
              <a:buChar char="§"/>
            </a:pPr>
            <a:endParaRPr lang="pt-BR" sz="1800" dirty="0" smtClean="0"/>
          </a:p>
          <a:p>
            <a:pPr marL="530225" indent="-87313" fontAlgn="ctr">
              <a:buFont typeface="Wingdings" pitchFamily="2" charset="2"/>
              <a:buChar char="v"/>
            </a:pPr>
            <a:r>
              <a:rPr lang="pt-BR" sz="1800" dirty="0" smtClean="0"/>
              <a:t>  Municípios entendem que o resultado do serviço se verifica no mesmo local da sua execução (Brasil) e exigem o ISS indevidamente nas exportações.</a:t>
            </a:r>
          </a:p>
          <a:p>
            <a:pPr fontAlgn="ctr">
              <a:buFont typeface="Wingdings" pitchFamily="2" charset="2"/>
              <a:buChar char="§"/>
            </a:pPr>
            <a:endParaRPr lang="pt-BR" sz="1800" dirty="0" smtClean="0"/>
          </a:p>
          <a:p>
            <a:pPr fontAlgn="ctr">
              <a:buFont typeface="Wingdings" pitchFamily="2" charset="2"/>
              <a:buChar char="Ø"/>
            </a:pPr>
            <a:r>
              <a:rPr lang="pt-BR" sz="1800" b="1" dirty="0" smtClean="0"/>
              <a:t>Análise: </a:t>
            </a:r>
            <a:r>
              <a:rPr lang="pt-BR" sz="1800" dirty="0" smtClean="0"/>
              <a:t>o  local da execução do serviço  (Brasil)  não se confunde com local  em que o resultado do serviço é percebido  (exterior).  </a:t>
            </a:r>
          </a:p>
          <a:p>
            <a:pPr fontAlgn="ctr">
              <a:buNone/>
            </a:pPr>
            <a:r>
              <a:rPr lang="pt-BR" sz="1800" dirty="0" smtClean="0"/>
              <a:t>         </a:t>
            </a:r>
          </a:p>
          <a:p>
            <a:pPr marL="442913" indent="-323850" fontAlgn="ctr">
              <a:buFont typeface="Wingdings" pitchFamily="2" charset="2"/>
              <a:buChar char="Ø"/>
            </a:pPr>
            <a:r>
              <a:rPr lang="pt-BR" sz="1800" b="1" dirty="0" smtClean="0"/>
              <a:t>Sugestão:   </a:t>
            </a:r>
          </a:p>
          <a:p>
            <a:pPr fontAlgn="ctr">
              <a:buNone/>
            </a:pPr>
            <a:r>
              <a:rPr lang="pt-BR" sz="1800" b="1" dirty="0" smtClean="0"/>
              <a:t>       </a:t>
            </a:r>
            <a:r>
              <a:rPr lang="pt-BR" sz="1800" dirty="0" smtClean="0"/>
              <a:t>Ajustar texto na lei no sentido de vincular a exportação de serviços ao ingresso de divisas e esclarecer que o local onde o resultado é verificado independe do local onde o serviço é executado.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4000" dirty="0" smtClean="0">
                <a:solidFill>
                  <a:schemeClr val="accent1">
                    <a:satMod val="150000"/>
                  </a:schemeClr>
                </a:solidFill>
              </a:rPr>
              <a:t> Contratos de Rateio de Custos e Despesas</a:t>
            </a:r>
            <a:endParaRPr lang="pt-BR" sz="40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5363" name="Espaço Reservado para Conteúdo 3"/>
          <p:cNvSpPr>
            <a:spLocks noGrp="1"/>
          </p:cNvSpPr>
          <p:nvPr>
            <p:ph idx="1"/>
          </p:nvPr>
        </p:nvSpPr>
        <p:spPr>
          <a:xfrm>
            <a:off x="216793" y="1556792"/>
            <a:ext cx="8675687" cy="5184576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t-BR" sz="1800" b="1" dirty="0" smtClean="0"/>
              <a:t>Contexto:</a:t>
            </a:r>
          </a:p>
          <a:p>
            <a:pPr marL="550863" indent="-285750"/>
            <a:r>
              <a:rPr lang="pt-BR" sz="1800" dirty="0" smtClean="0"/>
              <a:t>Inexistência de disposição na LC 116/03 dispondo  sobre o tema.</a:t>
            </a:r>
          </a:p>
          <a:p>
            <a:pPr marL="550863" lvl="1" indent="-285750">
              <a:spcBef>
                <a:spcPct val="0"/>
              </a:spcBef>
              <a:buClr>
                <a:schemeClr val="accent1"/>
              </a:buClr>
              <a:buSzPct val="80000"/>
            </a:pPr>
            <a:r>
              <a:rPr lang="pt-BR" sz="1800" dirty="0"/>
              <a:t>Entendimento </a:t>
            </a:r>
            <a:r>
              <a:rPr lang="pt-BR" sz="1800" dirty="0" smtClean="0"/>
              <a:t>dos municípios: </a:t>
            </a:r>
            <a:r>
              <a:rPr lang="pt-BR" sz="1800" dirty="0"/>
              <a:t>Prestação de Serviços para fins de incidência do </a:t>
            </a:r>
            <a:r>
              <a:rPr lang="pt-BR" sz="1800" dirty="0" smtClean="0"/>
              <a:t>ISS.</a:t>
            </a:r>
            <a:endParaRPr lang="pt-BR" sz="1800" dirty="0"/>
          </a:p>
          <a:p>
            <a:pPr marL="633413" indent="-368300" fontAlgn="ctr">
              <a:buNone/>
            </a:pPr>
            <a:endParaRPr lang="pt-BR" sz="1800" dirty="0"/>
          </a:p>
          <a:p>
            <a:pPr marL="265113" indent="-265113" fontAlgn="ctr">
              <a:buFont typeface="Wingdings" pitchFamily="2" charset="2"/>
              <a:buChar char="Ø"/>
            </a:pPr>
            <a:r>
              <a:rPr lang="pt-BR" sz="1800" b="1" dirty="0"/>
              <a:t>Análise:  Tributação indevida pelo </a:t>
            </a:r>
            <a:r>
              <a:rPr lang="pt-BR" sz="1800" b="1" dirty="0" smtClean="0"/>
              <a:t>ISS</a:t>
            </a:r>
          </a:p>
          <a:p>
            <a:pPr marL="633413" indent="-368300" fontAlgn="ctr"/>
            <a:r>
              <a:rPr lang="pt-BR" sz="1800" dirty="0" smtClean="0"/>
              <a:t>Não </a:t>
            </a:r>
            <a:r>
              <a:rPr lang="pt-BR" sz="1800" dirty="0"/>
              <a:t>é serviço: não há conteúdo econômico / objetivo de </a:t>
            </a:r>
            <a:r>
              <a:rPr lang="pt-BR" sz="1800" dirty="0" smtClean="0"/>
              <a:t>lucro.</a:t>
            </a:r>
          </a:p>
          <a:p>
            <a:pPr marL="633413" indent="-368300" fontAlgn="ctr"/>
            <a:r>
              <a:rPr lang="pt-BR" sz="1800" dirty="0" smtClean="0"/>
              <a:t>Estrutura </a:t>
            </a:r>
            <a:r>
              <a:rPr lang="pt-BR" sz="1800" dirty="0"/>
              <a:t>Organizacional: Centralização de funções de apoio ao grupo </a:t>
            </a:r>
            <a:r>
              <a:rPr lang="pt-BR" sz="1800" dirty="0" smtClean="0"/>
              <a:t>econômico</a:t>
            </a:r>
          </a:p>
          <a:p>
            <a:pPr marL="969962" lvl="1" indent="0" fontAlgn="ctr">
              <a:buNone/>
            </a:pPr>
            <a:r>
              <a:rPr lang="pt-BR" sz="1600" i="1" dirty="0" smtClean="0"/>
              <a:t>- </a:t>
            </a:r>
            <a:r>
              <a:rPr lang="pt-BR" sz="1600" i="1" dirty="0" err="1" smtClean="0"/>
              <a:t>Ex</a:t>
            </a:r>
            <a:r>
              <a:rPr lang="pt-BR" sz="1600" i="1" dirty="0" smtClean="0"/>
              <a:t>: TI</a:t>
            </a:r>
            <a:r>
              <a:rPr lang="pt-BR" sz="1600" i="1" dirty="0"/>
              <a:t>, Administrativo, Jurídico, </a:t>
            </a:r>
            <a:r>
              <a:rPr lang="pt-BR" sz="1600" i="1" dirty="0" smtClean="0"/>
              <a:t>Contabilidade, </a:t>
            </a:r>
            <a:r>
              <a:rPr lang="pt-BR" sz="1600" i="1" dirty="0"/>
              <a:t>etc.</a:t>
            </a:r>
          </a:p>
          <a:p>
            <a:pPr marL="119062" indent="0" fontAlgn="ctr">
              <a:buNone/>
            </a:pPr>
            <a:endParaRPr lang="pt-BR" sz="1800" dirty="0" smtClean="0"/>
          </a:p>
          <a:p>
            <a:pPr marL="633413" indent="-368300" fontAlgn="ctr">
              <a:buFont typeface="Wingdings" panose="05000000000000000000" pitchFamily="2" charset="2"/>
              <a:buChar char="v"/>
            </a:pPr>
            <a:r>
              <a:rPr lang="pt-BR" sz="1800" b="1" dirty="0" smtClean="0"/>
              <a:t>Efeitos:</a:t>
            </a:r>
          </a:p>
          <a:p>
            <a:pPr marL="987425" indent="-354013" fontAlgn="ctr"/>
            <a:r>
              <a:rPr lang="pt-BR" sz="1800" dirty="0" smtClean="0"/>
              <a:t>Desvantagem competitiva do Brasil com outros países:</a:t>
            </a:r>
          </a:p>
          <a:p>
            <a:pPr marL="987425" lvl="1" indent="0" fontAlgn="ctr">
              <a:buNone/>
            </a:pPr>
            <a:r>
              <a:rPr lang="pt-BR" sz="1600" dirty="0" smtClean="0"/>
              <a:t>- Perda de investimentos externos no país</a:t>
            </a:r>
          </a:p>
          <a:p>
            <a:pPr marL="987425" lvl="1" indent="0" fontAlgn="ctr">
              <a:buNone/>
            </a:pPr>
            <a:r>
              <a:rPr lang="pt-BR" sz="1600" dirty="0" smtClean="0"/>
              <a:t>- Vagas de emprego deixam de ser criadas</a:t>
            </a:r>
            <a:endParaRPr lang="pt-BR" sz="1400" dirty="0" smtClean="0"/>
          </a:p>
          <a:p>
            <a:pPr marL="119062" indent="0" fontAlgn="ctr">
              <a:buNone/>
            </a:pPr>
            <a:r>
              <a:rPr lang="pt-BR" sz="1800" dirty="0" smtClean="0"/>
              <a:t> </a:t>
            </a:r>
          </a:p>
          <a:p>
            <a:pPr marL="265113" indent="-265113" fontAlgn="ctr">
              <a:buFont typeface="Wingdings" panose="05000000000000000000" pitchFamily="2" charset="2"/>
              <a:buChar char="Ø"/>
            </a:pPr>
            <a:r>
              <a:rPr lang="pt-BR" sz="1800" b="1" dirty="0" smtClean="0"/>
              <a:t>Sugestão</a:t>
            </a:r>
            <a:r>
              <a:rPr lang="pt-BR" sz="1800" b="1" dirty="0"/>
              <a:t>: </a:t>
            </a:r>
            <a:endParaRPr lang="pt-BR" sz="1800" b="1" dirty="0" smtClean="0"/>
          </a:p>
          <a:p>
            <a:pPr marL="638175" indent="-373063" fontAlgn="ctr"/>
            <a:r>
              <a:rPr lang="pt-BR" sz="1800" dirty="0" smtClean="0"/>
              <a:t>Dispor expressamente que os contratos de rateio de custos e despesas não se configuram como prestação de serviços, estabelecendo critérios claros de comprovação, a exemplo do que já ocorre na legislação federal.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347780508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4000" dirty="0" smtClean="0">
                <a:solidFill>
                  <a:schemeClr val="accent1">
                    <a:satMod val="150000"/>
                  </a:schemeClr>
                </a:solidFill>
              </a:rPr>
              <a:t> </a:t>
            </a:r>
            <a:r>
              <a:rPr lang="pt-BR" sz="4000" dirty="0" smtClean="0"/>
              <a:t> Outros Pontos Relevantes</a:t>
            </a:r>
            <a:endParaRPr lang="pt-BR" sz="40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5363" name="Espaço Reservado para Conteúdo 3"/>
          <p:cNvSpPr>
            <a:spLocks noGrp="1"/>
          </p:cNvSpPr>
          <p:nvPr>
            <p:ph idx="1"/>
          </p:nvPr>
        </p:nvSpPr>
        <p:spPr>
          <a:xfrm>
            <a:off x="107504" y="1556792"/>
            <a:ext cx="8928992" cy="5184576"/>
          </a:xfrm>
        </p:spPr>
        <p:txBody>
          <a:bodyPr/>
          <a:lstStyle/>
          <a:p>
            <a:pPr marL="354013" indent="-265113" algn="just">
              <a:buFont typeface="Wingdings" pitchFamily="2" charset="2"/>
              <a:buChar char="Ø"/>
            </a:pPr>
            <a:r>
              <a:rPr lang="pt-BR" sz="2000" b="1" dirty="0"/>
              <a:t>Itens 10.01, 15.01 e 15.14: </a:t>
            </a:r>
            <a:r>
              <a:rPr lang="pt-BR" sz="2000" b="1" dirty="0" smtClean="0"/>
              <a:t>Local </a:t>
            </a:r>
            <a:r>
              <a:rPr lang="pt-BR" sz="2000" b="1" dirty="0"/>
              <a:t>de </a:t>
            </a:r>
            <a:r>
              <a:rPr lang="pt-BR" sz="2000" b="1" dirty="0" smtClean="0"/>
              <a:t>Incidência – Prestador </a:t>
            </a:r>
          </a:p>
          <a:p>
            <a:pPr marL="666750" lvl="1" indent="-285750" algn="just">
              <a:buFont typeface="Wingdings" panose="05000000000000000000" pitchFamily="2" charset="2"/>
              <a:buChar char="§"/>
            </a:pPr>
            <a:r>
              <a:rPr lang="pt-BR" sz="1800" b="1" dirty="0" smtClean="0"/>
              <a:t>Cartões </a:t>
            </a:r>
            <a:r>
              <a:rPr lang="pt-BR" sz="1800" b="1" dirty="0"/>
              <a:t>de </a:t>
            </a:r>
            <a:r>
              <a:rPr lang="pt-BR" sz="1800" b="1" dirty="0" smtClean="0"/>
              <a:t>crédito e débito</a:t>
            </a:r>
            <a:endParaRPr lang="pt-BR" sz="1800" b="1" dirty="0"/>
          </a:p>
          <a:p>
            <a:pPr marL="354013" indent="-265113" algn="just">
              <a:buNone/>
            </a:pPr>
            <a:endParaRPr lang="pt-BR" sz="2000" b="1" dirty="0" smtClean="0"/>
          </a:p>
          <a:p>
            <a:pPr marL="354013" indent="-265113" algn="just">
              <a:buNone/>
            </a:pPr>
            <a:endParaRPr lang="pt-BR" sz="2000" b="1" dirty="0"/>
          </a:p>
          <a:p>
            <a:pPr marL="354013" indent="-265113" algn="just">
              <a:buFont typeface="Wingdings" pitchFamily="2" charset="2"/>
              <a:buChar char="Ø"/>
            </a:pPr>
            <a:r>
              <a:rPr lang="pt-BR" sz="2000" b="1" dirty="0" smtClean="0"/>
              <a:t>Conceito de Estabelecimento do Prestador e Local de Incidência:</a:t>
            </a:r>
          </a:p>
          <a:p>
            <a:pPr marL="666750" lvl="1" indent="-285750" algn="just">
              <a:buFont typeface="Wingdings" panose="05000000000000000000" pitchFamily="2" charset="2"/>
              <a:buChar char="§"/>
            </a:pPr>
            <a:r>
              <a:rPr lang="pt-BR" sz="1800" b="1" dirty="0" smtClean="0"/>
              <a:t>Evitar a dupla tributação: Município do prestador  X  Município do tomador</a:t>
            </a:r>
          </a:p>
          <a:p>
            <a:pPr marL="354013" indent="-265113" algn="just">
              <a:buFont typeface="Wingdings" pitchFamily="2" charset="2"/>
              <a:buChar char="Ø"/>
            </a:pPr>
            <a:endParaRPr lang="pt-BR" sz="2000" b="1" dirty="0" smtClean="0"/>
          </a:p>
          <a:p>
            <a:pPr marL="354013" indent="-265113" algn="just">
              <a:buFont typeface="Wingdings" pitchFamily="2" charset="2"/>
              <a:buChar char="Ø"/>
            </a:pPr>
            <a:endParaRPr lang="pt-BR" sz="2000" b="1" dirty="0"/>
          </a:p>
          <a:p>
            <a:pPr marL="354013" indent="-265113" algn="just">
              <a:buFont typeface="Wingdings" pitchFamily="2" charset="2"/>
              <a:buChar char="Ø"/>
            </a:pPr>
            <a:r>
              <a:rPr lang="pt-BR" sz="2000" b="1" dirty="0" smtClean="0"/>
              <a:t>Conceito de Preço do Serviço – Base de Cálculo do ISS</a:t>
            </a:r>
          </a:p>
          <a:p>
            <a:pPr marL="354013" indent="-265113" algn="just">
              <a:buFont typeface="Wingdings" pitchFamily="2" charset="2"/>
              <a:buChar char="Ø"/>
            </a:pPr>
            <a:endParaRPr lang="pt-BR" sz="2000" b="1" dirty="0" smtClean="0"/>
          </a:p>
          <a:p>
            <a:pPr marL="354013" indent="-265113" algn="just">
              <a:buFont typeface="Wingdings" pitchFamily="2" charset="2"/>
              <a:buChar char="Ø"/>
            </a:pPr>
            <a:endParaRPr lang="pt-BR" sz="2000" b="1" dirty="0" smtClean="0"/>
          </a:p>
          <a:p>
            <a:pPr marL="354013" indent="-265113" algn="just">
              <a:buFont typeface="Wingdings" pitchFamily="2" charset="2"/>
              <a:buChar char="Ø"/>
            </a:pPr>
            <a:r>
              <a:rPr lang="pt-BR" sz="2000" b="1" dirty="0" smtClean="0"/>
              <a:t>Celebração de acordos entre Municípios: dirimir conflitos de competência</a:t>
            </a:r>
          </a:p>
          <a:p>
            <a:pPr marL="666750" lvl="1" indent="-285750" algn="just">
              <a:buFont typeface="Wingdings" panose="05000000000000000000" pitchFamily="2" charset="2"/>
              <a:buChar char="§"/>
            </a:pPr>
            <a:r>
              <a:rPr lang="pt-BR" sz="1800" b="1" dirty="0" smtClean="0"/>
              <a:t>Serviços prestados em mais de um município</a:t>
            </a:r>
          </a:p>
          <a:p>
            <a:pPr marL="1254125" lvl="2" indent="-266700" algn="just">
              <a:buFont typeface="Arial" panose="020B0604020202020204" pitchFamily="34" charset="0"/>
              <a:buChar char="•"/>
            </a:pPr>
            <a:r>
              <a:rPr lang="pt-BR" sz="1800" b="1" dirty="0" err="1" smtClean="0"/>
              <a:t>Ex</a:t>
            </a:r>
            <a:r>
              <a:rPr lang="pt-BR" sz="1800" b="1" dirty="0" smtClean="0"/>
              <a:t>: Construção Civil em áreas portuárias e hidrelétricas</a:t>
            </a:r>
          </a:p>
          <a:p>
            <a:pPr marL="260350" indent="-171450" algn="just">
              <a:buFont typeface="Wingdings" pitchFamily="2" charset="2"/>
              <a:buChar char="Ø"/>
            </a:pPr>
            <a:endParaRPr lang="pt-BR" sz="18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TAP - Assembleia Geral - 21 03 2014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ódulo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ódulo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GETAP - Assembleia Geral - 21 03 2014</Template>
  <TotalTime>4414</TotalTime>
  <Words>786</Words>
  <Application>Microsoft Office PowerPoint</Application>
  <PresentationFormat>Apresentação na tela (4:3)</PresentationFormat>
  <Paragraphs>115</Paragraphs>
  <Slides>8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GETAP - Assembleia Geral - 21 03 2014</vt:lpstr>
      <vt:lpstr>  PLP 366/13 - Reforma do ISS   Audiência Pública - CDEIC  05/08/2014</vt:lpstr>
      <vt:lpstr>AGENDA </vt:lpstr>
      <vt:lpstr>  Responsabilidade Tributária do Tomador</vt:lpstr>
      <vt:lpstr>  Regra de Transição </vt:lpstr>
      <vt:lpstr> Conflito ISS x IPI/ICMS: Industrialização</vt:lpstr>
      <vt:lpstr>  Exportação de Serviços –  Não incidência</vt:lpstr>
      <vt:lpstr> Contratos de Rateio de Custos e Despesas</vt:lpstr>
      <vt:lpstr>  Outros Pontos Relevantes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Reforma do ISS  GT 10 de Abril de 2014</dc:title>
  <dc:creator>André</dc:creator>
  <cp:lastModifiedBy>Carlos Filipe Ramalho Gomes</cp:lastModifiedBy>
  <cp:revision>128</cp:revision>
  <dcterms:created xsi:type="dcterms:W3CDTF">2014-04-08T14:07:49Z</dcterms:created>
  <dcterms:modified xsi:type="dcterms:W3CDTF">2014-08-04T18:31:36Z</dcterms:modified>
</cp:coreProperties>
</file>