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01" r:id="rId2"/>
    <p:sldId id="392" r:id="rId3"/>
    <p:sldId id="393" r:id="rId4"/>
    <p:sldId id="394" r:id="rId5"/>
    <p:sldId id="395" r:id="rId6"/>
    <p:sldId id="396" r:id="rId7"/>
    <p:sldId id="397" r:id="rId8"/>
    <p:sldId id="404" r:id="rId9"/>
    <p:sldId id="405" r:id="rId10"/>
    <p:sldId id="406" r:id="rId11"/>
    <p:sldId id="407" r:id="rId12"/>
    <p:sldId id="398" r:id="rId13"/>
    <p:sldId id="399" r:id="rId14"/>
    <p:sldId id="402" r:id="rId15"/>
    <p:sldId id="403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AE50"/>
    <a:srgbClr val="CCFF99"/>
    <a:srgbClr val="800000"/>
    <a:srgbClr val="FEEEE8"/>
    <a:srgbClr val="FEE1D6"/>
    <a:srgbClr val="00D200"/>
    <a:srgbClr val="00E600"/>
    <a:srgbClr val="DCF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6" autoAdjust="0"/>
    <p:restoredTop sz="94660"/>
  </p:normalViewPr>
  <p:slideViewPr>
    <p:cSldViewPr snapToGrid="0" snapToObjects="1">
      <p:cViewPr>
        <p:scale>
          <a:sx n="78" d="100"/>
          <a:sy n="78" d="100"/>
        </p:scale>
        <p:origin x="-10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1" d="100"/>
          <a:sy n="71" d="100"/>
        </p:scale>
        <p:origin x="-279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C70BFF8-E7A4-4D1E-825C-80B047136EC5}" type="datetime1">
              <a:rPr lang="pt-BR"/>
              <a:pPr>
                <a:defRPr/>
              </a:pPr>
              <a:t>02/09/2014</a:t>
            </a:fld>
            <a:endParaRPr lang="pt-BR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CB66C0E-D64F-4DF4-9C2C-3025E34C55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944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D69405F-EDDA-4B28-AA03-21E2F7B29D13}" type="datetime1">
              <a:rPr lang="pt-BR"/>
              <a:pPr>
                <a:defRPr/>
              </a:pPr>
              <a:t>02/09/2014</a:t>
            </a:fld>
            <a:endParaRPr lang="pt-BR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16C6397-F5FB-4EE8-9727-C9D564F2D4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341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Arial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Arial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Arial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Arial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ei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84" y="88971"/>
            <a:ext cx="1428750" cy="952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ransition>
    <p:randomBar/>
  </p:transition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itle 1"/>
          <p:cNvSpPr txBox="1">
            <a:spLocks/>
          </p:cNvSpPr>
          <p:nvPr/>
        </p:nvSpPr>
        <p:spPr bwMode="auto">
          <a:xfrm>
            <a:off x="889411" y="1448385"/>
            <a:ext cx="7678737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400" b="1" dirty="0" smtClean="0">
                <a:latin typeface="Verdana" pitchFamily="34" charset="0"/>
              </a:rPr>
              <a:t>Núcleo das regras do PLP nº 366/2013</a:t>
            </a:r>
            <a:endParaRPr lang="pt-BR" sz="2400" b="1" dirty="0">
              <a:latin typeface="Verdana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32103" y="3038868"/>
            <a:ext cx="779335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800" dirty="0" smtClean="0"/>
              <a:t>Dentre outros assuntos, o projeto cuida particularmente de dois temas principais: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800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pt-BR" sz="2800" dirty="0" smtClean="0"/>
              <a:t>guerra fiscal dos Municípios</a:t>
            </a:r>
          </a:p>
          <a:p>
            <a:pPr marL="742950" lvl="1" indent="-285750" algn="just">
              <a:buFont typeface="Arial" pitchFamily="34" charset="0"/>
              <a:buChar char="•"/>
            </a:pPr>
            <a:endParaRPr lang="pt-BR" sz="2800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pt-BR" sz="2800" b="1" dirty="0" smtClean="0"/>
              <a:t>inclusão de novos itens na lista de serviços sujeitos ao ISS</a:t>
            </a:r>
          </a:p>
        </p:txBody>
      </p:sp>
    </p:spTree>
    <p:extLst>
      <p:ext uri="{BB962C8B-B14F-4D97-AF65-F5344CB8AC3E}">
        <p14:creationId xmlns:p14="http://schemas.microsoft.com/office/powerpoint/2010/main" val="1361617686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2104" y="1163898"/>
            <a:ext cx="7793355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i="1" dirty="0"/>
              <a:t>“13.06 </a:t>
            </a:r>
            <a:r>
              <a:rPr lang="pt-BR" sz="2200" b="1" i="1" dirty="0" smtClean="0"/>
              <a:t>- </a:t>
            </a:r>
            <a:r>
              <a:rPr lang="pt-BR" sz="2200" b="1" i="1" dirty="0"/>
              <a:t>Produção, gravação, edição e legendagem de </a:t>
            </a:r>
            <a:r>
              <a:rPr lang="pt-BR" sz="2200" b="1" i="1" dirty="0" smtClean="0"/>
              <a:t>filmes, videoteipes</a:t>
            </a:r>
            <a:r>
              <a:rPr lang="pt-BR" sz="2200" b="1" i="1" dirty="0"/>
              <a:t>, discos, fitas cassete, </a:t>
            </a:r>
            <a:r>
              <a:rPr lang="pt-BR" sz="2200" b="1" dirty="0"/>
              <a:t>compact disc</a:t>
            </a:r>
            <a:r>
              <a:rPr lang="pt-BR" sz="2200" b="1" i="1" dirty="0"/>
              <a:t>, </a:t>
            </a:r>
            <a:r>
              <a:rPr lang="pt-BR" sz="2200" b="1" dirty="0"/>
              <a:t>digital video disc </a:t>
            </a:r>
            <a:r>
              <a:rPr lang="pt-BR" sz="2200" b="1" i="1" dirty="0" smtClean="0"/>
              <a:t>e congêneres</a:t>
            </a:r>
            <a:r>
              <a:rPr lang="pt-BR" sz="2200" b="1" i="1" dirty="0"/>
              <a:t>, quando feita por solicitação de outrem ou por </a:t>
            </a:r>
            <a:r>
              <a:rPr lang="pt-BR" sz="2200" b="1" i="1" dirty="0" smtClean="0"/>
              <a:t>encomenda</a:t>
            </a:r>
            <a:r>
              <a:rPr lang="pt-BR" sz="2200" b="1" i="1" dirty="0"/>
              <a:t>, ressalvado o disposto no art. 150, inciso VI, alínea </a:t>
            </a:r>
            <a:r>
              <a:rPr lang="pt-BR" sz="2200" b="1" i="1" dirty="0" smtClean="0"/>
              <a:t>‘e’, da </a:t>
            </a:r>
            <a:r>
              <a:rPr lang="pt-BR" sz="2200" b="1" i="1" dirty="0"/>
              <a:t>Constituição Federal.”</a:t>
            </a:r>
          </a:p>
          <a:p>
            <a:pPr algn="just"/>
            <a:endParaRPr lang="pt-BR" sz="2200" b="1" i="1" dirty="0"/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Item de redação semelhante (13.01) foi vetado na promulgação da LC nº 116/2003, por inconstitucionalidade</a:t>
            </a:r>
            <a:endParaRPr lang="pt-BR" sz="2400" dirty="0" smtClean="0">
              <a:sym typeface="Wingdings" pitchFamily="2" charset="2"/>
            </a:endParaRP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>
                <a:sym typeface="Wingdings" pitchFamily="2" charset="2"/>
              </a:rPr>
              <a:t>Veto se motivou pelas decisões do STF de que incide o </a:t>
            </a:r>
            <a:r>
              <a:rPr lang="pt-BR" sz="2400" dirty="0" smtClean="0"/>
              <a:t>ICMS </a:t>
            </a:r>
            <a:r>
              <a:rPr lang="pt-BR" sz="2400" dirty="0"/>
              <a:t>sobre a comercialização de </a:t>
            </a:r>
            <a:r>
              <a:rPr lang="pt-BR" sz="2400" dirty="0" smtClean="0"/>
              <a:t>filmes e congêneres, por caracterizar circulação de mercadoria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>
                <a:sym typeface="Wingdings" pitchFamily="2" charset="2"/>
              </a:rPr>
              <a:t>A redação atual deste subitem poderia sugerir que incidiria o ISS quando </a:t>
            </a:r>
            <a:r>
              <a:rPr lang="pt-BR" sz="2400" dirty="0" smtClean="0"/>
              <a:t>a </a:t>
            </a:r>
            <a:r>
              <a:rPr lang="pt-BR" sz="2400" dirty="0"/>
              <a:t>encomenda </a:t>
            </a:r>
            <a:r>
              <a:rPr lang="pt-BR" sz="2400" dirty="0" smtClean="0"/>
              <a:t>for </a:t>
            </a:r>
            <a:r>
              <a:rPr lang="pt-BR" sz="2400" dirty="0"/>
              <a:t>promovida por empresa que venha a colocar tais mercadorias à venda ou à </a:t>
            </a:r>
            <a:r>
              <a:rPr lang="pt-BR" sz="2400" dirty="0" smtClean="0"/>
              <a:t>distribuição</a:t>
            </a:r>
            <a:endParaRPr lang="pt-BR" sz="2400" dirty="0" smtClean="0">
              <a:sym typeface="Wingdings" pitchFamily="2" charset="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828801" y="443351"/>
            <a:ext cx="6271708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000" b="1" dirty="0" smtClean="0">
                <a:latin typeface="Verdana" pitchFamily="34" charset="0"/>
              </a:rPr>
              <a:t>Principais problemas do PLP nº 366/2013</a:t>
            </a: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197331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2104" y="1142126"/>
            <a:ext cx="779335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/>
              <a:t>TEXTO DO PLP Nº 366/2013:</a:t>
            </a:r>
          </a:p>
          <a:p>
            <a:pPr algn="just"/>
            <a:endParaRPr lang="pt-BR" sz="2200" b="1" dirty="0" smtClean="0"/>
          </a:p>
          <a:p>
            <a:pPr lvl="2" algn="just"/>
            <a:r>
              <a:rPr lang="pt-BR" sz="2200" b="1" i="1" dirty="0"/>
              <a:t>“13.06 </a:t>
            </a:r>
            <a:r>
              <a:rPr lang="pt-BR" sz="2200" b="1" i="1" dirty="0" smtClean="0"/>
              <a:t>- </a:t>
            </a:r>
            <a:r>
              <a:rPr lang="pt-BR" sz="2200" b="1" i="1" dirty="0"/>
              <a:t>Produção, gravação, edição e legendagem de filmes, videoteipes, discos, fitas cassete, </a:t>
            </a:r>
            <a:r>
              <a:rPr lang="pt-BR" sz="2200" b="1" dirty="0"/>
              <a:t>compact disc</a:t>
            </a:r>
            <a:r>
              <a:rPr lang="pt-BR" sz="2200" b="1" i="1" dirty="0"/>
              <a:t>, </a:t>
            </a:r>
            <a:r>
              <a:rPr lang="pt-BR" sz="2200" b="1" dirty="0"/>
              <a:t>digital video disc </a:t>
            </a:r>
            <a:r>
              <a:rPr lang="pt-BR" sz="2200" b="1" i="1" dirty="0"/>
              <a:t>e congêneres, quando feita por solicitação de outrem ou por encomenda, ressalvado o disposto no art. 150, inciso VI, alínea ‘e’, da Constituição Federal.”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200" dirty="0" smtClean="0"/>
          </a:p>
          <a:p>
            <a:pPr algn="just"/>
            <a:r>
              <a:rPr lang="pt-BR" sz="2200" b="1" dirty="0" smtClean="0"/>
              <a:t>TEXTO PROPOSTO:</a:t>
            </a:r>
          </a:p>
          <a:p>
            <a:pPr algn="just"/>
            <a:endParaRPr lang="pt-BR" sz="2200" b="1" dirty="0"/>
          </a:p>
          <a:p>
            <a:pPr lvl="2" algn="just"/>
            <a:r>
              <a:rPr lang="pt-BR" sz="2200" b="1" i="1" dirty="0" smtClean="0"/>
              <a:t>“</a:t>
            </a:r>
            <a:r>
              <a:rPr lang="pt-BR" sz="2200" b="1" i="1" dirty="0"/>
              <a:t>13.06 - </a:t>
            </a:r>
            <a:r>
              <a:rPr lang="pt-BR" sz="2200" b="1" i="1" dirty="0" smtClean="0"/>
              <a:t>Produção</a:t>
            </a:r>
            <a:r>
              <a:rPr lang="pt-BR" sz="2200" b="1" i="1" dirty="0"/>
              <a:t>, gravação, edição e legendagem, </a:t>
            </a:r>
            <a:r>
              <a:rPr lang="pt-BR" sz="2200" b="1" i="1" u="sng" dirty="0">
                <a:solidFill>
                  <a:schemeClr val="accent2"/>
                </a:solidFill>
              </a:rPr>
              <a:t>sob encomenda,</a:t>
            </a:r>
            <a:r>
              <a:rPr lang="pt-BR" sz="2200" b="1" i="1" dirty="0"/>
              <a:t> de filmes, videoteipes, discos, fitas cassete, </a:t>
            </a:r>
            <a:r>
              <a:rPr lang="pt-BR" sz="2200" b="1" dirty="0"/>
              <a:t>compact disc</a:t>
            </a:r>
            <a:r>
              <a:rPr lang="pt-BR" sz="2200" b="1" i="1" dirty="0"/>
              <a:t>, </a:t>
            </a:r>
            <a:r>
              <a:rPr lang="pt-BR" sz="2200" b="1" dirty="0"/>
              <a:t>digital vídeo disc </a:t>
            </a:r>
            <a:r>
              <a:rPr lang="pt-BR" sz="2200" b="1" i="1" dirty="0"/>
              <a:t>e congêneres, </a:t>
            </a:r>
            <a:r>
              <a:rPr lang="pt-BR" sz="2200" b="1" i="1" u="sng" dirty="0">
                <a:solidFill>
                  <a:schemeClr val="accent2"/>
                </a:solidFill>
              </a:rPr>
              <a:t>para uso exclusivo do </a:t>
            </a:r>
            <a:r>
              <a:rPr lang="pt-BR" sz="2200" b="1" i="1" u="sng" dirty="0" smtClean="0">
                <a:solidFill>
                  <a:schemeClr val="accent2"/>
                </a:solidFill>
              </a:rPr>
              <a:t>encomendante</a:t>
            </a:r>
            <a:r>
              <a:rPr lang="pt-BR" sz="2200" b="1" i="1" dirty="0" smtClean="0"/>
              <a:t>, </a:t>
            </a:r>
            <a:r>
              <a:rPr lang="pt-BR" sz="2200" b="1" i="1" dirty="0"/>
              <a:t>ressalvado o disposto no art. 150, inciso VI, alínea ‘e’, da Constituição Federal</a:t>
            </a:r>
            <a:r>
              <a:rPr lang="pt-BR" sz="2200" b="1" i="1" dirty="0" smtClean="0"/>
              <a:t>.”</a:t>
            </a:r>
            <a:endParaRPr lang="pt-BR" sz="2200" b="1" i="1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828801" y="443351"/>
            <a:ext cx="6271708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000" b="1" dirty="0" smtClean="0">
                <a:latin typeface="Verdana" pitchFamily="34" charset="0"/>
              </a:rPr>
              <a:t>Principais problemas do PLP nº 366/2013</a:t>
            </a: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56054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2104" y="1261872"/>
            <a:ext cx="7793355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i="1" dirty="0" smtClean="0"/>
              <a:t>“17.25 - </a:t>
            </a:r>
            <a:r>
              <a:rPr lang="pt-BR" sz="2200" b="1" i="1" dirty="0"/>
              <a:t>Inserção de textos, desenhos e outros materiais </a:t>
            </a:r>
            <a:r>
              <a:rPr lang="pt-BR" sz="2200" b="1" i="1" dirty="0" smtClean="0"/>
              <a:t>de propaganda </a:t>
            </a:r>
            <a:r>
              <a:rPr lang="pt-BR" sz="2200" b="1" i="1" dirty="0"/>
              <a:t>e publicidade, em qualquer meio (exceto em </a:t>
            </a:r>
            <a:r>
              <a:rPr lang="pt-BR" sz="2200" b="1" i="1" dirty="0" smtClean="0"/>
              <a:t>livros, jornais</a:t>
            </a:r>
            <a:r>
              <a:rPr lang="pt-BR" sz="2200" b="1" i="1" dirty="0"/>
              <a:t>, periódicos e nas modalidades de serviços de </a:t>
            </a:r>
            <a:r>
              <a:rPr lang="pt-BR" sz="2200" b="1" i="1" dirty="0" smtClean="0"/>
              <a:t>radiodifusão sonora </a:t>
            </a:r>
            <a:r>
              <a:rPr lang="pt-BR" sz="2200" b="1" i="1" dirty="0"/>
              <a:t>e de sons e imagens de recepção livre e gratuita</a:t>
            </a:r>
            <a:r>
              <a:rPr lang="pt-BR" sz="2200" b="1" i="1" dirty="0" smtClean="0"/>
              <a:t>).”</a:t>
            </a:r>
            <a:endParaRPr lang="pt-BR" sz="2200" b="1" i="1" dirty="0"/>
          </a:p>
          <a:p>
            <a:pPr algn="just"/>
            <a:endParaRPr lang="pt-BR" sz="2200" b="1" i="1" dirty="0"/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A veiculação de propaganda e publicidade (por folhetos, </a:t>
            </a:r>
            <a:r>
              <a:rPr lang="pt-BR" sz="2400" i="1" dirty="0" smtClean="0"/>
              <a:t>outdoors</a:t>
            </a:r>
            <a:r>
              <a:rPr lang="pt-BR" sz="2400" dirty="0" smtClean="0"/>
              <a:t>, TV por assinatura, Internet) é clássica prestação de </a:t>
            </a:r>
            <a:r>
              <a:rPr lang="pt-BR" sz="2400" dirty="0" smtClean="0"/>
              <a:t>serviço </a:t>
            </a:r>
            <a:r>
              <a:rPr lang="pt-BR" sz="2400" dirty="0" smtClean="0"/>
              <a:t>de </a:t>
            </a:r>
            <a:r>
              <a:rPr lang="pt-BR" sz="2400" dirty="0" smtClean="0"/>
              <a:t>comunicação, sujeita ao ICMS.</a:t>
            </a:r>
            <a:endParaRPr lang="pt-BR" sz="2400" dirty="0" smtClean="0"/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A inclusão de subitem com este mesmo teor foi objeto do </a:t>
            </a:r>
            <a:r>
              <a:rPr lang="pt-BR" sz="2400" dirty="0"/>
              <a:t>PLP nº 230, de </a:t>
            </a:r>
            <a:r>
              <a:rPr lang="pt-BR" sz="2400" dirty="0" smtClean="0"/>
              <a:t>2004 (no Senado, PLC nº 32/2012) foi vetado </a:t>
            </a:r>
            <a:r>
              <a:rPr lang="pt-BR" sz="2400" dirty="0"/>
              <a:t>pela </a:t>
            </a:r>
            <a:r>
              <a:rPr lang="pt-BR" sz="2400" dirty="0" smtClean="0"/>
              <a:t>Presidente da República (em 03.12.2012), </a:t>
            </a:r>
            <a:r>
              <a:rPr lang="pt-BR" sz="2400" dirty="0"/>
              <a:t>por gerar “insegurança jurídica diante do regime dispensado à prestação de serviços de comunicação</a:t>
            </a:r>
            <a:r>
              <a:rPr lang="pt-BR" sz="2400" dirty="0" smtClean="0"/>
              <a:t>”</a:t>
            </a:r>
            <a:endParaRPr lang="pt-BR" sz="2400" dirty="0" smtClean="0">
              <a:sym typeface="Wingdings" pitchFamily="2" charset="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828801" y="443351"/>
            <a:ext cx="6271708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000" b="1" dirty="0" smtClean="0">
                <a:latin typeface="Verdana" pitchFamily="34" charset="0"/>
              </a:rPr>
              <a:t>Principais problemas do PLP nº 366/2013</a:t>
            </a: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475400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2104" y="1939604"/>
            <a:ext cx="779335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/>
              <a:t>TEXTO DO PLP Nº 366/2013:</a:t>
            </a:r>
          </a:p>
          <a:p>
            <a:pPr algn="just"/>
            <a:endParaRPr lang="pt-BR" sz="2200" b="1" dirty="0" smtClean="0"/>
          </a:p>
          <a:p>
            <a:pPr lvl="2" algn="just"/>
            <a:r>
              <a:rPr lang="pt-BR" sz="2200" b="1" i="1" dirty="0" smtClean="0"/>
              <a:t>“17.25 </a:t>
            </a:r>
            <a:r>
              <a:rPr lang="pt-BR" sz="2200" b="1" i="1" dirty="0"/>
              <a:t>- Inserção de textos, desenhos e outros materiais de propaganda e publicidade, em qualquer meio (exceto em livros, jornais, periódicos e nas modalidades de serviços de radiodifusão sonora e de sons e imagens de recepção livre e gratuita</a:t>
            </a:r>
            <a:r>
              <a:rPr lang="pt-BR" sz="2200" b="1" i="1" dirty="0" smtClean="0"/>
              <a:t>).”</a:t>
            </a:r>
            <a:endParaRPr lang="pt-BR" sz="2200" b="1" i="1" dirty="0"/>
          </a:p>
          <a:p>
            <a:pPr marL="285750" indent="-285750">
              <a:buFont typeface="Arial" pitchFamily="34" charset="0"/>
              <a:buChar char="•"/>
            </a:pPr>
            <a:endParaRPr lang="pt-BR" sz="2200" dirty="0" smtClean="0"/>
          </a:p>
          <a:p>
            <a:pPr algn="just"/>
            <a:r>
              <a:rPr lang="pt-BR" sz="2200" b="1" dirty="0" smtClean="0"/>
              <a:t>PROPOSTA:</a:t>
            </a:r>
            <a:endParaRPr lang="pt-BR" sz="2200" b="1" dirty="0"/>
          </a:p>
          <a:p>
            <a:pPr algn="just"/>
            <a:endParaRPr lang="pt-BR" sz="2200" b="1" dirty="0"/>
          </a:p>
          <a:p>
            <a:pPr lvl="2" algn="just"/>
            <a:r>
              <a:rPr lang="pt-BR" sz="2200" b="1" dirty="0" smtClean="0"/>
              <a:t>Supressão do subitem 17.25 do projeto.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828801" y="443351"/>
            <a:ext cx="6271708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000" b="1" dirty="0" smtClean="0">
                <a:latin typeface="Verdana" pitchFamily="34" charset="0"/>
              </a:rPr>
              <a:t>Principais problemas do PLP nº 366/2013</a:t>
            </a: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476567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itle 1"/>
          <p:cNvSpPr txBox="1">
            <a:spLocks/>
          </p:cNvSpPr>
          <p:nvPr/>
        </p:nvSpPr>
        <p:spPr bwMode="auto">
          <a:xfrm>
            <a:off x="2409713" y="550926"/>
            <a:ext cx="6115162" cy="911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2400" b="1" dirty="0" smtClean="0">
                <a:latin typeface="Verdana" pitchFamily="34" charset="0"/>
              </a:rPr>
              <a:t>Problemas do PLP nº 366/2013: conflitos entre ISS e ICMS</a:t>
            </a:r>
            <a:endParaRPr lang="pt-BR" sz="2400" b="1" dirty="0">
              <a:latin typeface="Verdana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32104" y="1462832"/>
            <a:ext cx="779335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800" dirty="0" smtClean="0"/>
              <a:t>Agravamento dos </a:t>
            </a:r>
            <a:r>
              <a:rPr lang="pt-BR" sz="2800" dirty="0"/>
              <a:t>conflitos </a:t>
            </a:r>
            <a:r>
              <a:rPr lang="pt-BR" sz="2800" dirty="0" smtClean="0"/>
              <a:t>tributários entre </a:t>
            </a:r>
            <a:r>
              <a:rPr lang="pt-BR" sz="2800" dirty="0"/>
              <a:t>Estados e </a:t>
            </a:r>
            <a:r>
              <a:rPr lang="pt-BR" sz="2800" dirty="0" smtClean="0"/>
              <a:t>Municípios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1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800" dirty="0" smtClean="0"/>
              <a:t>Penalização </a:t>
            </a:r>
            <a:r>
              <a:rPr lang="pt-BR" sz="2800" dirty="0"/>
              <a:t>principalmente </a:t>
            </a:r>
            <a:r>
              <a:rPr lang="pt-BR" sz="2800" dirty="0" smtClean="0"/>
              <a:t>dos </a:t>
            </a:r>
            <a:r>
              <a:rPr lang="pt-BR" sz="2800" dirty="0"/>
              <a:t>contribuintes, que sofrerão uma </a:t>
            </a:r>
            <a:r>
              <a:rPr lang="pt-BR" sz="2800" smtClean="0"/>
              <a:t>dupla imposição</a:t>
            </a:r>
            <a:endParaRPr lang="pt-BR" sz="2800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pt-BR" sz="1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800" dirty="0" smtClean="0"/>
              <a:t>Aumento do volume das demandas tributárias no Judiciário</a:t>
            </a:r>
          </a:p>
        </p:txBody>
      </p:sp>
    </p:spTree>
    <p:extLst>
      <p:ext uri="{BB962C8B-B14F-4D97-AF65-F5344CB8AC3E}">
        <p14:creationId xmlns:p14="http://schemas.microsoft.com/office/powerpoint/2010/main" val="3850360001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itle 1"/>
          <p:cNvSpPr txBox="1">
            <a:spLocks/>
          </p:cNvSpPr>
          <p:nvPr/>
        </p:nvSpPr>
        <p:spPr bwMode="auto">
          <a:xfrm>
            <a:off x="2958353" y="550927"/>
            <a:ext cx="4658061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3200" b="1" dirty="0" smtClean="0">
                <a:latin typeface="Verdana" pitchFamily="34" charset="0"/>
              </a:rPr>
              <a:t>Conclusões</a:t>
            </a:r>
            <a:endParaRPr lang="pt-BR" sz="3200" b="1" dirty="0">
              <a:latin typeface="Verdana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32104" y="1653744"/>
            <a:ext cx="779335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800" dirty="0"/>
              <a:t>A Lista de Serviços da LC nº 116/2003, editada há mais de 10 anos, merece </a:t>
            </a:r>
            <a:r>
              <a:rPr lang="pt-BR" sz="2800" dirty="0" smtClean="0"/>
              <a:t>atualização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8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800" dirty="0" smtClean="0"/>
              <a:t>Porém, isso deve ser feito: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1100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pt-BR" sz="2800" dirty="0"/>
              <a:t>em termos que não ultrapassem os limites da competência do ISS fixados na Constituição </a:t>
            </a:r>
            <a:r>
              <a:rPr lang="pt-BR" sz="2800" dirty="0" smtClean="0"/>
              <a:t>Federal</a:t>
            </a:r>
          </a:p>
          <a:p>
            <a:pPr marL="742950" lvl="1" indent="-285750" algn="just">
              <a:buFont typeface="Arial" pitchFamily="34" charset="0"/>
              <a:buChar char="•"/>
            </a:pPr>
            <a:endParaRPr lang="pt-BR" sz="1100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pt-BR" sz="2800" dirty="0" smtClean="0"/>
              <a:t>mediante consenso entre Municípios, Estados e DF</a:t>
            </a:r>
          </a:p>
        </p:txBody>
      </p:sp>
    </p:spTree>
    <p:extLst>
      <p:ext uri="{BB962C8B-B14F-4D97-AF65-F5344CB8AC3E}">
        <p14:creationId xmlns:p14="http://schemas.microsoft.com/office/powerpoint/2010/main" val="3675801705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itle 1"/>
          <p:cNvSpPr txBox="1">
            <a:spLocks/>
          </p:cNvSpPr>
          <p:nvPr/>
        </p:nvSpPr>
        <p:spPr bwMode="auto">
          <a:xfrm>
            <a:off x="832104" y="1562146"/>
            <a:ext cx="7793355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400" b="1" dirty="0" smtClean="0">
                <a:latin typeface="Verdana" pitchFamily="34" charset="0"/>
              </a:rPr>
              <a:t>Principais problemas do PLP nº 366/2013</a:t>
            </a:r>
            <a:endParaRPr lang="pt-BR" sz="2400" b="1" dirty="0">
              <a:latin typeface="Verdana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32104" y="2823929"/>
            <a:ext cx="7793355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i="1" dirty="0" smtClean="0"/>
              <a:t>“1.03 - </a:t>
            </a:r>
            <a:r>
              <a:rPr lang="pt-BR" sz="2200" b="1" i="1" dirty="0"/>
              <a:t>Processamento, armazenamento ou hospedagem de </a:t>
            </a:r>
            <a:r>
              <a:rPr lang="pt-BR" sz="2200" b="1" i="1" dirty="0" smtClean="0"/>
              <a:t>dados</a:t>
            </a:r>
            <a:r>
              <a:rPr lang="pt-BR" sz="2200" b="1" i="1" dirty="0"/>
              <a:t>, textos, imagens, vídeos, páginas eletrônicas, aplicativos, </a:t>
            </a:r>
            <a:r>
              <a:rPr lang="pt-BR" sz="2200" b="1" i="1" dirty="0" smtClean="0"/>
              <a:t>sistemas </a:t>
            </a:r>
            <a:r>
              <a:rPr lang="pt-BR" sz="2200" b="1" i="1" dirty="0"/>
              <a:t>de informação, entre outros formatos, ou congêneres</a:t>
            </a:r>
            <a:r>
              <a:rPr lang="pt-BR" sz="2200" b="1" i="1" dirty="0" smtClean="0"/>
              <a:t>.”</a:t>
            </a:r>
            <a:endParaRPr lang="pt-BR" sz="2200" b="1" i="1" dirty="0"/>
          </a:p>
          <a:p>
            <a:pPr marL="285750" indent="-285750">
              <a:buFont typeface="Arial" pitchFamily="34" charset="0"/>
              <a:buChar char="•"/>
            </a:pPr>
            <a:endParaRPr lang="pt-BR" sz="2400" dirty="0" smtClean="0"/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>
                <a:sym typeface="Wingdings" pitchFamily="2" charset="2"/>
              </a:rPr>
              <a:t>O mero </a:t>
            </a:r>
            <a:r>
              <a:rPr lang="pt-BR" sz="2400" b="1" dirty="0" smtClean="0">
                <a:sym typeface="Wingdings" pitchFamily="2" charset="2"/>
              </a:rPr>
              <a:t>armazenamento/hospedagem</a:t>
            </a:r>
            <a:r>
              <a:rPr lang="pt-BR" sz="2400" dirty="0" smtClean="0">
                <a:sym typeface="Wingdings" pitchFamily="2" charset="2"/>
              </a:rPr>
              <a:t> é serviço sujeito ao ISS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>
                <a:sym typeface="Wingdings" pitchFamily="2" charset="2"/>
              </a:rPr>
              <a:t>Porém, a disponibilização a </a:t>
            </a:r>
            <a:r>
              <a:rPr lang="pt-BR" sz="2400" b="1" dirty="0" smtClean="0">
                <a:sym typeface="Wingdings" pitchFamily="2" charset="2"/>
              </a:rPr>
              <a:t>terceiros </a:t>
            </a:r>
            <a:r>
              <a:rPr lang="pt-BR" sz="2400" dirty="0" smtClean="0">
                <a:sym typeface="Wingdings" pitchFamily="2" charset="2"/>
              </a:rPr>
              <a:t>é serviço de comunicação, sujeito ao ICMS</a:t>
            </a:r>
          </a:p>
        </p:txBody>
      </p:sp>
    </p:spTree>
    <p:extLst>
      <p:ext uri="{BB962C8B-B14F-4D97-AF65-F5344CB8AC3E}">
        <p14:creationId xmlns:p14="http://schemas.microsoft.com/office/powerpoint/2010/main" val="277273637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2103" y="1593819"/>
            <a:ext cx="779335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/>
              <a:t>TEXTO DO PLP Nº 366/2013:</a:t>
            </a:r>
          </a:p>
          <a:p>
            <a:pPr algn="just"/>
            <a:endParaRPr lang="pt-BR" sz="2200" b="1" dirty="0" smtClean="0"/>
          </a:p>
          <a:p>
            <a:pPr lvl="2" algn="just"/>
            <a:r>
              <a:rPr lang="pt-BR" sz="2200" b="1" i="1" dirty="0" smtClean="0"/>
              <a:t>“1.03 - </a:t>
            </a:r>
            <a:r>
              <a:rPr lang="pt-BR" sz="2200" b="1" i="1" dirty="0"/>
              <a:t>Processamento, armazenamento ou hospedagem de </a:t>
            </a:r>
            <a:r>
              <a:rPr lang="pt-BR" sz="2200" b="1" i="1" dirty="0" smtClean="0"/>
              <a:t>dados</a:t>
            </a:r>
            <a:r>
              <a:rPr lang="pt-BR" sz="2200" b="1" i="1" dirty="0"/>
              <a:t>, </a:t>
            </a:r>
            <a:r>
              <a:rPr lang="pt-BR" sz="2200" b="1" i="1" dirty="0" smtClean="0"/>
              <a:t>textos</a:t>
            </a:r>
            <a:r>
              <a:rPr lang="pt-BR" sz="2200" b="1" i="1" dirty="0"/>
              <a:t>, imagens, vídeos, páginas eletrônicas, aplicativos, </a:t>
            </a:r>
            <a:r>
              <a:rPr lang="pt-BR" sz="2200" b="1" i="1" dirty="0" smtClean="0"/>
              <a:t>sistemas </a:t>
            </a:r>
            <a:r>
              <a:rPr lang="pt-BR" sz="2200" b="1" i="1" dirty="0"/>
              <a:t>de informação, entre outros formatos, ou congêneres</a:t>
            </a:r>
            <a:r>
              <a:rPr lang="pt-BR" sz="2200" b="1" i="1" dirty="0" smtClean="0"/>
              <a:t>.”</a:t>
            </a:r>
            <a:endParaRPr lang="pt-BR" sz="2200" b="1" i="1" dirty="0"/>
          </a:p>
          <a:p>
            <a:pPr marL="285750" indent="-285750">
              <a:buFont typeface="Arial" pitchFamily="34" charset="0"/>
              <a:buChar char="•"/>
            </a:pPr>
            <a:endParaRPr lang="pt-BR" sz="2200" dirty="0" smtClean="0"/>
          </a:p>
          <a:p>
            <a:pPr algn="just"/>
            <a:r>
              <a:rPr lang="pt-BR" sz="2200" b="1" dirty="0" smtClean="0"/>
              <a:t>TEXTO PROPOSTO:</a:t>
            </a:r>
          </a:p>
          <a:p>
            <a:pPr algn="just"/>
            <a:endParaRPr lang="pt-BR" sz="2200" b="1" dirty="0"/>
          </a:p>
          <a:p>
            <a:pPr lvl="2" algn="just"/>
            <a:r>
              <a:rPr lang="pt-BR" sz="2200" b="1" i="1" dirty="0" smtClean="0"/>
              <a:t>“1.03 </a:t>
            </a:r>
            <a:r>
              <a:rPr lang="pt-BR" sz="2200" b="1" i="1" dirty="0"/>
              <a:t>- Processamento, armazenamento ou </a:t>
            </a:r>
            <a:r>
              <a:rPr lang="pt-BR" sz="2200" b="1" i="1" dirty="0" smtClean="0"/>
              <a:t>hospedagem de </a:t>
            </a:r>
            <a:r>
              <a:rPr lang="pt-BR" sz="2200" b="1" i="1" dirty="0"/>
              <a:t>dados, textos, imagens, vídeos, páginas eletrônicas, aplicativos, sistemas de informação, entre outros formatos, ou congêneres, </a:t>
            </a:r>
            <a:r>
              <a:rPr lang="pt-BR" sz="2200" b="1" i="1" u="sng" dirty="0">
                <a:solidFill>
                  <a:schemeClr val="accent2"/>
                </a:solidFill>
              </a:rPr>
              <a:t>desde que a disponibilização do conteúdo seja restrita ao próprio contratante</a:t>
            </a:r>
            <a:r>
              <a:rPr lang="pt-BR" sz="2200" b="1" i="1" dirty="0"/>
              <a:t>.”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828801" y="443351"/>
            <a:ext cx="6271708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000" b="1" dirty="0" smtClean="0">
                <a:latin typeface="Verdana" pitchFamily="34" charset="0"/>
              </a:rPr>
              <a:t>Principais problemas do PLP nº 366/2013</a:t>
            </a: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7898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2104" y="1261872"/>
            <a:ext cx="779335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i="1" dirty="0" smtClean="0"/>
              <a:t>“1.04 - </a:t>
            </a:r>
            <a:r>
              <a:rPr lang="pt-BR" sz="2200" b="1" i="1" dirty="0"/>
              <a:t>Elaboração de programas de computadores, inclusive </a:t>
            </a:r>
            <a:r>
              <a:rPr lang="pt-BR" sz="2200" b="1" i="1" dirty="0" smtClean="0"/>
              <a:t>de jogos </a:t>
            </a:r>
            <a:r>
              <a:rPr lang="pt-BR" sz="2200" b="1" i="1" dirty="0"/>
              <a:t>eletrônicos, independentemente da arquitetura construtiva da máquina em que o programa será executado, incluindo </a:t>
            </a:r>
            <a:r>
              <a:rPr lang="pt-BR" sz="2200" b="1" i="1" dirty="0" smtClean="0"/>
              <a:t>‘tablets’, ‘smartphones’ </a:t>
            </a:r>
            <a:r>
              <a:rPr lang="pt-BR" sz="2200" b="1" i="1" dirty="0"/>
              <a:t>e congêneres</a:t>
            </a:r>
            <a:r>
              <a:rPr lang="pt-BR" sz="2200" b="1" i="1" dirty="0" smtClean="0"/>
              <a:t>.”</a:t>
            </a:r>
            <a:endParaRPr lang="pt-BR" sz="2200" b="1" i="1" dirty="0"/>
          </a:p>
          <a:p>
            <a:pPr algn="just"/>
            <a:endParaRPr lang="pt-BR" sz="2200" b="1" i="1" dirty="0"/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A mera </a:t>
            </a:r>
            <a:r>
              <a:rPr lang="pt-BR" sz="2400" dirty="0"/>
              <a:t>elaboração </a:t>
            </a:r>
            <a:r>
              <a:rPr lang="pt-BR" sz="2400" dirty="0" smtClean="0"/>
              <a:t>de programas </a:t>
            </a:r>
            <a:r>
              <a:rPr lang="pt-BR" sz="2400" dirty="0"/>
              <a:t>para usuário </a:t>
            </a:r>
            <a:r>
              <a:rPr lang="pt-BR" sz="2400" dirty="0" smtClean="0"/>
              <a:t>final, realizada por encomenda, é serviço sujeito ao ISS</a:t>
            </a:r>
            <a:endParaRPr lang="pt-BR" sz="2400" dirty="0" smtClean="0">
              <a:sym typeface="Wingdings" pitchFamily="2" charset="2"/>
            </a:endParaRP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>
                <a:sym typeface="Wingdings" pitchFamily="2" charset="2"/>
              </a:rPr>
              <a:t>Porém, a disponibilização/venda é sujeita à incidência do ICMS (“programas de prateleira”)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A expressão “independentemente da arquitetura construtiva da máquina” pode gerar a interpretação equivocada de que o </a:t>
            </a:r>
            <a:r>
              <a:rPr lang="pt-BR" sz="2400" i="1" dirty="0" smtClean="0"/>
              <a:t>software</a:t>
            </a:r>
            <a:r>
              <a:rPr lang="pt-BR" sz="2400" dirty="0" smtClean="0"/>
              <a:t> de </a:t>
            </a:r>
            <a:r>
              <a:rPr lang="pt-BR" sz="2400" dirty="0"/>
              <a:t>qualquer </a:t>
            </a:r>
            <a:r>
              <a:rPr lang="pt-BR" sz="2400" dirty="0" smtClean="0"/>
              <a:t>máquina comercializada estaria </a:t>
            </a:r>
            <a:r>
              <a:rPr lang="pt-BR" sz="2400" dirty="0"/>
              <a:t>no campo de incidência do </a:t>
            </a:r>
            <a:r>
              <a:rPr lang="pt-BR" sz="2400" dirty="0" smtClean="0"/>
              <a:t>ISS</a:t>
            </a:r>
            <a:endParaRPr lang="pt-BR" sz="2400" dirty="0" smtClean="0">
              <a:sym typeface="Wingdings" pitchFamily="2" charset="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828801" y="443351"/>
            <a:ext cx="6271708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000" b="1" dirty="0" smtClean="0">
                <a:latin typeface="Verdana" pitchFamily="34" charset="0"/>
              </a:rPr>
              <a:t>Principais problemas do PLP nº 366/2013</a:t>
            </a: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392447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2104" y="1261872"/>
            <a:ext cx="779335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/>
              <a:t>TEXTO DO PLP Nº 366/2013:</a:t>
            </a:r>
          </a:p>
          <a:p>
            <a:pPr algn="just"/>
            <a:endParaRPr lang="pt-BR" sz="2200" b="1" dirty="0" smtClean="0"/>
          </a:p>
          <a:p>
            <a:pPr lvl="2" algn="just"/>
            <a:r>
              <a:rPr lang="pt-BR" sz="2200" b="1" i="1" dirty="0" smtClean="0"/>
              <a:t>“1.04 </a:t>
            </a:r>
            <a:r>
              <a:rPr lang="pt-BR" sz="2200" b="1" i="1" dirty="0"/>
              <a:t>- Elaboração de programas de computadores, inclusive de jogos eletrônicos, independentemente da arquitetura construtiva da máquina em que o programa será executado, incluindo </a:t>
            </a:r>
            <a:r>
              <a:rPr lang="pt-BR" sz="2200" b="1" i="1" dirty="0" smtClean="0"/>
              <a:t>‘tablets’, ‘smartphones’ </a:t>
            </a:r>
            <a:r>
              <a:rPr lang="pt-BR" sz="2200" b="1" i="1" dirty="0"/>
              <a:t>e congêneres</a:t>
            </a:r>
            <a:r>
              <a:rPr lang="pt-BR" sz="2200" b="1" i="1" dirty="0" smtClean="0"/>
              <a:t>.”</a:t>
            </a:r>
            <a:endParaRPr lang="pt-BR" sz="2200" b="1" i="1" dirty="0"/>
          </a:p>
          <a:p>
            <a:pPr marL="285750" indent="-285750">
              <a:buFont typeface="Arial" pitchFamily="34" charset="0"/>
              <a:buChar char="•"/>
            </a:pPr>
            <a:endParaRPr lang="pt-BR" sz="2200" dirty="0" smtClean="0"/>
          </a:p>
          <a:p>
            <a:pPr algn="just"/>
            <a:r>
              <a:rPr lang="pt-BR" sz="2200" b="1" dirty="0" smtClean="0"/>
              <a:t>TEXTO PROPOSTO:</a:t>
            </a:r>
          </a:p>
          <a:p>
            <a:pPr algn="just"/>
            <a:endParaRPr lang="pt-BR" sz="2200" b="1" dirty="0"/>
          </a:p>
          <a:p>
            <a:pPr lvl="2" algn="just"/>
            <a:r>
              <a:rPr lang="pt-BR" sz="2200" b="1" i="1" dirty="0" smtClean="0"/>
              <a:t>“1.04 </a:t>
            </a:r>
            <a:r>
              <a:rPr lang="pt-BR" sz="2200" b="1" i="1" dirty="0"/>
              <a:t>- Elaboração, </a:t>
            </a:r>
            <a:r>
              <a:rPr lang="pt-BR" sz="2200" b="1" i="1" u="sng" dirty="0">
                <a:solidFill>
                  <a:schemeClr val="accent2"/>
                </a:solidFill>
              </a:rPr>
              <a:t>sob encomenda</a:t>
            </a:r>
            <a:r>
              <a:rPr lang="pt-BR" sz="2200" b="1" i="1" dirty="0"/>
              <a:t>, de programas </a:t>
            </a:r>
            <a:r>
              <a:rPr lang="pt-BR" sz="2200" b="1" i="1" u="sng" dirty="0">
                <a:solidFill>
                  <a:schemeClr val="accent2"/>
                </a:solidFill>
              </a:rPr>
              <a:t>para serem executados em computadores e dispositivos móveis</a:t>
            </a:r>
            <a:r>
              <a:rPr lang="pt-BR" sz="2200" b="1" i="1" dirty="0"/>
              <a:t>, incluindo </a:t>
            </a:r>
            <a:r>
              <a:rPr lang="pt-BR" sz="2200" b="1" i="1" dirty="0" smtClean="0"/>
              <a:t>‘tablets’, ‘smartphones’ </a:t>
            </a:r>
            <a:r>
              <a:rPr lang="pt-BR" sz="2200" b="1" i="1" dirty="0"/>
              <a:t>e congêneres, </a:t>
            </a:r>
            <a:r>
              <a:rPr lang="pt-BR" sz="2200" b="1" i="1" u="sng" dirty="0">
                <a:solidFill>
                  <a:schemeClr val="accent2"/>
                </a:solidFill>
              </a:rPr>
              <a:t>para uso exclusivo do </a:t>
            </a:r>
            <a:r>
              <a:rPr lang="pt-BR" sz="2200" b="1" i="1" u="sng" dirty="0" smtClean="0">
                <a:solidFill>
                  <a:schemeClr val="accent2"/>
                </a:solidFill>
              </a:rPr>
              <a:t>encomendante</a:t>
            </a:r>
            <a:r>
              <a:rPr lang="pt-BR" sz="2200" b="1" i="1" dirty="0" smtClean="0"/>
              <a:t>.”</a:t>
            </a:r>
            <a:endParaRPr lang="pt-BR" sz="2200" b="1" i="1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828801" y="443351"/>
            <a:ext cx="6271708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000" b="1" dirty="0" smtClean="0">
                <a:latin typeface="Verdana" pitchFamily="34" charset="0"/>
              </a:rPr>
              <a:t>Principais problemas do PLP nº 366/2013</a:t>
            </a: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53461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2104" y="1261872"/>
            <a:ext cx="7793355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i="1" dirty="0" smtClean="0"/>
              <a:t>“1.09 - </a:t>
            </a:r>
            <a:r>
              <a:rPr lang="pt-BR" sz="2200" b="1" i="1" dirty="0"/>
              <a:t>Disponibilização de aplicativos em página eletrônica</a:t>
            </a:r>
            <a:r>
              <a:rPr lang="pt-BR" sz="2200" b="1" i="1" dirty="0" smtClean="0"/>
              <a:t>.”</a:t>
            </a:r>
            <a:endParaRPr lang="pt-BR" sz="2200" b="1" i="1" dirty="0"/>
          </a:p>
          <a:p>
            <a:r>
              <a:rPr lang="pt-BR" sz="2200" b="1" i="1" dirty="0" smtClean="0"/>
              <a:t>“1.10 - </a:t>
            </a:r>
            <a:r>
              <a:rPr lang="pt-BR" sz="2200" b="1" i="1" dirty="0"/>
              <a:t>Disponibilização de conteúdos de áudio, vídeo, </a:t>
            </a:r>
            <a:r>
              <a:rPr lang="pt-BR" sz="2200" b="1" i="1" dirty="0" smtClean="0"/>
              <a:t>imagem e </a:t>
            </a:r>
            <a:r>
              <a:rPr lang="pt-BR" sz="2200" b="1" i="1" dirty="0"/>
              <a:t>texto em páginas eletrônicas, exceto no caso de jornais, livros </a:t>
            </a:r>
            <a:r>
              <a:rPr lang="pt-BR" sz="2200" b="1" i="1" dirty="0" smtClean="0"/>
              <a:t>e periódicos.”</a:t>
            </a:r>
            <a:endParaRPr lang="pt-BR" sz="2200" b="1" i="1" dirty="0"/>
          </a:p>
          <a:p>
            <a:pPr algn="just"/>
            <a:endParaRPr lang="pt-BR" sz="2200" b="1" i="1" dirty="0"/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A </a:t>
            </a:r>
            <a:r>
              <a:rPr lang="pt-BR" sz="2400" b="1" dirty="0" smtClean="0"/>
              <a:t>disponibilização </a:t>
            </a:r>
            <a:r>
              <a:rPr lang="pt-BR" sz="2400" dirty="0" smtClean="0"/>
              <a:t>de aplicativos e de outros conteúdos em página eletrônica caracteriza serviço de comunicação, sujeita ao ICMS</a:t>
            </a:r>
            <a:endParaRPr lang="pt-BR" sz="2400" dirty="0" smtClean="0">
              <a:sym typeface="Wingdings" pitchFamily="2" charset="2"/>
            </a:endParaRP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>
                <a:sym typeface="Wingdings" pitchFamily="2" charset="2"/>
              </a:rPr>
              <a:t>Além disso, quando tal disponibilização tem intuito mercantil (“download de programas comerciais”) ela corresponde a uma operação relativa a circulação de mercadorias, sujeita ao ICMS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828801" y="443351"/>
            <a:ext cx="6271708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000" b="1" dirty="0" smtClean="0">
                <a:latin typeface="Verdana" pitchFamily="34" charset="0"/>
              </a:rPr>
              <a:t>Principais problemas do PLP nº 366/2013</a:t>
            </a: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064033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2104" y="1767481"/>
            <a:ext cx="779335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/>
              <a:t>TEXTO DO PLP Nº 366/2013:</a:t>
            </a:r>
          </a:p>
          <a:p>
            <a:pPr algn="just"/>
            <a:endParaRPr lang="pt-BR" sz="2200" b="1" dirty="0" smtClean="0"/>
          </a:p>
          <a:p>
            <a:pPr lvl="2" algn="just"/>
            <a:r>
              <a:rPr lang="pt-BR" sz="2200" b="1" i="1" dirty="0" smtClean="0"/>
              <a:t>“1.09 </a:t>
            </a:r>
            <a:r>
              <a:rPr lang="pt-BR" sz="2200" b="1" i="1" dirty="0"/>
              <a:t>- Disponibilização de aplicativos em página eletrônica</a:t>
            </a:r>
            <a:r>
              <a:rPr lang="pt-BR" sz="2200" b="1" i="1" dirty="0" smtClean="0"/>
              <a:t>.”</a:t>
            </a:r>
            <a:endParaRPr lang="pt-BR" sz="2200" b="1" i="1" dirty="0"/>
          </a:p>
          <a:p>
            <a:pPr lvl="2" algn="just"/>
            <a:r>
              <a:rPr lang="pt-BR" sz="2200" b="1" i="1" dirty="0" smtClean="0"/>
              <a:t>“1.10 </a:t>
            </a:r>
            <a:r>
              <a:rPr lang="pt-BR" sz="2200" b="1" i="1" dirty="0"/>
              <a:t>- Disponibilização de conteúdos de áudio, vídeo, imagem e texto em páginas eletrônicas, exceto no caso de jornais, livros </a:t>
            </a:r>
            <a:r>
              <a:rPr lang="pt-BR" sz="2200" b="1" i="1" dirty="0" smtClean="0"/>
              <a:t>e periódicos.”</a:t>
            </a:r>
            <a:endParaRPr lang="pt-BR" sz="2200" b="1" i="1" dirty="0"/>
          </a:p>
          <a:p>
            <a:pPr lvl="2" algn="just"/>
            <a:endParaRPr lang="pt-BR" sz="2200" b="1" i="1" dirty="0"/>
          </a:p>
          <a:p>
            <a:pPr marL="285750" indent="-285750">
              <a:buFont typeface="Arial" pitchFamily="34" charset="0"/>
              <a:buChar char="•"/>
            </a:pPr>
            <a:endParaRPr lang="pt-BR" sz="2200" dirty="0" smtClean="0"/>
          </a:p>
          <a:p>
            <a:pPr algn="just"/>
            <a:r>
              <a:rPr lang="pt-BR" sz="2200" b="1" dirty="0" smtClean="0"/>
              <a:t>PROPOSTA:</a:t>
            </a:r>
            <a:endParaRPr lang="pt-BR" sz="2200" b="1" dirty="0"/>
          </a:p>
          <a:p>
            <a:pPr algn="just"/>
            <a:endParaRPr lang="pt-BR" sz="2200" b="1" dirty="0"/>
          </a:p>
          <a:p>
            <a:pPr lvl="2" algn="just"/>
            <a:r>
              <a:rPr lang="pt-BR" sz="2200" b="1" dirty="0" smtClean="0"/>
              <a:t>Supressão dos subitens 1.09 e 1.10 do projeto.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828801" y="443351"/>
            <a:ext cx="6271708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000" b="1" dirty="0" smtClean="0">
                <a:latin typeface="Verdana" pitchFamily="34" charset="0"/>
              </a:rPr>
              <a:t>Principais problemas do PLP nº 366/2013</a:t>
            </a: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379926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2104" y="1784400"/>
            <a:ext cx="7793355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i="1" dirty="0" smtClean="0"/>
              <a:t>“4.24 - </a:t>
            </a:r>
            <a:r>
              <a:rPr lang="pt-BR" sz="2200" b="1" i="1" dirty="0"/>
              <a:t>Confecção de lentes oftalmológicas sob encomenda</a:t>
            </a:r>
            <a:r>
              <a:rPr lang="pt-BR" sz="2200" b="1" i="1" dirty="0" smtClean="0"/>
              <a:t>.”</a:t>
            </a:r>
            <a:endParaRPr lang="pt-BR" sz="2200" b="1" i="1" dirty="0"/>
          </a:p>
          <a:p>
            <a:pPr algn="just"/>
            <a:endParaRPr lang="pt-BR" sz="2200" b="1" i="1" dirty="0"/>
          </a:p>
          <a:p>
            <a:pPr algn="just"/>
            <a:endParaRPr lang="pt-BR" sz="2200" b="1" i="1" dirty="0"/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/>
              <a:t>A variação de modelo, grau, curvatura e outras especificidades são </a:t>
            </a:r>
            <a:r>
              <a:rPr lang="pt-BR" sz="2400" dirty="0" smtClean="0"/>
              <a:t>padronizadas </a:t>
            </a:r>
            <a:r>
              <a:rPr lang="pt-BR" sz="2400" dirty="0"/>
              <a:t>e </a:t>
            </a:r>
            <a:r>
              <a:rPr lang="pt-BR" sz="2400" dirty="0" smtClean="0"/>
              <a:t>catalogadas </a:t>
            </a:r>
            <a:r>
              <a:rPr lang="pt-BR" sz="2400" dirty="0"/>
              <a:t>pela </a:t>
            </a:r>
            <a:r>
              <a:rPr lang="pt-BR" sz="2400" dirty="0" smtClean="0"/>
              <a:t>indústria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A </a:t>
            </a:r>
            <a:r>
              <a:rPr lang="pt-BR" sz="2400" dirty="0"/>
              <a:t>confecção de lentes oftalmológicas dita </a:t>
            </a:r>
            <a:r>
              <a:rPr lang="pt-BR" sz="2400" dirty="0" smtClean="0"/>
              <a:t>“por encomenda” não corresponde, portanto, a uma atividade personalizada a um determinado encomendante, pois segue </a:t>
            </a:r>
            <a:r>
              <a:rPr lang="pt-BR" sz="2400" dirty="0"/>
              <a:t>padrões pré-estabelecidos </a:t>
            </a:r>
            <a:r>
              <a:rPr lang="pt-BR" sz="2400" dirty="0" smtClean="0"/>
              <a:t>pela indústria </a:t>
            </a:r>
            <a:r>
              <a:rPr lang="pt-BR" sz="2400" dirty="0"/>
              <a:t>de </a:t>
            </a:r>
            <a:r>
              <a:rPr lang="pt-BR" sz="2400" dirty="0" smtClean="0"/>
              <a:t>lentes</a:t>
            </a:r>
            <a:endParaRPr lang="pt-BR" sz="2400" dirty="0" smtClean="0">
              <a:sym typeface="Wingdings" pitchFamily="2" charset="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828801" y="443351"/>
            <a:ext cx="6271708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000" b="1" dirty="0" smtClean="0">
                <a:latin typeface="Verdana" pitchFamily="34" charset="0"/>
              </a:rPr>
              <a:t>Principais problemas do PLP nº 366/2013</a:t>
            </a: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82559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2104" y="1767481"/>
            <a:ext cx="779335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/>
              <a:t>TEXTO DO PLP Nº 366/2013:</a:t>
            </a:r>
          </a:p>
          <a:p>
            <a:pPr algn="just"/>
            <a:endParaRPr lang="pt-BR" sz="2200" b="1" dirty="0" smtClean="0"/>
          </a:p>
          <a:p>
            <a:pPr lvl="2" algn="just"/>
            <a:r>
              <a:rPr lang="pt-BR" sz="2200" b="1" i="1" dirty="0" smtClean="0"/>
              <a:t>“4.24 </a:t>
            </a:r>
            <a:r>
              <a:rPr lang="pt-BR" sz="2200" b="1" i="1" dirty="0"/>
              <a:t>- Confecção de lentes oftalmológicas sob encomenda</a:t>
            </a:r>
            <a:r>
              <a:rPr lang="pt-BR" sz="2200" b="1" i="1" dirty="0" smtClean="0"/>
              <a:t>.”</a:t>
            </a:r>
            <a:endParaRPr lang="pt-BR" sz="2200" b="1" i="1" dirty="0"/>
          </a:p>
          <a:p>
            <a:pPr lvl="2" algn="just"/>
            <a:endParaRPr lang="pt-BR" sz="2200" b="1" i="1" dirty="0"/>
          </a:p>
          <a:p>
            <a:pPr marL="285750" indent="-285750">
              <a:buFont typeface="Arial" pitchFamily="34" charset="0"/>
              <a:buChar char="•"/>
            </a:pPr>
            <a:endParaRPr lang="pt-BR" sz="2200" dirty="0" smtClean="0"/>
          </a:p>
          <a:p>
            <a:pPr algn="just"/>
            <a:r>
              <a:rPr lang="pt-BR" sz="2200" b="1" dirty="0" smtClean="0"/>
              <a:t>PROPOSTA:</a:t>
            </a:r>
            <a:endParaRPr lang="pt-BR" sz="2200" b="1" dirty="0"/>
          </a:p>
          <a:p>
            <a:pPr algn="just"/>
            <a:endParaRPr lang="pt-BR" sz="2200" b="1" dirty="0"/>
          </a:p>
          <a:p>
            <a:pPr lvl="2" algn="just"/>
            <a:r>
              <a:rPr lang="pt-BR" sz="2200" b="1" dirty="0" smtClean="0"/>
              <a:t>Supressão do subitem 4.24 do projeto.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828801" y="443351"/>
            <a:ext cx="6271708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000" b="1" dirty="0" smtClean="0">
                <a:latin typeface="Verdana" pitchFamily="34" charset="0"/>
              </a:rPr>
              <a:t>Principais problemas do PLP nº 366/2013</a:t>
            </a: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057620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4772</TotalTime>
  <Words>1174</Words>
  <Application>Microsoft Office PowerPoint</Application>
  <PresentationFormat>Apresentação na tela (4:3)</PresentationFormat>
  <Paragraphs>120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Carlos A. Bassi</dc:creator>
  <cp:lastModifiedBy>Administrador</cp:lastModifiedBy>
  <cp:revision>293</cp:revision>
  <dcterms:created xsi:type="dcterms:W3CDTF">2012-02-29T22:41:57Z</dcterms:created>
  <dcterms:modified xsi:type="dcterms:W3CDTF">2014-09-02T21:17:09Z</dcterms:modified>
</cp:coreProperties>
</file>