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handoutMasterIdLst>
    <p:handoutMasterId r:id="rId10"/>
  </p:handoutMasterIdLst>
  <p:sldIdLst>
    <p:sldId id="377" r:id="rId2"/>
    <p:sldId id="378" r:id="rId3"/>
    <p:sldId id="379" r:id="rId4"/>
    <p:sldId id="383" r:id="rId5"/>
    <p:sldId id="381" r:id="rId6"/>
    <p:sldId id="385" r:id="rId7"/>
    <p:sldId id="382" r:id="rId8"/>
  </p:sldIdLst>
  <p:sldSz cx="9144000" cy="6858000" type="screen4x3"/>
  <p:notesSz cx="6877050" cy="965358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714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2700" y="-234"/>
      </p:cViewPr>
      <p:guideLst>
        <p:guide orient="horz" pos="3041"/>
        <p:guide pos="216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2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0" y="2470150"/>
            <a:ext cx="5992813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0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" y="2470150"/>
            <a:ext cx="1430338" cy="473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1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400" y="2470150"/>
            <a:ext cx="1306513" cy="473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8393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7D28BB-45A3-4D50-BD11-92C9692FF4A4}" type="datetimeFigureOut">
              <a:rPr lang="pt-BR"/>
              <a:pPr/>
              <a:t>04/08/2014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7388" y="4584700"/>
            <a:ext cx="5502275" cy="434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6940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5725" y="9169400"/>
            <a:ext cx="2979738" cy="482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8D4E4C-8CBF-4C84-9144-84C62653B53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4763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3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60D8A8-F21A-4CA8-82C1-E2FA592D183C}" type="slidenum">
              <a:rPr lang="pt-BR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7171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92DC45-8E91-435C-B189-6C9141DCA671}" type="slidenum">
              <a:rPr lang="pt-BR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urva-cinza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4" descr="curva-vermelh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5" descr="linha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331913" y="1341438"/>
            <a:ext cx="7812087" cy="7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6" descr="logo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96188" y="6118225"/>
            <a:ext cx="1476375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52738"/>
            <a:ext cx="9144000" cy="400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3" descr="curva-cinz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curva-vermelh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51388" y="1557338"/>
            <a:ext cx="4392612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2124075" y="4581525"/>
            <a:ext cx="68405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/>
              <a:t>VEICULAÇÃO DE PUBLICIDADE – MÍDIA OUT OF HOME – ITEM 17.25 DO PLP 366/2013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331640" y="1628775"/>
            <a:ext cx="770441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A </a:t>
            </a:r>
            <a:r>
              <a:rPr lang="pt-BR" sz="1600" dirty="0" smtClean="0"/>
              <a:t>ABMOOH foi fundada em 2008 (tem 6 anos) e conta com  20 associadas.</a:t>
            </a:r>
          </a:p>
          <a:p>
            <a:pPr algn="just"/>
            <a:r>
              <a:rPr lang="pt-BR" sz="1600" dirty="0" smtClean="0"/>
              <a:t> 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600" dirty="0" smtClean="0"/>
              <a:t> Dentre as associadas estão empresas que pertencem a grandes grupos como Grupo Bandeirantes, Grupo Abril, Diários Associados e Terra.</a:t>
            </a:r>
          </a:p>
          <a:p>
            <a:pPr algn="just"/>
            <a:r>
              <a:rPr lang="pt-BR" sz="1600" dirty="0" smtClean="0"/>
              <a:t> 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600" dirty="0" smtClean="0"/>
              <a:t> Tem operações em todo o Brasil, atingindo 80% dos municípios de pequeno, médio e grande porte.</a:t>
            </a:r>
          </a:p>
          <a:p>
            <a:pPr algn="just"/>
            <a:r>
              <a:rPr lang="pt-BR" sz="1600" dirty="0" smtClean="0"/>
              <a:t> 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600" dirty="0" smtClean="0"/>
              <a:t> Em 2013 o faturamento da mídia </a:t>
            </a:r>
            <a:r>
              <a:rPr lang="pt-BR" sz="1600" i="1" dirty="0" err="1" smtClean="0"/>
              <a:t>ouf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of</a:t>
            </a:r>
            <a:r>
              <a:rPr lang="pt-BR" sz="1600" i="1" dirty="0" smtClean="0"/>
              <a:t> home </a:t>
            </a:r>
            <a:r>
              <a:rPr lang="pt-BR" sz="1600" dirty="0" smtClean="0"/>
              <a:t>(mídia exterior) faturou R$ 1,1 bilhão e vem crescendo exponencialmente, sendo um dos meios que mais cresce no Brasil.</a:t>
            </a:r>
          </a:p>
          <a:p>
            <a:pPr algn="just">
              <a:buFont typeface="Wingdings" pitchFamily="2" charset="2"/>
              <a:buChar char="Ø"/>
            </a:pPr>
            <a:endParaRPr lang="pt-BR" sz="1600" dirty="0" smtClean="0"/>
          </a:p>
          <a:p>
            <a:pPr algn="just">
              <a:buFont typeface="Wingdings" pitchFamily="2" charset="2"/>
              <a:buChar char="Ø"/>
            </a:pPr>
            <a:r>
              <a:rPr lang="pt-BR" sz="1600" dirty="0" smtClean="0"/>
              <a:t> Tem 100.000 monitores espalhados por todos esses municípios.</a:t>
            </a:r>
          </a:p>
          <a:p>
            <a:pPr algn="just"/>
            <a:r>
              <a:rPr lang="pt-BR" sz="1600" dirty="0" smtClean="0"/>
              <a:t> 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600" dirty="0" smtClean="0"/>
              <a:t> Para movimentar a rede, emprega aproximadamente 50.000 pessoas mil, direta ou indiretamente, em toda a cadeia de negócio.</a:t>
            </a:r>
          </a:p>
          <a:p>
            <a:pPr>
              <a:buFont typeface="Wingdings" pitchFamily="2" charset="2"/>
              <a:buChar char="Ø"/>
            </a:pPr>
            <a:endParaRPr lang="pt-BR" sz="1600" dirty="0" smtClean="0"/>
          </a:p>
          <a:p>
            <a:pPr algn="just" defTabSz="762000">
              <a:lnSpc>
                <a:spcPct val="150000"/>
              </a:lnSpc>
              <a:buClr>
                <a:schemeClr val="tx1"/>
              </a:buClr>
            </a:pPr>
            <a:endParaRPr lang="pt-BR" sz="1600" dirty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/>
              <a:t>ABMOOH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403648" y="1556792"/>
            <a:ext cx="7632402" cy="5755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762000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t-BR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A veiculação de mídia externa ou mídia </a:t>
            </a:r>
            <a:r>
              <a:rPr lang="pt-BR" sz="1600" i="1" dirty="0" smtClean="0">
                <a:ea typeface="Verdana" pitchFamily="34" charset="0"/>
                <a:cs typeface="Verdana" pitchFamily="34" charset="0"/>
              </a:rPr>
              <a:t>out </a:t>
            </a:r>
            <a:r>
              <a:rPr lang="pt-BR" sz="1600" i="1" dirty="0" err="1" smtClean="0">
                <a:ea typeface="Verdana" pitchFamily="34" charset="0"/>
                <a:cs typeface="Verdana" pitchFamily="34" charset="0"/>
              </a:rPr>
              <a:t>of</a:t>
            </a:r>
            <a:r>
              <a:rPr lang="pt-BR" sz="1600" i="1" dirty="0" smtClean="0">
                <a:ea typeface="Verdana" pitchFamily="34" charset="0"/>
                <a:cs typeface="Verdana" pitchFamily="34" charset="0"/>
              </a:rPr>
              <a:t> home 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é a atividade de divulgar conteúdo publicitário por formas alternativas ou fora dos meios tradicionais como televisão e rádio podendo ser estática ou digital (monitores). Como exemplo, pode-se citar: </a:t>
            </a:r>
            <a:r>
              <a:rPr lang="pt-BR" sz="1600" dirty="0" smtClean="0"/>
              <a:t>televisões, monitores em vários ambientes, outdoors, adesivos, painéis eletrônicos, placas em estradas, cartazes, placas de rua, painéis internos, abrigo de ônibus, relógios em ruas, dentre outros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endParaRPr lang="pt-BR" sz="1600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São pontos de exibição que estão espalhados pelos mais variados locais, com grande variedade de formatos. 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 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Uma das principais características desse meio de comunicação é ser basicamente uma mídia local ou regional. São empresas de pequenos e médios portes, sustentadas pelo comércio local.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 </a:t>
            </a:r>
          </a:p>
          <a:p>
            <a:pPr algn="just">
              <a:lnSpc>
                <a:spcPts val="2600"/>
              </a:lnSpc>
              <a:buFont typeface="Wingdings" pitchFamily="2" charset="2"/>
              <a:buChar char="Ø"/>
            </a:pPr>
            <a:endParaRPr lang="pt-BR" sz="1600" dirty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MÍDIA OUT OF HOME OU MÍDIA EXTERIOR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331640" y="1556792"/>
            <a:ext cx="7704410" cy="564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762000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t-BR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/>
              <a:t>Em cada município onde existe a operação, lembrando que são quase 80% dos municípios do Brasil (quase 5.000 municípios), as empresas investem, movimentam o consumo, gera empregos e impostos são pagos em toda a cadeia.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 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Nesse cenário, a mídia </a:t>
            </a:r>
            <a:r>
              <a:rPr lang="pt-BR" sz="1600" i="1" dirty="0" smtClean="0"/>
              <a:t>out </a:t>
            </a:r>
            <a:r>
              <a:rPr lang="pt-BR" sz="1600" i="1" dirty="0" err="1" smtClean="0"/>
              <a:t>of</a:t>
            </a:r>
            <a:r>
              <a:rPr lang="pt-BR" sz="1600" i="1" dirty="0" smtClean="0"/>
              <a:t> home </a:t>
            </a:r>
            <a:r>
              <a:rPr lang="pt-BR" sz="1600" dirty="0" smtClean="0"/>
              <a:t>(mídia exterior) tem um papel relevante no desenvolvimento dos municípios, estando espalhadas por quase todo o Brasil. Dificilmente um município não tem pelo menos algumas empresas exibindo conteúdo e/ou propaganda seja dentro das cidades, seja nas estradas próximas.</a:t>
            </a:r>
          </a:p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Essa relação direta com a municipalidade pode ser comprovada pelos locais de veiculação existentes, como por exemplo: metrô, ruas, aeroportos, rodoviárias, bancas de jornal, cinema, elevadores, Shopping Center, academias, bares e restaurantes dentre outros.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pt-BR" sz="1600" dirty="0" smtClean="0"/>
          </a:p>
          <a:p>
            <a:pPr algn="just">
              <a:lnSpc>
                <a:spcPts val="2600"/>
              </a:lnSpc>
              <a:buFont typeface="Wingdings" pitchFamily="2" charset="2"/>
              <a:buChar char="Ø"/>
            </a:pPr>
            <a:endParaRPr lang="pt-BR" sz="1600" dirty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MÍDIA OUT OF HOME OU MÍDIA EXTERIOR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619250" y="1484785"/>
            <a:ext cx="7416800" cy="551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762000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t-BR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O imposto sobre serviços de qualquer natureza – ISSQN, de competência dos Municípios, incide sobre  a prestação de serviços (obrigação de fazer), desde que não compreendidos no âmbito do ICMS (art. 156 da CF).</a:t>
            </a:r>
          </a:p>
          <a:p>
            <a:pPr algn="just" defTabSz="762000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t-BR" sz="1600" dirty="0" smtClean="0"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Para a incidência do ISSQN é necessário, portanto, estar caracterizada uma </a:t>
            </a:r>
            <a:r>
              <a:rPr lang="pt-BR" sz="1600" b="1" u="sng" dirty="0" smtClean="0"/>
              <a:t>obrigação de fazer</a:t>
            </a:r>
            <a:r>
              <a:rPr lang="pt-BR" sz="1600" dirty="0" smtClean="0"/>
              <a:t>, conforme jurisprudência pacífica dos Tribunais Superiores. O que falta é previsão legal. O PLP 366/2013 vem para definir a questão.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 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b="1" dirty="0" smtClean="0"/>
              <a:t> Obrigação de fazer</a:t>
            </a:r>
            <a:r>
              <a:rPr lang="pt-BR" sz="1600" dirty="0" smtClean="0"/>
              <a:t>, conforme Professora Maria Helena Diniz em Curso de Direito Civil Brasileiro é “</a:t>
            </a:r>
            <a:r>
              <a:rPr lang="pt-BR" sz="1600" i="1" dirty="0" smtClean="0"/>
              <a:t>aquela que vincula o devedor à prestação de um serviço como ato positivo, material ou imaterial, seu ou de terceiro, em beneficio de um credor ou terceira pessoa</a:t>
            </a:r>
            <a:r>
              <a:rPr lang="pt-BR" sz="1600" dirty="0" smtClean="0"/>
              <a:t>”. </a:t>
            </a:r>
          </a:p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endParaRPr lang="pt-BR" sz="1600" dirty="0" smtClean="0"/>
          </a:p>
          <a:p>
            <a:pPr algn="just" defTabSz="762000">
              <a:lnSpc>
                <a:spcPts val="26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t-BR" sz="1600" dirty="0" smtClean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/>
              <a:t>IMPOSTO SOBRE SERVIÇOS - ISSQN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619250" y="1484785"/>
            <a:ext cx="7416800" cy="5088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A </a:t>
            </a:r>
            <a:r>
              <a:rPr lang="pt-BR" sz="1600" b="1" dirty="0" smtClean="0"/>
              <a:t>atividade de mídia exterior tem natureza jurídica de prestação de serviço</a:t>
            </a:r>
            <a:r>
              <a:rPr lang="pt-BR" sz="1600" dirty="0" smtClean="0"/>
              <a:t> aguardando somente sua reinclusão na Lei Complementar 116/2003, o que se pretende com a aprovação do PLP 366/2013. </a:t>
            </a:r>
          </a:p>
          <a:p>
            <a:endParaRPr lang="pt-BR" sz="1600" dirty="0" smtClean="0"/>
          </a:p>
          <a:p>
            <a:pPr algn="just" defTabSz="762000">
              <a:lnSpc>
                <a:spcPts val="26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1600" dirty="0" smtClean="0">
                <a:ea typeface="Verdana" pitchFamily="34" charset="0"/>
                <a:cs typeface="Verdana" pitchFamily="34" charset="0"/>
              </a:rPr>
              <a:t>A Lei Complementar </a:t>
            </a:r>
            <a:r>
              <a:rPr lang="pt-BR" sz="1600" dirty="0" smtClean="0"/>
              <a:t>nº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 116/03 define a lista </a:t>
            </a:r>
            <a:r>
              <a:rPr lang="pt-BR" sz="1600" u="sng" dirty="0" smtClean="0">
                <a:ea typeface="Verdana" pitchFamily="34" charset="0"/>
                <a:cs typeface="Verdana" pitchFamily="34" charset="0"/>
              </a:rPr>
              <a:t>taxativa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 dos serviços passíveis de tributação pelo ISSQN.</a:t>
            </a:r>
          </a:p>
          <a:p>
            <a:pPr algn="just" defTabSz="762000">
              <a:lnSpc>
                <a:spcPts val="2600"/>
              </a:lnSpc>
              <a:buClr>
                <a:schemeClr val="tx1"/>
              </a:buClr>
            </a:pPr>
            <a:endParaRPr lang="pt-BR" sz="1600" dirty="0" smtClean="0">
              <a:ea typeface="Verdana" pitchFamily="34" charset="0"/>
              <a:cs typeface="Verdana" pitchFamily="34" charset="0"/>
            </a:endParaRPr>
          </a:p>
          <a:p>
            <a:pPr marL="0" lvl="1" algn="just" defTabSz="762000">
              <a:lnSpc>
                <a:spcPts val="26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1600" dirty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O PLP 366/13 pretende incluir </a:t>
            </a:r>
            <a:r>
              <a:rPr lang="pt-BR" sz="1600" dirty="0" smtClean="0"/>
              <a:t>o item 17.25 na lista de serviços da Lei Complementar nº</a:t>
            </a:r>
            <a:r>
              <a:rPr lang="pt-BR" sz="1600" dirty="0" smtClean="0">
                <a:ea typeface="Verdana" pitchFamily="34" charset="0"/>
                <a:cs typeface="Verdana" pitchFamily="34" charset="0"/>
              </a:rPr>
              <a:t> 116/03</a:t>
            </a:r>
            <a:r>
              <a:rPr lang="pt-BR" sz="1600" dirty="0" smtClean="0"/>
              <a:t> sobre os quais incide o ISSQN:</a:t>
            </a:r>
          </a:p>
          <a:p>
            <a:pPr marL="0" lvl="1" algn="just" defTabSz="762000">
              <a:lnSpc>
                <a:spcPts val="26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t-BR" sz="1600" dirty="0" smtClean="0"/>
          </a:p>
          <a:p>
            <a:pPr marL="457200" lvl="2" algn="just" defTabSz="762000">
              <a:lnSpc>
                <a:spcPts val="2600"/>
              </a:lnSpc>
              <a:buClr>
                <a:schemeClr val="tx1"/>
              </a:buClr>
            </a:pPr>
            <a:r>
              <a:rPr lang="pt-BR" sz="1600" b="1" i="1" dirty="0" smtClean="0"/>
              <a:t>“17.25 – Inserção de textos, desenhos e outros materiais de propaganda e publicidade, em qualquer meio (exceto em livros, jornais, periódicos e nas modalidades de serviços de radiodifusão sonora e de sons e imagens de recepção livre e gratuita)”.</a:t>
            </a:r>
          </a:p>
          <a:p>
            <a:pPr algn="just" defTabSz="762000">
              <a:lnSpc>
                <a:spcPts val="24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t-BR" sz="1600" dirty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/>
              <a:t>IMPOSTO SOBRE SERVIÇOS - ISSQN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urva-cinz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2184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4" descr="curva-vermelh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90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5765800"/>
            <a:ext cx="1547812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1619250" y="1628800"/>
            <a:ext cx="7416800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pt-BR" sz="1600" dirty="0" smtClean="0"/>
              <a:t>Na mídia exterior ou mídia </a:t>
            </a:r>
            <a:r>
              <a:rPr lang="pt-BR" sz="1600" i="1" dirty="0" smtClean="0"/>
              <a:t>out </a:t>
            </a:r>
            <a:r>
              <a:rPr lang="pt-BR" sz="1600" i="1" dirty="0" err="1" smtClean="0"/>
              <a:t>of</a:t>
            </a:r>
            <a:r>
              <a:rPr lang="pt-BR" sz="1600" i="1" dirty="0" smtClean="0"/>
              <a:t> home</a:t>
            </a:r>
            <a:r>
              <a:rPr lang="pt-BR" sz="1600" dirty="0" smtClean="0"/>
              <a:t> há, portanto, divulgação de publicidade por diversos meios. Desta forma, pela sua natureza jurídica, há prestação de serviço através de uma obrigação de fazer, sujeita ao ISSQN.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 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1600" dirty="0" smtClean="0"/>
              <a:t> Assim, a</a:t>
            </a:r>
            <a:r>
              <a:rPr lang="pt-BR" sz="1600" b="1" dirty="0" smtClean="0"/>
              <a:t> Associação ABMOOH</a:t>
            </a:r>
            <a:r>
              <a:rPr lang="pt-BR" sz="1600" dirty="0" smtClean="0"/>
              <a:t>, que representa o segmento de mídia exterior, </a:t>
            </a:r>
            <a:r>
              <a:rPr lang="pt-BR" sz="1600" b="1" dirty="0" smtClean="0"/>
              <a:t>APOIA O TEXTO APROVADO NO SENADO SEM QUALQUER ALTERAÇÃO E VEM PLEITEAR A ANÁLISE COM A MAIOR BREVIDADE POSSÍVEL, PEDINDO QUE SEJA AINDA NESSE ANO, FAZENDO COM QUE O SEGMENTO CONTEMPLADO NO ITEM 17.25 do PLP 366/2013, VOLTE A PAGAR O ISSQN.</a:t>
            </a:r>
            <a:endParaRPr lang="pt-BR" sz="1600" dirty="0" smtClean="0"/>
          </a:p>
          <a:p>
            <a:pPr lvl="1" algn="just">
              <a:lnSpc>
                <a:spcPct val="150000"/>
              </a:lnSpc>
            </a:pPr>
            <a:endParaRPr lang="pt-BR" sz="1600" b="1" i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pt-BR" sz="1600" dirty="0" smtClean="0"/>
          </a:p>
          <a:p>
            <a:pPr algn="just" defTabSz="762000">
              <a:lnSpc>
                <a:spcPts val="24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t-BR" sz="1600" dirty="0"/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339975" y="735013"/>
            <a:ext cx="680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/>
              <a:t>APROVAÇÃO DO PLP 366/2013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sign padrão">
  <a:themeElements>
    <a:clrScheme name="2_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10754</TotalTime>
  <Words>459</Words>
  <Application>Microsoft Office PowerPoint</Application>
  <PresentationFormat>Apresentação na tela (4:3)</PresentationFormat>
  <Paragraphs>53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2_Design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TV Mulher &amp; Mãe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Flavia Marchi</dc:creator>
  <cp:lastModifiedBy>Câmara dos Deputados</cp:lastModifiedBy>
  <cp:revision>200</cp:revision>
  <dcterms:created xsi:type="dcterms:W3CDTF">2008-07-22T15:56:08Z</dcterms:created>
  <dcterms:modified xsi:type="dcterms:W3CDTF">2014-08-04T14:13:39Z</dcterms:modified>
</cp:coreProperties>
</file>