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66" r:id="rId2"/>
    <p:sldId id="333" r:id="rId3"/>
    <p:sldId id="331" r:id="rId4"/>
    <p:sldId id="334" r:id="rId5"/>
    <p:sldId id="372" r:id="rId6"/>
    <p:sldId id="296" r:id="rId7"/>
    <p:sldId id="369" r:id="rId8"/>
    <p:sldId id="346" r:id="rId9"/>
    <p:sldId id="389" r:id="rId10"/>
    <p:sldId id="35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7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DD10D-0D5E-DF49-B3C9-FFD014D4AA85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EE695-5271-9C40-A47D-61A61E0465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0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8" tIns="45999" rIns="91998" bIns="45999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0F366178-6BF0-E344-A936-A949FD2AECBE}" type="slidenum">
              <a:rPr lang="en-US" altLang="x-none">
                <a:latin typeface="Times New Roman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x-none"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98" tIns="45999" rIns="91998" bIns="45999"/>
          <a:lstStyle/>
          <a:p>
            <a:pPr eaLnBrk="1" hangingPunct="1">
              <a:defRPr/>
            </a:pPr>
            <a:r>
              <a:rPr lang="pt-BR" altLang="x-none">
                <a:latin typeface="Calibri" charset="0"/>
              </a:rPr>
              <a:t>O tabagismo também é reconhecido como uma doença pediátrica pois .... ( ler o slide)</a:t>
            </a:r>
          </a:p>
        </p:txBody>
      </p:sp>
    </p:spTree>
    <p:extLst>
      <p:ext uri="{BB962C8B-B14F-4D97-AF65-F5344CB8AC3E}">
        <p14:creationId xmlns:p14="http://schemas.microsoft.com/office/powerpoint/2010/main" val="143519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8" tIns="45999" rIns="91998" bIns="45999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57E6514D-7B97-504C-9270-1D941D23034B}" type="slidenum">
              <a:rPr lang="en-US" altLang="x-none">
                <a:latin typeface="Times New Roman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x-none">
              <a:latin typeface="Times New Roman" charset="0"/>
            </a:endParaRPr>
          </a:p>
        </p:txBody>
      </p:sp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914400">
              <a:spcBef>
                <a:spcPct val="0"/>
              </a:spcBef>
            </a:pPr>
            <a:fld id="{6C7FF5E2-A269-6742-907E-F4129B4FEDE8}" type="slidenum">
              <a:rPr lang="pt-BR" altLang="x-none">
                <a:latin typeface="Times New Roman" charset="0"/>
              </a:rPr>
              <a:pPr algn="r" defTabSz="914400">
                <a:spcBef>
                  <a:spcPct val="0"/>
                </a:spcBef>
              </a:pPr>
              <a:t>5</a:t>
            </a:fld>
            <a:endParaRPr lang="pt-BR" altLang="x-none">
              <a:latin typeface="Times New Roman" charset="0"/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3849688" y="0"/>
            <a:ext cx="2947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>
              <a:spcBef>
                <a:spcPct val="0"/>
              </a:spcBef>
            </a:pPr>
            <a:endParaRPr lang="x-none" altLang="x-none" sz="2600">
              <a:latin typeface="Arial" charset="0"/>
            </a:endParaRP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pt-BR" altLang="x-none">
                <a:latin typeface="Times" charset="0"/>
              </a:rPr>
              <a:t>10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>
              <a:spcBef>
                <a:spcPct val="0"/>
              </a:spcBef>
            </a:pPr>
            <a:endParaRPr lang="x-none" altLang="x-none" sz="2600">
              <a:latin typeface="Arial" charset="0"/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0" y="0"/>
            <a:ext cx="2944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>
              <a:spcBef>
                <a:spcPct val="0"/>
              </a:spcBef>
            </a:pPr>
            <a:endParaRPr lang="x-none" altLang="x-none" sz="2600">
              <a:latin typeface="Arial" charset="0"/>
            </a:endParaRPr>
          </a:p>
        </p:txBody>
      </p:sp>
      <p:sp>
        <p:nvSpPr>
          <p:cNvPr id="890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0888"/>
            <a:ext cx="6592887" cy="3709987"/>
          </a:xfrm>
          <a:ln w="12700" cap="flat"/>
        </p:spPr>
      </p:sp>
      <p:sp>
        <p:nvSpPr>
          <p:cNvPr id="747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188" y="4757738"/>
            <a:ext cx="5573712" cy="41592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eaLnBrk="1" hangingPunct="1"/>
            <a:r>
              <a:rPr lang="pt-BR" altLang="x-none" sz="1000">
                <a:latin typeface="Arial" charset="0"/>
              </a:rPr>
              <a:t>A fumaça dos derivados do tabaco se divide em parte gasosa e parte particulada. </a:t>
            </a:r>
          </a:p>
          <a:p>
            <a:pPr eaLnBrk="1" hangingPunct="1"/>
            <a:endParaRPr lang="pt-BR" altLang="x-none" sz="1000">
              <a:latin typeface="Arial" charset="0"/>
            </a:endParaRPr>
          </a:p>
          <a:p>
            <a:pPr eaLnBrk="1" hangingPunct="1"/>
            <a:r>
              <a:rPr lang="pt-BR" altLang="x-none" sz="1000">
                <a:latin typeface="Arial" charset="0"/>
              </a:rPr>
              <a:t>Na parte gasosa encontramos, entre outros,  o monóxido de carbono (gás tóxico e inodor que resulta da queima de matéria orgânica, presente no escapamento de automóveis ); o benzeno (solvente industrial, usado em explosivos); a amônia (gás tóxico, usado como agente de limpeza); o formaldeído (solvente tóxico, usado como conservante de cadáver); a acetona (solvente tóxico, usado para remover tintas); o ácido acético (solvente cáustico); o cianeto de hidrogênio (raticida); o óxido de nitrogênio; a piridina etc.</a:t>
            </a:r>
          </a:p>
          <a:p>
            <a:pPr eaLnBrk="1" hangingPunct="1"/>
            <a:endParaRPr lang="pt-BR" altLang="x-none" sz="1000">
              <a:latin typeface="Arial" charset="0"/>
            </a:endParaRPr>
          </a:p>
          <a:p>
            <a:pPr eaLnBrk="1" hangingPunct="1"/>
            <a:r>
              <a:rPr lang="pt-BR" altLang="x-none" sz="1000">
                <a:latin typeface="Arial" charset="0"/>
              </a:rPr>
              <a:t>Na parte particulada encontramos, entre outros, a nicotina (droga psicoativa que causa dependência, além de inseticida); o arsênico (veneno para formiga); o polônio 210 (elemento radioativo); o carbono 14 (elemento radioativo); o níquel(metal pesado); o chumbo, o cádmio (presente na bateria de carros); o benzoperino; a anabatina; o fenol (desinfetante de vaso sanitário); o zinco (agente anti-corrosivo para metais); as nitrosaminas, etc. </a:t>
            </a:r>
          </a:p>
          <a:p>
            <a:pPr eaLnBrk="1" hangingPunct="1"/>
            <a:endParaRPr lang="pt-BR" altLang="x-none" sz="1000">
              <a:latin typeface="Arial" charset="0"/>
            </a:endParaRPr>
          </a:p>
          <a:p>
            <a:pPr eaLnBrk="1" hangingPunct="1"/>
            <a:r>
              <a:rPr lang="pt-BR" altLang="x-none" sz="1000">
                <a:latin typeface="Arial" charset="0"/>
              </a:rPr>
              <a:t>Dentre as substâncias citadas acima, o benzeno, o formaldeído, o acetaldeido, o arsênico, o níquel, o chumbo, o cádmio, o zinco, o benzopireno, o fenol e as nitrosaminas, são algumas das 60 substâncias cancerígenas da fumaça dos derivados do tabaco.</a:t>
            </a:r>
          </a:p>
          <a:p>
            <a:pPr eaLnBrk="1" hangingPunct="1"/>
            <a:endParaRPr lang="pt-BR" altLang="x-none" sz="1000" i="1">
              <a:latin typeface="Calibri" charset="0"/>
            </a:endParaRPr>
          </a:p>
          <a:p>
            <a:pPr eaLnBrk="1" hangingPunct="1"/>
            <a:r>
              <a:rPr lang="pt-BR" altLang="x-none" sz="1000">
                <a:latin typeface="Arial" charset="0"/>
              </a:rPr>
              <a:t>Referências:</a:t>
            </a:r>
          </a:p>
          <a:p>
            <a:pPr eaLnBrk="1" hangingPunct="1"/>
            <a:r>
              <a:rPr lang="en-US" altLang="x-none" sz="800">
                <a:latin typeface="Arial" charset="0"/>
                <a:ea typeface="Times New Roman" charset="0"/>
                <a:cs typeface="Times New Roman" charset="0"/>
              </a:rPr>
              <a:t>INTERNATIONAL AGENCY OF REASERCH IN CANCER (IARC) – Evaluation of the carcinogenic risk of chemicals to humans. Tobacco Smoking and Involuntary Smoking. IARC Scientific Publications Volume 83,Lyon, France, 2004.</a:t>
            </a:r>
          </a:p>
          <a:p>
            <a:pPr eaLnBrk="1" hangingPunct="1"/>
            <a:r>
              <a:rPr lang="en-US" altLang="x-none" sz="800">
                <a:latin typeface="Arial" charset="0"/>
                <a:ea typeface="Times New Roman" charset="0"/>
                <a:cs typeface="Times New Roman" charset="0"/>
              </a:rPr>
              <a:t>ROSEMBERG, J. – Tabagismo: sério problema de saúde pública. Almed Editora; São Paulo, 1987.</a:t>
            </a:r>
          </a:p>
          <a:p>
            <a:pPr eaLnBrk="1" hangingPunct="1"/>
            <a:r>
              <a:rPr lang="pt-BR" altLang="x-none" sz="800">
                <a:latin typeface="Arial" charset="0"/>
                <a:ea typeface="Times New Roman" charset="0"/>
                <a:cs typeface="Times New Roman" charset="0"/>
              </a:rPr>
              <a:t>MINISTÉRIO DA SAÚDE – Instituto Nacional de Câncer/Coordenação Nacional de Controle do Tabagismo e Prevenção Primária do Câncer. Falando sobre tabagismo, Rio de Janeiro, 1998. </a:t>
            </a:r>
          </a:p>
          <a:p>
            <a:pPr eaLnBrk="1" hangingPunct="1"/>
            <a:r>
              <a:rPr lang="pt-BR" altLang="x-none" sz="800">
                <a:latin typeface="Arial" charset="0"/>
                <a:ea typeface="Times New Roman" charset="0"/>
                <a:cs typeface="Times New Roman" charset="0"/>
              </a:rPr>
              <a:t>SHAFEY O; ERIKSEN M; ROSS H; MACKAY J – The Tobacco Atlas. Third Edition. American Cancer Society; World Lung Foundation, Atlanta, USA, 2009.</a:t>
            </a:r>
            <a:endParaRPr lang="en-US" altLang="x-none" sz="800">
              <a:latin typeface="Arial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x-none" sz="800">
              <a:latin typeface="Arial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pt-BR" altLang="x-none" sz="1000" i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7F8BEC6B-9A71-6141-B205-2915514B6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Espaço Reservado para Anotações 2">
            <a:extLst>
              <a:ext uri="{FF2B5EF4-FFF2-40B4-BE49-F238E27FC236}">
                <a16:creationId xmlns:a16="http://schemas.microsoft.com/office/drawing/2014/main" xmlns="" id="{BA3B47CA-C3F8-BA42-972A-D7689B324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4579" name="Espaço Reservado para Número de Slide 3">
            <a:extLst>
              <a:ext uri="{FF2B5EF4-FFF2-40B4-BE49-F238E27FC236}">
                <a16:creationId xmlns:a16="http://schemas.microsoft.com/office/drawing/2014/main" xmlns="" id="{DC44EA0B-D953-0A48-AA07-4BD669A04C3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6A037E20-A319-1048-95F2-14AC7CA51138}" type="slidenum">
              <a:rPr lang="pt-BR" altLang="pt-BR">
                <a:solidFill>
                  <a:srgbClr val="000000"/>
                </a:solidFill>
              </a:rPr>
              <a:pPr/>
              <a:t>6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AE0DC2F4-E14F-3A4D-83C1-972CC5A275E9}" type="slidenum">
              <a:rPr lang="pt-BR" altLang="x-none" smtClean="0">
                <a:solidFill>
                  <a:srgbClr val="000000"/>
                </a:solidFill>
              </a:rPr>
              <a:pPr eaLnBrk="1" hangingPunct="1">
                <a:defRPr/>
              </a:pPr>
              <a:t>7</a:t>
            </a:fld>
            <a:endParaRPr lang="pt-BR" altLang="x-none">
              <a:solidFill>
                <a:srgbClr val="000000"/>
              </a:solidFill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/>
          </a:p>
        </p:txBody>
      </p:sp>
      <p:sp>
        <p:nvSpPr>
          <p:cNvPr id="58373" name="Espaço Reservado para Anotações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0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07643389-D541-7A42-B296-465C21748CC2}" type="slidenum">
              <a:rPr lang="pt-BR" altLang="x-none" smtClean="0">
                <a:solidFill>
                  <a:srgbClr val="000000"/>
                </a:solidFill>
              </a:rPr>
              <a:pPr eaLnBrk="1" hangingPunct="1">
                <a:defRPr/>
              </a:pPr>
              <a:t>9</a:t>
            </a:fld>
            <a:endParaRPr lang="pt-BR" altLang="x-none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7683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50B6148E-903F-AA4E-9940-9653187AE509}" type="slidenum">
              <a:rPr lang="pt-BR" altLang="x-none" smtClean="0">
                <a:solidFill>
                  <a:srgbClr val="000000"/>
                </a:solidFill>
              </a:rPr>
              <a:pPr eaLnBrk="1" hangingPunct="1">
                <a:defRPr/>
              </a:pPr>
              <a:t>10</a:t>
            </a:fld>
            <a:endParaRPr lang="pt-BR" altLang="x-none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51816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FB9545-C21F-9749-B0DA-38BE5732A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325F80D-561F-C04C-A7E3-46625C571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37B682B-E9DB-3B49-9593-3864779F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6FD4282-5E0C-2543-B2FC-64DFE765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C1CEE1C-21EF-2D45-99C2-66221A52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09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A12DC8-63B5-CF4F-B576-89FEB0BC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EB15EAA-0330-3D4D-8DA4-5F01AAD06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5867F78-125B-8049-AE8C-FE812BD6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504A214-DF67-8B4C-B065-ADAB98DE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CC17743-BEEB-B441-A5C2-57A5F62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80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A4FA4C9-EC14-104A-B2FF-B02286547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E1BB8A0-7F48-B04E-9CD8-F34B311FD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8410383-BAE1-0845-82FF-D96F09AC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F95267D-2746-7E40-A56A-76CA93E7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83A7FD0-ED9E-3C4E-A70B-DCBD803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69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887E4F-0289-3647-89CF-1740B354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2441E07-72A3-E44D-86B3-A0EAD89C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AA6A23-D721-FD41-822A-A733A17A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935C907-D6EB-EF40-B6DC-B6C8CDD4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68A7FBB-6503-7C45-A117-0914FA47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0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792EF6-0717-CD4E-A106-D820C0B4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B3B222E-6945-4449-9BCB-0E63D35FA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6A1958F-92DA-C24F-8B7D-12C22949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1BF22BF-7671-2849-8D98-1A61EE0A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4D2EDCA-A61C-D440-A90A-5A528525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0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B06010-91AD-0343-A299-D381EC7A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E4441D-3DD7-F244-BBAE-84823A6E6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CE9F32E-43E4-7149-9D07-B7E436A4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8E2B9C8-A1E8-D740-9F28-B9725B50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DC2B367-6DFA-094A-810B-A24B1396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5340D39-E9A2-7744-8443-3BAACA3A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7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C9FA2-E557-D048-A1B4-62E1E0FB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3129BB2-CFE3-5440-8EFC-806E5E394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E8BF003-AE54-2C4C-BCDC-79BB5FC7D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D4E09A5-1D82-1F4C-BB57-CD3F28AE5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B78CE3B-DE98-3C4C-851C-AEF49B864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6A2E4FC-242A-CC44-AD4D-9066755D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C8F32BF-4290-3C47-8356-55FBE273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0BB7C21-120D-8340-8B93-36574EDD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11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533072-0433-2546-B4C6-BE505248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3EF1F92-DA89-6342-A057-311A6A20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01BB1B7-5BB2-DE44-AB5D-192D631B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F037C37-5ECB-D442-8124-9C790D11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54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A776913-5342-2949-B6D9-B802F3B1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2164B1A-44D3-8B45-9F32-6CFB5E02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B8E5DF0-65E3-694F-AD27-2EBB6478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F11AED-7F0F-B24F-B997-E3774E0F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B661EF6-A0DF-2342-8C53-2D59F2B9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1B000D3-1757-0349-8531-2ACABCCDF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44F47B4-6B39-4B4A-8C5D-D7A5811D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7AA831D-129D-D448-AC52-0D056A24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7E18779-598B-C849-A70D-DB8E148E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5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F3A954-E363-1F49-863F-E0DED7F5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117BBC5-1FDA-5642-BC97-D941D2D60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0DF8906-590C-C746-8835-03882A82B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7A300CA-1246-9F45-B7F0-4828838C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C2C1031-F8FC-2749-8FB6-83221011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B0DC6E8-3F60-DB4B-8672-CEDF32BA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04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B8DE0C7-195D-D14E-9984-CD1BEEFE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FAF6081-4AB6-C945-A25A-6AD2896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5184897-8B02-CD49-A39E-EA5A81F9E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7217-3EDA-B24B-838F-0949E3E38F8D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8AC28D-7926-A54C-AE59-12AA0FA2D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B9CF974-9FCB-1C41-9712-248771620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7689B-2292-9E4D-8B63-A1F64EF4CD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75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tiff"/><Relationship Id="rId3" Type="http://schemas.openxmlformats.org/officeDocument/2006/relationships/image" Target="../media/image7.jpeg"/><Relationship Id="rId7" Type="http://schemas.openxmlformats.org/officeDocument/2006/relationships/hyperlink" Target="http://www.google.com.br/url?url=http://www.catalogocdc.com/fumo-para-cigarro-hi-tobacco-organico-c-35-gr-p3570&amp;rct=j&amp;frm=1&amp;q=&amp;esrc=s&amp;sa=U&amp;ved=0ahUKEwi0spqspIDOAhXBfpAKHXbIBmAQwW4IIDAF&amp;usg=AFQjCNGCBpj7DfTkrtLMiPKfyreEVfzUdA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www.google.com.br/url?url=https://saudefloripa33pj.wordpress.com/2012/03/15/sera-o-fim-do-cigarrinho-de-bali-industria-estuda-medidas-contra-veto-a-cigarros-com-sabor/&amp;rct=j&amp;frm=1&amp;q=&amp;esrc=s&amp;sa=U&amp;ved=0ahUKEwjou4r2pIDOAhXDGZAKHSQ3BsYQwW4IGDAB&amp;usg=AFQjCNGRoV4Ld_AE6BIInQWgJsvD9a-HSQ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hyperlink" Target="http://www.google.com.br/url?url=http://noticias.r7.com/saude/cardiologista-alerta-que-cigarro-eletronico-mantem-o-vicio-e-nao-trata-o-tabagismo-31052013&amp;rct=j&amp;frm=1&amp;q=&amp;esrc=s&amp;sa=U&amp;ved=0ahUKEwiWqIHLpIDOAhWGS5AKHZWADGcQwW4IHDAD&amp;usg=AFQjCNFb2e1YTWRQzOEZZ-mpMX5gNw-zH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7"/>
            <a:ext cx="8077200" cy="62954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pt-BR" sz="3600" b="1" dirty="0">
                <a:latin typeface="+mn-lt"/>
                <a:cs typeface="Arial" panose="020B0604020202020204" pitchFamily="34" charset="0"/>
              </a:rPr>
              <a:t>Doenças tabaco-relacionadas</a:t>
            </a:r>
            <a:r>
              <a:rPr lang="pt-BR" altLang="x-none" sz="2800" b="1" dirty="0">
                <a:latin typeface="+mn-lt"/>
                <a:cs typeface="Arial" panose="020B0604020202020204" pitchFamily="34" charset="0"/>
              </a:rPr>
              <a:t/>
            </a:r>
            <a:br>
              <a:rPr lang="pt-BR" altLang="x-none" sz="2800" b="1" dirty="0">
                <a:latin typeface="+mn-lt"/>
                <a:cs typeface="Arial" panose="020B0604020202020204" pitchFamily="34" charset="0"/>
              </a:rPr>
            </a:br>
            <a:r>
              <a:rPr lang="pt-BR" altLang="x-none" sz="2400" b="1" dirty="0">
                <a:latin typeface="+mn-lt"/>
                <a:cs typeface="Arial" panose="020B0604020202020204" pitchFamily="34" charset="0"/>
              </a:rPr>
              <a:t>Ricardo Henrique Sampaio Meirelles</a:t>
            </a:r>
            <a:r>
              <a:rPr lang="pt-BR" altLang="x-none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x-non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x-non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x-non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x-non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Comissão de Combate ao Tabagismo da Associação Médica Brasileira</a:t>
            </a:r>
            <a:br>
              <a:rPr lang="pt-BR" altLang="x-non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2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424151" y="1534172"/>
            <a:ext cx="7607537" cy="2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 sz="16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03506" y="4965464"/>
            <a:ext cx="163664" cy="32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 sz="160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807590" y="612857"/>
            <a:ext cx="9024074" cy="104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9988" tIns="41594" rIns="79988" bIns="41594">
            <a:spAutoFit/>
          </a:bodyPr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2pPr>
            <a:lvl3pPr marL="914400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9pPr>
          </a:lstStyle>
          <a:p>
            <a:pPr lvl="2" eaLnBrk="1" hangingPunct="1">
              <a:spcBef>
                <a:spcPts val="1889"/>
              </a:spcBef>
              <a:buSzPct val="100000"/>
              <a:defRPr/>
            </a:pPr>
            <a:r>
              <a:rPr lang="pt-BR" altLang="x-none" sz="3022" b="1" dirty="0">
                <a:latin typeface="Calibri" charset="0"/>
              </a:rPr>
              <a:t>	 </a:t>
            </a:r>
            <a:r>
              <a:rPr lang="pt-BR" altLang="x-none" sz="3200" b="1" dirty="0">
                <a:solidFill>
                  <a:schemeClr val="tx1"/>
                </a:solidFill>
                <a:latin typeface="Calibri" charset="0"/>
              </a:rPr>
              <a:t>TABAGISMO TERCIÁRIO</a:t>
            </a:r>
            <a:r>
              <a:rPr lang="pt-BR" altLang="x-none" sz="3200" b="1" dirty="0">
                <a:latin typeface="Calibri" charset="0"/>
              </a:rPr>
              <a:t>	</a:t>
            </a:r>
            <a:r>
              <a:rPr lang="pt-BR" altLang="x-none" sz="3022" b="1" dirty="0">
                <a:solidFill>
                  <a:srgbClr val="000000"/>
                </a:solidFill>
                <a:latin typeface="Calibri" charset="0"/>
              </a:rPr>
              <a:t>	</a:t>
            </a:r>
          </a:p>
          <a:p>
            <a:pPr eaLnBrk="1" hangingPunct="1">
              <a:buSzPct val="100000"/>
              <a:defRPr/>
            </a:pPr>
            <a:endParaRPr lang="pt-BR" altLang="x-none" sz="3022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55214" y="1059366"/>
            <a:ext cx="9024074" cy="552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9988" tIns="41594" rIns="79988" bIns="415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9pPr>
          </a:lstStyle>
          <a:p>
            <a:pPr defTabSz="677266">
              <a:lnSpc>
                <a:spcPct val="80000"/>
              </a:lnSpc>
              <a:spcBef>
                <a:spcPct val="80000"/>
              </a:spcBef>
              <a:defRPr/>
            </a:pPr>
            <a:endParaRPr lang="pt-PT" altLang="x-none" sz="2133" dirty="0">
              <a:solidFill>
                <a:schemeClr val="tx1"/>
              </a:solidFill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Crianças</a:t>
            </a:r>
            <a:r>
              <a:rPr lang="en-GB" altLang="x-none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são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mais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vulneráveis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tabagismo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terciário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;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posuem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sistema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imunológico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imaturo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;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permanecem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mais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tempo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em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ambientes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domésticos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;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tem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mais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contato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direto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com as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superfícieis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;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levam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mais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vezes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as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mãos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à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boca;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aumentam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o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risco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contrair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doenças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respiratórias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até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câncer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pt-BR" sz="1000" dirty="0" err="1">
                <a:solidFill>
                  <a:schemeClr val="tx1"/>
                </a:solidFill>
                <a:latin typeface="+mn-lt"/>
              </a:rPr>
              <a:t>Drehmer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JE,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Ossip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DJ,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Rigotti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NA,et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als.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Pediatric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interventions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thirdhand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smoke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belirfs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parentes.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Am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J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Prev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Med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, novembro 2012.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pt-BR" sz="1000" dirty="0" err="1">
                <a:solidFill>
                  <a:schemeClr val="tx1"/>
                </a:solidFill>
                <a:latin typeface="+mn-lt"/>
              </a:rPr>
              <a:t>Cheng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CY, Huang SS, Yang CM et als.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Detection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third-hand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smoke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on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clothing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fibers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surface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acoustic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wave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gas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sensor.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Biomicrofilds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, fevereiro 2016. 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pt-BR" sz="1000" dirty="0">
                <a:solidFill>
                  <a:schemeClr val="tx1"/>
                </a:solidFill>
                <a:latin typeface="+mn-lt"/>
              </a:rPr>
              <a:t>Ramirez N,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Ozel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MZ, Lewis AC et als.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Exposure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nitrosamines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thirdhand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tobacco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smoke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increases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câncer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risk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in non-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smokers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Environ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+mn-lt"/>
              </a:rPr>
              <a:t>International</a:t>
            </a:r>
            <a:r>
              <a:rPr lang="pt-BR" sz="1000" dirty="0">
                <a:solidFill>
                  <a:schemeClr val="tx1"/>
                </a:solidFill>
                <a:latin typeface="+mn-lt"/>
              </a:rPr>
              <a:t>, 2014. 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pt-BR" altLang="x-none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GB" altLang="x-none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Crianças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que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permanecem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no interior de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automóveis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poluídos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pela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fumaça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cigarros,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apresentam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aumento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do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risco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desenvolver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chiado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no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peito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 outros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sintomas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</a:t>
            </a:r>
            <a:r>
              <a:rPr lang="en-GB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bronquite</a:t>
            </a:r>
            <a:r>
              <a:rPr lang="en-GB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>
              <a:buClr>
                <a:srgbClr val="A50021"/>
              </a:buClr>
              <a:defRPr/>
            </a:pPr>
            <a:endParaRPr lang="en-GB" altLang="x-none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pt-BR" sz="1200" dirty="0" err="1">
                <a:solidFill>
                  <a:schemeClr val="tx1"/>
                </a:solidFill>
                <a:latin typeface="+mn-lt"/>
              </a:rPr>
              <a:t>Ferranti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G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, Simoni M,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Cibela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et als.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Third-hand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smoke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exposure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health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hazards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children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.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Monaldi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Arch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Chest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+mn-lt"/>
              </a:rPr>
              <a:t>Dis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; março 2013.</a:t>
            </a:r>
            <a:endParaRPr lang="en-GB" altLang="x-none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8194" name="Picture 2" descr="Tabagismo passivo: o que é e como ele afeta a sua saúde?">
            <a:extLst>
              <a:ext uri="{FF2B5EF4-FFF2-40B4-BE49-F238E27FC236}">
                <a16:creationId xmlns:a16="http://schemas.microsoft.com/office/drawing/2014/main" xmlns="" id="{33A5EF0F-BC93-F84E-A09E-B572024C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01" y="113361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45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Line 2"/>
          <p:cNvSpPr>
            <a:spLocks noChangeShapeType="1"/>
          </p:cNvSpPr>
          <p:nvPr/>
        </p:nvSpPr>
        <p:spPr bwMode="auto">
          <a:xfrm flipV="1">
            <a:off x="1735138" y="6858000"/>
            <a:ext cx="8932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981307" y="669073"/>
            <a:ext cx="10125307" cy="58451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AEAE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CC0000"/>
              </a:buClr>
              <a:buFont typeface="Monotype Sorts" charset="2"/>
              <a:buNone/>
              <a:defRPr/>
            </a:pPr>
            <a:r>
              <a:rPr lang="pt-BR" altLang="x-none" sz="2000" dirty="0">
                <a:latin typeface="Verdana" charset="0"/>
              </a:rPr>
              <a:t> </a:t>
            </a:r>
            <a:r>
              <a:rPr lang="pt-BR" altLang="x-none" sz="2000" i="1" dirty="0">
                <a:latin typeface="+mn-lt"/>
              </a:rPr>
              <a:t>Segundo a Organização Mundial de Saúde:</a:t>
            </a:r>
          </a:p>
          <a:p>
            <a:pPr>
              <a:buClr>
                <a:srgbClr val="CC0000"/>
              </a:buClr>
              <a:buFont typeface="Monotype Sorts" charset="2"/>
              <a:buNone/>
              <a:defRPr/>
            </a:pPr>
            <a:endParaRPr lang="pt-BR" altLang="x-none" sz="2000" i="1" dirty="0">
              <a:latin typeface="+mn-lt"/>
            </a:endParaRP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r>
              <a:rPr lang="pt-BR" altLang="x-none" sz="2000" dirty="0">
                <a:latin typeface="+mn-lt"/>
              </a:rPr>
              <a:t> Doença pediátrica, crônica, contagiosa, transmissível através da propaganda e publicidade;</a:t>
            </a:r>
            <a:r>
              <a:rPr lang="pt-BR" altLang="x-none" sz="2000" i="1" dirty="0">
                <a:latin typeface="+mn-lt"/>
              </a:rPr>
              <a:t>   </a:t>
            </a: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endParaRPr lang="pt-BR" altLang="x-none" sz="2000" i="1" dirty="0">
              <a:latin typeface="+mn-lt"/>
            </a:endParaRP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r>
              <a:rPr lang="pt-BR" altLang="x-none" sz="2000" dirty="0">
                <a:latin typeface="+mn-lt"/>
              </a:rPr>
              <a:t> Fator de risco para cerca de 55 doenças;</a:t>
            </a: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endParaRPr lang="pt-BR" altLang="x-none" sz="2000" dirty="0">
              <a:latin typeface="+mn-lt"/>
            </a:endParaRP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r>
              <a:rPr lang="pt-BR" altLang="x-none" sz="2000" dirty="0">
                <a:latin typeface="+mn-lt"/>
              </a:rPr>
              <a:t> Maior causa isolada evitável de mortes precoces em todo o mundo;</a:t>
            </a: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endParaRPr lang="pt-BR" altLang="x-none" sz="2000" dirty="0">
              <a:latin typeface="+mn-lt"/>
            </a:endParaRP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r>
              <a:rPr lang="pt-BR" altLang="x-none" sz="2000" dirty="0">
                <a:latin typeface="+mn-lt"/>
              </a:rPr>
              <a:t> Mata a metade de seus usuários;</a:t>
            </a: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endParaRPr lang="pt-BR" altLang="x-none" sz="2000" dirty="0">
              <a:latin typeface="+mn-lt"/>
            </a:endParaRPr>
          </a:p>
          <a:p>
            <a:pPr>
              <a:buClr>
                <a:srgbClr val="800000"/>
              </a:buClr>
              <a:buFont typeface="Monotype Sorts" charset="2"/>
              <a:buChar char="è"/>
              <a:defRPr/>
            </a:pPr>
            <a:r>
              <a:rPr lang="pt-BR" altLang="x-none" sz="2000" dirty="0">
                <a:latin typeface="+mn-lt"/>
              </a:rPr>
              <a:t> Mata cerca de 8 milhões de pessoas por ano no mundo, sendo 1 milhão por tabagismo passivo.</a:t>
            </a:r>
          </a:p>
          <a:p>
            <a:pPr>
              <a:buClr>
                <a:srgbClr val="800000"/>
              </a:buClr>
              <a:defRPr/>
            </a:pPr>
            <a:endParaRPr lang="pt-BR" altLang="x-none" sz="2000" b="1" dirty="0">
              <a:latin typeface="+mn-lt"/>
            </a:endParaRPr>
          </a:p>
          <a:p>
            <a:pPr algn="ctr">
              <a:lnSpc>
                <a:spcPct val="90000"/>
              </a:lnSpc>
            </a:pPr>
            <a:endParaRPr lang="pt-BR" altLang="x-none" sz="2000" b="1" dirty="0"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pt-BR" altLang="x-none" sz="2000" b="1" dirty="0">
                <a:latin typeface="+mn-lt"/>
              </a:rPr>
              <a:t>DEPENDÊNCIA À NICOTINA (</a:t>
            </a:r>
            <a:r>
              <a:rPr lang="pt-BR" sz="2000" b="1" dirty="0">
                <a:latin typeface="+mn-lt"/>
                <a:ea typeface="ＭＳ Ｐゴシック" charset="0"/>
                <a:cs typeface="Calibri"/>
              </a:rPr>
              <a:t>DROGA PSICOATIVA) </a:t>
            </a:r>
          </a:p>
          <a:p>
            <a:pPr algn="ctr">
              <a:lnSpc>
                <a:spcPct val="90000"/>
              </a:lnSpc>
            </a:pPr>
            <a:r>
              <a:rPr lang="pt-BR" sz="2000" b="1" dirty="0">
                <a:latin typeface="Calibri" charset="0"/>
                <a:ea typeface="ＭＳ Ｐゴシック" charset="0"/>
                <a:cs typeface="Calibri" charset="0"/>
              </a:rPr>
              <a:t>- sensação de prazer e bem estar; </a:t>
            </a:r>
          </a:p>
          <a:p>
            <a:pPr algn="ctr">
              <a:lnSpc>
                <a:spcPct val="90000"/>
              </a:lnSpc>
            </a:pPr>
            <a:r>
              <a:rPr lang="pt-BR" sz="2000" b="1" dirty="0">
                <a:latin typeface="Calibri" charset="0"/>
                <a:ea typeface="ＭＳ Ｐゴシック" charset="0"/>
                <a:cs typeface="Calibri" charset="0"/>
              </a:rPr>
              <a:t>-relaxamento e redução da ansiedade </a:t>
            </a:r>
          </a:p>
          <a:p>
            <a:pPr algn="ctr">
              <a:lnSpc>
                <a:spcPct val="90000"/>
              </a:lnSpc>
            </a:pPr>
            <a:r>
              <a:rPr lang="pt-BR" sz="2000" b="1" dirty="0">
                <a:latin typeface="Calibri" charset="0"/>
                <a:ea typeface="ＭＳ Ｐゴシック" charset="0"/>
                <a:cs typeface="Calibri" charset="0"/>
              </a:rPr>
              <a:t>-aumento da atenção, da memória e da concentração </a:t>
            </a:r>
            <a:endParaRPr lang="pt-BR" altLang="x-none" sz="2000" b="1" dirty="0">
              <a:latin typeface="+mn-lt"/>
            </a:endParaRPr>
          </a:p>
          <a:p>
            <a:pPr>
              <a:buClr>
                <a:srgbClr val="CC0000"/>
              </a:buClr>
              <a:buFont typeface="Monotype Sorts" charset="2"/>
              <a:buNone/>
              <a:defRPr/>
            </a:pPr>
            <a:endParaRPr lang="pt-BR" altLang="x-none" sz="1200" i="1" dirty="0">
              <a:latin typeface="+mn-lt"/>
            </a:endParaRPr>
          </a:p>
          <a:p>
            <a:pPr>
              <a:buClr>
                <a:srgbClr val="CC0000"/>
              </a:buClr>
              <a:buFont typeface="Monotype Sorts" charset="2"/>
              <a:buNone/>
              <a:defRPr/>
            </a:pPr>
            <a:r>
              <a:rPr lang="pt-BR" altLang="x-none" sz="1200" i="1" dirty="0" err="1">
                <a:latin typeface="+mn-lt"/>
              </a:rPr>
              <a:t>https</a:t>
            </a:r>
            <a:r>
              <a:rPr lang="pt-BR" altLang="x-none" sz="1200" i="1" dirty="0">
                <a:latin typeface="+mn-lt"/>
              </a:rPr>
              <a:t>://</a:t>
            </a:r>
            <a:r>
              <a:rPr lang="pt-BR" altLang="x-none" sz="1200" i="1" dirty="0" err="1">
                <a:latin typeface="+mn-lt"/>
              </a:rPr>
              <a:t>www.who.int</a:t>
            </a:r>
            <a:r>
              <a:rPr lang="pt-BR" altLang="x-none" sz="1200" i="1" dirty="0">
                <a:latin typeface="+mn-lt"/>
              </a:rPr>
              <a:t>/</a:t>
            </a:r>
            <a:r>
              <a:rPr lang="pt-BR" altLang="x-none" sz="1200" i="1" dirty="0" err="1">
                <a:latin typeface="+mn-lt"/>
              </a:rPr>
              <a:t>news-room</a:t>
            </a:r>
            <a:r>
              <a:rPr lang="pt-BR" altLang="x-none" sz="1200" i="1" dirty="0">
                <a:latin typeface="+mn-lt"/>
              </a:rPr>
              <a:t>/</a:t>
            </a:r>
            <a:r>
              <a:rPr lang="pt-BR" altLang="x-none" sz="1200" i="1" dirty="0" err="1">
                <a:latin typeface="+mn-lt"/>
              </a:rPr>
              <a:t>fact-sheets</a:t>
            </a:r>
            <a:r>
              <a:rPr lang="pt-BR" altLang="x-none" sz="1200" i="1" dirty="0">
                <a:latin typeface="+mn-lt"/>
              </a:rPr>
              <a:t>/</a:t>
            </a:r>
            <a:r>
              <a:rPr lang="pt-BR" altLang="x-none" sz="1200" i="1" dirty="0" err="1">
                <a:latin typeface="+mn-lt"/>
              </a:rPr>
              <a:t>detail</a:t>
            </a:r>
            <a:r>
              <a:rPr lang="pt-BR" altLang="x-none" sz="1200" i="1" dirty="0">
                <a:latin typeface="+mn-lt"/>
              </a:rPr>
              <a:t>/</a:t>
            </a:r>
            <a:r>
              <a:rPr lang="pt-BR" altLang="x-none" sz="1200" i="1" dirty="0" err="1">
                <a:latin typeface="+mn-lt"/>
              </a:rPr>
              <a:t>tobacco</a:t>
            </a:r>
            <a:endParaRPr lang="pt-BR" altLang="x-none" sz="1200" i="1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BECE59D-7714-684A-8209-E1C3BC30FE08}"/>
              </a:ext>
            </a:extLst>
          </p:cNvPr>
          <p:cNvSpPr/>
          <p:nvPr/>
        </p:nvSpPr>
        <p:spPr>
          <a:xfrm>
            <a:off x="3568390" y="128294"/>
            <a:ext cx="4560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	</a:t>
            </a:r>
            <a:r>
              <a:rPr lang="en-US" sz="3200" b="1" dirty="0"/>
              <a:t>TABAGISMO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5141751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ChangeAspect="1"/>
          </p:cNvGraphicFramePr>
          <p:nvPr/>
        </p:nvGraphicFramePr>
        <p:xfrm>
          <a:off x="8283575" y="1714500"/>
          <a:ext cx="2065338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Foto do Photo Editor" r:id="rId4" imgW="4648849" imgH="6714286" progId="MSPhotoEd.3">
                  <p:embed/>
                </p:oleObj>
              </mc:Choice>
              <mc:Fallback>
                <p:oleObj name="Foto do Photo Editor" r:id="rId4" imgW="4648849" imgH="6714286" progId="MSPhotoEd.3">
                  <p:embed/>
                  <p:pic>
                    <p:nvPicPr>
                      <p:cNvPr id="225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575" y="1714500"/>
                        <a:ext cx="2065338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2590800" y="571500"/>
            <a:ext cx="7467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2" tIns="42451" rIns="84902" bIns="42451" anchor="ctr"/>
          <a:lstStyle/>
          <a:p>
            <a:pPr algn="ctr" eaLnBrk="1" hangingPunct="1">
              <a:defRPr/>
            </a:pPr>
            <a:r>
              <a:rPr lang="en-GB" altLang="x-none" sz="3342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Tabagismo</a:t>
            </a:r>
            <a:r>
              <a:rPr lang="en-GB" altLang="x-none" sz="3342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 </a:t>
            </a:r>
            <a:r>
              <a:rPr lang="en-GB" altLang="x-none" sz="3342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doença</a:t>
            </a:r>
            <a:r>
              <a:rPr lang="en-GB" altLang="x-none" sz="3342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x-none" sz="3342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pediátrica</a:t>
            </a:r>
            <a:r>
              <a:rPr lang="en-GB" altLang="x-none" sz="3342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charset="0"/>
              </a:rPr>
              <a:t> </a:t>
            </a:r>
            <a:endParaRPr lang="pt-BR" altLang="x-none" sz="3342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4500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043994" y="3380561"/>
            <a:ext cx="4616605" cy="229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2" tIns="42451" rIns="84902" bIns="42451" anchor="ctr"/>
          <a:lstStyle>
            <a:lvl1pPr>
              <a:spcBef>
                <a:spcPct val="20000"/>
              </a:spcBef>
              <a:buFont typeface="Arial" charset="0"/>
              <a:buChar char="•"/>
              <a:defRPr sz="69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6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5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None/>
              <a:defRPr/>
            </a:pPr>
            <a:endParaRPr lang="en-GB" altLang="x-none" sz="2000" dirty="0">
              <a:latin typeface="Arial Black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  <a:defRPr/>
            </a:pPr>
            <a:endParaRPr lang="en-GB" altLang="x-none" sz="2000" dirty="0">
              <a:latin typeface="Arial Black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  <a:defRPr/>
            </a:pPr>
            <a:endParaRPr lang="en-GB" altLang="x-none" sz="2000" dirty="0">
              <a:latin typeface="Arial Black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  <a:defRPr/>
            </a:pPr>
            <a:endParaRPr lang="en-GB" altLang="x-none" sz="2000" dirty="0">
              <a:latin typeface="Arial Black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  <a:defRPr/>
            </a:pPr>
            <a:r>
              <a:rPr lang="en-GB" altLang="x-none" sz="2000" dirty="0">
                <a:latin typeface="+mn-lt"/>
              </a:rPr>
              <a:t>90% dos </a:t>
            </a:r>
            <a:r>
              <a:rPr lang="en-GB" altLang="x-none" sz="2000" dirty="0" err="1">
                <a:latin typeface="+mn-lt"/>
              </a:rPr>
              <a:t>fumantes</a:t>
            </a:r>
            <a:r>
              <a:rPr lang="en-GB" altLang="x-none" sz="2000" dirty="0">
                <a:latin typeface="+mn-lt"/>
              </a:rPr>
              <a:t> </a:t>
            </a:r>
            <a:r>
              <a:rPr lang="en-GB" altLang="x-none" sz="2000" dirty="0" err="1">
                <a:latin typeface="+mn-lt"/>
              </a:rPr>
              <a:t>começam</a:t>
            </a:r>
            <a:r>
              <a:rPr lang="en-GB" altLang="x-none" sz="2000" dirty="0">
                <a:latin typeface="+mn-lt"/>
              </a:rPr>
              <a:t> a </a:t>
            </a:r>
            <a:r>
              <a:rPr lang="en-GB" altLang="x-none" sz="2000" dirty="0" err="1">
                <a:latin typeface="+mn-lt"/>
              </a:rPr>
              <a:t>fumar</a:t>
            </a:r>
            <a:r>
              <a:rPr lang="en-GB" altLang="x-none" sz="2000" dirty="0">
                <a:latin typeface="+mn-lt"/>
              </a:rPr>
              <a:t> antes dos 19 </a:t>
            </a:r>
            <a:r>
              <a:rPr lang="en-GB" altLang="x-none" sz="2000" dirty="0" err="1">
                <a:latin typeface="+mn-lt"/>
              </a:rPr>
              <a:t>anos</a:t>
            </a:r>
            <a:r>
              <a:rPr lang="en-GB" altLang="x-none" sz="2000" dirty="0"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charset="2"/>
              <a:buChar char="Ø"/>
              <a:defRPr/>
            </a:pPr>
            <a:endParaRPr lang="en-GB" altLang="x-non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  <a:defRPr/>
            </a:pPr>
            <a:r>
              <a:rPr lang="en-GB" altLang="x-none" sz="2000" dirty="0">
                <a:latin typeface="+mn-lt"/>
              </a:rPr>
              <a:t> </a:t>
            </a:r>
            <a:r>
              <a:rPr lang="en-GB" altLang="x-none" sz="2000" dirty="0" err="1">
                <a:latin typeface="+mn-lt"/>
              </a:rPr>
              <a:t>Idade</a:t>
            </a:r>
            <a:r>
              <a:rPr lang="en-GB" altLang="x-none" sz="2000" dirty="0">
                <a:latin typeface="+mn-lt"/>
              </a:rPr>
              <a:t> </a:t>
            </a:r>
            <a:r>
              <a:rPr lang="en-GB" altLang="x-none" sz="2000" dirty="0" err="1">
                <a:latin typeface="+mn-lt"/>
              </a:rPr>
              <a:t>média</a:t>
            </a:r>
            <a:r>
              <a:rPr lang="en-GB" altLang="x-none" sz="2000" dirty="0">
                <a:latin typeface="+mn-lt"/>
              </a:rPr>
              <a:t> de </a:t>
            </a:r>
            <a:r>
              <a:rPr lang="en-GB" altLang="x-none" sz="2000" dirty="0" err="1">
                <a:latin typeface="+mn-lt"/>
              </a:rPr>
              <a:t>iniciação</a:t>
            </a:r>
            <a:r>
              <a:rPr lang="en-GB" altLang="x-none" sz="2000" dirty="0">
                <a:latin typeface="+mn-lt"/>
              </a:rPr>
              <a:t> 15 </a:t>
            </a:r>
            <a:r>
              <a:rPr lang="en-GB" altLang="x-none" sz="2000" dirty="0" err="1">
                <a:latin typeface="+mn-lt"/>
              </a:rPr>
              <a:t>anos</a:t>
            </a:r>
            <a:r>
              <a:rPr lang="en-GB" altLang="x-none" sz="2000" dirty="0"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Font typeface="Wingdings" charset="2"/>
              <a:buChar char="Ø"/>
              <a:defRPr/>
            </a:pPr>
            <a:endParaRPr lang="en-GB" altLang="x-none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000" dirty="0">
                <a:latin typeface="+mn-lt"/>
              </a:rPr>
              <a:t>A dependência química pode se desenvolver após o uso de apenas 100 cigarros.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000" dirty="0">
                <a:latin typeface="+mn-lt"/>
              </a:rPr>
              <a:t>Os primeiros sintomas podem aparecer dentro de dias ou semanas do início do uso ocasional e, frequentemente, antes do uso diário </a:t>
            </a: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pt-BR" sz="800" dirty="0"/>
              <a:t>Lando HA, </a:t>
            </a:r>
            <a:r>
              <a:rPr lang="pt-BR" sz="800" dirty="0" err="1"/>
              <a:t>Hipple</a:t>
            </a:r>
            <a:r>
              <a:rPr lang="pt-BR" sz="800" dirty="0"/>
              <a:t> BJ, </a:t>
            </a:r>
            <a:r>
              <a:rPr lang="pt-BR" sz="800" dirty="0" err="1"/>
              <a:t>Muramoto</a:t>
            </a:r>
            <a:r>
              <a:rPr lang="pt-BR" sz="800" dirty="0"/>
              <a:t> M, Klein JD, Prokhorov AV, </a:t>
            </a:r>
            <a:r>
              <a:rPr lang="pt-BR" sz="800" dirty="0" err="1"/>
              <a:t>Ossip</a:t>
            </a:r>
            <a:r>
              <a:rPr lang="pt-BR" sz="800" dirty="0"/>
              <a:t> DJ, </a:t>
            </a:r>
            <a:r>
              <a:rPr lang="pt-BR" sz="800" dirty="0" err="1"/>
              <a:t>Winickoff</a:t>
            </a:r>
            <a:r>
              <a:rPr lang="pt-BR" sz="800" dirty="0"/>
              <a:t> JP. </a:t>
            </a:r>
            <a:r>
              <a:rPr lang="pt-BR" sz="800" dirty="0" err="1"/>
              <a:t>Tobacco</a:t>
            </a:r>
            <a:r>
              <a:rPr lang="pt-BR" sz="800" dirty="0"/>
              <a:t> </a:t>
            </a:r>
            <a:r>
              <a:rPr lang="pt-BR" sz="800" dirty="0" err="1"/>
              <a:t>is</a:t>
            </a:r>
            <a:r>
              <a:rPr lang="pt-BR" sz="800" dirty="0"/>
              <a:t> a global </a:t>
            </a:r>
            <a:r>
              <a:rPr lang="pt-BR" sz="800" dirty="0" err="1"/>
              <a:t>paediatric</a:t>
            </a:r>
            <a:r>
              <a:rPr lang="pt-BR" sz="800" dirty="0"/>
              <a:t> </a:t>
            </a:r>
            <a:r>
              <a:rPr lang="pt-BR" sz="800" dirty="0" err="1"/>
              <a:t>concern</a:t>
            </a:r>
            <a:r>
              <a:rPr lang="pt-BR" sz="800" dirty="0"/>
              <a:t>. Bull World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pt-BR" sz="800" dirty="0"/>
              <a:t>*  </a:t>
            </a:r>
            <a:r>
              <a:rPr lang="pt-BR" sz="800" dirty="0" err="1"/>
              <a:t>National</a:t>
            </a:r>
            <a:r>
              <a:rPr lang="pt-BR" sz="800" dirty="0"/>
              <a:t> Center for </a:t>
            </a:r>
            <a:r>
              <a:rPr lang="pt-BR" sz="800" dirty="0" err="1"/>
              <a:t>Chronic</a:t>
            </a:r>
            <a:r>
              <a:rPr lang="pt-BR" sz="800" dirty="0"/>
              <a:t> </a:t>
            </a:r>
            <a:r>
              <a:rPr lang="pt-BR" sz="800" dirty="0" err="1"/>
              <a:t>Disease</a:t>
            </a:r>
            <a:r>
              <a:rPr lang="pt-BR" sz="800" dirty="0"/>
              <a:t> </a:t>
            </a:r>
            <a:r>
              <a:rPr lang="pt-BR" sz="800" dirty="0" err="1"/>
              <a:t>Prevention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Health </a:t>
            </a:r>
            <a:r>
              <a:rPr lang="pt-BR" sz="800" dirty="0" err="1"/>
              <a:t>Promotion</a:t>
            </a:r>
            <a:r>
              <a:rPr lang="pt-BR" sz="800" dirty="0"/>
              <a:t> (US) Office </a:t>
            </a:r>
            <a:r>
              <a:rPr lang="pt-BR" sz="800" dirty="0" err="1"/>
              <a:t>on</a:t>
            </a:r>
            <a:r>
              <a:rPr lang="pt-BR" sz="800" dirty="0"/>
              <a:t> Smoking </a:t>
            </a:r>
            <a:r>
              <a:rPr lang="pt-BR" sz="800" dirty="0" err="1"/>
              <a:t>and</a:t>
            </a:r>
            <a:r>
              <a:rPr lang="pt-BR" sz="800" dirty="0"/>
              <a:t> Health. </a:t>
            </a:r>
            <a:r>
              <a:rPr lang="pt-BR" sz="800" dirty="0" err="1"/>
              <a:t>Preventing</a:t>
            </a:r>
            <a:r>
              <a:rPr lang="pt-BR" sz="800" dirty="0"/>
              <a:t> </a:t>
            </a:r>
            <a:r>
              <a:rPr lang="pt-BR" sz="800" dirty="0" err="1"/>
              <a:t>Tobacco</a:t>
            </a:r>
            <a:r>
              <a:rPr lang="pt-BR" sz="800" dirty="0"/>
              <a:t> Use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pt-BR" sz="800" dirty="0"/>
              <a:t>       </a:t>
            </a:r>
            <a:r>
              <a:rPr lang="pt-BR" sz="800" dirty="0" err="1"/>
              <a:t>Among</a:t>
            </a:r>
            <a:r>
              <a:rPr lang="pt-BR" sz="800" dirty="0"/>
              <a:t> </a:t>
            </a:r>
            <a:r>
              <a:rPr lang="pt-BR" sz="800" dirty="0" err="1"/>
              <a:t>Youth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Young </a:t>
            </a:r>
            <a:r>
              <a:rPr lang="pt-BR" sz="800" dirty="0" err="1"/>
              <a:t>Adults</a:t>
            </a:r>
            <a:r>
              <a:rPr lang="pt-BR" sz="800" dirty="0"/>
              <a:t>: A </a:t>
            </a:r>
            <a:r>
              <a:rPr lang="pt-BR" sz="800" dirty="0" err="1"/>
              <a:t>Report</a:t>
            </a:r>
            <a:r>
              <a:rPr lang="pt-BR" sz="800" dirty="0"/>
              <a:t> </a:t>
            </a:r>
            <a:r>
              <a:rPr lang="pt-BR" sz="800" dirty="0" err="1"/>
              <a:t>of</a:t>
            </a:r>
            <a:r>
              <a:rPr lang="pt-BR" sz="800" dirty="0"/>
              <a:t> </a:t>
            </a:r>
            <a:r>
              <a:rPr lang="pt-BR" sz="800" dirty="0" err="1"/>
              <a:t>the</a:t>
            </a:r>
            <a:r>
              <a:rPr lang="pt-BR" sz="800" dirty="0"/>
              <a:t> </a:t>
            </a:r>
            <a:r>
              <a:rPr lang="pt-BR" sz="800" dirty="0" err="1"/>
              <a:t>Surgeon</a:t>
            </a:r>
            <a:r>
              <a:rPr lang="pt-BR" sz="800" dirty="0"/>
              <a:t> General. Atlanta (GA): Centers for </a:t>
            </a:r>
            <a:r>
              <a:rPr lang="pt-BR" sz="800" dirty="0" err="1"/>
              <a:t>Disease</a:t>
            </a:r>
            <a:r>
              <a:rPr lang="pt-BR" sz="800" dirty="0"/>
              <a:t> </a:t>
            </a:r>
            <a:r>
              <a:rPr lang="pt-BR" sz="800" dirty="0" err="1"/>
              <a:t>Control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</a:t>
            </a:r>
            <a:r>
              <a:rPr lang="pt-BR" sz="800" dirty="0" err="1"/>
              <a:t>Prevention</a:t>
            </a:r>
            <a:r>
              <a:rPr lang="pt-BR" sz="800" dirty="0"/>
              <a:t> (US); 2012</a:t>
            </a:r>
            <a:r>
              <a:rPr lang="pt-BR" sz="1000" dirty="0"/>
              <a:t>. </a:t>
            </a:r>
            <a:endParaRPr lang="pt-BR" sz="1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Font typeface="Wingdings" charset="2"/>
              <a:buChar char="Ø"/>
              <a:defRPr/>
            </a:pPr>
            <a:endParaRPr lang="en-GB" altLang="x-none" sz="20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charset="2"/>
              <a:buChar char="Ø"/>
              <a:defRPr/>
            </a:pPr>
            <a:endParaRPr lang="en-GB" altLang="x-none" sz="1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None/>
              <a:defRPr/>
            </a:pPr>
            <a:r>
              <a:rPr lang="pt-BR" altLang="x-none" sz="1800" b="1" dirty="0">
                <a:latin typeface="+mn-lt"/>
              </a:rPr>
              <a:t>.</a:t>
            </a:r>
            <a:endParaRPr lang="en-GB" altLang="x-none" sz="1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x-none" sz="2228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x-none" sz="2228" b="1" dirty="0">
              <a:solidFill>
                <a:srgbClr val="7281A2"/>
              </a:solidFill>
              <a:latin typeface="Verdana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6019801" y="5922963"/>
            <a:ext cx="34147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2" tIns="42451" rIns="84902" bIns="4245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69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6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5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x-none" sz="1671">
                <a:solidFill>
                  <a:schemeClr val="bg1"/>
                </a:solidFill>
                <a:latin typeface="Arial Black" charset="0"/>
              </a:rPr>
              <a:t>Fonte: Banco Mundial, 1999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5715000" y="3678863"/>
          <a:ext cx="4953000" cy="277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Imagem de bitmap" r:id="rId7" imgW="4580952" imgH="4772691" progId="Paint.Picture">
                  <p:embed/>
                </p:oleObj>
              </mc:Choice>
              <mc:Fallback>
                <p:oleObj name="Imagem de bitmap" r:id="rId7" imgW="4580952" imgH="4772691" progId="Paint.Picture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78863"/>
                        <a:ext cx="4953000" cy="2774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4" name="Picture 26" descr="Tabagismo. Cuidado! A sua legião de seguidores começa pelo próprio berço… |  Blog de Edglewson Francis">
            <a:extLst>
              <a:ext uri="{FF2B5EF4-FFF2-40B4-BE49-F238E27FC236}">
                <a16:creationId xmlns:a16="http://schemas.microsoft.com/office/drawing/2014/main" xmlns="" id="{946C8F8E-75DA-9A43-A77C-DF12F262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1550988"/>
            <a:ext cx="2489200" cy="21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abagismo | VIVA MAIS">
            <a:extLst>
              <a:ext uri="{FF2B5EF4-FFF2-40B4-BE49-F238E27FC236}">
                <a16:creationId xmlns:a16="http://schemas.microsoft.com/office/drawing/2014/main" xmlns="" id="{1CC7D29A-B470-E248-9431-82A14FAD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58" y="1548588"/>
            <a:ext cx="2547317" cy="21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8361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/>
          </p:cNvSpPr>
          <p:nvPr>
            <p:ph type="body" idx="1"/>
          </p:nvPr>
        </p:nvSpPr>
        <p:spPr>
          <a:xfrm>
            <a:off x="758283" y="1460500"/>
            <a:ext cx="10571356" cy="5139204"/>
          </a:xfrm>
        </p:spPr>
        <p:txBody>
          <a:bodyPr>
            <a:normAutofit fontScale="92500" lnSpcReduction="10000"/>
          </a:bodyPr>
          <a:lstStyle/>
          <a:p>
            <a:pPr marL="146933" indent="-146933" defTabSz="391820">
              <a:buClr>
                <a:srgbClr val="FFCC00"/>
              </a:buClr>
              <a:buSzPct val="130000"/>
              <a:buNone/>
              <a:defRPr/>
            </a:pPr>
            <a:r>
              <a:rPr lang="pt-BR" sz="1885" dirty="0">
                <a:solidFill>
                  <a:srgbClr val="F7BD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FORMAS DE UTILIZAÇÃO</a:t>
            </a:r>
            <a:r>
              <a:rPr lang="pt-BR" sz="1885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/>
              <a:t>Aspirado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/>
              <a:t>Mascado</a:t>
            </a:r>
            <a:endParaRPr lang="pt-BR" sz="1885" dirty="0"/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/>
              <a:t>Inalado</a:t>
            </a:r>
            <a:endParaRPr lang="pt-BR" sz="1885" dirty="0"/>
          </a:p>
          <a:p>
            <a:pPr marL="146933" indent="-146933" defTabSz="391820">
              <a:buClr>
                <a:srgbClr val="FFCC00"/>
              </a:buClr>
              <a:buSzPct val="130000"/>
              <a:buNone/>
              <a:defRPr/>
            </a:pPr>
            <a:r>
              <a:rPr lang="pt-BR" sz="1885" dirty="0">
                <a:solidFill>
                  <a:srgbClr val="F7BD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APRESENTAÇÕES: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Rapé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Tabaco mascado 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Cachimbo 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Charuto 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Cigarro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Cigarro de Bali ou </a:t>
            </a:r>
            <a:r>
              <a:rPr lang="pt-BR" sz="1885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Kretek</a:t>
            </a: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Narguilé 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Tabaco orgânico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Cigarro eletrônico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Tx/>
              <a:buChar char="-"/>
              <a:defRPr/>
            </a:pPr>
            <a:r>
              <a:rPr lang="pt-BR" sz="188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Tabaco aquecido</a:t>
            </a:r>
          </a:p>
          <a:p>
            <a:pPr marL="146933" indent="-146933" defTabSz="391820">
              <a:buClr>
                <a:srgbClr val="FFCC00"/>
              </a:buClr>
              <a:buSzPct val="130000"/>
              <a:buFont typeface="Monotype Sorts" charset="2"/>
              <a:buChar char="è"/>
              <a:defRPr/>
            </a:pPr>
            <a:endParaRPr lang="pt-BR" sz="1885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46933" indent="-146933" defTabSz="391820">
              <a:buClr>
                <a:srgbClr val="FFCC00"/>
              </a:buClr>
              <a:buSzPct val="130000"/>
              <a:buFont typeface="Monotype Sorts" charset="2"/>
              <a:buChar char="è"/>
              <a:defRPr/>
            </a:pPr>
            <a:endParaRPr lang="pt-BR" sz="2614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46933" indent="-146933" defTabSz="391820">
              <a:buClr>
                <a:srgbClr val="FFCC00"/>
              </a:buClr>
              <a:buSzPct val="130000"/>
              <a:buFont typeface="Monotype Sorts" charset="2"/>
              <a:buChar char="è"/>
              <a:defRPr/>
            </a:pPr>
            <a:endParaRPr lang="pt-BR" sz="2614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46933" indent="-146933" defTabSz="391820">
              <a:buClr>
                <a:srgbClr val="FFCC00"/>
              </a:buClr>
              <a:buSzPct val="130000"/>
              <a:buFont typeface="Monotype Sorts" charset="2"/>
              <a:buChar char="è"/>
              <a:defRPr/>
            </a:pPr>
            <a:endParaRPr lang="pt-BR" sz="2614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3" name="Rectangle 1027"/>
          <p:cNvSpPr>
            <a:spLocks noChangeArrowheads="1"/>
          </p:cNvSpPr>
          <p:nvPr/>
        </p:nvSpPr>
        <p:spPr bwMode="auto">
          <a:xfrm>
            <a:off x="7435850" y="5915025"/>
            <a:ext cx="171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4902" tIns="42451" rIns="84902" bIns="42451">
            <a:spAutoFit/>
          </a:bodyPr>
          <a:lstStyle>
            <a:lvl1pPr defTabSz="4292600">
              <a:spcBef>
                <a:spcPct val="20000"/>
              </a:spcBef>
              <a:buFont typeface="Arial" charset="0"/>
              <a:buChar char="•"/>
              <a:defRPr sz="69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292600">
              <a:spcBef>
                <a:spcPct val="20000"/>
              </a:spcBef>
              <a:buFont typeface="Arial" charset="0"/>
              <a:buChar char="–"/>
              <a:defRPr sz="61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292600">
              <a:spcBef>
                <a:spcPct val="20000"/>
              </a:spcBef>
              <a:buFont typeface="Arial" charset="0"/>
              <a:buChar char="•"/>
              <a:defRPr sz="5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292600">
              <a:spcBef>
                <a:spcPct val="20000"/>
              </a:spcBef>
              <a:buFont typeface="Arial" charset="0"/>
              <a:buChar char="–"/>
              <a:defRPr sz="4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292600">
              <a:spcBef>
                <a:spcPct val="20000"/>
              </a:spcBef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292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292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292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292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x-none" altLang="x-none" sz="1671" b="1">
              <a:solidFill>
                <a:srgbClr val="27F305"/>
              </a:solidFill>
              <a:latin typeface="Arial" charset="0"/>
            </a:endParaRPr>
          </a:p>
        </p:txBody>
      </p:sp>
      <p:sp>
        <p:nvSpPr>
          <p:cNvPr id="82948" name="Text Box 1028"/>
          <p:cNvSpPr txBox="1">
            <a:spLocks noChangeArrowheads="1"/>
          </p:cNvSpPr>
          <p:nvPr/>
        </p:nvSpPr>
        <p:spPr bwMode="auto">
          <a:xfrm>
            <a:off x="0" y="381001"/>
            <a:ext cx="10287000" cy="8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902" tIns="42451" rIns="84902" bIns="42451">
            <a:spAutoFit/>
          </a:bodyPr>
          <a:lstStyle>
            <a:lvl1pPr defTabSz="4292600" eaLnBrk="0" hangingPunct="0"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2146300" indent="-1155700" defTabSz="4292600" eaLnBrk="0" hangingPunct="0"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4292600" indent="-2311400" defTabSz="4292600" eaLnBrk="0" hangingPunct="0"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6440488" indent="-3468688" defTabSz="4292600" eaLnBrk="0" hangingPunct="0"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8586788" indent="-4624388" defTabSz="4292600" eaLnBrk="0" hangingPunct="0"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9043988" indent="-4624388" defTabSz="4292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9501188" indent="-4624388" defTabSz="4292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9958388" indent="-4624388" defTabSz="4292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10415588" indent="-4624388" defTabSz="4292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72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pt-BR" sz="372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TABAGISMO</a:t>
            </a:r>
          </a:p>
        </p:txBody>
      </p:sp>
      <p:pic>
        <p:nvPicPr>
          <p:cNvPr id="60420" name="Picture 1029" descr="http://taste.uol.com.br/news/tabaco/imagens/cachimb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762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30" descr="http://www.puretabacaria.com.br/images/rape%20imburana%209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57300"/>
            <a:ext cx="2133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031" descr="http://monlover.files.wordpress.com/2007/06/charu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730500"/>
            <a:ext cx="17526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032" descr="http://imagens.estatico.bolsademulher.com/imagens/66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24163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033" descr="http://img178.imageshack.us/img178/3845/narguile20pequeno20de20roscaci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45000"/>
            <a:ext cx="1676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46"/>
          <p:cNvSpPr>
            <a:spLocks noChangeArrowheads="1"/>
          </p:cNvSpPr>
          <p:nvPr/>
        </p:nvSpPr>
        <p:spPr bwMode="auto">
          <a:xfrm>
            <a:off x="5719764" y="3090864"/>
            <a:ext cx="15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69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6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5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2057"/>
          </a:p>
        </p:txBody>
      </p:sp>
      <p:pic>
        <p:nvPicPr>
          <p:cNvPr id="60426" name="Picture 1045" descr="Resultado de imagem para Tabaco orgânic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946650"/>
            <a:ext cx="18605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049"/>
          <p:cNvSpPr>
            <a:spLocks noChangeArrowheads="1"/>
          </p:cNvSpPr>
          <p:nvPr/>
        </p:nvSpPr>
        <p:spPr bwMode="auto">
          <a:xfrm>
            <a:off x="5724525" y="3200401"/>
            <a:ext cx="15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69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6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5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2057"/>
          </a:p>
        </p:txBody>
      </p:sp>
      <p:pic>
        <p:nvPicPr>
          <p:cNvPr id="60428" name="Picture 1048" descr="Resultado de imagem para Cigarro eletrônic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943101"/>
            <a:ext cx="133826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052"/>
          <p:cNvSpPr>
            <a:spLocks noChangeArrowheads="1"/>
          </p:cNvSpPr>
          <p:nvPr/>
        </p:nvSpPr>
        <p:spPr bwMode="auto">
          <a:xfrm>
            <a:off x="5734050" y="3179764"/>
            <a:ext cx="158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69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6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5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98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2057"/>
          </a:p>
        </p:txBody>
      </p:sp>
      <p:pic>
        <p:nvPicPr>
          <p:cNvPr id="60430" name="Picture 1051" descr="Resultado de imagem para Cigarro de Bali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4" y="3413126"/>
            <a:ext cx="1470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7727" y="5347960"/>
            <a:ext cx="2113620" cy="12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27392"/>
      </p:ext>
    </p:ext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1492" y="1044003"/>
            <a:ext cx="7449015" cy="45719"/>
          </a:xfrm>
        </p:spPr>
        <p:txBody>
          <a:bodyPr vert="horz" lIns="84019" tIns="41272" rIns="84019" bIns="41272" rtlCol="0" anchor="b">
            <a:noAutofit/>
          </a:bodyPr>
          <a:lstStyle/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COMPONENTES DA FUMAÇA DO TABACO</a:t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 MIL SUBSTÂNCIAS TÓXICAS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524000"/>
            <a:ext cx="3733800" cy="3746500"/>
          </a:xfrm>
          <a:ln w="12700">
            <a:miter lim="800000"/>
            <a:headEnd/>
            <a:tailEnd/>
          </a:ln>
        </p:spPr>
        <p:txBody>
          <a:bodyPr vert="horz" lIns="84019" tIns="41272" rIns="84019" bIns="41272" rtlCol="0">
            <a:normAutofit fontScale="92500" lnSpcReduction="20000"/>
          </a:bodyPr>
          <a:lstStyle/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Monóxido de Carbono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Benzeno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Amônia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Formaldeído </a:t>
            </a:r>
          </a:p>
          <a:p>
            <a:pPr marL="146933" indent="-146933" defTabSz="391820">
              <a:defRPr/>
            </a:pPr>
            <a:r>
              <a:rPr lang="pt-BR" sz="171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Acetaldeído</a:t>
            </a:r>
            <a:endParaRPr lang="pt-BR" sz="1714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46933" indent="-146933" defTabSz="391820">
              <a:defRPr/>
            </a:pPr>
            <a:r>
              <a:rPr lang="pt-BR" sz="171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Acroleína</a:t>
            </a:r>
            <a:endParaRPr lang="pt-BR" sz="1714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Acetona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Ácido acético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Cianeto de Hidrogênio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Óxido de Nitrogênio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Piridina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Hidrocarbonetos aromáticos policíclicos (PAS),</a:t>
            </a:r>
          </a:p>
          <a:p>
            <a:pPr marL="146933" indent="-146933" defTabSz="391820">
              <a:defRPr/>
            </a:pPr>
            <a:endParaRPr lang="pt-BR" sz="2442" dirty="0">
              <a:solidFill>
                <a:srgbClr val="7281A2"/>
              </a:solidFill>
              <a:latin typeface="Arial Black" pitchFamily="34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89700" y="1460500"/>
            <a:ext cx="3797300" cy="4508500"/>
          </a:xfrm>
          <a:ln w="12700">
            <a:miter lim="800000"/>
            <a:headEnd/>
            <a:tailEnd/>
          </a:ln>
        </p:spPr>
        <p:txBody>
          <a:bodyPr vert="horz" lIns="84019" tIns="41272" rIns="84019" bIns="41272" rtlCol="0">
            <a:normAutofit lnSpcReduction="10000"/>
          </a:bodyPr>
          <a:lstStyle/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Nicotina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Arsênico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Polônio 210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Carbono 14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Níquel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Chumbo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Cádmio</a:t>
            </a: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Zinco</a:t>
            </a:r>
          </a:p>
          <a:p>
            <a:pPr marL="146933" indent="-146933" defTabSz="391820">
              <a:defRPr/>
            </a:pPr>
            <a:r>
              <a:rPr lang="pt-BR" sz="171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Benzopireno</a:t>
            </a:r>
            <a:endParaRPr lang="pt-BR" sz="1714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46933" indent="-146933" defTabSz="391820">
              <a:defRPr/>
            </a:pPr>
            <a:r>
              <a:rPr lang="pt-BR" sz="171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Anabatina</a:t>
            </a:r>
            <a:endParaRPr lang="pt-BR" sz="1714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46933" indent="-146933" defTabSz="391820">
              <a:defRPr/>
            </a:pPr>
            <a:r>
              <a:rPr lang="pt-BR" sz="171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Fenol</a:t>
            </a:r>
          </a:p>
          <a:p>
            <a:pPr marL="146933" indent="-146933" defTabSz="391820">
              <a:defRPr/>
            </a:pPr>
            <a:r>
              <a:rPr lang="pt-BR" sz="171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Nitrosaminas</a:t>
            </a:r>
            <a:endParaRPr lang="pt-BR" sz="1714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46933" indent="-146933" defTabSz="391820">
              <a:defRPr/>
            </a:pPr>
            <a:r>
              <a:rPr lang="pt-BR" sz="171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Naftalamina</a:t>
            </a:r>
            <a:r>
              <a:rPr lang="pt-BR" sz="1714" dirty="0"/>
              <a:t> </a:t>
            </a:r>
          </a:p>
          <a:p>
            <a:pPr marL="146933" indent="-146933" defTabSz="391820">
              <a:defRPr/>
            </a:pPr>
            <a:endParaRPr lang="pt-BR" sz="1714" b="1" dirty="0">
              <a:solidFill>
                <a:srgbClr val="7281A2"/>
              </a:solidFill>
              <a:latin typeface="Arial" charset="0"/>
            </a:endParaRPr>
          </a:p>
          <a:p>
            <a:pPr marL="146933" indent="-146933" defTabSz="391820">
              <a:defRPr/>
            </a:pPr>
            <a:endParaRPr lang="pt-BR" sz="1714" dirty="0">
              <a:solidFill>
                <a:srgbClr val="7281A2"/>
              </a:solidFill>
              <a:latin typeface="Arial Black" pitchFamily="34" charset="0"/>
            </a:endParaRPr>
          </a:p>
          <a:p>
            <a:pPr marL="146933" indent="-146933" defTabSz="391820" latinLnBrk="1">
              <a:defRPr/>
            </a:pPr>
            <a:endParaRPr lang="pt-BR" sz="2442" dirty="0">
              <a:solidFill>
                <a:srgbClr val="7281A2"/>
              </a:solidFill>
              <a:latin typeface="Arial Black" pitchFamily="34" charset="0"/>
            </a:endParaRPr>
          </a:p>
        </p:txBody>
      </p:sp>
      <p:sp>
        <p:nvSpPr>
          <p:cNvPr id="88068" name="Retângulo 6"/>
          <p:cNvSpPr>
            <a:spLocks noChangeArrowheads="1"/>
          </p:cNvSpPr>
          <p:nvPr/>
        </p:nvSpPr>
        <p:spPr bwMode="auto">
          <a:xfrm>
            <a:off x="1876426" y="5270501"/>
            <a:ext cx="451326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2" tIns="42451" rIns="84902" bIns="4245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INTERNATIONAL AGENCY OF REASERCH IN CANCER (IARC) – Evaluation of the carcinogenic risk of chemicals to humans. Tobacco Smoking and Involuntary Smoking. IARC Scientific Publications Volume 83,Lyon, France, 2004.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ROSEMBERG, J. – </a:t>
            </a:r>
            <a:r>
              <a:rPr lang="en-US" altLang="x-none" sz="700" dirty="0" err="1">
                <a:latin typeface="Arial" charset="0"/>
                <a:ea typeface="Times New Roman" charset="0"/>
                <a:cs typeface="Times New Roman" charset="0"/>
              </a:rPr>
              <a:t>Tabagismo</a:t>
            </a: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: </a:t>
            </a:r>
            <a:r>
              <a:rPr lang="en-US" altLang="x-none" sz="700" dirty="0" err="1">
                <a:latin typeface="Arial" charset="0"/>
                <a:ea typeface="Times New Roman" charset="0"/>
                <a:cs typeface="Times New Roman" charset="0"/>
              </a:rPr>
              <a:t>sério</a:t>
            </a: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sz="700" dirty="0" err="1">
                <a:latin typeface="Arial" charset="0"/>
                <a:ea typeface="Times New Roman" charset="0"/>
                <a:cs typeface="Times New Roman" charset="0"/>
              </a:rPr>
              <a:t>problema</a:t>
            </a: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 de </a:t>
            </a:r>
            <a:r>
              <a:rPr lang="en-US" altLang="x-none" sz="700" dirty="0" err="1">
                <a:latin typeface="Arial" charset="0"/>
                <a:ea typeface="Times New Roman" charset="0"/>
                <a:cs typeface="Times New Roman" charset="0"/>
              </a:rPr>
              <a:t>saúde</a:t>
            </a: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sz="700" dirty="0" err="1">
                <a:latin typeface="Arial" charset="0"/>
                <a:ea typeface="Times New Roman" charset="0"/>
                <a:cs typeface="Times New Roman" charset="0"/>
              </a:rPr>
              <a:t>pública</a:t>
            </a: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. </a:t>
            </a:r>
            <a:r>
              <a:rPr lang="en-US" altLang="x-none" sz="700" dirty="0" err="1">
                <a:latin typeface="Arial" charset="0"/>
                <a:ea typeface="Times New Roman" charset="0"/>
                <a:cs typeface="Times New Roman" charset="0"/>
              </a:rPr>
              <a:t>Almed</a:t>
            </a: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sz="700" dirty="0" err="1">
                <a:latin typeface="Arial" charset="0"/>
                <a:ea typeface="Times New Roman" charset="0"/>
                <a:cs typeface="Times New Roman" charset="0"/>
              </a:rPr>
              <a:t>Editora</a:t>
            </a:r>
            <a:r>
              <a:rPr lang="en-US" altLang="x-none" sz="700" dirty="0">
                <a:latin typeface="Arial" charset="0"/>
                <a:ea typeface="Times New Roman" charset="0"/>
                <a:cs typeface="Times New Roman" charset="0"/>
              </a:rPr>
              <a:t>; São Paulo, 1987.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pt-BR" altLang="x-none" sz="700" dirty="0">
                <a:latin typeface="Arial" charset="0"/>
                <a:ea typeface="Times New Roman" charset="0"/>
                <a:cs typeface="Times New Roman" charset="0"/>
              </a:rPr>
              <a:t>MINISTÉRIO DA SAÚDE – Instituto Nacional de Câncer/Coordenação Nacional de Controle do Tabagismo e Prevenção Primária do Câncer. Falando sobre tabagismo, Rio de Janeiro, 1998.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pt-BR" altLang="x-none" sz="700" dirty="0">
                <a:latin typeface="Arial" charset="0"/>
                <a:ea typeface="Times New Roman" charset="0"/>
                <a:cs typeface="Times New Roman" charset="0"/>
              </a:rPr>
              <a:t>SHAFEY O; ERIKSEN M; ROSS H; MACKAY J – The </a:t>
            </a:r>
            <a:r>
              <a:rPr lang="pt-BR" altLang="x-none" sz="700" dirty="0" err="1">
                <a:latin typeface="Arial" charset="0"/>
                <a:ea typeface="Times New Roman" charset="0"/>
                <a:cs typeface="Times New Roman" charset="0"/>
              </a:rPr>
              <a:t>Tobacco</a:t>
            </a:r>
            <a:r>
              <a:rPr lang="pt-BR" altLang="x-none" sz="700" dirty="0">
                <a:latin typeface="Arial" charset="0"/>
                <a:ea typeface="Times New Roman" charset="0"/>
                <a:cs typeface="Times New Roman" charset="0"/>
              </a:rPr>
              <a:t> Atlas. </a:t>
            </a:r>
            <a:r>
              <a:rPr lang="pt-BR" altLang="x-none" sz="700" dirty="0" err="1">
                <a:latin typeface="Arial" charset="0"/>
                <a:ea typeface="Times New Roman" charset="0"/>
                <a:cs typeface="Times New Roman" charset="0"/>
              </a:rPr>
              <a:t>Third</a:t>
            </a:r>
            <a:r>
              <a:rPr lang="pt-BR" altLang="x-none" sz="700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pt-BR" altLang="x-none" sz="700" dirty="0" err="1">
                <a:latin typeface="Arial" charset="0"/>
                <a:ea typeface="Times New Roman" charset="0"/>
                <a:cs typeface="Times New Roman" charset="0"/>
              </a:rPr>
              <a:t>Edition</a:t>
            </a:r>
            <a:r>
              <a:rPr lang="pt-BR" altLang="x-none" sz="700" dirty="0">
                <a:latin typeface="Arial" charset="0"/>
                <a:ea typeface="Times New Roman" charset="0"/>
                <a:cs typeface="Times New Roman" charset="0"/>
              </a:rPr>
              <a:t>. American </a:t>
            </a:r>
            <a:r>
              <a:rPr lang="pt-BR" altLang="x-none" sz="700" dirty="0" err="1">
                <a:latin typeface="Arial" charset="0"/>
                <a:ea typeface="Times New Roman" charset="0"/>
                <a:cs typeface="Times New Roman" charset="0"/>
              </a:rPr>
              <a:t>Cancer</a:t>
            </a:r>
            <a:r>
              <a:rPr lang="pt-BR" altLang="x-none" sz="700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pt-BR" altLang="x-none" sz="700" dirty="0" err="1">
                <a:latin typeface="Arial" charset="0"/>
                <a:ea typeface="Times New Roman" charset="0"/>
                <a:cs typeface="Times New Roman" charset="0"/>
              </a:rPr>
              <a:t>Society</a:t>
            </a:r>
            <a:r>
              <a:rPr lang="pt-BR" altLang="x-none" sz="700" dirty="0">
                <a:latin typeface="Arial" charset="0"/>
                <a:ea typeface="Times New Roman" charset="0"/>
                <a:cs typeface="Times New Roman" charset="0"/>
              </a:rPr>
              <a:t>; World </a:t>
            </a:r>
            <a:r>
              <a:rPr lang="pt-BR" altLang="x-none" sz="700" dirty="0" err="1">
                <a:latin typeface="Arial" charset="0"/>
                <a:ea typeface="Times New Roman" charset="0"/>
                <a:cs typeface="Times New Roman" charset="0"/>
              </a:rPr>
              <a:t>Lung</a:t>
            </a:r>
            <a:r>
              <a:rPr lang="pt-BR" altLang="x-none" sz="700" dirty="0">
                <a:latin typeface="Arial" charset="0"/>
                <a:ea typeface="Times New Roman" charset="0"/>
                <a:cs typeface="Times New Roman" charset="0"/>
              </a:rPr>
              <a:t> Foundation, Atlanta, USA, 2009.</a:t>
            </a:r>
            <a:endParaRPr lang="pt-BR" altLang="x-none" sz="1500" dirty="0">
              <a:latin typeface="Verdana" charset="0"/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x-none" sz="1500" dirty="0">
                <a:solidFill>
                  <a:srgbClr val="7281A2"/>
                </a:solidFill>
                <a:latin typeface="Arial" charset="0"/>
                <a:ea typeface="Times New Roman" charset="0"/>
                <a:cs typeface="Times New Roman" charset="0"/>
              </a:rPr>
              <a:t>, </a:t>
            </a:r>
          </a:p>
        </p:txBody>
      </p:sp>
      <p:pic>
        <p:nvPicPr>
          <p:cNvPr id="6146" name="Picture 2" descr="A fumaça do cigarro causa danos à saúde dos cães - Revista Cães &amp; Cia">
            <a:extLst>
              <a:ext uri="{FF2B5EF4-FFF2-40B4-BE49-F238E27FC236}">
                <a16:creationId xmlns:a16="http://schemas.microsoft.com/office/drawing/2014/main" xmlns="" id="{9A7A80FA-0422-014B-AF39-FAE65A67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289134"/>
            <a:ext cx="3425826" cy="22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13">
            <a:extLst>
              <a:ext uri="{FF2B5EF4-FFF2-40B4-BE49-F238E27FC236}">
                <a16:creationId xmlns:a16="http://schemas.microsoft.com/office/drawing/2014/main" xmlns="" id="{538A32BC-2D00-594D-BA96-3047B493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7" y="-2043113"/>
            <a:ext cx="10583863" cy="149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424151" y="1534172"/>
            <a:ext cx="7607537" cy="2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 sz="16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03506" y="4965464"/>
            <a:ext cx="163664" cy="32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 sz="160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319744" y="677759"/>
            <a:ext cx="8511920" cy="196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9988" tIns="41594" rIns="79988" bIns="41594">
            <a:spAutoFit/>
          </a:bodyPr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2pPr>
            <a:lvl3pPr marL="914400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9pPr>
          </a:lstStyle>
          <a:p>
            <a:pPr lvl="2" eaLnBrk="1" hangingPunct="1">
              <a:spcBef>
                <a:spcPts val="1889"/>
              </a:spcBef>
              <a:buSzPct val="100000"/>
              <a:defRPr/>
            </a:pPr>
            <a:r>
              <a:rPr lang="pt-BR" altLang="x-none" sz="3022" b="1" dirty="0">
                <a:latin typeface="Calibri" charset="0"/>
              </a:rPr>
              <a:t>   </a:t>
            </a:r>
            <a:r>
              <a:rPr lang="pt-BR" altLang="x-none" sz="3200" b="1" dirty="0">
                <a:solidFill>
                  <a:schemeClr val="tx1"/>
                </a:solidFill>
                <a:latin typeface="Calibri" charset="0"/>
              </a:rPr>
              <a:t>TABAGISMO PASSIVO</a:t>
            </a:r>
          </a:p>
          <a:p>
            <a:pPr lvl="2" eaLnBrk="1" hangingPunct="1">
              <a:spcBef>
                <a:spcPts val="1889"/>
              </a:spcBef>
              <a:buSzPct val="100000"/>
              <a:defRPr/>
            </a:pPr>
            <a:r>
              <a:rPr lang="pt-BR" altLang="x-none" sz="4000" b="1" dirty="0">
                <a:solidFill>
                  <a:srgbClr val="000000"/>
                </a:solidFill>
                <a:latin typeface="Calibri" charset="0"/>
              </a:rPr>
              <a:t>			</a:t>
            </a:r>
          </a:p>
          <a:p>
            <a:pPr eaLnBrk="1" hangingPunct="1">
              <a:buSzPct val="100000"/>
              <a:defRPr/>
            </a:pPr>
            <a:endParaRPr lang="pt-BR" altLang="x-none" sz="3022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0" y="1922167"/>
            <a:ext cx="9155288" cy="410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88" tIns="41594" rIns="79988" bIns="415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indent="-2254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Char char="è"/>
              <a:defRPr/>
            </a:pPr>
            <a:r>
              <a:rPr lang="pt-BR" sz="2844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844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BR" altLang="x-none" sz="2489" dirty="0">
                <a:solidFill>
                  <a:schemeClr val="tx1"/>
                </a:solidFill>
                <a:latin typeface="+mn-lt"/>
              </a:rPr>
              <a:t>POLUIÇÃO TABAGÍSTICA AMBIENTAL:</a:t>
            </a:r>
          </a:p>
          <a:p>
            <a:pPr>
              <a:lnSpc>
                <a:spcPct val="90000"/>
              </a:lnSpc>
              <a:defRPr/>
            </a:pPr>
            <a:endParaRPr lang="pt-BR" altLang="x-none" sz="2489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x-none" sz="2489" dirty="0">
                <a:solidFill>
                  <a:schemeClr val="tx1"/>
                </a:solidFill>
                <a:latin typeface="+mn-lt"/>
              </a:rPr>
              <a:t>	</a:t>
            </a:r>
            <a:r>
              <a:rPr lang="pt-BR" altLang="x-none" sz="2133" dirty="0">
                <a:solidFill>
                  <a:schemeClr val="tx1"/>
                </a:solidFill>
                <a:latin typeface="+mn-lt"/>
              </a:rPr>
              <a:t>MISTURA DE GASES E PARTÍCULAS PROVENIENTES DA QUEIMA DO DERIVADO DO TABACO</a:t>
            </a:r>
          </a:p>
          <a:p>
            <a:pPr>
              <a:lnSpc>
                <a:spcPct val="90000"/>
              </a:lnSpc>
              <a:defRPr/>
            </a:pPr>
            <a:endParaRPr lang="pt-BR" altLang="x-none" sz="2489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90000"/>
              </a:lnSpc>
              <a:buClr>
                <a:srgbClr val="FFCC99"/>
              </a:buClr>
              <a:buFont typeface="Wingdings" charset="2"/>
              <a:buChar char="Ø"/>
              <a:defRPr/>
            </a:pPr>
            <a:r>
              <a:rPr lang="pt-BR" altLang="x-none" sz="2133" dirty="0">
                <a:solidFill>
                  <a:schemeClr val="tx1"/>
                </a:solidFill>
                <a:latin typeface="+mn-lt"/>
              </a:rPr>
              <a:t>Corrente primária – exalada pelo fumante (1/7 das substâncias voláteis e particuladas do total inalado)</a:t>
            </a:r>
          </a:p>
          <a:p>
            <a:pPr lvl="1">
              <a:lnSpc>
                <a:spcPct val="90000"/>
              </a:lnSpc>
              <a:buClr>
                <a:srgbClr val="FFCC99"/>
              </a:buClr>
              <a:buFont typeface="Wingdings" charset="2"/>
              <a:buChar char="Ø"/>
              <a:defRPr/>
            </a:pPr>
            <a:endParaRPr lang="pt-BR" altLang="x-none" sz="2133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90000"/>
              </a:lnSpc>
              <a:buClr>
                <a:srgbClr val="FFCC99"/>
              </a:buClr>
              <a:buFont typeface="Wingdings" charset="2"/>
              <a:buChar char="Ø"/>
              <a:defRPr/>
            </a:pPr>
            <a:r>
              <a:rPr lang="pt-BR" altLang="x-none" sz="2133" dirty="0">
                <a:solidFill>
                  <a:schemeClr val="tx1"/>
                </a:solidFill>
                <a:latin typeface="+mn-lt"/>
              </a:rPr>
              <a:t>Corrente secundária – principal componente (particulados de menor diâmetro – penetra mais facilmente nos alvéolos)</a:t>
            </a:r>
          </a:p>
          <a:p>
            <a:pPr>
              <a:defRPr/>
            </a:pPr>
            <a:endParaRPr lang="pt-PT" sz="978" dirty="0">
              <a:latin typeface="+mn-lt"/>
            </a:endParaRPr>
          </a:p>
          <a:p>
            <a:pPr>
              <a:defRPr/>
            </a:pPr>
            <a:r>
              <a:rPr lang="pt-PT" sz="889" i="1" dirty="0"/>
              <a:t>U.S. DEPARTMENT OF HEALTH AND HUMAN SERVICES , 1998</a:t>
            </a:r>
          </a:p>
          <a:p>
            <a:pPr>
              <a:defRPr/>
            </a:pPr>
            <a:endParaRPr lang="pt-PT" sz="1067" i="1" dirty="0"/>
          </a:p>
          <a:p>
            <a:pPr lvl="1">
              <a:lnSpc>
                <a:spcPct val="90000"/>
              </a:lnSpc>
              <a:buClr>
                <a:srgbClr val="FFCC99"/>
              </a:buClr>
              <a:buFont typeface="Wingdings" charset="2"/>
              <a:buChar char="Ø"/>
              <a:defRPr/>
            </a:pPr>
            <a:endParaRPr lang="pt-BR" altLang="x-none" sz="1067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Clr>
                <a:srgbClr val="FFCC99"/>
              </a:buClr>
              <a:buFont typeface="Wingdings" charset="2"/>
              <a:buChar char="Ø"/>
              <a:defRPr/>
            </a:pPr>
            <a:endParaRPr lang="pt-BR" altLang="x-none" sz="16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São Carlos Saúde Oncológica">
            <a:extLst>
              <a:ext uri="{FF2B5EF4-FFF2-40B4-BE49-F238E27FC236}">
                <a16:creationId xmlns:a16="http://schemas.microsoft.com/office/drawing/2014/main" xmlns="" id="{4BFB4A1A-A06C-CE4A-8CD6-A665D024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2" y="521676"/>
            <a:ext cx="3073489" cy="20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sma, câncer, infarto, AVC: veja 7 doenças que o fumo passivo pode causar -  08/01/2020 - UOL VivaBem">
            <a:extLst>
              <a:ext uri="{FF2B5EF4-FFF2-40B4-BE49-F238E27FC236}">
                <a16:creationId xmlns:a16="http://schemas.microsoft.com/office/drawing/2014/main" xmlns="" id="{60BBB9D0-711C-C741-9E99-35F8271A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4864100"/>
            <a:ext cx="3914944" cy="190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65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2" y="-1626231"/>
            <a:ext cx="10395463" cy="147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424113" y="1533525"/>
            <a:ext cx="76073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03513" y="4965701"/>
            <a:ext cx="1635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t-BR" altLang="x-none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03275" y="582614"/>
            <a:ext cx="10028238" cy="103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9988" tIns="41594" rIns="79988" bIns="415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lvl="2">
              <a:spcBef>
                <a:spcPts val="1888"/>
              </a:spcBef>
              <a:buNone/>
            </a:pPr>
            <a:r>
              <a:rPr lang="pt-BR" altLang="x-none" sz="3000" b="1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	</a:t>
            </a:r>
            <a:r>
              <a:rPr lang="pt-BR" altLang="x-none" sz="3000" b="1" dirty="0">
                <a:ea typeface="Arial Unicode MS" charset="0"/>
                <a:cs typeface="Arial Unicode MS" charset="0"/>
              </a:rPr>
              <a:t> 	</a:t>
            </a:r>
            <a:r>
              <a:rPr lang="pt-BR" altLang="x-none" sz="3200" b="1" dirty="0">
                <a:ea typeface="Arial Unicode MS" charset="0"/>
                <a:cs typeface="Arial Unicode MS" charset="0"/>
              </a:rPr>
              <a:t>TABAGISMO TERCIÁRIO</a:t>
            </a:r>
            <a:r>
              <a:rPr lang="pt-BR" altLang="x-none" sz="3000" b="1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	</a:t>
            </a:r>
            <a:r>
              <a:rPr lang="pt-BR" altLang="x-none" sz="30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x-none" sz="3000" b="1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49660" y="1449659"/>
            <a:ext cx="9229454" cy="710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9988" tIns="41594" rIns="79988" bIns="415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</a:defRPr>
            </a:lvl9pPr>
          </a:lstStyle>
          <a:p>
            <a:pPr defTabSz="677266">
              <a:lnSpc>
                <a:spcPct val="80000"/>
              </a:lnSpc>
              <a:spcBef>
                <a:spcPct val="80000"/>
              </a:spcBef>
              <a:defRPr/>
            </a:pPr>
            <a:endParaRPr lang="pt-PT" altLang="x-none" sz="2133" dirty="0">
              <a:solidFill>
                <a:schemeClr val="tx1"/>
              </a:solidFill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Contaminação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pelas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substâncias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da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fumaça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do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cigarro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após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ter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sido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apagado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As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substâncias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da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fumaça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do cigarro se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acumulam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poeira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em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superfícieis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móveis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assoalhos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carpetes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paredes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cortinas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roupas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estofamentos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carros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depois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se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dissipam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no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ar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ambiente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componentes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são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mesmos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do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tabagismo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passivo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mas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em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concentrações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menores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Permanecem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aderidas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às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superfícieis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6 meses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após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fumantes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estarem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fora do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ambiente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Podem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persistir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no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carro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ou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no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domicílio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por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até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6 meses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após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o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indivíduo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ter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parado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fumar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nicotina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associada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aos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components da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poeira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domiciliar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formam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substâncias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tóxicas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 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cancerígenas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(</a:t>
            </a:r>
            <a:r>
              <a:rPr lang="en-GB" altLang="x-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nitrosaminas</a:t>
            </a:r>
            <a:r>
              <a:rPr lang="en-GB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).</a:t>
            </a: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pt-BR" sz="1100" dirty="0">
                <a:solidFill>
                  <a:schemeClr val="tx1"/>
                </a:solidFill>
                <a:latin typeface="+mn-lt"/>
              </a:rPr>
              <a:t>Matt GE, Quintana PJE, 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Destailats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H, et als.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Thirdhand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tobacco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smoke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;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emerging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evidence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arguments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for a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muilidisciplinary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agenda.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Environ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Health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Perspect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; 2011; Matt GE, Quintana PJE,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Zakarian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JM et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als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;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When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smokers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quit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exposure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nicotine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carcinogens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persists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from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thirdhand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smoke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pollution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.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Tobacco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Control2017. Figueiró LR, Ziulkoski AL, Dantas DCM et als.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Thirdhand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+mn-lt"/>
              </a:rPr>
              <a:t>smoke</a:t>
            </a:r>
            <a:r>
              <a:rPr lang="pt-BR" sz="1100" dirty="0">
                <a:solidFill>
                  <a:schemeClr val="tx1"/>
                </a:solidFill>
                <a:latin typeface="+mn-lt"/>
              </a:rPr>
              <a:t>: quando o perigo vai além do que se vê ou sente .Caderno de Saúde Pública, 2016.  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pt-BR" sz="11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A50021"/>
              </a:buClr>
              <a:buFont typeface="Wingdings" charset="2"/>
              <a:buChar char="ü"/>
              <a:defRPr/>
            </a:pPr>
            <a:endParaRPr lang="en-GB" altLang="x-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FFFFFF"/>
              </a:buClr>
              <a:buFont typeface="Arial Black" charset="0"/>
              <a:buChar char="•"/>
              <a:defRPr/>
            </a:pPr>
            <a:endParaRPr lang="en-GB" altLang="x-none" sz="231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Sorts" charset="2"/>
              <a:buChar char="n"/>
              <a:defRPr/>
            </a:pPr>
            <a:endParaRPr lang="pt-BR" altLang="x-none" sz="2489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defTabSz="677266">
              <a:lnSpc>
                <a:spcPct val="80000"/>
              </a:lnSpc>
              <a:defRPr/>
            </a:pPr>
            <a:endParaRPr lang="pt-BR" altLang="x-none" sz="2489" b="1" dirty="0">
              <a:solidFill>
                <a:schemeClr val="tx1"/>
              </a:solidFill>
            </a:endParaRPr>
          </a:p>
          <a:p>
            <a:pPr marL="0" lvl="1" defTabSz="677266">
              <a:lnSpc>
                <a:spcPct val="80000"/>
              </a:lnSpc>
              <a:defRPr/>
            </a:pPr>
            <a:r>
              <a:rPr lang="pt-BR" altLang="x-none" sz="2311" b="1" dirty="0">
                <a:solidFill>
                  <a:schemeClr val="tx1"/>
                </a:solidFill>
              </a:rPr>
              <a:t>-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1245</Words>
  <Application>Microsoft Office PowerPoint</Application>
  <PresentationFormat>Widescreen</PresentationFormat>
  <Paragraphs>165</Paragraphs>
  <Slides>10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4" baseType="lpstr">
      <vt:lpstr>Arial Unicode MS</vt:lpstr>
      <vt:lpstr>ＭＳ Ｐゴシック</vt:lpstr>
      <vt:lpstr>Arial</vt:lpstr>
      <vt:lpstr>Arial Black</vt:lpstr>
      <vt:lpstr>Calibri</vt:lpstr>
      <vt:lpstr>Calibri Light</vt:lpstr>
      <vt:lpstr>Monotype Sorts</vt:lpstr>
      <vt:lpstr>Times</vt:lpstr>
      <vt:lpstr>Times New Roman</vt:lpstr>
      <vt:lpstr>Verdana</vt:lpstr>
      <vt:lpstr>Wingdings</vt:lpstr>
      <vt:lpstr>Tema do Office</vt:lpstr>
      <vt:lpstr>Foto do Photo Editor</vt:lpstr>
      <vt:lpstr>Imagem de bitmap</vt:lpstr>
      <vt:lpstr> Doenças tabaco-relacionadas Ricardo Henrique Sampaio Meirelles  Comissão de Combate ao Tabagismo da Associação Médica Brasileira      </vt:lpstr>
      <vt:lpstr>Apresentação do PowerPoint</vt:lpstr>
      <vt:lpstr>Apresentação do PowerPoint</vt:lpstr>
      <vt:lpstr>Apresentação do PowerPoint</vt:lpstr>
      <vt:lpstr>        COMPONENTES DA FUMAÇA DO TABACO  7 MIL SUBSTÂNCIAS TÓXICAS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Meirelles</dc:creator>
  <cp:lastModifiedBy>Andressa Paranhos Guimarães</cp:lastModifiedBy>
  <cp:revision>9</cp:revision>
  <dcterms:created xsi:type="dcterms:W3CDTF">2021-10-26T12:51:36Z</dcterms:created>
  <dcterms:modified xsi:type="dcterms:W3CDTF">2021-10-29T17:10:17Z</dcterms:modified>
</cp:coreProperties>
</file>