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310" r:id="rId5"/>
    <p:sldId id="261" r:id="rId6"/>
    <p:sldId id="262" r:id="rId7"/>
    <p:sldId id="264" r:id="rId8"/>
    <p:sldId id="265" r:id="rId9"/>
    <p:sldId id="301" r:id="rId10"/>
    <p:sldId id="302" r:id="rId11"/>
    <p:sldId id="320" r:id="rId12"/>
    <p:sldId id="321" r:id="rId13"/>
    <p:sldId id="322" r:id="rId14"/>
    <p:sldId id="330" r:id="rId15"/>
    <p:sldId id="337" r:id="rId16"/>
    <p:sldId id="338" r:id="rId17"/>
    <p:sldId id="343" r:id="rId18"/>
    <p:sldId id="298" r:id="rId19"/>
    <p:sldId id="324" r:id="rId20"/>
    <p:sldId id="325" r:id="rId21"/>
    <p:sldId id="326" r:id="rId22"/>
    <p:sldId id="340" r:id="rId23"/>
    <p:sldId id="323" r:id="rId24"/>
    <p:sldId id="329" r:id="rId25"/>
    <p:sldId id="277" r:id="rId26"/>
    <p:sldId id="290" r:id="rId27"/>
    <p:sldId id="317" r:id="rId28"/>
    <p:sldId id="341" r:id="rId29"/>
    <p:sldId id="342" r:id="rId30"/>
    <p:sldId id="344" r:id="rId31"/>
    <p:sldId id="327" r:id="rId32"/>
    <p:sldId id="303" r:id="rId33"/>
    <p:sldId id="335" r:id="rId34"/>
    <p:sldId id="328" r:id="rId35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3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nsuetoalmeida:Documents:Analise%20Fiscal%202014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Numero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Sheet2!$A$4:$A$21</c:f>
              <c:numCache>
                <c:formatCode>General</c:formatCode>
                <c:ptCount val="18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  <c:pt idx="16">
                  <c:v>2013.0</c:v>
                </c:pt>
                <c:pt idx="17">
                  <c:v>2014.0</c:v>
                </c:pt>
              </c:numCache>
            </c:numRef>
          </c:cat>
          <c:val>
            <c:numRef>
              <c:f>Sheet2!$B$4:$B$21</c:f>
              <c:numCache>
                <c:formatCode>_-* #,##0_-;\-* #,##0_-;_-* "-"??_-;_-@_-</c:formatCode>
                <c:ptCount val="18"/>
                <c:pt idx="0">
                  <c:v>174966.0</c:v>
                </c:pt>
                <c:pt idx="1">
                  <c:v>168403.0</c:v>
                </c:pt>
                <c:pt idx="2">
                  <c:v>165510.0</c:v>
                </c:pt>
                <c:pt idx="3">
                  <c:v>165595.0</c:v>
                </c:pt>
                <c:pt idx="4">
                  <c:v>163479.0</c:v>
                </c:pt>
                <c:pt idx="5">
                  <c:v>165163.0</c:v>
                </c:pt>
                <c:pt idx="6">
                  <c:v>164870.0</c:v>
                </c:pt>
                <c:pt idx="7">
                  <c:v>171925.0</c:v>
                </c:pt>
                <c:pt idx="8">
                  <c:v>173181.0</c:v>
                </c:pt>
                <c:pt idx="9">
                  <c:v>179449.0</c:v>
                </c:pt>
                <c:pt idx="10">
                  <c:v>180895.0</c:v>
                </c:pt>
                <c:pt idx="11">
                  <c:v>188440.0</c:v>
                </c:pt>
                <c:pt idx="12">
                  <c:v>199174.0</c:v>
                </c:pt>
                <c:pt idx="13">
                  <c:v>215025.0</c:v>
                </c:pt>
                <c:pt idx="14">
                  <c:v>227848.0</c:v>
                </c:pt>
                <c:pt idx="15">
                  <c:v>238335.0</c:v>
                </c:pt>
                <c:pt idx="16">
                  <c:v>247961.0</c:v>
                </c:pt>
                <c:pt idx="17">
                  <c:v>270024.0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6533960"/>
        <c:axId val="2116537048"/>
        <c:axId val="0"/>
      </c:bar3DChart>
      <c:catAx>
        <c:axId val="2116533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/>
            </a:pPr>
            <a:endParaRPr lang="en-US"/>
          </a:p>
        </c:txPr>
        <c:crossAx val="2116537048"/>
        <c:crosses val="autoZero"/>
        <c:auto val="1"/>
        <c:lblAlgn val="ctr"/>
        <c:lblOffset val="100"/>
        <c:noMultiLvlLbl val="0"/>
      </c:catAx>
      <c:valAx>
        <c:axId val="2116537048"/>
        <c:scaling>
          <c:orientation val="minMax"/>
          <c:min val="100000.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16533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BNDES!$C$4</c:f>
              <c:strCache>
                <c:ptCount val="1"/>
                <c:pt idx="0">
                  <c:v>R$ bilhões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0582959586364927"/>
                  <c:y val="0.2191081312855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930301857618151"/>
                  <c:y val="0.243375825810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80555559504715"/>
                  <c:y val="0.2262335132870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183765412014201"/>
                  <c:y val="0.1888221933305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BNDES!$B$5:$B$12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BNDES!$C$5:$C$12</c:f>
              <c:numCache>
                <c:formatCode>_(* #,##0.0_);_(* \(#,##0.0\);_(* "-"??_);_(@_)</c:formatCode>
                <c:ptCount val="8"/>
                <c:pt idx="0">
                  <c:v>14.14983480526</c:v>
                </c:pt>
                <c:pt idx="1">
                  <c:v>43.08681918428</c:v>
                </c:pt>
                <c:pt idx="2">
                  <c:v>144.7870964993</c:v>
                </c:pt>
                <c:pt idx="3">
                  <c:v>256.60241371007</c:v>
                </c:pt>
                <c:pt idx="4">
                  <c:v>319.147209056845</c:v>
                </c:pt>
                <c:pt idx="5">
                  <c:v>406.9330928405844</c:v>
                </c:pt>
                <c:pt idx="6">
                  <c:v>466.924622075912</c:v>
                </c:pt>
                <c:pt idx="7">
                  <c:v>545.61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430712"/>
        <c:axId val="-2143427624"/>
      </c:barChart>
      <c:lineChart>
        <c:grouping val="standard"/>
        <c:varyColors val="0"/>
        <c:ser>
          <c:idx val="1"/>
          <c:order val="1"/>
          <c:tx>
            <c:strRef>
              <c:f>BNDES!$D$4</c:f>
              <c:strCache>
                <c:ptCount val="1"/>
                <c:pt idx="0">
                  <c:v>% do PIB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0252615820758135"/>
                  <c:y val="-0.0561056105610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401544417821195"/>
                  <c:y val="-0.0585717576669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84041191501381"/>
                  <c:y val="0.049785994016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67696278547463"/>
                  <c:y val="0.049785994016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334620348184329"/>
                  <c:y val="0.0292858788334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67696278547463"/>
                  <c:y val="-0.0527145819002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BNDES!$B$5:$B$12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BNDES!$D$5:$D$12</c:f>
              <c:numCache>
                <c:formatCode>#,##0.00</c:formatCode>
                <c:ptCount val="8"/>
                <c:pt idx="0">
                  <c:v>0.504632555284335</c:v>
                </c:pt>
                <c:pt idx="1">
                  <c:v>1.394653135557214</c:v>
                </c:pt>
                <c:pt idx="2">
                  <c:v>4.623639898499504</c:v>
                </c:pt>
                <c:pt idx="3">
                  <c:v>6.806276845803323</c:v>
                </c:pt>
                <c:pt idx="4">
                  <c:v>7.703262891519203</c:v>
                </c:pt>
                <c:pt idx="5">
                  <c:v>9.222624933148924</c:v>
                </c:pt>
                <c:pt idx="6" formatCode="General">
                  <c:v>9.710000000000001</c:v>
                </c:pt>
                <c:pt idx="7" formatCode="0.00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416008"/>
        <c:axId val="-2143421736"/>
      </c:lineChart>
      <c:catAx>
        <c:axId val="-214343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-2143427624"/>
        <c:crosses val="autoZero"/>
        <c:auto val="1"/>
        <c:lblAlgn val="ctr"/>
        <c:lblOffset val="100"/>
        <c:noMultiLvlLbl val="0"/>
      </c:catAx>
      <c:valAx>
        <c:axId val="-2143427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R$</a:t>
                </a:r>
                <a:r>
                  <a:rPr lang="en-US" sz="2400" baseline="0"/>
                  <a:t> bilhões 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0541666678514144"/>
              <c:y val="0.327255377743242"/>
            </c:manualLayout>
          </c:layout>
          <c:overlay val="0"/>
        </c:title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3430712"/>
        <c:crosses val="autoZero"/>
        <c:crossBetween val="between"/>
      </c:valAx>
      <c:valAx>
        <c:axId val="-214342173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%</a:t>
                </a:r>
                <a:r>
                  <a:rPr lang="en-US" sz="2000" baseline="0"/>
                  <a:t> do PIB</a:t>
                </a:r>
                <a:endParaRPr lang="en-US" sz="2000"/>
              </a:p>
            </c:rich>
          </c:tx>
          <c:layout/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3416008"/>
        <c:crosses val="max"/>
        <c:crossBetween val="between"/>
      </c:valAx>
      <c:catAx>
        <c:axId val="-2143416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342173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R$ Bilhões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C0504D"/>
              </a:solidFill>
            </c:spPr>
          </c:dPt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dk1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Sheet1!$B$4:$B$10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MP 663</c:v>
                </c:pt>
              </c:strCache>
            </c:strRef>
          </c:cat>
          <c:val>
            <c:numRef>
              <c:f>Sheet1!$C$4:$C$10</c:f>
              <c:numCache>
                <c:formatCode>General</c:formatCode>
                <c:ptCount val="7"/>
                <c:pt idx="0">
                  <c:v>44.0</c:v>
                </c:pt>
                <c:pt idx="1">
                  <c:v>134.0</c:v>
                </c:pt>
                <c:pt idx="2">
                  <c:v>208.0</c:v>
                </c:pt>
                <c:pt idx="3">
                  <c:v>227.0</c:v>
                </c:pt>
                <c:pt idx="4">
                  <c:v>312.0</c:v>
                </c:pt>
                <c:pt idx="5">
                  <c:v>402.0</c:v>
                </c:pt>
                <c:pt idx="6">
                  <c:v>452.0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2983784"/>
        <c:axId val="-2142980872"/>
        <c:axId val="0"/>
      </c:bar3DChart>
      <c:catAx>
        <c:axId val="-2142983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2980872"/>
        <c:crosses val="autoZero"/>
        <c:auto val="1"/>
        <c:lblAlgn val="ctr"/>
        <c:lblOffset val="100"/>
        <c:noMultiLvlLbl val="0"/>
      </c:catAx>
      <c:valAx>
        <c:axId val="-2142980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42983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087356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Texto do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Nível de Corpo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3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44763" y="985125"/>
            <a:ext cx="11988801" cy="178428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5400" b="1" dirty="0" smtClean="0">
                <a:solidFill>
                  <a:srgbClr val="3366FF"/>
                </a:solidFill>
              </a:rPr>
              <a:t>O Ajuste </a:t>
            </a:r>
            <a:r>
              <a:rPr lang="pt-BR" sz="5400" b="1" dirty="0">
                <a:solidFill>
                  <a:srgbClr val="3366FF"/>
                </a:solidFill>
              </a:rPr>
              <a:t>F</a:t>
            </a:r>
            <a:r>
              <a:rPr lang="pt-BR" sz="5400" b="1" dirty="0" smtClean="0">
                <a:solidFill>
                  <a:srgbClr val="3366FF"/>
                </a:solidFill>
              </a:rPr>
              <a:t>iscal e seus Impactos </a:t>
            </a:r>
            <a:br>
              <a:rPr lang="pt-BR" sz="5400" b="1" dirty="0" smtClean="0">
                <a:solidFill>
                  <a:srgbClr val="3366FF"/>
                </a:solidFill>
              </a:rPr>
            </a:br>
            <a:r>
              <a:rPr lang="pt-BR" sz="5400" b="1" dirty="0" smtClean="0">
                <a:solidFill>
                  <a:srgbClr val="3366FF"/>
                </a:solidFill>
              </a:rPr>
              <a:t>Econômicos</a:t>
            </a:r>
            <a:endParaRPr lang="pt-BR" sz="28700" dirty="0">
              <a:solidFill>
                <a:srgbClr val="3366FF"/>
              </a:solidFill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623968" y="4025538"/>
            <a:ext cx="8193724" cy="5150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14141"/>
                </a:solidFill>
              </a:rPr>
              <a:t>Mansueto </a:t>
            </a:r>
            <a:r>
              <a:rPr sz="4000" dirty="0" smtClean="0">
                <a:solidFill>
                  <a:srgbClr val="414141"/>
                </a:solidFill>
              </a:rPr>
              <a:t>Almeida</a:t>
            </a:r>
            <a:r>
              <a:rPr lang="x-none" sz="4000" dirty="0" smtClean="0">
                <a:solidFill>
                  <a:srgbClr val="414141"/>
                </a:solidFill>
              </a:rPr>
              <a:t> - 21 de maio de 2015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x-none" sz="4000" dirty="0" smtClean="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3600" dirty="0" smtClean="0"/>
              <a:t>Comissão de Desenvolvimento Econômico, Indústria e Comércio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lang="pt-BR" sz="36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5400" dirty="0" smtClean="0">
                <a:solidFill>
                  <a:srgbClr val="3366FF"/>
                </a:solidFill>
              </a:rPr>
              <a:t>C</a:t>
            </a:r>
            <a:r>
              <a:rPr lang="pt-BR" sz="5400" dirty="0" smtClean="0">
                <a:solidFill>
                  <a:srgbClr val="3366FF"/>
                </a:solidFill>
              </a:rPr>
              <a:t>âmara dos Deputados</a:t>
            </a:r>
            <a:endParaRPr lang="pt-BR" sz="5400" dirty="0" smtClean="0">
              <a:solidFill>
                <a:srgbClr val="3366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414141"/>
              </a:solidFill>
            </a:endParaRPr>
          </a:p>
        </p:txBody>
      </p:sp>
      <p:sp>
        <p:nvSpPr>
          <p:cNvPr id="5" name="Shape 44"/>
          <p:cNvSpPr/>
          <p:nvPr/>
        </p:nvSpPr>
        <p:spPr>
          <a:xfrm>
            <a:off x="2413514" y="7124600"/>
            <a:ext cx="819372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Educação – Funcionários Ativos</a:t>
            </a:r>
            <a:endParaRPr lang="pt-BR" sz="6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0645005"/>
              </p:ext>
            </p:extLst>
          </p:nvPr>
        </p:nvGraphicFramePr>
        <p:xfrm>
          <a:off x="907137" y="2539816"/>
          <a:ext cx="10724360" cy="606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091938" y="8899153"/>
            <a:ext cx="486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Ministério do Planejamento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4885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Parte II – </a:t>
            </a:r>
            <a:r>
              <a:rPr lang="en-US" dirty="0" err="1" smtClean="0"/>
              <a:t>Ajuste</a:t>
            </a:r>
            <a:r>
              <a:rPr lang="en-US" dirty="0"/>
              <a:t>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36864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/>
              <a:t>Despesa</a:t>
            </a:r>
            <a:r>
              <a:rPr lang="en-US" sz="4800" dirty="0"/>
              <a:t> </a:t>
            </a:r>
            <a:r>
              <a:rPr lang="en-US" sz="4800" dirty="0" err="1" smtClean="0"/>
              <a:t>Primária</a:t>
            </a:r>
            <a:r>
              <a:rPr lang="en-US" sz="4800" dirty="0" smtClean="0"/>
              <a:t>  – </a:t>
            </a:r>
            <a:r>
              <a:rPr lang="en-US" sz="4800" dirty="0" err="1" smtClean="0"/>
              <a:t>Gov</a:t>
            </a:r>
            <a:r>
              <a:rPr lang="en-US" sz="4800" dirty="0" smtClean="0"/>
              <a:t> Central  - JAN-ABRIL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2550922"/>
            <a:ext cx="899431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R$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milhões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de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Abril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de 2015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5586531"/>
            <a:ext cx="876529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OBS: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1/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Minha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Casa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Minha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Vida no </a:t>
            </a:r>
            <a:r>
              <a:rPr lang="en-US" dirty="0" err="1" smtClean="0"/>
              <a:t>Investimento</a:t>
            </a:r>
            <a:r>
              <a:rPr lang="en-US" dirty="0" smtClean="0"/>
              <a:t>.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2/ </a:t>
            </a:r>
            <a:r>
              <a:rPr lang="en-US" dirty="0" err="1" smtClean="0"/>
              <a:t>Investimento</a:t>
            </a:r>
            <a:r>
              <a:rPr lang="en-US" dirty="0" smtClean="0"/>
              <a:t> de </a:t>
            </a:r>
            <a:r>
              <a:rPr lang="en-US" dirty="0" err="1" smtClean="0"/>
              <a:t>abril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SIAFI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00" y="7166451"/>
            <a:ext cx="876529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Fonte</a:t>
            </a:r>
            <a:r>
              <a:rPr lang="en-US" dirty="0" smtClean="0"/>
              <a:t>: SIAFI e </a:t>
            </a:r>
            <a:r>
              <a:rPr lang="en-US" dirty="0" err="1" smtClean="0"/>
              <a:t>Tesouro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.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endParaRPr lang="en-US" dirty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Dados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de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abril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são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estimativas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299764"/>
            <a:ext cx="11496259" cy="23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7044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55" y="1325199"/>
            <a:ext cx="11955307" cy="7989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046" y="237722"/>
            <a:ext cx="1123855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/>
              <a:t>Outras Despesa de Custeio – Principais Contas – JAN-ABRIL – </a:t>
            </a:r>
            <a:r>
              <a:rPr lang="pt-BR" sz="3200" dirty="0" err="1" smtClean="0"/>
              <a:t>R</a:t>
            </a:r>
            <a:r>
              <a:rPr lang="pt-BR" sz="3200" dirty="0" smtClean="0"/>
              <a:t>$ milhões de abril de 2015</a:t>
            </a: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53866339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>
                <a:solidFill>
                  <a:srgbClr val="0000FF"/>
                </a:solidFill>
              </a:rPr>
              <a:t>Investimento</a:t>
            </a:r>
            <a:r>
              <a:rPr lang="pt-BR" sz="5400" dirty="0">
                <a:solidFill>
                  <a:srgbClr val="0000FF"/>
                </a:solidFill>
              </a:rPr>
              <a:t> </a:t>
            </a:r>
            <a:r>
              <a:rPr lang="pt-BR" sz="5400" dirty="0" smtClean="0">
                <a:solidFill>
                  <a:srgbClr val="0000FF"/>
                </a:solidFill>
              </a:rPr>
              <a:t>- j</a:t>
            </a:r>
            <a:r>
              <a:rPr lang="pt-BR" sz="4400" dirty="0" smtClean="0">
                <a:solidFill>
                  <a:srgbClr val="0000FF"/>
                </a:solidFill>
              </a:rPr>
              <a:t>aneiro a Abril</a:t>
            </a:r>
            <a:endParaRPr lang="pt-BR" sz="5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99" y="3547466"/>
            <a:ext cx="10511297" cy="4841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499" y="8389405"/>
            <a:ext cx="656467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FONTE: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SIAFI E TESOURO NACIONAL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9490" y="2662263"/>
            <a:ext cx="535333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R$ </a:t>
            </a: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milh</a:t>
            </a:r>
            <a:r>
              <a:rPr lang="en-US" sz="3200" dirty="0" err="1" smtClean="0"/>
              <a:t>ões</a:t>
            </a:r>
            <a:r>
              <a:rPr lang="en-US" sz="3200" dirty="0" smtClean="0"/>
              <a:t> de </a:t>
            </a:r>
            <a:r>
              <a:rPr lang="en-US" sz="3200" dirty="0" err="1" smtClean="0"/>
              <a:t>abril</a:t>
            </a:r>
            <a:r>
              <a:rPr lang="en-US" sz="3200" dirty="0" smtClean="0"/>
              <a:t> de 2015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03086932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solidFill>
                  <a:srgbClr val="0000FF"/>
                </a:solidFill>
              </a:rPr>
              <a:t>Investimento MDA – </a:t>
            </a:r>
            <a:r>
              <a:rPr lang="pt-BR" sz="5400" dirty="0" err="1" smtClean="0">
                <a:solidFill>
                  <a:srgbClr val="0000FF"/>
                </a:solidFill>
              </a:rPr>
              <a:t>R</a:t>
            </a:r>
            <a:r>
              <a:rPr lang="pt-BR" sz="5400" dirty="0" smtClean="0">
                <a:solidFill>
                  <a:srgbClr val="0000FF"/>
                </a:solidFill>
              </a:rPr>
              <a:t>$ milhões de 2014</a:t>
            </a:r>
            <a:endParaRPr lang="pt-BR" sz="5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1" y="2624951"/>
            <a:ext cx="10880110" cy="6181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8107163" y="2963655"/>
            <a:ext cx="1735738" cy="304833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57467784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>
                <a:solidFill>
                  <a:srgbClr val="0000FF"/>
                </a:solidFill>
              </a:rPr>
              <a:t>Investimento </a:t>
            </a:r>
            <a:r>
              <a:rPr lang="pt-BR" sz="4800" dirty="0" smtClean="0">
                <a:solidFill>
                  <a:srgbClr val="0000FF"/>
                </a:solidFill>
              </a:rPr>
              <a:t>Min dos Transportes </a:t>
            </a:r>
            <a:r>
              <a:rPr lang="pt-BR" sz="4800" dirty="0">
                <a:solidFill>
                  <a:srgbClr val="0000FF"/>
                </a:solidFill>
              </a:rPr>
              <a:t>– </a:t>
            </a:r>
            <a:r>
              <a:rPr lang="pt-BR" sz="4800" dirty="0" err="1">
                <a:solidFill>
                  <a:srgbClr val="0000FF"/>
                </a:solidFill>
              </a:rPr>
              <a:t>R</a:t>
            </a:r>
            <a:r>
              <a:rPr lang="pt-BR" sz="4800" dirty="0">
                <a:solidFill>
                  <a:srgbClr val="0000FF"/>
                </a:solidFill>
              </a:rPr>
              <a:t>$ </a:t>
            </a:r>
            <a:r>
              <a:rPr lang="pt-BR" sz="4800" dirty="0" smtClean="0">
                <a:solidFill>
                  <a:srgbClr val="0000FF"/>
                </a:solidFill>
              </a:rPr>
              <a:t>bilhões </a:t>
            </a:r>
            <a:r>
              <a:rPr lang="pt-BR" sz="4800" dirty="0">
                <a:solidFill>
                  <a:srgbClr val="0000FF"/>
                </a:solidFill>
              </a:rPr>
              <a:t>de 2014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71" y="2554001"/>
            <a:ext cx="10964780" cy="65473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26148" y="3471710"/>
            <a:ext cx="3683150" cy="3281189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44329698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Investimento</a:t>
            </a:r>
            <a:r>
              <a:rPr lang="en-US" sz="5400" dirty="0" smtClean="0"/>
              <a:t> </a:t>
            </a:r>
            <a:r>
              <a:rPr lang="en-US" sz="5400" dirty="0" err="1" smtClean="0"/>
              <a:t>Público</a:t>
            </a:r>
            <a:r>
              <a:rPr lang="en-US" sz="5400" dirty="0" smtClean="0"/>
              <a:t> – </a:t>
            </a:r>
            <a:r>
              <a:rPr lang="en-US" sz="5400" dirty="0" err="1" smtClean="0"/>
              <a:t>Governo</a:t>
            </a:r>
            <a:r>
              <a:rPr lang="en-US" sz="5400" dirty="0" smtClean="0"/>
              <a:t> Central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1" y="2535257"/>
            <a:ext cx="11490386" cy="623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23970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508000" y="800100"/>
            <a:ext cx="12529278" cy="1382515"/>
          </a:xfrm>
          <a:prstGeom prst="rect">
            <a:avLst/>
          </a:prstGeo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41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Empréstimos do Tesouro para Bancos públicos -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41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2007-2014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440989"/>
              </p:ext>
            </p:extLst>
          </p:nvPr>
        </p:nvGraphicFramePr>
        <p:xfrm>
          <a:off x="1048245" y="2772019"/>
          <a:ext cx="10421983" cy="579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815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585199"/>
            <a:ext cx="11988800" cy="142706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</a:t>
            </a:r>
            <a:r>
              <a:rPr lang="pt-BR" sz="4900" dirty="0" smtClean="0"/>
              <a:t>olume de Crédito com Equalização de Juros – PSI – 2009-2014 – </a:t>
            </a:r>
            <a:r>
              <a:rPr lang="pt-BR" sz="4900" dirty="0" err="1" smtClean="0"/>
              <a:t>R</a:t>
            </a:r>
            <a:r>
              <a:rPr lang="pt-BR" sz="4900" dirty="0" smtClean="0"/>
              <a:t>$ bilhões correntes</a:t>
            </a:r>
            <a:endParaRPr lang="pt-BR" sz="49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40637"/>
              </p:ext>
            </p:extLst>
          </p:nvPr>
        </p:nvGraphicFramePr>
        <p:xfrm>
          <a:off x="1387179" y="2813257"/>
          <a:ext cx="9925165" cy="511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01514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 dirty="0">
                <a:solidFill>
                  <a:srgbClr val="D93E2B"/>
                </a:solidFill>
              </a:rPr>
              <a:t>Parte I </a:t>
            </a:r>
            <a:r>
              <a:rPr lang="en-US" sz="7300" dirty="0" smtClean="0">
                <a:solidFill>
                  <a:srgbClr val="D93E2B"/>
                </a:solidFill>
              </a:rPr>
              <a:t>–</a:t>
            </a:r>
            <a:r>
              <a:rPr sz="7300" dirty="0" smtClean="0">
                <a:solidFill>
                  <a:srgbClr val="D93E2B"/>
                </a:solidFill>
              </a:rPr>
              <a:t> </a:t>
            </a:r>
            <a:r>
              <a:rPr sz="7300" dirty="0">
                <a:solidFill>
                  <a:srgbClr val="D93E2B"/>
                </a:solidFill>
              </a:rPr>
              <a:t>O </a:t>
            </a:r>
            <a:r>
              <a:rPr lang="x-none" sz="7300" dirty="0" smtClean="0">
                <a:solidFill>
                  <a:srgbClr val="D93E2B"/>
                </a:solidFill>
              </a:rPr>
              <a:t>Q</a:t>
            </a:r>
            <a:r>
              <a:rPr sz="7300" dirty="0" smtClean="0">
                <a:solidFill>
                  <a:srgbClr val="D93E2B"/>
                </a:solidFill>
              </a:rPr>
              <a:t>ue </a:t>
            </a:r>
            <a:r>
              <a:rPr lang="x-none" sz="7300" dirty="0" smtClean="0">
                <a:solidFill>
                  <a:srgbClr val="D93E2B"/>
                </a:solidFill>
              </a:rPr>
              <a:t>Ac</a:t>
            </a:r>
            <a:r>
              <a:rPr sz="7300" dirty="0" smtClean="0">
                <a:solidFill>
                  <a:srgbClr val="D93E2B"/>
                </a:solidFill>
              </a:rPr>
              <a:t>onteceu</a:t>
            </a:r>
            <a:r>
              <a:rPr sz="7300" dirty="0">
                <a:solidFill>
                  <a:srgbClr val="D93E2B"/>
                </a:solidFill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</a:t>
            </a:r>
            <a:r>
              <a:rPr lang="pt-BR" sz="4900" dirty="0" smtClean="0"/>
              <a:t>estos a Pagar – Subvenção Econômica – PSI – </a:t>
            </a:r>
            <a:r>
              <a:rPr lang="pt-BR" sz="4900" dirty="0" err="1" smtClean="0"/>
              <a:t>R</a:t>
            </a:r>
            <a:r>
              <a:rPr lang="pt-BR" sz="4900" dirty="0" smtClean="0"/>
              <a:t>$ milhões de 2014</a:t>
            </a:r>
            <a:endParaRPr lang="pt-BR" sz="4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54" y="2641523"/>
            <a:ext cx="9710249" cy="5436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859" y="8731293"/>
            <a:ext cx="287204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SIAFI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02270" y="7307393"/>
            <a:ext cx="1769961" cy="117885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741737018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Créditos do BNDES junto ao Tesouro Nacional  - </a:t>
            </a:r>
            <a:r>
              <a:rPr lang="pt-BR" sz="5400" dirty="0" err="1" smtClean="0"/>
              <a:t>R</a:t>
            </a:r>
            <a:r>
              <a:rPr lang="pt-BR" sz="5400" dirty="0" smtClean="0"/>
              <a:t>$ bilhões </a:t>
            </a:r>
            <a:endParaRPr lang="pt-BR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875" y="2337653"/>
            <a:ext cx="9886091" cy="6172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641" y="8886062"/>
            <a:ext cx="633022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Balanço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do BNDES – 2009 a 2014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962" y="2835066"/>
            <a:ext cx="4415526" cy="96436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Crescimento de quase </a:t>
            </a:r>
            <a:r>
              <a:rPr kumimoji="0" lang="pt-BR" sz="2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</a:t>
            </a: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$ 9 bilhões de 2013 a 2014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07196401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1409"/>
          <a:stretch/>
        </p:blipFill>
        <p:spPr>
          <a:xfrm>
            <a:off x="148172" y="0"/>
            <a:ext cx="12594679" cy="90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0604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Pagamento</a:t>
            </a:r>
            <a:r>
              <a:rPr lang="en-US" dirty="0" smtClean="0"/>
              <a:t> do PSI  - 2011-2015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31" y="2601235"/>
            <a:ext cx="10768864" cy="670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2837" y="3490600"/>
            <a:ext cx="36435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R$ </a:t>
            </a:r>
            <a:r>
              <a:rPr kumimoji="0" lang="pt-BR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milhoes</a:t>
            </a:r>
            <a:r>
              <a:rPr kumimoji="0" lang="pt-BR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pt-BR" sz="2400" b="0" i="0" u="none" strike="noStrike" cap="none" spc="0" normalizeH="0" baseline="0" dirty="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correntes</a:t>
            </a:r>
          </a:p>
        </p:txBody>
      </p:sp>
    </p:spTree>
    <p:extLst>
      <p:ext uri="{BB962C8B-B14F-4D97-AF65-F5344CB8AC3E}">
        <p14:creationId xmlns:p14="http://schemas.microsoft.com/office/powerpoint/2010/main" val="1864219320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5400" dirty="0" smtClean="0"/>
              <a:t>Resumo do Ajuste Fiscal Até Abril de 2015</a:t>
            </a:r>
            <a:endParaRPr lang="pt-BR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Do lado da despesa, o que segurou o crescimento do gasto foi um corte rela de </a:t>
            </a:r>
            <a:r>
              <a:rPr lang="pt-BR" dirty="0" err="1" smtClean="0"/>
              <a:t>R</a:t>
            </a:r>
            <a:r>
              <a:rPr lang="pt-BR" dirty="0" smtClean="0"/>
              <a:t>$ 10,4 bilhões de investimento – queda real de 35%. </a:t>
            </a:r>
          </a:p>
          <a:p>
            <a:endParaRPr lang="pt-BR" dirty="0" smtClean="0"/>
          </a:p>
          <a:p>
            <a:r>
              <a:rPr lang="pt-BR" dirty="0" smtClean="0"/>
              <a:t>Apesar do contingenciamento, governo mostrou enorme dificuldade de controlar despesas de custeio. Nova equipe tem muita conta atrasada para pagar. </a:t>
            </a:r>
          </a:p>
          <a:p>
            <a:endParaRPr lang="pt-BR" dirty="0" smtClean="0"/>
          </a:p>
          <a:p>
            <a:r>
              <a:rPr lang="pt-BR" dirty="0" smtClean="0"/>
              <a:t>Neste ano, principal medida de ajuste do governo será um corte forte do investimento público. Corte de </a:t>
            </a:r>
            <a:r>
              <a:rPr lang="pt-BR" dirty="0" err="1" smtClean="0"/>
              <a:t>R</a:t>
            </a:r>
            <a:r>
              <a:rPr lang="pt-BR" dirty="0" smtClean="0"/>
              <a:t>$ 30 bilhões é uma economia de 0,6 pontos do PIB = metade da meta do primário de 1,2% do PIB.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687643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 dirty="0">
                <a:solidFill>
                  <a:srgbClr val="D93E2B"/>
                </a:solidFill>
              </a:rPr>
              <a:t>Parte </a:t>
            </a:r>
            <a:r>
              <a:rPr sz="7300" dirty="0" smtClean="0">
                <a:solidFill>
                  <a:srgbClr val="D93E2B"/>
                </a:solidFill>
              </a:rPr>
              <a:t>II</a:t>
            </a:r>
            <a:r>
              <a:rPr lang="x-none" sz="7300" dirty="0" smtClean="0">
                <a:solidFill>
                  <a:srgbClr val="D93E2B"/>
                </a:solidFill>
              </a:rPr>
              <a:t>I</a:t>
            </a:r>
            <a:r>
              <a:rPr sz="7300" dirty="0" smtClean="0">
                <a:solidFill>
                  <a:srgbClr val="D93E2B"/>
                </a:solidFill>
              </a:rPr>
              <a:t> </a:t>
            </a:r>
            <a:r>
              <a:rPr lang="en-US" sz="7300" dirty="0" smtClean="0">
                <a:solidFill>
                  <a:srgbClr val="D93E2B"/>
                </a:solidFill>
              </a:rPr>
              <a:t>–</a:t>
            </a:r>
            <a:r>
              <a:rPr sz="7300" dirty="0" smtClean="0">
                <a:solidFill>
                  <a:srgbClr val="D93E2B"/>
                </a:solidFill>
              </a:rPr>
              <a:t> </a:t>
            </a:r>
            <a:r>
              <a:rPr lang="x-none" sz="7300" dirty="0" smtClean="0">
                <a:solidFill>
                  <a:srgbClr val="D93E2B"/>
                </a:solidFill>
              </a:rPr>
              <a:t>O Futuro</a:t>
            </a:r>
            <a:endParaRPr sz="7300" dirty="0">
              <a:solidFill>
                <a:srgbClr val="D93E2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/>
              <a:t>Restos a Pagar (RP) Subsídios – </a:t>
            </a:r>
            <a:r>
              <a:rPr lang="pt-BR" sz="4800" dirty="0" err="1" smtClean="0"/>
              <a:t>R</a:t>
            </a:r>
            <a:r>
              <a:rPr lang="pt-BR" sz="4800" dirty="0" smtClean="0"/>
              <a:t>$ milhões de 2014</a:t>
            </a:r>
            <a:endParaRPr lang="pt-B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69196" y="7407922"/>
            <a:ext cx="101915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Fonte SIAFI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OBS: Restos a pagar pagos em janeiro de cada</a:t>
            </a:r>
            <a:r>
              <a:rPr kumimoji="0" lang="pt-BR" sz="28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ano</a:t>
            </a:r>
            <a:r>
              <a:rPr kumimoji="0" lang="en-US" sz="32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.</a:t>
            </a:r>
            <a:endParaRPr kumimoji="0" lang="en-US" sz="32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5069"/>
              </p:ext>
            </p:extLst>
          </p:nvPr>
        </p:nvGraphicFramePr>
        <p:xfrm>
          <a:off x="1169197" y="2479344"/>
          <a:ext cx="9918018" cy="4277042"/>
        </p:xfrm>
        <a:graphic>
          <a:graphicData uri="http://schemas.openxmlformats.org/drawingml/2006/table">
            <a:tbl>
              <a:tblPr/>
              <a:tblGrid>
                <a:gridCol w="2318961"/>
                <a:gridCol w="2533019"/>
                <a:gridCol w="2533019"/>
                <a:gridCol w="2533019"/>
              </a:tblGrid>
              <a:tr h="611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inscritos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reinscrito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 TOTAL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7.831,89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954,89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8.786,78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13.833,42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5.086,65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18.920,07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23.374,11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3.507,88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26.881,99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12.737,36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10.885,50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23.622,86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13.918,74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14.884,55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28.803,29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JAN/2015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12.464,59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21.986,71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34.451,30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498600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 smtClean="0"/>
              <a:t>As Despesas de Custeio Discricionárias – </a:t>
            </a:r>
            <a:r>
              <a:rPr lang="pt-BR" sz="5400" dirty="0" err="1" smtClean="0"/>
              <a:t>R</a:t>
            </a:r>
            <a:r>
              <a:rPr lang="pt-BR" sz="5400" dirty="0" smtClean="0"/>
              <a:t>$ milhões correntes</a:t>
            </a:r>
            <a:endParaRPr lang="pt-BR" sz="5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38" y="2418872"/>
            <a:ext cx="10583252" cy="5160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9038" y="8054602"/>
            <a:ext cx="59870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Tesouro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en-US" sz="2400" b="0" i="0" u="none" strike="noStrike" cap="none" spc="0" normalizeH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Nacional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e SIAFI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429927699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50" y="302713"/>
            <a:ext cx="7412762" cy="8926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183" y="691868"/>
            <a:ext cx="465685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Despesas Discricion</a:t>
            </a:r>
            <a:r>
              <a:rPr lang="pt-BR" sz="3200" dirty="0" smtClean="0"/>
              <a:t>árias Janeiro a abril de 2015 – </a:t>
            </a:r>
            <a:r>
              <a:rPr lang="pt-BR" sz="3200" dirty="0" err="1" smtClean="0"/>
              <a:t>R</a:t>
            </a:r>
            <a:r>
              <a:rPr lang="pt-BR" sz="3200" dirty="0" smtClean="0"/>
              <a:t>$ milhões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83" y="8322468"/>
            <a:ext cx="46568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/>
              <a:t>Fonte</a:t>
            </a:r>
            <a:r>
              <a:rPr lang="en-US" sz="3200" dirty="0" smtClean="0"/>
              <a:t>: SIAFI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84" y="3055449"/>
            <a:ext cx="416577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60%</a:t>
            </a:r>
            <a:r>
              <a:rPr kumimoji="0" lang="pt-BR" sz="28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das despesas discricionárias são despesas com educação e saúde</a:t>
            </a:r>
            <a:r>
              <a:rPr kumimoji="0" lang="pt-BR" sz="3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.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02881938"/>
      </p:ext>
    </p:extLst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183" y="691868"/>
            <a:ext cx="465685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Custeio Discricion</a:t>
            </a:r>
            <a:r>
              <a:rPr lang="pt-BR" sz="3200" dirty="0" smtClean="0"/>
              <a:t>ário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/>
              <a:t>Janeiro a abril de 2015 – </a:t>
            </a:r>
            <a:r>
              <a:rPr lang="pt-BR" sz="3200" dirty="0" err="1" smtClean="0"/>
              <a:t>R</a:t>
            </a:r>
            <a:r>
              <a:rPr lang="pt-BR" sz="3200" dirty="0" smtClean="0"/>
              <a:t>$ milhões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183" y="8322468"/>
            <a:ext cx="465685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dirty="0" smtClean="0"/>
              <a:t>Fonte</a:t>
            </a:r>
            <a:r>
              <a:rPr lang="en-US" sz="3200" dirty="0" smtClean="0"/>
              <a:t>: SIAFI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83" y="3055449"/>
            <a:ext cx="4843137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67,5%</a:t>
            </a:r>
            <a:r>
              <a:rPr kumimoji="0" lang="pt-BR" sz="28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das despesas de custeio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 discricionária são despesas   com educação e saúde</a:t>
            </a:r>
            <a:r>
              <a:rPr kumimoji="0" lang="pt-BR" sz="36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. 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50" y="691867"/>
            <a:ext cx="6236144" cy="85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38618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9625">
              <a:spcBef>
                <a:spcPts val="800"/>
              </a:spcBef>
              <a:defRPr sz="38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68">
                <a:solidFill>
                  <a:srgbClr val="D93E2B"/>
                </a:solidFill>
              </a:rPr>
              <a:t>Despesa Primária do Governo Central - % do PIB de 1991 a 2014</a:t>
            </a:r>
          </a:p>
        </p:txBody>
      </p:sp>
      <p:sp>
        <p:nvSpPr>
          <p:cNvPr id="49" name="Shape 49"/>
          <p:cNvSpPr/>
          <p:nvPr/>
        </p:nvSpPr>
        <p:spPr>
          <a:xfrm>
            <a:off x="899690" y="8949711"/>
            <a:ext cx="976516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Fonte: Tesouro Nacional e SIAFI. Elaboração Mansueto Almeida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89" y="2323511"/>
            <a:ext cx="10852759" cy="65730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D93E2B"/>
                </a:solidFill>
              </a:rPr>
              <a:t>Como cortar despesas de custeio? </a:t>
            </a:r>
          </a:p>
        </p:txBody>
      </p:sp>
      <p:graphicFrame>
        <p:nvGraphicFramePr>
          <p:cNvPr id="140" name="Table 140"/>
          <p:cNvGraphicFramePr/>
          <p:nvPr/>
        </p:nvGraphicFramePr>
        <p:xfrm>
          <a:off x="1583402" y="3584348"/>
          <a:ext cx="9252078" cy="443702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42910"/>
                <a:gridCol w="4527283"/>
                <a:gridCol w="3481885"/>
              </a:tblGrid>
              <a:tr h="493003"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FUNÇÕES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bilhões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ASSISTENCIA SOCIAL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68,93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PREVIDENCIA SOCIAL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387,95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SAUDE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80,04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TRABALHO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53,63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EDUCACAO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42,04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2D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FF2D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ENCARGOS ESPECIAIS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2D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60,34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 sz="2100"/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OUTROS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49,12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93003">
                <a:tc>
                  <a:txBody>
                    <a:bodyPr/>
                    <a:lstStyle/>
                    <a:p>
                      <a:pPr lvl="0" defTabSz="914400">
                        <a:defRPr sz="2400"/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742,04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</a:tbl>
          </a:graphicData>
        </a:graphic>
      </p:graphicFrame>
      <p:sp>
        <p:nvSpPr>
          <p:cNvPr id="141" name="Shape 141"/>
          <p:cNvSpPr/>
          <p:nvPr/>
        </p:nvSpPr>
        <p:spPr>
          <a:xfrm>
            <a:off x="1578639" y="2561318"/>
            <a:ext cx="9261606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>
                <a:solidFill>
                  <a:srgbClr val="414141"/>
                </a:solidFill>
              </a:rPr>
              <a:t>Despesas de Custeio em 2014 - Governo Central</a:t>
            </a:r>
          </a:p>
        </p:txBody>
      </p:sp>
      <p:sp>
        <p:nvSpPr>
          <p:cNvPr id="142" name="Shape 142"/>
          <p:cNvSpPr/>
          <p:nvPr/>
        </p:nvSpPr>
        <p:spPr>
          <a:xfrm>
            <a:off x="1578639" y="8206214"/>
            <a:ext cx="368154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Fonte: SIAFI. Elaboração: Mansueto Almeida</a:t>
            </a:r>
          </a:p>
        </p:txBody>
      </p:sp>
    </p:spTree>
    <p:extLst>
      <p:ext uri="{BB962C8B-B14F-4D97-AF65-F5344CB8AC3E}">
        <p14:creationId xmlns:p14="http://schemas.microsoft.com/office/powerpoint/2010/main" val="38541984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INSS – LDO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5" y="2358431"/>
            <a:ext cx="11245425" cy="65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5951"/>
      </p:ext>
    </p:extLst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Investimento</a:t>
            </a:r>
            <a:r>
              <a:rPr lang="en-US" sz="5400" dirty="0" smtClean="0"/>
              <a:t> </a:t>
            </a:r>
            <a:r>
              <a:rPr lang="en-US" sz="5400" dirty="0" err="1" smtClean="0"/>
              <a:t>Público</a:t>
            </a:r>
            <a:r>
              <a:rPr lang="en-US" sz="5400" dirty="0" smtClean="0"/>
              <a:t> – </a:t>
            </a:r>
            <a:r>
              <a:rPr lang="en-US" sz="5400" dirty="0" err="1" smtClean="0"/>
              <a:t>Governo</a:t>
            </a:r>
            <a:r>
              <a:rPr lang="en-US" sz="5400" dirty="0" smtClean="0"/>
              <a:t> Central</a:t>
            </a:r>
            <a:endParaRPr lang="en-US" sz="54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1" y="2535257"/>
            <a:ext cx="11490386" cy="623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956883"/>
      </p:ext>
    </p:extLst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914400"/>
          </a:xfrm>
          <a:prstGeom prst="rect">
            <a:avLst/>
          </a:prstGeom>
        </p:spPr>
        <p:txBody>
          <a:bodyPr/>
          <a:lstStyle>
            <a:lvl1pPr defTabSz="426466">
              <a:spcBef>
                <a:spcPts val="1100"/>
              </a:spcBef>
              <a:defRPr sz="532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29">
                <a:solidFill>
                  <a:srgbClr val="D93E2B"/>
                </a:solidFill>
              </a:rPr>
              <a:t>Conclusão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508000" y="2281017"/>
            <a:ext cx="11988800" cy="644388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 dirty="0">
                <a:solidFill>
                  <a:srgbClr val="414141"/>
                </a:solidFill>
              </a:rPr>
              <a:t>Nas minhas contas, ainda estamos longe de 1,2% do PIB de primário, mesmo com forte corte do investimento e do custeio. </a:t>
            </a:r>
            <a:endParaRPr lang="x-none" sz="3420" dirty="0" smtClean="0">
              <a:solidFill>
                <a:srgbClr val="414141"/>
              </a:solidFill>
            </a:endParaRP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endParaRPr sz="3420" dirty="0">
              <a:solidFill>
                <a:srgbClr val="414141"/>
              </a:solidFill>
            </a:endParaRP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x-none" sz="3420" dirty="0" smtClean="0"/>
              <a:t>Quanto mais proximo nos aproximarmos da meta deste ano (1,2% do PIB), mas difícil será entregar a meta de 2016 (2% do PIB);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endParaRPr lang="x-none" sz="3420" dirty="0">
              <a:solidFill>
                <a:srgbClr val="414141"/>
              </a:solidFill>
            </a:endParaRP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lang="x-none" sz="3420" dirty="0" smtClean="0">
                <a:solidFill>
                  <a:srgbClr val="000000"/>
                </a:solidFill>
              </a:rPr>
              <a:t>Para cumprirmos de forma sustentável a meta de </a:t>
            </a:r>
            <a:r>
              <a:rPr lang="x-none" sz="3420" dirty="0" smtClean="0"/>
              <a:t>1,2% do PIB este ano e de 2% do PIB no próximo de pelo menos 2 pontos do PIB de receita acima da realizada em 2014 = R$ 100 bihoes a mais. </a:t>
            </a:r>
            <a:endParaRPr sz="3420" dirty="0">
              <a:solidFill>
                <a:srgbClr val="4141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463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Obrigado.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7200" i="1" dirty="0" err="1" smtClean="0"/>
              <a:t>mansueto_almeida@uol.com.br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910434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/>
              <a:t>Carga Tributária do Brasil – 1991 -2013 - % do PIB</a:t>
            </a:r>
            <a:r>
              <a:rPr lang="pt-BR" sz="4400" dirty="0"/>
              <a:t>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82094" y="8919310"/>
            <a:ext cx="4197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IBGE e Receita Federal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338066"/>
            <a:ext cx="11805904" cy="63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5773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32308">
              <a:spcBef>
                <a:spcPts val="1100"/>
              </a:spcBef>
              <a:defRPr sz="540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2" dirty="0">
                <a:solidFill>
                  <a:srgbClr val="D93E2B"/>
                </a:solidFill>
              </a:rPr>
              <a:t>Pós-Constituição: </a:t>
            </a:r>
            <a:r>
              <a:rPr lang="x-none" sz="5402" dirty="0" smtClean="0">
                <a:solidFill>
                  <a:srgbClr val="D93E2B"/>
                </a:solidFill>
              </a:rPr>
              <a:t>S</a:t>
            </a:r>
            <a:r>
              <a:rPr sz="5402" dirty="0" smtClean="0">
                <a:solidFill>
                  <a:srgbClr val="D93E2B"/>
                </a:solidFill>
              </a:rPr>
              <a:t>ocial </a:t>
            </a:r>
            <a:r>
              <a:rPr sz="5402" dirty="0">
                <a:solidFill>
                  <a:srgbClr val="D93E2B"/>
                </a:solidFill>
              </a:rPr>
              <a:t>passa a ser </a:t>
            </a:r>
            <a:r>
              <a:rPr sz="5402" dirty="0" smtClean="0">
                <a:solidFill>
                  <a:srgbClr val="D93E2B"/>
                </a:solidFill>
              </a:rPr>
              <a:t>prioritário</a:t>
            </a:r>
            <a:r>
              <a:rPr lang="x-none" sz="5402" dirty="0" smtClean="0">
                <a:solidFill>
                  <a:srgbClr val="D93E2B"/>
                </a:solidFill>
              </a:rPr>
              <a:t> </a:t>
            </a:r>
            <a:br>
              <a:rPr lang="x-none" sz="5402" dirty="0" smtClean="0">
                <a:solidFill>
                  <a:srgbClr val="D93E2B"/>
                </a:solidFill>
              </a:rPr>
            </a:br>
            <a:r>
              <a:rPr lang="x-none" sz="5402" dirty="0" smtClean="0">
                <a:solidFill>
                  <a:srgbClr val="D93E2B"/>
                </a:solidFill>
              </a:rPr>
              <a:t> </a:t>
            </a:r>
            <a:r>
              <a:rPr lang="x-none" sz="4000" dirty="0" smtClean="0">
                <a:solidFill>
                  <a:schemeClr val="tx1"/>
                </a:solidFill>
              </a:rPr>
              <a:t>crescimento em pontos de percentagem do PIB</a:t>
            </a:r>
            <a:endParaRPr sz="5402" dirty="0">
              <a:solidFill>
                <a:schemeClr val="tx1"/>
              </a:solidFill>
            </a:endParaRPr>
          </a:p>
        </p:txBody>
      </p:sp>
      <p:graphicFrame>
        <p:nvGraphicFramePr>
          <p:cNvPr id="61" name="Table 61"/>
          <p:cNvGraphicFramePr/>
          <p:nvPr>
            <p:extLst>
              <p:ext uri="{D42A27DB-BD31-4B8C-83A1-F6EECF244321}">
                <p14:modId xmlns:p14="http://schemas.microsoft.com/office/powerpoint/2010/main" val="428160135"/>
              </p:ext>
            </p:extLst>
          </p:nvPr>
        </p:nvGraphicFramePr>
        <p:xfrm>
          <a:off x="1550127" y="2841941"/>
          <a:ext cx="10336344" cy="406971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722724"/>
                <a:gridCol w="1722724"/>
                <a:gridCol w="1722724"/>
                <a:gridCol w="1722724"/>
                <a:gridCol w="1722724"/>
                <a:gridCol w="1722724"/>
              </a:tblGrid>
              <a:tr h="972153">
                <a:tc>
                  <a:txBody>
                    <a:bodyPr/>
                    <a:lstStyle/>
                    <a:p>
                      <a:pPr lvl="0" defTabSz="914400">
                        <a:defRPr sz="2000"/>
                      </a:pPr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Bolsa Familia.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Gasto Social 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1991-1994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1995-2002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1,06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0,24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0,18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2003-2010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0,80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0,26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0,31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1,68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2011-2014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0,92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0,21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0,25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0,10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1,47</a:t>
                      </a:r>
                      <a:endParaRPr sz="2100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619512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1991-2014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4,28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0,75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0,54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0,59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100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6,15</a:t>
                      </a:r>
                      <a:endParaRPr sz="2100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</a:tbl>
          </a:graphicData>
        </a:graphic>
      </p:graphicFrame>
      <p:sp>
        <p:nvSpPr>
          <p:cNvPr id="62" name="Shape 62"/>
          <p:cNvSpPr/>
          <p:nvPr/>
        </p:nvSpPr>
        <p:spPr>
          <a:xfrm>
            <a:off x="1557866" y="6965949"/>
            <a:ext cx="10320867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OBS: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1/ FAT = seguro desemprego e abono salarial.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2/ Apenas no governo Lula (2003-2010) crescimento dos outros programas de transferencia de renda superam crescimento do INSS.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108539"/>
          </a:xfrm>
          <a:prstGeom prst="rect">
            <a:avLst/>
          </a:prstGeom>
        </p:spPr>
        <p:txBody>
          <a:bodyPr/>
          <a:lstStyle>
            <a:lvl1pPr defTabSz="525779">
              <a:spcBef>
                <a:spcPts val="1400"/>
              </a:spcBef>
              <a:defRPr sz="656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69">
                <a:solidFill>
                  <a:srgbClr val="D93E2B"/>
                </a:solidFill>
              </a:rPr>
              <a:t>Fatos Básicos 1991-2014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508000" y="2434761"/>
            <a:ext cx="11988800" cy="6290139"/>
          </a:xfrm>
          <a:prstGeom prst="rect">
            <a:avLst/>
          </a:prstGeom>
        </p:spPr>
        <p:txBody>
          <a:bodyPr/>
          <a:lstStyle/>
          <a:p>
            <a:pPr marL="408812" lvl="0" indent="-408812" defTabSz="508254">
              <a:lnSpc>
                <a:spcPct val="120000"/>
              </a:lnSpc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414141"/>
                </a:solidFill>
              </a:rPr>
              <a:t>De 1991 a 2014, a despesa primária do Governo Central cresceu 9 pontos do PIB. </a:t>
            </a:r>
          </a:p>
          <a:p>
            <a:pPr marL="408812" lvl="0" indent="-408812" defTabSz="508254">
              <a:lnSpc>
                <a:spcPct val="120000"/>
              </a:lnSpc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 dirty="0">
                <a:solidFill>
                  <a:srgbClr val="414141"/>
                </a:solidFill>
              </a:rPr>
              <a:t>Como porcentagem do PIB, quase 80% desse crescimento (7,2 pontos do PIB) está ligado a programas de transferência de renda. </a:t>
            </a:r>
          </a:p>
          <a:p>
            <a:pPr marL="408812" lvl="0" indent="-408812" defTabSz="508254">
              <a:lnSpc>
                <a:spcPct val="120000"/>
              </a:lnSpc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132" dirty="0">
                <a:solidFill>
                  <a:srgbClr val="414141"/>
                </a:solidFill>
              </a:rPr>
              <a:t>Programas de transferência de renda: previdência social LOAS, seguro desempenho e abono salarial, bolsa família. = 6,2 pontos do PIB + previdência dos funcionários públicos federais: 1 ponto do PIB.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9"/>
          <p:cNvGraphicFramePr/>
          <p:nvPr>
            <p:extLst>
              <p:ext uri="{D42A27DB-BD31-4B8C-83A1-F6EECF244321}">
                <p14:modId xmlns:p14="http://schemas.microsoft.com/office/powerpoint/2010/main" val="334204455"/>
              </p:ext>
            </p:extLst>
          </p:nvPr>
        </p:nvGraphicFramePr>
        <p:xfrm>
          <a:off x="832525" y="1874705"/>
          <a:ext cx="11339741" cy="649329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52525"/>
                <a:gridCol w="1273402"/>
                <a:gridCol w="1273402"/>
                <a:gridCol w="1273402"/>
                <a:gridCol w="1273402"/>
                <a:gridCol w="1273402"/>
                <a:gridCol w="1273402"/>
                <a:gridCol w="1273402"/>
                <a:gridCol w="1273402"/>
              </a:tblGrid>
              <a:tr h="878611">
                <a:tc>
                  <a:txBody>
                    <a:bodyPr/>
                    <a:lstStyle/>
                    <a:p>
                      <a:pPr lvl="0" defTabSz="914400"/>
                      <a:endParaRPr/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PESSOAL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SUBSÍDIOS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CUSTEIO ADMIN.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CUSTEIO SAUDE E EDUC.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CUSTEIO GASTOS SOCIAIS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INVEST. sem MCMV)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1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1999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5,50%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14,49%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4,81%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5,96%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15,72%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6,30%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15,14%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4,45%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6,99%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0,40%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1,14%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1,70%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1,56%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0,72%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16,96%</a:t>
                      </a:r>
                    </a:p>
                  </a:txBody>
                  <a:tcPr marL="63500" marR="6350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2007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6,96%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0,38%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17,12%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6,58%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1,75%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1,64%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16,42%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4,68%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6,94%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17,66%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4,42%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6,76%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1,84%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17,43%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2011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4,34%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6,81%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0,88%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1,93%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17,52%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2012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4,24%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7,21%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0,90%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2,15%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18,32%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2013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4,18%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7,37%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0,66%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2,22%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2,25%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1,01%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18,87%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4,28%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7,68%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0,70%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2,39%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1,17%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41414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20,08%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3189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1999-2014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2,18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0,46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0,06</a:t>
                      </a:r>
                      <a:endParaRPr b="1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 smtClean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0,63</a:t>
                      </a:r>
                      <a:endParaRPr b="1" i="1" dirty="0">
                        <a:solidFill>
                          <a:srgbClr val="41414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1,80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0,66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i="1" dirty="0">
                          <a:solidFill>
                            <a:srgbClr val="41414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5,59</a:t>
                      </a:r>
                    </a:p>
                  </a:txBody>
                  <a:tcPr marL="63500" marR="63500" marT="0" marB="0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solidFill>
                      <a:srgbClr val="A8C3DF"/>
                    </a:solidFill>
                  </a:tcPr>
                </a:tc>
              </a:tr>
            </a:tbl>
          </a:graphicData>
        </a:graphic>
      </p:graphicFrame>
      <p:sp>
        <p:nvSpPr>
          <p:cNvPr id="70" name="Shape 70"/>
          <p:cNvSpPr/>
          <p:nvPr/>
        </p:nvSpPr>
        <p:spPr>
          <a:xfrm>
            <a:off x="728133" y="835472"/>
            <a:ext cx="1134927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 dirty="0">
                <a:solidFill>
                  <a:srgbClr val="FF0000"/>
                </a:solidFill>
              </a:rPr>
              <a:t>Despesa Primária Governo Central 1999-2014 - % do PIB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2525" y="8809439"/>
            <a:ext cx="917079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Fonte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SIAFI. </a:t>
            </a:r>
            <a:r>
              <a:rPr kumimoji="0" lang="en-US" sz="2400" b="0" i="0" u="none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Elaboração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: Mansueto Almeida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spcBef>
                <a:spcPts val="1100"/>
              </a:spcBef>
              <a:defRPr sz="525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56">
                <a:solidFill>
                  <a:srgbClr val="D93E2B"/>
                </a:solidFill>
              </a:rPr>
              <a:t>Fatos Relevantes: governo Dilma (2011-2014)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508000" y="2019300"/>
            <a:ext cx="11988800" cy="670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 dirty="0">
                <a:solidFill>
                  <a:srgbClr val="414141"/>
                </a:solidFill>
              </a:rPr>
              <a:t>Despesa seguem mesma dinâmica do pós constituição, mas três </a:t>
            </a:r>
            <a:r>
              <a:rPr sz="3096" dirty="0" smtClean="0">
                <a:solidFill>
                  <a:srgbClr val="FF0000"/>
                </a:solidFill>
              </a:rPr>
              <a:t>contas</a:t>
            </a:r>
            <a:r>
              <a:rPr lang="x-none" sz="3096" dirty="0" smtClean="0">
                <a:solidFill>
                  <a:srgbClr val="FF0000"/>
                </a:solidFill>
              </a:rPr>
              <a:t> de custeio </a:t>
            </a:r>
            <a:r>
              <a:rPr sz="3096" dirty="0" smtClean="0">
                <a:solidFill>
                  <a:srgbClr val="FF0000"/>
                </a:solidFill>
              </a:rPr>
              <a:t> </a:t>
            </a:r>
            <a:r>
              <a:rPr sz="3096" dirty="0">
                <a:solidFill>
                  <a:srgbClr val="414141"/>
                </a:solidFill>
              </a:rPr>
              <a:t>passam a crescer em um ritmo mais forte que antes</a:t>
            </a:r>
            <a:r>
              <a:rPr sz="3096" dirty="0" smtClean="0">
                <a:solidFill>
                  <a:srgbClr val="414141"/>
                </a:solidFill>
              </a:rPr>
              <a:t>;</a:t>
            </a:r>
            <a:endParaRPr lang="x-none" sz="3096" dirty="0" smtClean="0">
              <a:solidFill>
                <a:srgbClr val="414141"/>
              </a:solidFill>
            </a:endParaRPr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 b="1" dirty="0" smtClean="0">
                <a:solidFill>
                  <a:srgbClr val="FF0000"/>
                </a:solidFill>
              </a:rPr>
              <a:t>Subsídios</a:t>
            </a:r>
            <a:r>
              <a:rPr sz="3096" b="1" dirty="0">
                <a:solidFill>
                  <a:srgbClr val="D93F2A"/>
                </a:solidFill>
              </a:rPr>
              <a:t>:</a:t>
            </a:r>
            <a:r>
              <a:rPr sz="3096" dirty="0">
                <a:solidFill>
                  <a:srgbClr val="414141"/>
                </a:solidFill>
              </a:rPr>
              <a:t> conta cresce puxada pelo programa Minha Casa Minha Vida e Transferências à Conta de Desenvolvimento Energético. </a:t>
            </a:r>
            <a:r>
              <a:rPr sz="3096" u="sng" dirty="0">
                <a:solidFill>
                  <a:srgbClr val="FF2F00"/>
                </a:solidFill>
              </a:rPr>
              <a:t>R$ 27 bilhões </a:t>
            </a:r>
            <a:r>
              <a:rPr sz="3096" dirty="0"/>
              <a:t>de uma conta que não existia em 2010</a:t>
            </a:r>
            <a:r>
              <a:rPr sz="3096" dirty="0" smtClean="0"/>
              <a:t>.</a:t>
            </a:r>
            <a:endParaRPr lang="x-none" sz="3096" dirty="0" smtClean="0"/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 b="1" dirty="0" smtClean="0">
                <a:solidFill>
                  <a:srgbClr val="FF0000"/>
                </a:solidFill>
              </a:rPr>
              <a:t>Custeio </a:t>
            </a:r>
            <a:r>
              <a:rPr sz="3096" b="1" dirty="0">
                <a:solidFill>
                  <a:srgbClr val="FF0000"/>
                </a:solidFill>
              </a:rPr>
              <a:t>administrativo</a:t>
            </a:r>
            <a:r>
              <a:rPr sz="3096" dirty="0">
                <a:solidFill>
                  <a:srgbClr val="FF2F00"/>
                </a:solidFill>
              </a:rPr>
              <a:t>: </a:t>
            </a:r>
            <a:r>
              <a:rPr sz="3096" dirty="0"/>
              <a:t>despesa extra de </a:t>
            </a:r>
            <a:r>
              <a:rPr sz="3096" dirty="0">
                <a:solidFill>
                  <a:srgbClr val="FD340E"/>
                </a:solidFill>
              </a:rPr>
              <a:t>R$ 18 bilhões</a:t>
            </a:r>
            <a:r>
              <a:rPr sz="3096" dirty="0"/>
              <a:t> com a compensação do Tesouro à RGPS decorrente das desonerações da Folha Salarial. </a:t>
            </a:r>
            <a:endParaRPr lang="x-none" sz="3096" dirty="0" smtClean="0"/>
          </a:p>
          <a:p>
            <a:pPr marL="404113" lvl="0" indent="-404113" defTabSz="502412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96" b="1" dirty="0" smtClean="0">
                <a:solidFill>
                  <a:srgbClr val="FF0000"/>
                </a:solidFill>
              </a:rPr>
              <a:t>Custeio </a:t>
            </a:r>
            <a:r>
              <a:rPr sz="3096" b="1" dirty="0">
                <a:solidFill>
                  <a:srgbClr val="FF0000"/>
                </a:solidFill>
              </a:rPr>
              <a:t>de saúde e educação</a:t>
            </a:r>
            <a:r>
              <a:rPr sz="3096" b="1" dirty="0">
                <a:solidFill>
                  <a:srgbClr val="D93F2A"/>
                </a:solidFill>
              </a:rPr>
              <a:t>: </a:t>
            </a:r>
            <a:r>
              <a:rPr sz="3096" dirty="0">
                <a:solidFill>
                  <a:srgbClr val="050201"/>
                </a:solidFill>
              </a:rPr>
              <a:t>Forte crescimento da despesa com educação: crescimento real de 9% ao ano (sem contar FIES).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Governo</a:t>
            </a:r>
            <a:r>
              <a:rPr lang="en-US" sz="4400" dirty="0" smtClean="0"/>
              <a:t> Federal: </a:t>
            </a:r>
            <a:r>
              <a:rPr lang="en-US" sz="4400" dirty="0" err="1" smtClean="0"/>
              <a:t>Educação</a:t>
            </a:r>
            <a:r>
              <a:rPr lang="en-US" sz="4400" dirty="0" smtClean="0"/>
              <a:t> – </a:t>
            </a:r>
            <a:r>
              <a:rPr lang="en-US" sz="4400" dirty="0" err="1" smtClean="0"/>
              <a:t>Investimento</a:t>
            </a:r>
            <a:r>
              <a:rPr lang="en-US" sz="4400" dirty="0" smtClean="0"/>
              <a:t> – R$ </a:t>
            </a:r>
            <a:r>
              <a:rPr lang="en-US" sz="4400" dirty="0" err="1" smtClean="0"/>
              <a:t>bilhões</a:t>
            </a:r>
            <a:r>
              <a:rPr lang="en-US" sz="4400" dirty="0" smtClean="0"/>
              <a:t> de 2014</a:t>
            </a:r>
            <a:endParaRPr lang="en-US" sz="4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3" y="2559974"/>
            <a:ext cx="10966264" cy="60270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7619940" y="2559974"/>
            <a:ext cx="3568069" cy="304374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1746" y="5252190"/>
            <a:ext cx="3346323" cy="304374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085776805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1297</Words>
  <Application>Microsoft Macintosh PowerPoint</Application>
  <PresentationFormat>Custom</PresentationFormat>
  <Paragraphs>315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New_Template4</vt:lpstr>
      <vt:lpstr>O Ajuste Fiscal e seus Impactos  Econômicos</vt:lpstr>
      <vt:lpstr>Parte I – O Que Aconteceu?</vt:lpstr>
      <vt:lpstr>Despesa Primária do Governo Central - % do PIB de 1991 a 2014</vt:lpstr>
      <vt:lpstr>Carga Tributária do Brasil – 1991 -2013 - % do PIB </vt:lpstr>
      <vt:lpstr>Pós-Constituição: Social passa a ser prioritário   crescimento em pontos de percentagem do PIB</vt:lpstr>
      <vt:lpstr>Fatos Básicos 1991-2014</vt:lpstr>
      <vt:lpstr>PowerPoint Presentation</vt:lpstr>
      <vt:lpstr>Fatos Relevantes: governo Dilma (2011-2014)</vt:lpstr>
      <vt:lpstr>Governo Federal: Educação – Investimento – R$ bilhões de 2014</vt:lpstr>
      <vt:lpstr>Educação – Funcionários Ativos</vt:lpstr>
      <vt:lpstr>Parte II – Ajuste 2015</vt:lpstr>
      <vt:lpstr>Despesa Primária  – Gov Central  - JAN-ABRIL </vt:lpstr>
      <vt:lpstr>PowerPoint Presentation</vt:lpstr>
      <vt:lpstr>Investimento - janeiro a Abril</vt:lpstr>
      <vt:lpstr>Investimento MDA – R$ milhões de 2014</vt:lpstr>
      <vt:lpstr>Investimento Min dos Transportes – R$ bilhões de 2014</vt:lpstr>
      <vt:lpstr>Investimento Público – Governo Central</vt:lpstr>
      <vt:lpstr>Empréstimos do Tesouro para Bancos públicos -  2007-2014</vt:lpstr>
      <vt:lpstr>Volume de Crédito com Equalização de Juros – PSI – 2009-2014 – R$ bilhões correntes</vt:lpstr>
      <vt:lpstr>Restos a Pagar – Subvenção Econômica – PSI – R$ milhões de 2014</vt:lpstr>
      <vt:lpstr>Créditos do BNDES junto ao Tesouro Nacional  - R$ bilhões </vt:lpstr>
      <vt:lpstr>PowerPoint Presentation</vt:lpstr>
      <vt:lpstr>Pagamento do PSI  - 2011-2015</vt:lpstr>
      <vt:lpstr>Resumo do Ajuste Fiscal Até Abril de 2015</vt:lpstr>
      <vt:lpstr>Parte III – O Futuro</vt:lpstr>
      <vt:lpstr>Restos a Pagar (RP) Subsídios – R$ milhões de 2014</vt:lpstr>
      <vt:lpstr>As Despesas de Custeio Discricionárias – R$ milhões correntes</vt:lpstr>
      <vt:lpstr>PowerPoint Presentation</vt:lpstr>
      <vt:lpstr>PowerPoint Presentation</vt:lpstr>
      <vt:lpstr>Como cortar despesas de custeio? </vt:lpstr>
      <vt:lpstr>INSS – LDO 2016</vt:lpstr>
      <vt:lpstr>Investimento Público – Governo Central</vt:lpstr>
      <vt:lpstr>Conclusão</vt:lpstr>
      <vt:lpstr>Obrigado.  mansueto_almeida@uol.com.br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do Ajuste Fiscal</dc:title>
  <cp:lastModifiedBy>Mansueto</cp:lastModifiedBy>
  <cp:revision>64</cp:revision>
  <dcterms:modified xsi:type="dcterms:W3CDTF">2015-05-20T23:53:41Z</dcterms:modified>
</cp:coreProperties>
</file>