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59" r:id="rId4"/>
    <p:sldId id="256" r:id="rId5"/>
    <p:sldId id="258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7A00-94DC-4CA3-B1D6-9EC62467821B}" type="datetimeFigureOut">
              <a:rPr lang="pt-BR" smtClean="0"/>
              <a:t>24/11/2021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D5D3-4520-4356-A27D-F0210093718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7A00-94DC-4CA3-B1D6-9EC62467821B}" type="datetimeFigureOut">
              <a:rPr lang="pt-BR" smtClean="0"/>
              <a:t>24/11/2021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D5D3-4520-4356-A27D-F0210093718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7A00-94DC-4CA3-B1D6-9EC62467821B}" type="datetimeFigureOut">
              <a:rPr lang="pt-BR" smtClean="0"/>
              <a:t>24/11/2021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D5D3-4520-4356-A27D-F0210093718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7A00-94DC-4CA3-B1D6-9EC62467821B}" type="datetimeFigureOut">
              <a:rPr lang="pt-BR" smtClean="0"/>
              <a:t>24/11/2021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D5D3-4520-4356-A27D-F0210093718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7A00-94DC-4CA3-B1D6-9EC62467821B}" type="datetimeFigureOut">
              <a:rPr lang="pt-BR" smtClean="0"/>
              <a:t>24/11/2021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D5D3-4520-4356-A27D-F0210093718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7A00-94DC-4CA3-B1D6-9EC62467821B}" type="datetimeFigureOut">
              <a:rPr lang="pt-BR" smtClean="0"/>
              <a:t>24/11/2021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D5D3-4520-4356-A27D-F02100937182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7A00-94DC-4CA3-B1D6-9EC62467821B}" type="datetimeFigureOut">
              <a:rPr lang="pt-BR" smtClean="0"/>
              <a:t>24/11/2021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D5D3-4520-4356-A27D-F0210093718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7A00-94DC-4CA3-B1D6-9EC62467821B}" type="datetimeFigureOut">
              <a:rPr lang="pt-BR" smtClean="0"/>
              <a:t>24/11/2021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D5D3-4520-4356-A27D-F0210093718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7A00-94DC-4CA3-B1D6-9EC62467821B}" type="datetimeFigureOut">
              <a:rPr lang="pt-BR" smtClean="0"/>
              <a:t>24/11/2021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D5D3-4520-4356-A27D-F0210093718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7A00-94DC-4CA3-B1D6-9EC62467821B}" type="datetimeFigureOut">
              <a:rPr lang="pt-BR" smtClean="0"/>
              <a:t>24/11/2021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9AD5D3-4520-4356-A27D-F0210093718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7A00-94DC-4CA3-B1D6-9EC62467821B}" type="datetimeFigureOut">
              <a:rPr lang="pt-BR" smtClean="0"/>
              <a:t>24/11/2021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D5D3-4520-4356-A27D-F0210093718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CB67A00-94DC-4CA3-B1D6-9EC62467821B}" type="datetimeFigureOut">
              <a:rPr lang="pt-BR" smtClean="0"/>
              <a:t>24/11/2021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E9AD5D3-4520-4356-A27D-F0210093718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pt-BR" sz="3600" b="1" dirty="0" smtClean="0">
                <a:cs typeface="Arial" pitchFamily="34" charset="0"/>
              </a:rPr>
              <a:t>RESULTADOS PETROBRÁS EM US$ BILHÕES:</a:t>
            </a:r>
            <a:endParaRPr lang="pt-BR" sz="3600" b="1" dirty="0"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416604"/>
          </a:xfrm>
        </p:spPr>
        <p:txBody>
          <a:bodyPr/>
          <a:lstStyle/>
          <a:p>
            <a:r>
              <a:rPr lang="pt-BR" dirty="0" smtClean="0"/>
              <a:t>TABELA  1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 </a:t>
            </a:r>
          </a:p>
          <a:p>
            <a:r>
              <a:rPr lang="pt-BR" dirty="0" smtClean="0"/>
              <a:t>TABELA  2</a:t>
            </a:r>
          </a:p>
          <a:p>
            <a:r>
              <a:rPr lang="pt-BR" dirty="0" smtClean="0"/>
              <a:t> </a:t>
            </a:r>
          </a:p>
          <a:p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236741"/>
              </p:ext>
            </p:extLst>
          </p:nvPr>
        </p:nvGraphicFramePr>
        <p:xfrm>
          <a:off x="971600" y="1484784"/>
          <a:ext cx="6515100" cy="12858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5800"/>
                <a:gridCol w="1485900"/>
                <a:gridCol w="1016000"/>
                <a:gridCol w="889000"/>
                <a:gridCol w="1168400"/>
              </a:tblGrid>
              <a:tr h="25717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ITEM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PERÍODO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2011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LUCRO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20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11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11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42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DIVIDENDOS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7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3,9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14,9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GERAÇÃO DE CAIXA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33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27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26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86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069948"/>
              </p:ext>
            </p:extLst>
          </p:nvPr>
        </p:nvGraphicFramePr>
        <p:xfrm>
          <a:off x="1043608" y="3501008"/>
          <a:ext cx="6515100" cy="14260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5800"/>
                <a:gridCol w="1485900"/>
                <a:gridCol w="1016000"/>
                <a:gridCol w="889000"/>
                <a:gridCol w="1168400"/>
              </a:tblGrid>
              <a:tr h="3973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ITEM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PERÍODO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2018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2019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2020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LUCRO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7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10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0,9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17,9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DIVIDENDOS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2,9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smtClean="0">
                          <a:effectLst/>
                        </a:rPr>
                        <a:t> 1,9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1,4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6,2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GERAÇÃO DE CAIXA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26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smtClean="0">
                          <a:effectLst/>
                        </a:rPr>
                        <a:t>  25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28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79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1115616" y="5157192"/>
            <a:ext cx="2727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Calibri" pitchFamily="34" charset="0"/>
              </a:rPr>
              <a:t>Fonte: Relatórios </a:t>
            </a:r>
            <a:r>
              <a:rPr lang="pt-BR" dirty="0" smtClean="0">
                <a:latin typeface="Calibri" pitchFamily="34" charset="0"/>
              </a:rPr>
              <a:t>Petrobrás</a:t>
            </a:r>
            <a:endParaRPr lang="pt-BR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887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gráfico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10207" y="1065221"/>
            <a:ext cx="7520940" cy="3579849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4098" name="Picture 2" descr="C:\Temp\Gráfico 1 Cláudio (2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829637"/>
            <a:ext cx="8064896" cy="4092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722107" y="5085184"/>
            <a:ext cx="2927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Calibri" pitchFamily="34" charset="0"/>
              </a:rPr>
              <a:t>Fonte: Levantamento próprio</a:t>
            </a:r>
          </a:p>
        </p:txBody>
      </p:sp>
    </p:spTree>
    <p:extLst>
      <p:ext uri="{BB962C8B-B14F-4D97-AF65-F5344CB8AC3E}">
        <p14:creationId xmlns:p14="http://schemas.microsoft.com/office/powerpoint/2010/main" val="1670885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sz="4000" b="1" dirty="0" smtClean="0"/>
              <a:t>GERAÇÃO DE CAIXA 2016 (US$ BILHÕES)</a:t>
            </a:r>
            <a:r>
              <a:rPr lang="pt-BR" sz="4000" b="1" baseline="30000" dirty="0"/>
              <a:t> 5</a:t>
            </a:r>
            <a:r>
              <a:rPr lang="pt-BR" sz="4000" b="1" dirty="0"/>
              <a:t/>
            </a:r>
            <a:br>
              <a:rPr lang="pt-BR" sz="4000" b="1" dirty="0"/>
            </a:br>
            <a:endParaRPr lang="pt-BR" sz="4000" b="1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7284569"/>
              </p:ext>
            </p:extLst>
          </p:nvPr>
        </p:nvGraphicFramePr>
        <p:xfrm>
          <a:off x="827584" y="1844824"/>
          <a:ext cx="752157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352446"/>
                <a:gridCol w="1504315"/>
                <a:gridCol w="1504315"/>
                <a:gridCol w="150431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PETROBRÁS</a:t>
                      </a:r>
                      <a:endParaRPr lang="pt-BR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EXXON</a:t>
                      </a:r>
                      <a:endParaRPr lang="pt-BR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SHELL</a:t>
                      </a:r>
                      <a:endParaRPr lang="pt-BR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CHEVRON</a:t>
                      </a:r>
                      <a:endParaRPr lang="pt-BR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BP</a:t>
                      </a:r>
                      <a:endParaRPr lang="pt-BR" dirty="0"/>
                    </a:p>
                  </a:txBody>
                  <a:tcPr marL="83573" marR="83573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26,10</a:t>
                      </a:r>
                      <a:endParaRPr lang="pt-BR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22,10</a:t>
                      </a:r>
                      <a:endParaRPr lang="pt-BR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20,62</a:t>
                      </a:r>
                      <a:endParaRPr lang="pt-BR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12,90</a:t>
                      </a:r>
                      <a:endParaRPr lang="pt-BR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10,69</a:t>
                      </a:r>
                      <a:endParaRPr lang="pt-BR" dirty="0"/>
                    </a:p>
                  </a:txBody>
                  <a:tcPr marL="83573" marR="83573"/>
                </a:tc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1043608" y="4581128"/>
            <a:ext cx="31021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Calibri" pitchFamily="34" charset="0"/>
              </a:rPr>
              <a:t>Fonte: Relatórios </a:t>
            </a:r>
            <a:r>
              <a:rPr lang="pt-BR" dirty="0" smtClean="0">
                <a:latin typeface="Calibri" pitchFamily="34" charset="0"/>
              </a:rPr>
              <a:t>das Empresas</a:t>
            </a:r>
            <a:endParaRPr lang="pt-BR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418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992888" cy="1470025"/>
          </a:xfrm>
        </p:spPr>
        <p:txBody>
          <a:bodyPr>
            <a:normAutofit/>
          </a:bodyPr>
          <a:lstStyle/>
          <a:p>
            <a:r>
              <a:rPr lang="pt-BR" sz="3600" b="1" dirty="0">
                <a:cs typeface="Arial" pitchFamily="34" charset="0"/>
              </a:rPr>
              <a:t>CUSTO DE EXTRAÇÃO E PARTICIPAÇÃO GOVERNAMENTAL </a:t>
            </a:r>
            <a:endParaRPr lang="pt-BR" sz="3600" dirty="0"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2276872"/>
            <a:ext cx="6400800" cy="2664296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 err="1">
                <a:latin typeface="Calibri" pitchFamily="34" charset="0"/>
              </a:rPr>
              <a:t>us</a:t>
            </a:r>
            <a:r>
              <a:rPr lang="pt-BR" sz="2000" b="1" dirty="0">
                <a:latin typeface="Calibri" pitchFamily="34" charset="0"/>
              </a:rPr>
              <a:t>$/BARRIL </a:t>
            </a:r>
          </a:p>
          <a:p>
            <a:pPr algn="l"/>
            <a:r>
              <a:rPr lang="pt-BR" dirty="0" smtClean="0"/>
              <a:t>																		</a:t>
            </a:r>
          </a:p>
          <a:p>
            <a:pPr algn="l"/>
            <a:r>
              <a:rPr lang="pt-BR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   Fonte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: Relatórios Petrobrás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sz="1100" dirty="0" smtClean="0">
                <a:latin typeface="Calibri" pitchFamily="34" charset="0"/>
              </a:rPr>
              <a:t>Fonte: Relatórios </a:t>
            </a:r>
            <a:r>
              <a:rPr lang="pt-BR" sz="1100" dirty="0" err="1" smtClean="0">
                <a:latin typeface="Calibri" pitchFamily="34" charset="0"/>
              </a:rPr>
              <a:t>petrobrás</a:t>
            </a:r>
            <a:endParaRPr lang="pt-BR" sz="1100" dirty="0" smtClean="0">
              <a:latin typeface="Calibri" pitchFamily="34" charset="0"/>
            </a:endParaRPr>
          </a:p>
          <a:p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457582"/>
              </p:ext>
            </p:extLst>
          </p:nvPr>
        </p:nvGraphicFramePr>
        <p:xfrm>
          <a:off x="1547664" y="3058214"/>
          <a:ext cx="5753730" cy="13788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0240"/>
                <a:gridCol w="1675128"/>
                <a:gridCol w="1918362"/>
              </a:tblGrid>
              <a:tr h="4663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Discriminação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         2011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          2020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93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Custo Extração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            12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             5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93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Participação Gover.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  </a:t>
                      </a:r>
                      <a:r>
                        <a:rPr lang="pt-BR" sz="1600" dirty="0" smtClean="0">
                          <a:effectLst/>
                        </a:rPr>
                        <a:t>   </a:t>
                      </a:r>
                      <a:r>
                        <a:rPr lang="pt-BR" sz="1600" dirty="0">
                          <a:effectLst/>
                        </a:rPr>
                        <a:t>20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            10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37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    Total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             32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            </a:t>
                      </a:r>
                      <a:r>
                        <a:rPr lang="pt-BR" sz="1600" dirty="0" smtClean="0">
                          <a:effectLst/>
                        </a:rPr>
                        <a:t>20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2782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b="1" dirty="0" smtClean="0"/>
              <a:t>US$ bilhões 2020</a:t>
            </a:r>
            <a:endParaRPr lang="pt-BR" sz="3600" b="1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1343691"/>
              </p:ext>
            </p:extLst>
          </p:nvPr>
        </p:nvGraphicFramePr>
        <p:xfrm>
          <a:off x="822325" y="1100138"/>
          <a:ext cx="752157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1443"/>
                <a:gridCol w="1770280"/>
                <a:gridCol w="2369263"/>
                <a:gridCol w="1720589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EMPRESA</a:t>
                      </a:r>
                      <a:endParaRPr lang="pt-BR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RECEITA BRUTA A</a:t>
                      </a:r>
                      <a:endParaRPr lang="pt-BR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GERAÇÃO DE CAIXA B</a:t>
                      </a:r>
                      <a:endParaRPr lang="pt-BR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  % B/A</a:t>
                      </a:r>
                      <a:endParaRPr lang="pt-BR" dirty="0"/>
                    </a:p>
                  </a:txBody>
                  <a:tcPr marL="83573" marR="835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PETROBRÁS</a:t>
                      </a:r>
                      <a:endParaRPr lang="pt-BR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69,58</a:t>
                      </a:r>
                      <a:endParaRPr lang="pt-BR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28,89</a:t>
                      </a:r>
                      <a:endParaRPr lang="pt-BR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41,54</a:t>
                      </a:r>
                      <a:endParaRPr lang="pt-BR" dirty="0"/>
                    </a:p>
                  </a:txBody>
                  <a:tcPr marL="83573" marR="835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SHELL</a:t>
                      </a:r>
                      <a:endParaRPr lang="pt-BR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183,20</a:t>
                      </a:r>
                      <a:endParaRPr lang="pt-BR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34,11</a:t>
                      </a:r>
                      <a:endParaRPr lang="pt-BR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18,63</a:t>
                      </a:r>
                      <a:endParaRPr lang="pt-BR" dirty="0"/>
                    </a:p>
                  </a:txBody>
                  <a:tcPr marL="83573" marR="835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EXXON</a:t>
                      </a:r>
                      <a:endParaRPr lang="pt-BR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181,50</a:t>
                      </a:r>
                      <a:endParaRPr lang="pt-BR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14,70</a:t>
                      </a:r>
                      <a:endParaRPr lang="pt-BR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8,09</a:t>
                      </a:r>
                      <a:endParaRPr lang="pt-BR" dirty="0"/>
                    </a:p>
                  </a:txBody>
                  <a:tcPr marL="83573" marR="835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BP</a:t>
                      </a:r>
                      <a:endParaRPr lang="pt-BR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180,36</a:t>
                      </a:r>
                      <a:endParaRPr lang="pt-BR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13,80</a:t>
                      </a:r>
                      <a:endParaRPr lang="pt-BR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7,65</a:t>
                      </a:r>
                      <a:endParaRPr lang="pt-BR" dirty="0"/>
                    </a:p>
                  </a:txBody>
                  <a:tcPr marL="83573" marR="835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TOTAL</a:t>
                      </a:r>
                      <a:endParaRPr lang="pt-BR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140,69</a:t>
                      </a:r>
                      <a:endParaRPr lang="pt-BR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14,80</a:t>
                      </a:r>
                      <a:endParaRPr lang="pt-BR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10,52</a:t>
                      </a:r>
                      <a:endParaRPr lang="pt-BR" dirty="0"/>
                    </a:p>
                  </a:txBody>
                  <a:tcPr marL="83573" marR="835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CHEVRON</a:t>
                      </a:r>
                      <a:endParaRPr lang="pt-BR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   94,32</a:t>
                      </a:r>
                      <a:endParaRPr lang="pt-BR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10,57</a:t>
                      </a:r>
                      <a:endParaRPr lang="pt-BR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11,21</a:t>
                      </a:r>
                      <a:endParaRPr lang="pt-BR" dirty="0"/>
                    </a:p>
                  </a:txBody>
                  <a:tcPr marL="83573" marR="83573"/>
                </a:tc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827584" y="4653136"/>
            <a:ext cx="31021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Calibri" pitchFamily="34" charset="0"/>
              </a:rPr>
              <a:t>Fonte: Relatórios </a:t>
            </a:r>
            <a:r>
              <a:rPr lang="pt-BR" dirty="0" smtClean="0">
                <a:latin typeface="Calibri" pitchFamily="34" charset="0"/>
              </a:rPr>
              <a:t>das Empresas</a:t>
            </a:r>
            <a:endParaRPr lang="pt-BR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7466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Ângulos">
  <a:themeElements>
    <a:clrScheme name="Â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Â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Â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211</TotalTime>
  <Words>163</Words>
  <Application>Microsoft Office PowerPoint</Application>
  <PresentationFormat>Apresentação na tela (4:3)</PresentationFormat>
  <Paragraphs>124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Ângulos</vt:lpstr>
      <vt:lpstr>RESULTADOS PETROBRÁS EM US$ BILHÕES:</vt:lpstr>
      <vt:lpstr>gráfico</vt:lpstr>
      <vt:lpstr> GERAÇÃO DE CAIXA 2016 (US$ BILHÕES) 5 </vt:lpstr>
      <vt:lpstr>CUSTO DE EXTRAÇÃO E PARTICIPAÇÃO GOVERNAMENTAL </vt:lpstr>
      <vt:lpstr>US$ bilhões 2020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 DE EXTRAÇÃO E PARTICIPAÇÃO GOVERNAMENTAL </dc:title>
  <dc:creator>Usuario</dc:creator>
  <cp:lastModifiedBy>Usuario</cp:lastModifiedBy>
  <cp:revision>23</cp:revision>
  <dcterms:created xsi:type="dcterms:W3CDTF">2021-11-22T22:41:48Z</dcterms:created>
  <dcterms:modified xsi:type="dcterms:W3CDTF">2021-11-24T13:47:03Z</dcterms:modified>
</cp:coreProperties>
</file>