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0" r:id="rId4"/>
    <p:sldId id="269" r:id="rId5"/>
    <p:sldId id="286" r:id="rId6"/>
    <p:sldId id="287" r:id="rId7"/>
    <p:sldId id="283" r:id="rId8"/>
    <p:sldId id="288" r:id="rId9"/>
    <p:sldId id="291" r:id="rId10"/>
    <p:sldId id="292" r:id="rId11"/>
    <p:sldId id="285" r:id="rId12"/>
    <p:sldId id="293" r:id="rId13"/>
    <p:sldId id="265" r:id="rId14"/>
  </p:sldIdLst>
  <p:sldSz cx="9144000" cy="6858000" type="screen4x3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6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 err="1"/>
              <a:t>Formas</a:t>
            </a:r>
            <a:r>
              <a:rPr lang="en-US" sz="1600" dirty="0"/>
              <a:t> de </a:t>
            </a:r>
            <a:r>
              <a:rPr lang="en-US" sz="1600" dirty="0" err="1"/>
              <a:t>Pagamento</a:t>
            </a:r>
            <a:endParaRPr lang="en-US" sz="16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597492910911048E-2"/>
          <c:y val="0.10945569644698842"/>
          <c:w val="0.67654050446498382"/>
          <c:h val="0.805115446131973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BBE0E3">
                  <a:lumMod val="50000"/>
                </a:srgbClr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Pt>
            <c:idx val="7"/>
            <c:bubble3D val="0"/>
            <c:spPr>
              <a:solidFill>
                <a:srgbClr val="FF6600"/>
              </a:solidFill>
            </c:spPr>
          </c:dPt>
          <c:dPt>
            <c:idx val="8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000" b="1">
                    <a:latin typeface="Calibri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Geral!$W$3:$AE$3</c:f>
              <c:strCache>
                <c:ptCount val="9"/>
                <c:pt idx="0">
                  <c:v>DINHEIRO</c:v>
                </c:pt>
                <c:pt idx="1">
                  <c:v>CHEQUE À VISTA</c:v>
                </c:pt>
                <c:pt idx="2">
                  <c:v>CHEQUE PRE-DATADO</c:v>
                </c:pt>
                <c:pt idx="3">
                  <c:v>CARTÃO CREDITO-PRÓPRIO</c:v>
                </c:pt>
                <c:pt idx="4">
                  <c:v>CARTÃO CRÉDITO-TERCEIRO</c:v>
                </c:pt>
                <c:pt idx="5">
                  <c:v>CARTÃO DÉBITO</c:v>
                </c:pt>
                <c:pt idx="6">
                  <c:v>TÍQUETE ALIMENTAÇÃO</c:v>
                </c:pt>
                <c:pt idx="7">
                  <c:v>DESCONTO NA FOLHA</c:v>
                </c:pt>
                <c:pt idx="8">
                  <c:v>OUTROS</c:v>
                </c:pt>
              </c:strCache>
            </c:strRef>
          </c:cat>
          <c:val>
            <c:numRef>
              <c:f>Geral!$W$715:$AE$715</c:f>
              <c:numCache>
                <c:formatCode>0.00%</c:formatCode>
                <c:ptCount val="9"/>
                <c:pt idx="0">
                  <c:v>0.38667132314791647</c:v>
                </c:pt>
                <c:pt idx="1">
                  <c:v>1.6212657528350154E-2</c:v>
                </c:pt>
                <c:pt idx="2">
                  <c:v>2.5729813099404576E-2</c:v>
                </c:pt>
                <c:pt idx="3">
                  <c:v>0.11858715200382867</c:v>
                </c:pt>
                <c:pt idx="4">
                  <c:v>0.19833482501406358</c:v>
                </c:pt>
                <c:pt idx="5">
                  <c:v>0.17844122338031695</c:v>
                </c:pt>
                <c:pt idx="6">
                  <c:v>6.1486467832031017E-2</c:v>
                </c:pt>
                <c:pt idx="7">
                  <c:v>3.7915783799805673E-3</c:v>
                </c:pt>
                <c:pt idx="8">
                  <c:v>1.0744959614108105E-2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890643532100041"/>
          <c:y val="0.16375347102199778"/>
          <c:w val="0.25575705552235939"/>
          <c:h val="0.65588943765592067"/>
        </c:manualLayout>
      </c:layout>
      <c:overlay val="0"/>
      <c:txPr>
        <a:bodyPr/>
        <a:lstStyle/>
        <a:p>
          <a:pPr rtl="0">
            <a:defRPr sz="1000" b="1"/>
          </a:pPr>
          <a:endParaRPr lang="pt-BR"/>
        </a:p>
      </c:txPr>
    </c:legend>
    <c:plotVisOnly val="1"/>
    <c:dispBlanksAs val="gap"/>
    <c:showDLblsOverMax val="0"/>
  </c:chart>
  <c:spPr>
    <a:ln w="19050">
      <a:solidFill>
        <a:srgbClr val="0070C0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Formas</a:t>
            </a:r>
            <a:r>
              <a:rPr lang="pt-BR" sz="1600" baseline="0"/>
              <a:t> de Pagamento - Por Porte (%)</a:t>
            </a:r>
            <a:endParaRPr lang="pt-BR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75520348248122E-2"/>
          <c:y val="0.13211991689421687"/>
          <c:w val="0.85368725998507988"/>
          <c:h val="0.59349927302763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'Por porte'!$A$15</c:f>
              <c:strCache>
                <c:ptCount val="1"/>
                <c:pt idx="0">
                  <c:v>Mega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4179695060538654E-3"/>
                  <c:y val="1.438848649172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044923765134664E-3"/>
                  <c:y val="1.438848649172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199040540976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134771295403984E-3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134771295403984E-3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8134771295402804E-3"/>
                  <c:y val="4.7961621639074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porte'!$B$14:$J$14</c:f>
              <c:strCache>
                <c:ptCount val="9"/>
                <c:pt idx="0">
                  <c:v>DINHEIRO</c:v>
                </c:pt>
                <c:pt idx="1">
                  <c:v>CHEQUE À VISTA</c:v>
                </c:pt>
                <c:pt idx="2">
                  <c:v>CHEQUE PRE-DATADO</c:v>
                </c:pt>
                <c:pt idx="3">
                  <c:v>CARTÃO CREDITO-PRÓPRIO</c:v>
                </c:pt>
                <c:pt idx="4">
                  <c:v>CARTÃO CRÉDITO-TERCEIRO</c:v>
                </c:pt>
                <c:pt idx="5">
                  <c:v>CARTÃO DÉBITO</c:v>
                </c:pt>
                <c:pt idx="6">
                  <c:v>TÍQUETE ALIMENTAÇÃO</c:v>
                </c:pt>
                <c:pt idx="7">
                  <c:v>DESCONTO NA FOLHA</c:v>
                </c:pt>
                <c:pt idx="8">
                  <c:v>OUTROS</c:v>
                </c:pt>
              </c:strCache>
            </c:strRef>
          </c:cat>
          <c:val>
            <c:numRef>
              <c:f>'Por porte'!$B$15:$J$15</c:f>
              <c:numCache>
                <c:formatCode>0.0</c:formatCode>
                <c:ptCount val="9"/>
                <c:pt idx="0">
                  <c:v>38.450000000000003</c:v>
                </c:pt>
                <c:pt idx="1">
                  <c:v>1.3</c:v>
                </c:pt>
                <c:pt idx="2">
                  <c:v>1.45</c:v>
                </c:pt>
                <c:pt idx="3">
                  <c:v>13.58</c:v>
                </c:pt>
                <c:pt idx="4">
                  <c:v>18.88</c:v>
                </c:pt>
                <c:pt idx="5">
                  <c:v>19.309999999999999</c:v>
                </c:pt>
                <c:pt idx="6">
                  <c:v>5.99</c:v>
                </c:pt>
                <c:pt idx="7">
                  <c:v>0.05</c:v>
                </c:pt>
                <c:pt idx="8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'Por porte'!$A$16</c:f>
              <c:strCache>
                <c:ptCount val="1"/>
                <c:pt idx="0">
                  <c:v>Grande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830707521473639E-17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044923765134664E-3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4.7961621639075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766141504294725E-16"/>
                  <c:y val="4.7961621639075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porte'!$B$14:$J$14</c:f>
              <c:strCache>
                <c:ptCount val="9"/>
                <c:pt idx="0">
                  <c:v>DINHEIRO</c:v>
                </c:pt>
                <c:pt idx="1">
                  <c:v>CHEQUE À VISTA</c:v>
                </c:pt>
                <c:pt idx="2">
                  <c:v>CHEQUE PRE-DATADO</c:v>
                </c:pt>
                <c:pt idx="3">
                  <c:v>CARTÃO CREDITO-PRÓPRIO</c:v>
                </c:pt>
                <c:pt idx="4">
                  <c:v>CARTÃO CRÉDITO-TERCEIRO</c:v>
                </c:pt>
                <c:pt idx="5">
                  <c:v>CARTÃO DÉBITO</c:v>
                </c:pt>
                <c:pt idx="6">
                  <c:v>TÍQUETE ALIMENTAÇÃO</c:v>
                </c:pt>
                <c:pt idx="7">
                  <c:v>DESCONTO NA FOLHA</c:v>
                </c:pt>
                <c:pt idx="8">
                  <c:v>OUTROS</c:v>
                </c:pt>
              </c:strCache>
            </c:strRef>
          </c:cat>
          <c:val>
            <c:numRef>
              <c:f>'Por porte'!$B$16:$J$16</c:f>
              <c:numCache>
                <c:formatCode>0.0</c:formatCode>
                <c:ptCount val="9"/>
                <c:pt idx="0">
                  <c:v>38.78</c:v>
                </c:pt>
                <c:pt idx="1">
                  <c:v>2.0699999999999998</c:v>
                </c:pt>
                <c:pt idx="2">
                  <c:v>5.26</c:v>
                </c:pt>
                <c:pt idx="3">
                  <c:v>6.75</c:v>
                </c:pt>
                <c:pt idx="4">
                  <c:v>23.79</c:v>
                </c:pt>
                <c:pt idx="5">
                  <c:v>13.84</c:v>
                </c:pt>
                <c:pt idx="6">
                  <c:v>7.45</c:v>
                </c:pt>
                <c:pt idx="7">
                  <c:v>1.04</c:v>
                </c:pt>
                <c:pt idx="8">
                  <c:v>1.02</c:v>
                </c:pt>
              </c:numCache>
            </c:numRef>
          </c:val>
        </c:ser>
        <c:ser>
          <c:idx val="2"/>
          <c:order val="2"/>
          <c:tx>
            <c:strRef>
              <c:f>'Por porte'!$A$17</c:f>
              <c:strCache>
                <c:ptCount val="1"/>
                <c:pt idx="0">
                  <c:v>Média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4179695060538654E-3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7.1942432458613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9.5923243278149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porte'!$B$14:$J$14</c:f>
              <c:strCache>
                <c:ptCount val="9"/>
                <c:pt idx="0">
                  <c:v>DINHEIRO</c:v>
                </c:pt>
                <c:pt idx="1">
                  <c:v>CHEQUE À VISTA</c:v>
                </c:pt>
                <c:pt idx="2">
                  <c:v>CHEQUE PRE-DATADO</c:v>
                </c:pt>
                <c:pt idx="3">
                  <c:v>CARTÃO CREDITO-PRÓPRIO</c:v>
                </c:pt>
                <c:pt idx="4">
                  <c:v>CARTÃO CRÉDITO-TERCEIRO</c:v>
                </c:pt>
                <c:pt idx="5">
                  <c:v>CARTÃO DÉBITO</c:v>
                </c:pt>
                <c:pt idx="6">
                  <c:v>TÍQUETE ALIMENTAÇÃO</c:v>
                </c:pt>
                <c:pt idx="7">
                  <c:v>DESCONTO NA FOLHA</c:v>
                </c:pt>
                <c:pt idx="8">
                  <c:v>OUTROS</c:v>
                </c:pt>
              </c:strCache>
            </c:strRef>
          </c:cat>
          <c:val>
            <c:numRef>
              <c:f>'Por porte'!$B$17:$J$17</c:f>
              <c:numCache>
                <c:formatCode>0.0</c:formatCode>
                <c:ptCount val="9"/>
                <c:pt idx="0">
                  <c:v>40.99</c:v>
                </c:pt>
                <c:pt idx="1">
                  <c:v>4.34</c:v>
                </c:pt>
                <c:pt idx="2">
                  <c:v>9.09</c:v>
                </c:pt>
                <c:pt idx="3">
                  <c:v>5.57</c:v>
                </c:pt>
                <c:pt idx="4">
                  <c:v>20.9</c:v>
                </c:pt>
                <c:pt idx="5">
                  <c:v>12.31</c:v>
                </c:pt>
                <c:pt idx="6">
                  <c:v>4.03</c:v>
                </c:pt>
                <c:pt idx="7">
                  <c:v>2.77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'Por porte'!$A$18</c:f>
              <c:strCache>
                <c:ptCount val="1"/>
                <c:pt idx="0">
                  <c:v>Pequena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134771295404279E-3"/>
                  <c:y val="4.7961621639076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830707521473639E-17"/>
                  <c:y val="1.438848649172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089847530269336E-3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044923765134664E-3"/>
                  <c:y val="7.1942432458612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9.592324327815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766141504294725E-16"/>
                  <c:y val="1.199040540976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porte'!$B$14:$J$14</c:f>
              <c:strCache>
                <c:ptCount val="9"/>
                <c:pt idx="0">
                  <c:v>DINHEIRO</c:v>
                </c:pt>
                <c:pt idx="1">
                  <c:v>CHEQUE À VISTA</c:v>
                </c:pt>
                <c:pt idx="2">
                  <c:v>CHEQUE PRE-DATADO</c:v>
                </c:pt>
                <c:pt idx="3">
                  <c:v>CARTÃO CREDITO-PRÓPRIO</c:v>
                </c:pt>
                <c:pt idx="4">
                  <c:v>CARTÃO CRÉDITO-TERCEIRO</c:v>
                </c:pt>
                <c:pt idx="5">
                  <c:v>CARTÃO DÉBITO</c:v>
                </c:pt>
                <c:pt idx="6">
                  <c:v>TÍQUETE ALIMENTAÇÃO</c:v>
                </c:pt>
                <c:pt idx="7">
                  <c:v>DESCONTO NA FOLHA</c:v>
                </c:pt>
                <c:pt idx="8">
                  <c:v>OUTROS</c:v>
                </c:pt>
              </c:strCache>
            </c:strRef>
          </c:cat>
          <c:val>
            <c:numRef>
              <c:f>'Por porte'!$B$18:$J$18</c:f>
              <c:numCache>
                <c:formatCode>0.0</c:formatCode>
                <c:ptCount val="9"/>
                <c:pt idx="0">
                  <c:v>46.27</c:v>
                </c:pt>
                <c:pt idx="1">
                  <c:v>4.71</c:v>
                </c:pt>
                <c:pt idx="2">
                  <c:v>7.86</c:v>
                </c:pt>
                <c:pt idx="3">
                  <c:v>5.2</c:v>
                </c:pt>
                <c:pt idx="4">
                  <c:v>15.66</c:v>
                </c:pt>
                <c:pt idx="5">
                  <c:v>9.16</c:v>
                </c:pt>
                <c:pt idx="6">
                  <c:v>4.46</c:v>
                </c:pt>
                <c:pt idx="7">
                  <c:v>2.1800000000000002</c:v>
                </c:pt>
                <c:pt idx="8">
                  <c:v>4.49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37728"/>
        <c:axId val="33339264"/>
      </c:barChart>
      <c:catAx>
        <c:axId val="33337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pt-BR"/>
          </a:p>
        </c:txPr>
        <c:crossAx val="33339264"/>
        <c:crosses val="autoZero"/>
        <c:auto val="1"/>
        <c:lblAlgn val="ctr"/>
        <c:lblOffset val="100"/>
        <c:noMultiLvlLbl val="0"/>
      </c:catAx>
      <c:valAx>
        <c:axId val="3333926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pt-BR"/>
          </a:p>
        </c:txPr>
        <c:crossAx val="3333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81661296892942"/>
          <c:y val="0.91422048113816656"/>
          <c:w val="0.38654204856533114"/>
          <c:h val="5.6630784985243182E-2"/>
        </c:manualLayout>
      </c:layout>
      <c:overlay val="0"/>
      <c:txPr>
        <a:bodyPr/>
        <a:lstStyle/>
        <a:p>
          <a:pPr>
            <a:defRPr sz="1200" b="1">
              <a:latin typeface="Calibri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Participação</a:t>
            </a:r>
            <a:r>
              <a:rPr lang="pt-BR" sz="1600" baseline="0"/>
              <a:t> Formas de Pagamento - Por Região (%)</a:t>
            </a:r>
            <a:endParaRPr lang="pt-BR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31792071534928E-2"/>
          <c:y val="0.12567893690824478"/>
          <c:w val="0.90574951715941177"/>
          <c:h val="0.68330943828110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'Por Região'!$A$14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037782709192605E-3"/>
                  <c:y val="1.403508771929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585218061283726E-3"/>
                  <c:y val="1.122807017543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792609030642017E-3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572188491845104E-17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122807017543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114246235126552E-3"/>
                  <c:y val="1.0582008377701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2820231574556955E-3"/>
                  <c:y val="1.5873012566551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Região'!$B$13:$J$13</c:f>
              <c:strCache>
                <c:ptCount val="9"/>
                <c:pt idx="0">
                  <c:v>DINHEIRO</c:v>
                </c:pt>
                <c:pt idx="1">
                  <c:v>CHEQUE À VISTA</c:v>
                </c:pt>
                <c:pt idx="2">
                  <c:v>CHEQUE PRE-DATADO</c:v>
                </c:pt>
                <c:pt idx="3">
                  <c:v>CARTÃO CREDITO-PRÓPRIO</c:v>
                </c:pt>
                <c:pt idx="4">
                  <c:v>CARTÃO CRÉDITO-TERCEIRO</c:v>
                </c:pt>
                <c:pt idx="5">
                  <c:v>CARTÃO DÉBITO</c:v>
                </c:pt>
                <c:pt idx="6">
                  <c:v>TÍQUETE ALIMENTAÇÃO</c:v>
                </c:pt>
                <c:pt idx="7">
                  <c:v>DESCONTO NA FOLHA</c:v>
                </c:pt>
                <c:pt idx="8">
                  <c:v>OUTROS</c:v>
                </c:pt>
              </c:strCache>
            </c:strRef>
          </c:cat>
          <c:val>
            <c:numRef>
              <c:f>'Por Região'!$B$14:$J$14</c:f>
              <c:numCache>
                <c:formatCode>0.0</c:formatCode>
                <c:ptCount val="9"/>
                <c:pt idx="0">
                  <c:v>38.53</c:v>
                </c:pt>
                <c:pt idx="1">
                  <c:v>0.65</c:v>
                </c:pt>
                <c:pt idx="2">
                  <c:v>1.1100000000000001</c:v>
                </c:pt>
                <c:pt idx="3">
                  <c:v>8.6999999999999993</c:v>
                </c:pt>
                <c:pt idx="4">
                  <c:v>31.15</c:v>
                </c:pt>
                <c:pt idx="5">
                  <c:v>8.76</c:v>
                </c:pt>
                <c:pt idx="6">
                  <c:v>9.6300000000000008</c:v>
                </c:pt>
                <c:pt idx="7">
                  <c:v>1.07</c:v>
                </c:pt>
                <c:pt idx="8">
                  <c:v>0.4</c:v>
                </c:pt>
              </c:numCache>
            </c:numRef>
          </c:val>
        </c:ser>
        <c:ser>
          <c:idx val="1"/>
          <c:order val="1"/>
          <c:tx>
            <c:strRef>
              <c:f>'Por Região'!$A$15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684210526315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37782709192605E-3"/>
                  <c:y val="1.122807017543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585218061284033E-3"/>
                  <c:y val="1.122807017543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7.9365062832757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114246235126552E-3"/>
                  <c:y val="7.9365062832757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Região'!$B$13:$J$13</c:f>
              <c:strCache>
                <c:ptCount val="9"/>
                <c:pt idx="0">
                  <c:v>DINHEIRO</c:v>
                </c:pt>
                <c:pt idx="1">
                  <c:v>CHEQUE À VISTA</c:v>
                </c:pt>
                <c:pt idx="2">
                  <c:v>CHEQUE PRE-DATADO</c:v>
                </c:pt>
                <c:pt idx="3">
                  <c:v>CARTÃO CREDITO-PRÓPRIO</c:v>
                </c:pt>
                <c:pt idx="4">
                  <c:v>CARTÃO CRÉDITO-TERCEIRO</c:v>
                </c:pt>
                <c:pt idx="5">
                  <c:v>CARTÃO DÉBITO</c:v>
                </c:pt>
                <c:pt idx="6">
                  <c:v>TÍQUETE ALIMENTAÇÃO</c:v>
                </c:pt>
                <c:pt idx="7">
                  <c:v>DESCONTO NA FOLHA</c:v>
                </c:pt>
                <c:pt idx="8">
                  <c:v>OUTROS</c:v>
                </c:pt>
              </c:strCache>
            </c:strRef>
          </c:cat>
          <c:val>
            <c:numRef>
              <c:f>'Por Região'!$B$15:$J$15</c:f>
              <c:numCache>
                <c:formatCode>0.0</c:formatCode>
                <c:ptCount val="9"/>
                <c:pt idx="0">
                  <c:v>35.51</c:v>
                </c:pt>
                <c:pt idx="1">
                  <c:v>0.81</c:v>
                </c:pt>
                <c:pt idx="2">
                  <c:v>1.39</c:v>
                </c:pt>
                <c:pt idx="3">
                  <c:v>11.44</c:v>
                </c:pt>
                <c:pt idx="4">
                  <c:v>27.62</c:v>
                </c:pt>
                <c:pt idx="5">
                  <c:v>14.37</c:v>
                </c:pt>
                <c:pt idx="6">
                  <c:v>7.11</c:v>
                </c:pt>
                <c:pt idx="7">
                  <c:v>0.33</c:v>
                </c:pt>
                <c:pt idx="8">
                  <c:v>1.42</c:v>
                </c:pt>
              </c:numCache>
            </c:numRef>
          </c:val>
        </c:ser>
        <c:ser>
          <c:idx val="2"/>
          <c:order val="2"/>
          <c:tx>
            <c:strRef>
              <c:f>'Por Região'!$A$16</c:f>
              <c:strCache>
                <c:ptCount val="1"/>
                <c:pt idx="0">
                  <c:v>Centro-Oeste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37782709192605E-3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122807017543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792609030642017E-3"/>
                  <c:y val="5.6140350877192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403508771929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516682704662908E-16"/>
                  <c:y val="7.9365062832757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40949749008437E-3"/>
                  <c:y val="1.0582008377701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Região'!$B$13:$J$13</c:f>
              <c:strCache>
                <c:ptCount val="9"/>
                <c:pt idx="0">
                  <c:v>DINHEIRO</c:v>
                </c:pt>
                <c:pt idx="1">
                  <c:v>CHEQUE À VISTA</c:v>
                </c:pt>
                <c:pt idx="2">
                  <c:v>CHEQUE PRE-DATADO</c:v>
                </c:pt>
                <c:pt idx="3">
                  <c:v>CARTÃO CREDITO-PRÓPRIO</c:v>
                </c:pt>
                <c:pt idx="4">
                  <c:v>CARTÃO CRÉDITO-TERCEIRO</c:v>
                </c:pt>
                <c:pt idx="5">
                  <c:v>CARTÃO DÉBITO</c:v>
                </c:pt>
                <c:pt idx="6">
                  <c:v>TÍQUETE ALIMENTAÇÃO</c:v>
                </c:pt>
                <c:pt idx="7">
                  <c:v>DESCONTO NA FOLHA</c:v>
                </c:pt>
                <c:pt idx="8">
                  <c:v>OUTROS</c:v>
                </c:pt>
              </c:strCache>
            </c:strRef>
          </c:cat>
          <c:val>
            <c:numRef>
              <c:f>'Por Região'!$B$16:$J$16</c:f>
              <c:numCache>
                <c:formatCode>0.0</c:formatCode>
                <c:ptCount val="9"/>
                <c:pt idx="0">
                  <c:v>36.909999999999997</c:v>
                </c:pt>
                <c:pt idx="1">
                  <c:v>2.14</c:v>
                </c:pt>
                <c:pt idx="2">
                  <c:v>6.04</c:v>
                </c:pt>
                <c:pt idx="3">
                  <c:v>7.2</c:v>
                </c:pt>
                <c:pt idx="4">
                  <c:v>23.65</c:v>
                </c:pt>
                <c:pt idx="5">
                  <c:v>15.02</c:v>
                </c:pt>
                <c:pt idx="6">
                  <c:v>6.76</c:v>
                </c:pt>
                <c:pt idx="7">
                  <c:v>1.03</c:v>
                </c:pt>
                <c:pt idx="8">
                  <c:v>1.26</c:v>
                </c:pt>
              </c:numCache>
            </c:numRef>
          </c:val>
        </c:ser>
        <c:ser>
          <c:idx val="3"/>
          <c:order val="3"/>
          <c:tx>
            <c:strRef>
              <c:f>'Por Região'!$A$17</c:f>
              <c:strCache>
                <c:ptCount val="1"/>
                <c:pt idx="0">
                  <c:v>Sudeste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377827091926354E-3"/>
                  <c:y val="1.122807017543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122807017543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122807017543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704748745042185E-3"/>
                  <c:y val="7.9365062832757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516682704662908E-16"/>
                  <c:y val="1.322751047212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Região'!$B$13:$J$13</c:f>
              <c:strCache>
                <c:ptCount val="9"/>
                <c:pt idx="0">
                  <c:v>DINHEIRO</c:v>
                </c:pt>
                <c:pt idx="1">
                  <c:v>CHEQUE À VISTA</c:v>
                </c:pt>
                <c:pt idx="2">
                  <c:v>CHEQUE PRE-DATADO</c:v>
                </c:pt>
                <c:pt idx="3">
                  <c:v>CARTÃO CREDITO-PRÓPRIO</c:v>
                </c:pt>
                <c:pt idx="4">
                  <c:v>CARTÃO CRÉDITO-TERCEIRO</c:v>
                </c:pt>
                <c:pt idx="5">
                  <c:v>CARTÃO DÉBITO</c:v>
                </c:pt>
                <c:pt idx="6">
                  <c:v>TÍQUETE ALIMENTAÇÃO</c:v>
                </c:pt>
                <c:pt idx="7">
                  <c:v>DESCONTO NA FOLHA</c:v>
                </c:pt>
                <c:pt idx="8">
                  <c:v>OUTROS</c:v>
                </c:pt>
              </c:strCache>
            </c:strRef>
          </c:cat>
          <c:val>
            <c:numRef>
              <c:f>'Por Região'!$B$17:$J$17</c:f>
              <c:numCache>
                <c:formatCode>0.0</c:formatCode>
                <c:ptCount val="9"/>
                <c:pt idx="0">
                  <c:v>39.119999999999997</c:v>
                </c:pt>
                <c:pt idx="1">
                  <c:v>1.69</c:v>
                </c:pt>
                <c:pt idx="2">
                  <c:v>2.31</c:v>
                </c:pt>
                <c:pt idx="3">
                  <c:v>12.93</c:v>
                </c:pt>
                <c:pt idx="4">
                  <c:v>17.93</c:v>
                </c:pt>
                <c:pt idx="5">
                  <c:v>19.190000000000001</c:v>
                </c:pt>
                <c:pt idx="6">
                  <c:v>5.62</c:v>
                </c:pt>
                <c:pt idx="7">
                  <c:v>0.22</c:v>
                </c:pt>
                <c:pt idx="8">
                  <c:v>1</c:v>
                </c:pt>
              </c:numCache>
            </c:numRef>
          </c:val>
        </c:ser>
        <c:ser>
          <c:idx val="4"/>
          <c:order val="4"/>
          <c:tx>
            <c:strRef>
              <c:f>'Por Região'!$A$18</c:f>
              <c:strCache>
                <c:ptCount val="1"/>
                <c:pt idx="0">
                  <c:v>Sul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471869933706218E-2"/>
                  <c:y val="1.684210526315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63045153210378E-3"/>
                  <c:y val="1.403508771929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37782709192605E-3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37782709192605E-3"/>
                  <c:y val="8.4210526315789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122807017543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8523743725209764E-3"/>
                  <c:y val="7.9365062832757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4228492470253104E-3"/>
                  <c:y val="1.0582008377701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Região'!$B$13:$J$13</c:f>
              <c:strCache>
                <c:ptCount val="9"/>
                <c:pt idx="0">
                  <c:v>DINHEIRO</c:v>
                </c:pt>
                <c:pt idx="1">
                  <c:v>CHEQUE À VISTA</c:v>
                </c:pt>
                <c:pt idx="2">
                  <c:v>CHEQUE PRE-DATADO</c:v>
                </c:pt>
                <c:pt idx="3">
                  <c:v>CARTÃO CREDITO-PRÓPRIO</c:v>
                </c:pt>
                <c:pt idx="4">
                  <c:v>CARTÃO CRÉDITO-TERCEIRO</c:v>
                </c:pt>
                <c:pt idx="5">
                  <c:v>CARTÃO DÉBITO</c:v>
                </c:pt>
                <c:pt idx="6">
                  <c:v>TÍQUETE ALIMENTAÇÃO</c:v>
                </c:pt>
                <c:pt idx="7">
                  <c:v>DESCONTO NA FOLHA</c:v>
                </c:pt>
                <c:pt idx="8">
                  <c:v>OUTROS</c:v>
                </c:pt>
              </c:strCache>
            </c:strRef>
          </c:cat>
          <c:val>
            <c:numRef>
              <c:f>'Por Região'!$B$18:$J$18</c:f>
              <c:numCache>
                <c:formatCode>0.0</c:formatCode>
                <c:ptCount val="9"/>
                <c:pt idx="0">
                  <c:v>38.97</c:v>
                </c:pt>
                <c:pt idx="1">
                  <c:v>2.12</c:v>
                </c:pt>
                <c:pt idx="2">
                  <c:v>5.42</c:v>
                </c:pt>
                <c:pt idx="3">
                  <c:v>6.12</c:v>
                </c:pt>
                <c:pt idx="4">
                  <c:v>22.24</c:v>
                </c:pt>
                <c:pt idx="5">
                  <c:v>14.37</c:v>
                </c:pt>
                <c:pt idx="6">
                  <c:v>8.0500000000000007</c:v>
                </c:pt>
                <c:pt idx="7">
                  <c:v>1.27</c:v>
                </c:pt>
                <c:pt idx="8">
                  <c:v>1.42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666752"/>
        <c:axId val="76668288"/>
      </c:barChart>
      <c:catAx>
        <c:axId val="76666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="1">
                <a:latin typeface="Calibri" pitchFamily="34" charset="0"/>
              </a:defRPr>
            </a:pPr>
            <a:endParaRPr lang="pt-BR"/>
          </a:p>
        </c:txPr>
        <c:crossAx val="76668288"/>
        <c:crosses val="autoZero"/>
        <c:auto val="1"/>
        <c:lblAlgn val="ctr"/>
        <c:lblOffset val="100"/>
        <c:noMultiLvlLbl val="0"/>
      </c:catAx>
      <c:valAx>
        <c:axId val="7666828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pt-BR"/>
          </a:p>
        </c:txPr>
        <c:crossAx val="7666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465584217889912"/>
          <c:y val="0.95350686299486254"/>
          <c:w val="0.51534415782110088"/>
          <c:h val="3.9106145251396648E-2"/>
        </c:manualLayout>
      </c:layout>
      <c:overlay val="0"/>
      <c:txPr>
        <a:bodyPr/>
        <a:lstStyle/>
        <a:p>
          <a:pPr>
            <a:defRPr sz="1200" b="1">
              <a:latin typeface="Calibri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0.00493</cdr:x>
      <cdr:y>0.92188</cdr:y>
    </cdr:from>
    <cdr:to>
      <cdr:x>0.3913</cdr:x>
      <cdr:y>0.99755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24495" y="4248496"/>
          <a:ext cx="1919720" cy="34872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t-BR" sz="1000" b="1" dirty="0"/>
            <a:t>Fonte: Ranking Abras 2013</a:t>
          </a:r>
        </a:p>
        <a:p xmlns:a="http://schemas.openxmlformats.org/drawingml/2006/main">
          <a:r>
            <a:rPr lang="pt-BR" sz="1000" b="1" dirty="0"/>
            <a:t>Base:</a:t>
          </a:r>
          <a:r>
            <a:rPr lang="pt-BR" sz="1000" b="1" baseline="0" dirty="0"/>
            <a:t> 710 </a:t>
          </a:r>
          <a:r>
            <a:rPr lang="pt-BR" sz="1000" b="1" baseline="0" dirty="0" err="1"/>
            <a:t>respopndentes</a:t>
          </a:r>
          <a:endParaRPr lang="pt-BR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0.92754</cdr:y>
    </cdr:from>
    <cdr:to>
      <cdr:x>0.20092</cdr:x>
      <cdr:y>0.96171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4608512"/>
          <a:ext cx="1649335" cy="16977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t-BR" sz="900" b="1" dirty="0"/>
            <a:t>Fonte: Ranking Abras 2013</a:t>
          </a:r>
        </a:p>
      </cdr:txBody>
    </cdr:sp>
  </cdr:relSizeAnchor>
  <cdr:relSizeAnchor xmlns:cdr="http://schemas.openxmlformats.org/drawingml/2006/chartDrawing">
    <cdr:from>
      <cdr:x>0.59406</cdr:x>
      <cdr:y>0.27456</cdr:y>
    </cdr:from>
    <cdr:to>
      <cdr:x>0.61793</cdr:x>
      <cdr:y>0.47148</cdr:y>
    </cdr:to>
    <cdr:sp macro="" textlink="">
      <cdr:nvSpPr>
        <cdr:cNvPr id="3" name="Seta para baixo 2"/>
        <cdr:cNvSpPr/>
      </cdr:nvSpPr>
      <cdr:spPr bwMode="auto">
        <a:xfrm xmlns:a="http://schemas.openxmlformats.org/drawingml/2006/main" rot="1487296">
          <a:off x="4876598" y="1364161"/>
          <a:ext cx="195974" cy="978408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tx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t-BR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</cdr:x>
      <cdr:y>0.97101</cdr:y>
    </cdr:from>
    <cdr:to>
      <cdr:x>1</cdr:x>
      <cdr:y>1</cdr:y>
    </cdr:to>
    <cdr:sp macro="" textlink="">
      <cdr:nvSpPr>
        <cdr:cNvPr id="4" name="Retângulo 3"/>
        <cdr:cNvSpPr/>
      </cdr:nvSpPr>
      <cdr:spPr bwMode="auto">
        <a:xfrm xmlns:a="http://schemas.openxmlformats.org/drawingml/2006/main">
          <a:off x="0" y="4614774"/>
          <a:ext cx="8208912" cy="137754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 w="9525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0.00252</cdr:x>
      <cdr:y>0.95789</cdr:y>
    </cdr:from>
    <cdr:to>
      <cdr:x>0.21159</cdr:x>
      <cdr:y>1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19050" y="4333876"/>
          <a:ext cx="1581151" cy="1904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t-BR" sz="1000" b="1" dirty="0"/>
            <a:t>Fonte: Ranking Abras 2013</a:t>
          </a:r>
        </a:p>
      </cdr:txBody>
    </cdr:sp>
  </cdr:relSizeAnchor>
  <cdr:relSizeAnchor xmlns:cdr="http://schemas.openxmlformats.org/drawingml/2006/chartDrawing">
    <cdr:from>
      <cdr:x>0.64669</cdr:x>
      <cdr:y>0.26896</cdr:y>
    </cdr:from>
    <cdr:to>
      <cdr:x>0.67057</cdr:x>
      <cdr:y>0.48464</cdr:y>
    </cdr:to>
    <cdr:sp macro="" textlink="">
      <cdr:nvSpPr>
        <cdr:cNvPr id="3" name="Seta para baixo 2"/>
        <cdr:cNvSpPr/>
      </cdr:nvSpPr>
      <cdr:spPr bwMode="auto">
        <a:xfrm xmlns:a="http://schemas.openxmlformats.org/drawingml/2006/main" rot="1487296">
          <a:off x="5308646" y="1220145"/>
          <a:ext cx="195974" cy="978408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tx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>
            <a:solidFill>
              <a:schemeClr val="tx2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57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02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38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90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FE20CA9-7335-4DFE-8CD4-E0BCD5F7E8E2}" type="datetimeFigureOut">
              <a:rPr lang="pt-BR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29/04/2013</a:t>
            </a:fld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88D91A4-E2E5-4B7D-A024-A39A366CD4B8}" type="slidenum">
              <a:rPr lang="pt-BR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6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EA91578-AF43-4597-8C69-7136D7879A0A}" type="datetimeFigureOut">
              <a:rPr lang="pt-BR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29/04/2013</a:t>
            </a:fld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64D6D69-280A-4928-9EE4-5657045327D3}" type="slidenum">
              <a:rPr lang="pt-BR">
                <a:solidFill>
                  <a:srgbClr val="000000"/>
                </a:solidFill>
                <a:latin typeface="Calibri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2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7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83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09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8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48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58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7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6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9844-2798-4724-B892-8C65CF6B2A3F}" type="datetimeFigureOut">
              <a:rPr lang="pt-BR" smtClean="0"/>
              <a:pPr/>
              <a:t>29/04/2013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02F5-4CF1-4F86-9611-5CE874C203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54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7" descr="templat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7" descr="template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95288" y="836613"/>
            <a:ext cx="8259762" cy="573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0913" y="1468438"/>
            <a:ext cx="71707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3" y="2309813"/>
            <a:ext cx="712628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heading here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2" descr="C:\Documents and Settings\jefferson.ABRAS\Desktop\Sem-título-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4450"/>
            <a:ext cx="54006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Univers 55" pitchFamily="34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Univers 55" pitchFamily="34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Univers 55" pitchFamily="34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Univers 55" pitchFamily="34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EE3423"/>
          </a:solidFill>
          <a:latin typeface="Univers 55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EE3423"/>
          </a:solidFill>
          <a:latin typeface="Univers 55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EE3423"/>
          </a:solidFill>
          <a:latin typeface="Univers 55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400" b="1">
          <a:solidFill>
            <a:srgbClr val="EE3423"/>
          </a:solidFill>
          <a:latin typeface="Univers 55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Times New Roman" pitchFamily="18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Times New Roman" pitchFamily="18" charset="0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Times New Roman" pitchFamily="18" charset="0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Times New Roman" pitchFamily="18" charset="0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Times New Roman" pitchFamily="18" charset="0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Times New Roman" pitchFamily="18" charset="0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conomia@abras.com.br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br/url?sa=i&amp;rct=j&amp;q=cart%C3%A3o+de+d%C3%A9bito&amp;source=images&amp;cd=&amp;cad=rja&amp;docid=TUjd0lmDRn6OZM&amp;tbnid=iKCJCO_TKBbHbM:&amp;ved=0CAUQjRw&amp;url=http://www.amambainoticias.com.br/geral/cresce-numero-de-brasileiros-que-utilizam-cartoes-de-credito-e-debito&amp;ei=9-93UYuhMorY9QTv2oCoAg&amp;bvm=bv.45645796,d.dmQ&amp;psig=AFQjCNFBxIWDQtnoynjWcWVfBLTa7A7sFQ&amp;ust=1366900728339042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dolar&amp;source=images&amp;cd=&amp;cad=rja&amp;docid=uFrGrpxQKebKQM&amp;tbnid=VI5irdoH9fsY3M:&amp;ved=0CAUQjRw&amp;url=http://juntosembuenosaires.blogspot.com/2012/05/como-comprar-dolar-na-argentina.html&amp;ei=kS54UaXuAZSg8gTX3oCQDw&amp;bvm=bv.45645796,d.dmQ&amp;psig=AFQjCNFC8R-xsUxlQYj7M-UVNcGkedqp4w&amp;ust=1366917051813652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7" descr="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324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097"/>
          <p:cNvSpPr txBox="1">
            <a:spLocks noChangeArrowheads="1"/>
          </p:cNvSpPr>
          <p:nvPr/>
        </p:nvSpPr>
        <p:spPr bwMode="auto">
          <a:xfrm>
            <a:off x="-2560638" y="4300538"/>
            <a:ext cx="41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FFFF"/>
                </a:solidFill>
              </a:rPr>
              <a:t> 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5124" name="Picture 2" descr="C:\Documents and Settings\jefferson.ABRAS\Desktop\Sem-títul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4925"/>
            <a:ext cx="91598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0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"/>
          <a:stretch>
            <a:fillRect/>
          </a:stretch>
        </p:blipFill>
        <p:spPr bwMode="auto">
          <a:xfrm>
            <a:off x="139700" y="1412875"/>
            <a:ext cx="8689975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88"/>
          <p:cNvGrpSpPr>
            <a:grpSpLocks/>
          </p:cNvGrpSpPr>
          <p:nvPr/>
        </p:nvGrpSpPr>
        <p:grpSpPr bwMode="auto">
          <a:xfrm>
            <a:off x="42862" y="1184874"/>
            <a:ext cx="9188450" cy="5556494"/>
            <a:chOff x="273" y="277"/>
            <a:chExt cx="5788" cy="3188"/>
          </a:xfrm>
          <a:solidFill>
            <a:srgbClr val="0070C0"/>
          </a:solidFill>
        </p:grpSpPr>
        <p:sp>
          <p:nvSpPr>
            <p:cNvPr id="17" name="Rectangle 3089"/>
            <p:cNvSpPr>
              <a:spLocks noChangeArrowheads="1"/>
            </p:cNvSpPr>
            <p:nvPr/>
          </p:nvSpPr>
          <p:spPr bwMode="auto">
            <a:xfrm>
              <a:off x="273" y="277"/>
              <a:ext cx="5788" cy="1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8" name="Rectangle 3090"/>
            <p:cNvSpPr>
              <a:spLocks noChangeArrowheads="1"/>
            </p:cNvSpPr>
            <p:nvPr/>
          </p:nvSpPr>
          <p:spPr bwMode="auto">
            <a:xfrm>
              <a:off x="273" y="3329"/>
              <a:ext cx="5788" cy="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9" name="Rectangle 3091"/>
            <p:cNvSpPr>
              <a:spLocks noChangeArrowheads="1"/>
            </p:cNvSpPr>
            <p:nvPr/>
          </p:nvSpPr>
          <p:spPr bwMode="auto">
            <a:xfrm>
              <a:off x="273" y="321"/>
              <a:ext cx="122" cy="3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20" name="Rectangle 3092"/>
            <p:cNvSpPr>
              <a:spLocks noChangeArrowheads="1"/>
            </p:cNvSpPr>
            <p:nvPr/>
          </p:nvSpPr>
          <p:spPr bwMode="auto">
            <a:xfrm>
              <a:off x="5843" y="303"/>
              <a:ext cx="218" cy="3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</p:grpSp>
      <p:sp>
        <p:nvSpPr>
          <p:cNvPr id="5127" name="Rectangle 3093"/>
          <p:cNvSpPr>
            <a:spLocks noChangeArrowheads="1"/>
          </p:cNvSpPr>
          <p:nvPr/>
        </p:nvSpPr>
        <p:spPr bwMode="auto">
          <a:xfrm>
            <a:off x="42863" y="3214686"/>
            <a:ext cx="7265441" cy="15001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 - CDEIC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Cartões 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Débito-30/04/2013</a:t>
            </a:r>
            <a:endParaRPr lang="pt-BR" sz="3200" dirty="0"/>
          </a:p>
        </p:txBody>
      </p:sp>
      <p:sp>
        <p:nvSpPr>
          <p:cNvPr id="5128" name="Rectangle 3096"/>
          <p:cNvSpPr>
            <a:spLocks noChangeArrowheads="1"/>
          </p:cNvSpPr>
          <p:nvPr/>
        </p:nvSpPr>
        <p:spPr bwMode="auto">
          <a:xfrm rot="-2700000">
            <a:off x="-161925" y="3789386"/>
            <a:ext cx="360363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129" name="Text Box 3097"/>
          <p:cNvSpPr txBox="1">
            <a:spLocks noChangeArrowheads="1"/>
          </p:cNvSpPr>
          <p:nvPr/>
        </p:nvSpPr>
        <p:spPr bwMode="auto">
          <a:xfrm>
            <a:off x="-2616200" y="4308475"/>
            <a:ext cx="412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chemeClr val="bg1"/>
                </a:solidFill>
              </a:rPr>
              <a:t>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111191"/>
            <a:ext cx="8215370" cy="949657"/>
          </a:xfrm>
        </p:spPr>
        <p:txBody>
          <a:bodyPr/>
          <a:lstStyle/>
          <a:p>
            <a:pPr algn="ctr"/>
            <a:r>
              <a:rPr lang="pt-BR" sz="2800" b="1" dirty="0" smtClean="0">
                <a:latin typeface="Calibri" pitchFamily="34" charset="0"/>
              </a:rPr>
              <a:t>Taxa para uso do cartão de débito praticada no Brasil só é inferior ao cobrado na República Dominicana. 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395536" y="836712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467544" y="6453336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95714"/>
              </p:ext>
            </p:extLst>
          </p:nvPr>
        </p:nvGraphicFramePr>
        <p:xfrm>
          <a:off x="2267744" y="2420890"/>
          <a:ext cx="4392488" cy="3250660"/>
        </p:xfrm>
        <a:graphic>
          <a:graphicData uri="http://schemas.openxmlformats.org/drawingml/2006/table">
            <a:tbl>
              <a:tblPr/>
              <a:tblGrid>
                <a:gridCol w="2591191"/>
                <a:gridCol w="1801297"/>
              </a:tblGrid>
              <a:tr h="4453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Custo de Transação com cartão de débito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3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Bolívia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638919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3" marR="8583" marT="8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283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0,55% + IVA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283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México 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283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Paraguai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 a 1,5%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283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República Dominicana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283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Uruguai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283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Venezuela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8583" marR="8583" marT="85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792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</a:t>
                      </a:r>
                      <a:r>
                        <a:rPr lang="pt-BR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Asociacion</a:t>
                      </a:r>
                      <a:r>
                        <a:rPr lang="pt-B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Latinoamericana</a:t>
                      </a:r>
                      <a:r>
                        <a:rPr lang="pt-B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Supermercados (Alas)</a:t>
                      </a:r>
                    </a:p>
                  </a:txBody>
                  <a:tcPr marL="8583" marR="8583" marT="85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Elipse 11"/>
          <p:cNvSpPr/>
          <p:nvPr/>
        </p:nvSpPr>
        <p:spPr bwMode="auto">
          <a:xfrm>
            <a:off x="3131840" y="3140968"/>
            <a:ext cx="914400" cy="648072"/>
          </a:xfrm>
          <a:prstGeom prst="ellipse">
            <a:avLst/>
          </a:prstGeom>
          <a:solidFill>
            <a:srgbClr val="33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Brasil</a:t>
            </a:r>
          </a:p>
        </p:txBody>
      </p:sp>
      <p:sp>
        <p:nvSpPr>
          <p:cNvPr id="14" name="Elipse 13"/>
          <p:cNvSpPr/>
          <p:nvPr/>
        </p:nvSpPr>
        <p:spPr bwMode="auto">
          <a:xfrm>
            <a:off x="5241776" y="3140968"/>
            <a:ext cx="914400" cy="648072"/>
          </a:xfrm>
          <a:prstGeom prst="ellipse">
            <a:avLst/>
          </a:prstGeom>
          <a:solidFill>
            <a:srgbClr val="33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2,0%</a:t>
            </a:r>
          </a:p>
        </p:txBody>
      </p:sp>
    </p:spTree>
    <p:extLst>
      <p:ext uri="{BB962C8B-B14F-4D97-AF65-F5344CB8AC3E}">
        <p14:creationId xmlns:p14="http://schemas.microsoft.com/office/powerpoint/2010/main" val="11163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628800"/>
            <a:ext cx="66967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</a:rPr>
              <a:t>Posição da Abras</a:t>
            </a:r>
          </a:p>
          <a:p>
            <a:pPr algn="ctr"/>
            <a:endParaRPr lang="pt-BR" dirty="0"/>
          </a:p>
          <a:p>
            <a:pPr algn="just"/>
            <a:r>
              <a:rPr lang="pt-BR" sz="2400" dirty="0" smtClean="0">
                <a:latin typeface="Calibri" pitchFamily="34" charset="0"/>
              </a:rPr>
              <a:t>A Abras pleiteia a adoção, no Brasil, da mesma sistemática utilizada nos EUA, com a cobrança de uma tarifa fixa sobre as operações de cartão de débito, independentemente do valor da transação.</a:t>
            </a:r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 bwMode="auto">
          <a:xfrm>
            <a:off x="395536" y="836712"/>
            <a:ext cx="8208912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395536" y="6453336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95288" y="4463241"/>
            <a:ext cx="8209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Elaboração:</a:t>
            </a:r>
          </a:p>
          <a:p>
            <a:endParaRPr lang="pt-BR" sz="1200" b="1" dirty="0" smtClean="0"/>
          </a:p>
          <a:p>
            <a:r>
              <a:rPr lang="pt-BR" sz="1200" b="1" dirty="0" smtClean="0"/>
              <a:t>Departamento de Economia e Pesquisa da ABRAS</a:t>
            </a:r>
            <a:br>
              <a:rPr lang="pt-BR" sz="1200" b="1" dirty="0" smtClean="0"/>
            </a:br>
            <a:r>
              <a:rPr lang="pt-BR" sz="1200" b="1" dirty="0" smtClean="0"/>
              <a:t/>
            </a:r>
            <a:br>
              <a:rPr lang="pt-BR" sz="1200" b="1" dirty="0" smtClean="0"/>
            </a:br>
            <a:r>
              <a:rPr lang="pt-BR" sz="1200" dirty="0" smtClean="0"/>
              <a:t>Gerente: Flávio Tayra </a:t>
            </a:r>
            <a:br>
              <a:rPr lang="pt-BR" sz="1200" dirty="0" smtClean="0"/>
            </a:br>
            <a:r>
              <a:rPr lang="pt-BR" sz="1200" dirty="0" smtClean="0"/>
              <a:t>Analistas Responsáveis: Moisés Lira e Fabiana Alves</a:t>
            </a:r>
          </a:p>
          <a:p>
            <a:r>
              <a:rPr lang="pt-BR" sz="1200" dirty="0" err="1" smtClean="0"/>
              <a:t>E-mail</a:t>
            </a:r>
            <a:r>
              <a:rPr lang="pt-BR" sz="1200" dirty="0" smtClean="0"/>
              <a:t>: </a:t>
            </a:r>
            <a:r>
              <a:rPr lang="pt-BR" sz="1200" dirty="0" smtClean="0">
                <a:hlinkClick r:id="rId2"/>
              </a:rPr>
              <a:t>economia@abras.com.br</a:t>
            </a:r>
            <a:r>
              <a:rPr lang="pt-BR" sz="1200" dirty="0" smtClean="0"/>
              <a:t>	</a:t>
            </a:r>
            <a:endParaRPr lang="pt-BR" sz="28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288" y="836712"/>
            <a:ext cx="8209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395536" y="836712"/>
            <a:ext cx="8208912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409298" y="6453336"/>
            <a:ext cx="8208912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74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0728"/>
            <a:ext cx="8607455" cy="4519974"/>
          </a:xfrm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buClr>
                <a:srgbClr val="FC0128"/>
              </a:buClr>
              <a:buSzPct val="66000"/>
              <a:buFont typeface="Wingdings" pitchFamily="2" charset="2"/>
              <a:buNone/>
              <a:defRPr/>
            </a:pPr>
            <a:r>
              <a:rPr lang="en-GB" sz="3600" b="1" dirty="0" err="1" smtClean="0">
                <a:latin typeface="Calibri" pitchFamily="34" charset="0"/>
              </a:rPr>
              <a:t>Setor</a:t>
            </a:r>
            <a:r>
              <a:rPr lang="en-GB" sz="3600" b="1" dirty="0" smtClean="0">
                <a:latin typeface="Calibri" pitchFamily="34" charset="0"/>
              </a:rPr>
              <a:t> </a:t>
            </a:r>
            <a:r>
              <a:rPr lang="en-GB" sz="3600" b="1" dirty="0" err="1" smtClean="0">
                <a:latin typeface="Calibri" pitchFamily="34" charset="0"/>
              </a:rPr>
              <a:t>faturou</a:t>
            </a:r>
            <a:r>
              <a:rPr lang="en-GB" sz="3600" b="1" dirty="0" smtClean="0">
                <a:latin typeface="Calibri" pitchFamily="34" charset="0"/>
              </a:rPr>
              <a:t> R$ 242,9 </a:t>
            </a:r>
            <a:r>
              <a:rPr lang="en-GB" sz="3600" b="1" dirty="0" err="1" smtClean="0">
                <a:latin typeface="Calibri" pitchFamily="34" charset="0"/>
              </a:rPr>
              <a:t>bilhões</a:t>
            </a:r>
            <a:r>
              <a:rPr lang="en-GB" sz="3600" b="1" dirty="0" smtClean="0">
                <a:latin typeface="Calibri" pitchFamily="34" charset="0"/>
              </a:rPr>
              <a:t> </a:t>
            </a:r>
            <a:r>
              <a:rPr lang="en-GB" sz="3600" b="1" dirty="0" err="1" smtClean="0">
                <a:latin typeface="Calibri" pitchFamily="34" charset="0"/>
              </a:rPr>
              <a:t>em</a:t>
            </a:r>
            <a:r>
              <a:rPr lang="en-GB" sz="3600" b="1" dirty="0" smtClean="0">
                <a:latin typeface="Calibri" pitchFamily="34" charset="0"/>
              </a:rPr>
              <a:t> 2012</a:t>
            </a:r>
          </a:p>
          <a:p>
            <a:pPr eaLnBrk="1" hangingPunct="1">
              <a:lnSpc>
                <a:spcPct val="90000"/>
              </a:lnSpc>
              <a:buClr>
                <a:srgbClr val="FC0128"/>
              </a:buClr>
              <a:buSzPct val="66000"/>
              <a:buFont typeface="Wingdings" pitchFamily="2" charset="2"/>
              <a:buNone/>
              <a:defRPr/>
            </a:pPr>
            <a:endParaRPr lang="en-GB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C0128"/>
              </a:buClr>
              <a:buSzPct val="66000"/>
              <a:buFont typeface="Wingdings" pitchFamily="2" charset="2"/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Supermercados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respondem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por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83,7% do </a:t>
            </a: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abastecimento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de </a:t>
            </a: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alimentos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e </a:t>
            </a: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bebidas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 no Brasil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C0128"/>
              </a:buClr>
              <a:buSzPct val="66000"/>
              <a:buFont typeface="Wingdings" pitchFamily="2" charset="2"/>
              <a:buNone/>
              <a:defRPr/>
            </a:pPr>
            <a:endParaRPr lang="en-GB" sz="18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C0128"/>
              </a:buClr>
              <a:buSzPct val="66000"/>
              <a:buFont typeface="Wingdings" pitchFamily="2" charset="2"/>
              <a:buNone/>
              <a:defRPr/>
            </a:pPr>
            <a:r>
              <a:rPr lang="en-GB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  <a:r>
              <a:rPr lang="en-GB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			</a:t>
            </a:r>
            <a:r>
              <a:rPr lang="en-GB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2011		2012	      	</a:t>
            </a:r>
            <a:r>
              <a:rPr lang="en-GB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Variação</a:t>
            </a:r>
            <a:endParaRPr lang="en-GB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C0128"/>
              </a:buClr>
              <a:buSzPct val="66000"/>
              <a:buFont typeface="Wingdings" pitchFamily="2" charset="2"/>
              <a:buNone/>
              <a:defRPr/>
            </a:pPr>
            <a:r>
              <a:rPr lang="en-GB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Faturamento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	       	 </a:t>
            </a:r>
            <a:r>
              <a:rPr lang="en-GB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R$ 224,3 </a:t>
            </a:r>
            <a:r>
              <a:rPr lang="en-GB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bilhões</a:t>
            </a:r>
            <a:r>
              <a:rPr lang="en-GB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                R$ 242,9 </a:t>
            </a:r>
            <a:r>
              <a:rPr lang="en-GB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bilhões</a:t>
            </a:r>
            <a:r>
              <a:rPr lang="en-GB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        +8,3%</a:t>
            </a:r>
            <a:endParaRPr lang="en-GB" sz="1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C0128"/>
              </a:buClr>
              <a:buSzPct val="66000"/>
              <a:buFont typeface="Wingdings" pitchFamily="2" charset="2"/>
              <a:buNone/>
              <a:defRPr/>
            </a:pPr>
            <a:r>
              <a:rPr lang="en-GB" sz="1800" b="1" dirty="0" err="1" smtClean="0">
                <a:latin typeface="Calibri" pitchFamily="34" charset="0"/>
              </a:rPr>
              <a:t>Número</a:t>
            </a:r>
            <a:r>
              <a:rPr lang="en-GB" sz="1800" b="1" dirty="0" smtClean="0">
                <a:latin typeface="Calibri" pitchFamily="34" charset="0"/>
              </a:rPr>
              <a:t> de </a:t>
            </a:r>
            <a:r>
              <a:rPr lang="en-GB" sz="1800" b="1" dirty="0" err="1" smtClean="0">
                <a:latin typeface="Calibri" pitchFamily="34" charset="0"/>
              </a:rPr>
              <a:t>lojas</a:t>
            </a:r>
            <a:r>
              <a:rPr lang="en-GB" sz="1800" b="1" dirty="0" smtClean="0">
                <a:latin typeface="Calibri" pitchFamily="34" charset="0"/>
              </a:rPr>
              <a:t>: 	                 	         </a:t>
            </a:r>
            <a:r>
              <a:rPr lang="en-GB" sz="1800" b="1" dirty="0" smtClean="0">
                <a:solidFill>
                  <a:srgbClr val="002060"/>
                </a:solidFill>
                <a:latin typeface="Calibri" pitchFamily="34" charset="0"/>
              </a:rPr>
              <a:t>82,0 mil </a:t>
            </a:r>
            <a:r>
              <a:rPr lang="en-GB" sz="1800" b="1" dirty="0" err="1" smtClean="0">
                <a:solidFill>
                  <a:srgbClr val="002060"/>
                </a:solidFill>
                <a:latin typeface="Calibri" pitchFamily="34" charset="0"/>
              </a:rPr>
              <a:t>lojas</a:t>
            </a:r>
            <a:r>
              <a:rPr lang="en-GB" sz="1800" b="1" dirty="0" smtClean="0">
                <a:solidFill>
                  <a:srgbClr val="002060"/>
                </a:solidFill>
                <a:latin typeface="Calibri" pitchFamily="34" charset="0"/>
              </a:rPr>
              <a:t> 		 83,6 mil </a:t>
            </a:r>
            <a:r>
              <a:rPr lang="en-GB" sz="1800" b="1" dirty="0" err="1" smtClean="0">
                <a:solidFill>
                  <a:srgbClr val="002060"/>
                </a:solidFill>
                <a:latin typeface="Calibri" pitchFamily="34" charset="0"/>
              </a:rPr>
              <a:t>lojas</a:t>
            </a:r>
            <a:r>
              <a:rPr lang="en-GB" sz="1800" b="1" dirty="0" smtClean="0">
                <a:solidFill>
                  <a:srgbClr val="002060"/>
                </a:solidFill>
                <a:latin typeface="Calibri" pitchFamily="34" charset="0"/>
              </a:rPr>
              <a:t>                  +1,9%</a:t>
            </a:r>
          </a:p>
          <a:p>
            <a:pPr eaLnBrk="1" hangingPunct="1">
              <a:lnSpc>
                <a:spcPct val="120000"/>
              </a:lnSpc>
              <a:buClr>
                <a:srgbClr val="FC0128"/>
              </a:buClr>
              <a:buSzPct val="66000"/>
              <a:buFont typeface="Wingdings" pitchFamily="2" charset="2"/>
              <a:buNone/>
              <a:defRPr/>
            </a:pPr>
            <a:r>
              <a:rPr lang="en-GB" sz="1800" b="1" dirty="0" err="1" smtClean="0">
                <a:latin typeface="Calibri" pitchFamily="34" charset="0"/>
              </a:rPr>
              <a:t>Número</a:t>
            </a:r>
            <a:r>
              <a:rPr lang="en-GB" sz="1800" b="1" dirty="0" smtClean="0">
                <a:latin typeface="Calibri" pitchFamily="34" charset="0"/>
              </a:rPr>
              <a:t> de check-outs: 	 </a:t>
            </a:r>
            <a:r>
              <a:rPr lang="en-GB" sz="1800" b="1" dirty="0" smtClean="0">
                <a:solidFill>
                  <a:srgbClr val="002060"/>
                </a:solidFill>
                <a:latin typeface="Calibri" pitchFamily="34" charset="0"/>
              </a:rPr>
              <a:t>206,6 mil check-outs	210,2 mil check-outs      +1,7%</a:t>
            </a:r>
          </a:p>
          <a:p>
            <a:pPr eaLnBrk="1" hangingPunct="1">
              <a:lnSpc>
                <a:spcPct val="120000"/>
              </a:lnSpc>
              <a:buClr>
                <a:srgbClr val="FC0128"/>
              </a:buClr>
              <a:buSzPct val="66000"/>
              <a:buFont typeface="Wingdings" pitchFamily="2" charset="2"/>
              <a:buNone/>
              <a:defRPr/>
            </a:pPr>
            <a:r>
              <a:rPr lang="en-GB" sz="1800" b="1" dirty="0" err="1" smtClean="0">
                <a:latin typeface="Calibri" pitchFamily="34" charset="0"/>
              </a:rPr>
              <a:t>Número</a:t>
            </a:r>
            <a:r>
              <a:rPr lang="en-GB" sz="1800" b="1" dirty="0" smtClean="0">
                <a:latin typeface="Calibri" pitchFamily="34" charset="0"/>
              </a:rPr>
              <a:t> de </a:t>
            </a:r>
            <a:r>
              <a:rPr lang="en-GB" sz="1800" b="1" dirty="0" err="1" smtClean="0">
                <a:latin typeface="Calibri" pitchFamily="34" charset="0"/>
              </a:rPr>
              <a:t>funcionários</a:t>
            </a:r>
            <a:r>
              <a:rPr lang="en-GB" sz="1800" b="1" dirty="0" smtClean="0">
                <a:latin typeface="Calibri" pitchFamily="34" charset="0"/>
              </a:rPr>
              <a:t>:       </a:t>
            </a:r>
            <a:r>
              <a:rPr lang="en-GB" sz="1800" b="1" dirty="0" smtClean="0">
                <a:solidFill>
                  <a:srgbClr val="002060"/>
                </a:solidFill>
                <a:latin typeface="Calibri" pitchFamily="34" charset="0"/>
              </a:rPr>
              <a:t>967,7 mil </a:t>
            </a:r>
            <a:r>
              <a:rPr lang="en-GB" sz="1800" b="1" dirty="0" err="1" smtClean="0">
                <a:solidFill>
                  <a:srgbClr val="002060"/>
                </a:solidFill>
                <a:latin typeface="Calibri" pitchFamily="34" charset="0"/>
              </a:rPr>
              <a:t>funcionários</a:t>
            </a:r>
            <a:r>
              <a:rPr lang="en-GB" sz="1800" b="1" dirty="0" smtClean="0">
                <a:solidFill>
                  <a:srgbClr val="002060"/>
                </a:solidFill>
                <a:latin typeface="Calibri" pitchFamily="34" charset="0"/>
              </a:rPr>
              <a:t>	986,1 mil </a:t>
            </a:r>
            <a:r>
              <a:rPr lang="en-GB" sz="1800" b="1" dirty="0" err="1" smtClean="0">
                <a:solidFill>
                  <a:srgbClr val="002060"/>
                </a:solidFill>
                <a:latin typeface="Calibri" pitchFamily="34" charset="0"/>
              </a:rPr>
              <a:t>funcionários</a:t>
            </a:r>
            <a:r>
              <a:rPr lang="en-GB" sz="1800" b="1" dirty="0" smtClean="0">
                <a:solidFill>
                  <a:srgbClr val="002060"/>
                </a:solidFill>
                <a:latin typeface="Calibri" pitchFamily="34" charset="0"/>
              </a:rPr>
              <a:t>   +1,9%</a:t>
            </a:r>
            <a:r>
              <a:rPr lang="en-GB" sz="1800" b="1" u="sng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</a:p>
          <a:p>
            <a:pPr eaLnBrk="1" hangingPunct="1">
              <a:lnSpc>
                <a:spcPct val="120000"/>
              </a:lnSpc>
              <a:buClr>
                <a:srgbClr val="FC0128"/>
              </a:buClr>
              <a:buSzPct val="66000"/>
              <a:buFont typeface="Wingdings" pitchFamily="2" charset="2"/>
              <a:buNone/>
              <a:defRPr/>
            </a:pPr>
            <a:r>
              <a:rPr lang="en-GB" sz="1800" b="1" dirty="0" err="1" smtClean="0">
                <a:latin typeface="Calibri" pitchFamily="34" charset="0"/>
              </a:rPr>
              <a:t>Área</a:t>
            </a:r>
            <a:r>
              <a:rPr lang="en-GB" sz="1800" b="1" dirty="0" smtClean="0">
                <a:latin typeface="Calibri" pitchFamily="34" charset="0"/>
              </a:rPr>
              <a:t> de </a:t>
            </a:r>
            <a:r>
              <a:rPr lang="en-GB" sz="1800" b="1" dirty="0" err="1" smtClean="0">
                <a:latin typeface="Calibri" pitchFamily="34" charset="0"/>
              </a:rPr>
              <a:t>vendas</a:t>
            </a:r>
            <a:r>
              <a:rPr lang="en-GB" sz="1800" b="1" dirty="0" smtClean="0">
                <a:latin typeface="Calibri" pitchFamily="34" charset="0"/>
              </a:rPr>
              <a:t> </a:t>
            </a:r>
            <a:r>
              <a:rPr lang="en-GB" sz="1800" b="1" dirty="0" err="1" smtClean="0">
                <a:latin typeface="Calibri" pitchFamily="34" charset="0"/>
              </a:rPr>
              <a:t>em</a:t>
            </a:r>
            <a:r>
              <a:rPr lang="en-GB" sz="1800" b="1" dirty="0" smtClean="0">
                <a:latin typeface="Calibri" pitchFamily="34" charset="0"/>
              </a:rPr>
              <a:t> m</a:t>
            </a:r>
            <a:r>
              <a:rPr lang="en-GB" sz="1800" b="1" baseline="30000" dirty="0" smtClean="0">
                <a:latin typeface="Calibri" pitchFamily="34" charset="0"/>
              </a:rPr>
              <a:t>2</a:t>
            </a:r>
            <a:r>
              <a:rPr lang="en-GB" sz="1800" b="1" dirty="0" smtClean="0">
                <a:latin typeface="Calibri" pitchFamily="34" charset="0"/>
              </a:rPr>
              <a:t> :                </a:t>
            </a:r>
            <a:r>
              <a:rPr lang="en-GB" sz="1800" b="1" dirty="0" smtClean="0">
                <a:solidFill>
                  <a:srgbClr val="002060"/>
                </a:solidFill>
                <a:latin typeface="Calibri" pitchFamily="34" charset="0"/>
              </a:rPr>
              <a:t>20,6 </a:t>
            </a:r>
            <a:r>
              <a:rPr lang="en-GB" sz="1800" b="1" dirty="0" err="1" smtClean="0">
                <a:solidFill>
                  <a:srgbClr val="002060"/>
                </a:solidFill>
                <a:latin typeface="Calibri" pitchFamily="34" charset="0"/>
              </a:rPr>
              <a:t>milhões</a:t>
            </a:r>
            <a:r>
              <a:rPr lang="en-GB" sz="1800" b="1" dirty="0" smtClean="0">
                <a:solidFill>
                  <a:srgbClr val="002060"/>
                </a:solidFill>
                <a:latin typeface="Calibri" pitchFamily="34" charset="0"/>
              </a:rPr>
              <a:t>		21,0 </a:t>
            </a:r>
            <a:r>
              <a:rPr lang="en-GB" sz="1800" b="1" dirty="0" err="1" smtClean="0">
                <a:solidFill>
                  <a:srgbClr val="002060"/>
                </a:solidFill>
                <a:latin typeface="Calibri" pitchFamily="34" charset="0"/>
              </a:rPr>
              <a:t>milhões</a:t>
            </a:r>
            <a:r>
              <a:rPr lang="en-GB" sz="1800" b="1" dirty="0" smtClean="0">
                <a:solidFill>
                  <a:srgbClr val="002060"/>
                </a:solidFill>
                <a:latin typeface="Calibri" pitchFamily="34" charset="0"/>
              </a:rPr>
              <a:t>                     +1,9%</a:t>
            </a:r>
            <a:r>
              <a:rPr lang="en-GB" sz="1800" b="1" dirty="0" smtClean="0">
                <a:solidFill>
                  <a:srgbClr val="000099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13315" name="Text Box 23"/>
          <p:cNvSpPr txBox="1">
            <a:spLocks noChangeArrowheads="1"/>
          </p:cNvSpPr>
          <p:nvPr/>
        </p:nvSpPr>
        <p:spPr bwMode="auto">
          <a:xfrm>
            <a:off x="357158" y="6017632"/>
            <a:ext cx="3240360" cy="55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/>
            <a:r>
              <a:rPr lang="pt-BR" sz="1600" b="1" dirty="0">
                <a:solidFill>
                  <a:srgbClr val="03136A"/>
                </a:solidFill>
                <a:latin typeface="Calibri" pitchFamily="34" charset="0"/>
              </a:rPr>
              <a:t>Fonte: Abras – </a:t>
            </a:r>
            <a:r>
              <a:rPr lang="pt-BR" sz="1600" b="1" dirty="0" smtClean="0">
                <a:solidFill>
                  <a:srgbClr val="03136A"/>
                </a:solidFill>
                <a:latin typeface="Calibri" pitchFamily="34" charset="0"/>
              </a:rPr>
              <a:t>Nielsen</a:t>
            </a:r>
          </a:p>
          <a:p>
            <a:pPr algn="l"/>
            <a:endParaRPr lang="pt-BR" sz="1400" dirty="0">
              <a:latin typeface="Calibri" pitchFamily="34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131840" y="4895199"/>
            <a:ext cx="2304256" cy="1534197"/>
            <a:chOff x="3648" y="2971"/>
            <a:chExt cx="1920" cy="1056"/>
          </a:xfrm>
        </p:grpSpPr>
        <p:sp>
          <p:nvSpPr>
            <p:cNvPr id="13320" name="AutoShape 23"/>
            <p:cNvSpPr>
              <a:spLocks noChangeArrowheads="1"/>
            </p:cNvSpPr>
            <p:nvPr/>
          </p:nvSpPr>
          <p:spPr bwMode="auto">
            <a:xfrm>
              <a:off x="3648" y="2971"/>
              <a:ext cx="1920" cy="1056"/>
            </a:xfrm>
            <a:prstGeom prst="irregularSeal1">
              <a:avLst/>
            </a:prstGeom>
            <a:solidFill>
              <a:srgbClr val="FFFF00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>
                <a:latin typeface="Calibri" pitchFamily="34" charset="0"/>
              </a:endParaRPr>
            </a:p>
          </p:txBody>
        </p:sp>
        <p:sp>
          <p:nvSpPr>
            <p:cNvPr id="2" name="Text Box 24"/>
            <p:cNvSpPr txBox="1">
              <a:spLocks noChangeArrowheads="1"/>
            </p:cNvSpPr>
            <p:nvPr/>
          </p:nvSpPr>
          <p:spPr bwMode="auto">
            <a:xfrm>
              <a:off x="4101" y="3203"/>
              <a:ext cx="998" cy="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  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5,4%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eaLnBrk="0" hangingPunct="0"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 do PIB</a:t>
              </a:r>
              <a:endParaRPr lang="pt-P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652120" y="4872753"/>
            <a:ext cx="2304256" cy="1556643"/>
            <a:chOff x="3648" y="2971"/>
            <a:chExt cx="1920" cy="1056"/>
          </a:xfrm>
        </p:grpSpPr>
        <p:sp>
          <p:nvSpPr>
            <p:cNvPr id="13318" name="AutoShape 23"/>
            <p:cNvSpPr>
              <a:spLocks noChangeArrowheads="1"/>
            </p:cNvSpPr>
            <p:nvPr/>
          </p:nvSpPr>
          <p:spPr bwMode="auto">
            <a:xfrm>
              <a:off x="3648" y="2971"/>
              <a:ext cx="1920" cy="1056"/>
            </a:xfrm>
            <a:prstGeom prst="irregularSeal1">
              <a:avLst/>
            </a:prstGeom>
            <a:solidFill>
              <a:srgbClr val="FFFF00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>
                <a:latin typeface="Calibri" pitchFamily="34" charset="0"/>
              </a:endParaRPr>
            </a:p>
          </p:txBody>
        </p:sp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4248" y="3225"/>
              <a:ext cx="743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  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5,5%    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do PIB</a:t>
              </a:r>
              <a:endParaRPr lang="pt-P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0" name="Retângulo 9"/>
          <p:cNvSpPr/>
          <p:nvPr/>
        </p:nvSpPr>
        <p:spPr bwMode="auto">
          <a:xfrm>
            <a:off x="395536" y="836712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395536" y="6453336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52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980728"/>
            <a:ext cx="8286807" cy="504056"/>
          </a:xfrm>
        </p:spPr>
        <p:txBody>
          <a:bodyPr/>
          <a:lstStyle/>
          <a:p>
            <a:pPr algn="ctr"/>
            <a:r>
              <a:rPr lang="pt-BR" sz="3200" dirty="0" smtClean="0">
                <a:latin typeface="Calibri" pitchFamily="34" charset="0"/>
              </a:rPr>
              <a:t>Cartão de débito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52120" y="1988840"/>
            <a:ext cx="26642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dirty="0" smtClean="0"/>
              <a:t>     </a:t>
            </a:r>
            <a:r>
              <a:rPr lang="pt-BR" sz="2000" dirty="0" smtClean="0"/>
              <a:t>É </a:t>
            </a:r>
            <a:r>
              <a:rPr lang="pt-BR" sz="2000" dirty="0"/>
              <a:t>o terceiro meio de pagamento mais utilizado nos supermercados e responde por 17,84% no faturamento do setor, o que representa R$ 44,4 bilhões</a:t>
            </a:r>
          </a:p>
        </p:txBody>
      </p:sp>
      <p:sp>
        <p:nvSpPr>
          <p:cNvPr id="5" name="Meio-quadro 4"/>
          <p:cNvSpPr/>
          <p:nvPr/>
        </p:nvSpPr>
        <p:spPr bwMode="auto">
          <a:xfrm>
            <a:off x="5652120" y="2132856"/>
            <a:ext cx="720080" cy="792088"/>
          </a:xfrm>
          <a:prstGeom prst="halfFram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Meio-quadro 6"/>
          <p:cNvSpPr/>
          <p:nvPr/>
        </p:nvSpPr>
        <p:spPr bwMode="auto">
          <a:xfrm rot="10800000">
            <a:off x="7579275" y="4781709"/>
            <a:ext cx="720080" cy="792088"/>
          </a:xfrm>
          <a:prstGeom prst="halfFram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445612"/>
              </p:ext>
            </p:extLst>
          </p:nvPr>
        </p:nvGraphicFramePr>
        <p:xfrm>
          <a:off x="395536" y="1484784"/>
          <a:ext cx="5112568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 bwMode="auto">
          <a:xfrm>
            <a:off x="395536" y="836712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95536" y="6453336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052736"/>
            <a:ext cx="8286807" cy="504056"/>
          </a:xfrm>
        </p:spPr>
        <p:txBody>
          <a:bodyPr/>
          <a:lstStyle/>
          <a:p>
            <a:pPr algn="ctr"/>
            <a:r>
              <a:rPr lang="pt-BR" sz="2800" dirty="0" smtClean="0">
                <a:latin typeface="Calibri" pitchFamily="34" charset="0"/>
              </a:rPr>
              <a:t>Cartão de Débito tem maior participação nas empresas  com faturamento superior a R$ 1 bilhão (19,3%)</a:t>
            </a:r>
            <a:endParaRPr lang="pt-BR" sz="2800" dirty="0">
              <a:latin typeface="Calibri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844498"/>
              </p:ext>
            </p:extLst>
          </p:nvPr>
        </p:nvGraphicFramePr>
        <p:xfrm>
          <a:off x="395536" y="1772816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 bwMode="auto">
          <a:xfrm>
            <a:off x="395536" y="764704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175852" cy="598487"/>
          </a:xfrm>
        </p:spPr>
        <p:txBody>
          <a:bodyPr/>
          <a:lstStyle/>
          <a:p>
            <a:pPr algn="ctr"/>
            <a:r>
              <a:rPr lang="pt-BR" sz="2800" dirty="0" smtClean="0"/>
              <a:t>... </a:t>
            </a:r>
            <a:r>
              <a:rPr lang="pt-BR" sz="2800" dirty="0" smtClean="0">
                <a:latin typeface="Calibri" pitchFamily="34" charset="0"/>
              </a:rPr>
              <a:t>E é mais utilizado na região Sudeste, onde representa 19,2% dos meios de pagamento.</a:t>
            </a:r>
            <a:endParaRPr lang="pt-BR" sz="2800" dirty="0">
              <a:latin typeface="Calibri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266630"/>
              </p:ext>
            </p:extLst>
          </p:nvPr>
        </p:nvGraphicFramePr>
        <p:xfrm>
          <a:off x="395536" y="1700808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 bwMode="auto">
          <a:xfrm>
            <a:off x="395536" y="764704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95536" y="6453336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08912" cy="886519"/>
          </a:xfrm>
        </p:spPr>
        <p:txBody>
          <a:bodyPr/>
          <a:lstStyle/>
          <a:p>
            <a:pPr algn="ctr"/>
            <a:r>
              <a:rPr lang="pt-BR" sz="3600" dirty="0" smtClean="0">
                <a:latin typeface="Calibri" pitchFamily="34" charset="0"/>
              </a:rPr>
              <a:t>Cartões: mercado concentrado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9" y="1628800"/>
            <a:ext cx="5400600" cy="5904655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1800" dirty="0" smtClean="0">
                <a:latin typeface="Calibri" pitchFamily="34" charset="0"/>
              </a:rPr>
              <a:t>Os Cartões de Pagamento (crédito e débito) possuem uma peculiaridade que contribuiu para que essa Indústria se desenvolvesse de forma concentrada. Ela consiste na padronização das regras e do sistema tecnológico, controlado internacionalmente por duas empresas, Visa e Mastercard. Essa padronização permite que o portador de um cartão possa utilizá-lo em qualquer lugar do mundo.</a:t>
            </a:r>
          </a:p>
          <a:p>
            <a:pPr algn="just">
              <a:buFont typeface="Wingdings" pitchFamily="2" charset="2"/>
              <a:buChar char="Ø"/>
            </a:pPr>
            <a:endParaRPr lang="pt-BR" sz="18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800" dirty="0" smtClean="0">
                <a:latin typeface="Calibri" pitchFamily="34" charset="0"/>
              </a:rPr>
              <a:t> O monopólio exercido pela Visa e Mastercard  internacionalmente, é replicado no Brasil pela </a:t>
            </a:r>
            <a:r>
              <a:rPr lang="pt-BR" sz="1800" dirty="0" err="1" smtClean="0">
                <a:latin typeface="Calibri" pitchFamily="34" charset="0"/>
              </a:rPr>
              <a:t>Cielo</a:t>
            </a:r>
            <a:r>
              <a:rPr lang="pt-BR" sz="1800" dirty="0" smtClean="0">
                <a:latin typeface="Calibri" pitchFamily="34" charset="0"/>
              </a:rPr>
              <a:t> e Redecard, para o credenciamento, captura, processamento e liquidação das transações. Essas duas empresas brasileiras detêm cerca de </a:t>
            </a:r>
            <a:r>
              <a:rPr lang="pt-BR" sz="1800" b="1" u="sng" dirty="0" smtClean="0">
                <a:latin typeface="Calibri" pitchFamily="34" charset="0"/>
              </a:rPr>
              <a:t>90%</a:t>
            </a:r>
            <a:r>
              <a:rPr lang="pt-BR" sz="1800" dirty="0" smtClean="0">
                <a:latin typeface="Calibri" pitchFamily="34" charset="0"/>
              </a:rPr>
              <a:t> das transações no mercado de Cartões de Pagamento.</a:t>
            </a:r>
          </a:p>
          <a:p>
            <a:pPr algn="just">
              <a:buFont typeface="Wingdings" pitchFamily="2" charset="2"/>
              <a:buChar char="Ø"/>
            </a:pPr>
            <a:endParaRPr lang="pt-BR" sz="1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sz="1800" dirty="0">
              <a:latin typeface="Calibri" pitchFamily="34" charset="0"/>
            </a:endParaRPr>
          </a:p>
        </p:txBody>
      </p:sp>
      <p:pic>
        <p:nvPicPr>
          <p:cNvPr id="1026" name="Picture 2" descr="http://www.amambainoticias.com.br/media/images/7208/39976/5176d6d75ddda8f133ab6b078d5e32898564a93f9912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808312" cy="417646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 bwMode="auto">
          <a:xfrm>
            <a:off x="395536" y="836712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95536" y="6453336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092201"/>
            <a:ext cx="82809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ctr"/>
            <a:r>
              <a:rPr lang="pt-BR" dirty="0" smtClean="0">
                <a:latin typeface="Calibri" pitchFamily="34" charset="0"/>
              </a:rPr>
              <a:t>As modalidades de cartão registraram os seguintes valores de faturamento em 2011: </a:t>
            </a:r>
          </a:p>
          <a:p>
            <a:pPr algn="just"/>
            <a:endParaRPr lang="pt-BR" dirty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00" dirty="0" smtClean="0">
                <a:latin typeface="Calibri" pitchFamily="34" charset="0"/>
              </a:rPr>
              <a:t>R$ 386 bilhões em cartões de crédito, com crescimento de 23% em relação ao ano anterior;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1600" dirty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00" dirty="0" smtClean="0">
                <a:latin typeface="Calibri" pitchFamily="34" charset="0"/>
              </a:rPr>
              <a:t>R$ 199,8 bilhões em cartões de débito, com alta de 25%; e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1600" dirty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00" dirty="0" smtClean="0">
                <a:latin typeface="Calibri" pitchFamily="34" charset="0"/>
              </a:rPr>
              <a:t>R$ 84,2 bilhões em cartões de rede/loja, 23% a mais do que o registrado em 2010;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1600" dirty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00" dirty="0" smtClean="0">
                <a:latin typeface="Calibri" pitchFamily="34" charset="0"/>
              </a:rPr>
              <a:t>O número total de transações foi de 8,3 bilhões, aumento de 18%.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>
              <a:latin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</a:endParaRPr>
          </a:p>
          <a:p>
            <a:pPr algn="just"/>
            <a:r>
              <a:rPr lang="pt-BR" sz="1400" b="1" dirty="0" smtClean="0">
                <a:latin typeface="Calibri" pitchFamily="34" charset="0"/>
              </a:rPr>
              <a:t>Fonte: Associação Brasileira das Empresas de Cartões de Crédito e Serviços (</a:t>
            </a:r>
            <a:r>
              <a:rPr lang="pt-BR" sz="1400" b="1" dirty="0" err="1" smtClean="0">
                <a:latin typeface="Calibri" pitchFamily="34" charset="0"/>
              </a:rPr>
              <a:t>Abecs</a:t>
            </a:r>
            <a:r>
              <a:rPr lang="pt-BR" sz="1400" b="1" dirty="0" smtClean="0">
                <a:latin typeface="Calibri" pitchFamily="34" charset="0"/>
              </a:rPr>
              <a:t>)</a:t>
            </a:r>
            <a:endParaRPr lang="pt-BR" sz="1400" b="1" dirty="0"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90872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alibri" pitchFamily="34" charset="0"/>
              </a:rPr>
              <a:t>Mercado em expansão: </a:t>
            </a:r>
            <a:r>
              <a:rPr lang="pt-BR" sz="3200" b="1" i="1" dirty="0" smtClean="0">
                <a:solidFill>
                  <a:srgbClr val="0070C0"/>
                </a:solidFill>
                <a:latin typeface="Calibri" pitchFamily="34" charset="0"/>
              </a:rPr>
              <a:t>R$ 200 bilhões </a:t>
            </a:r>
            <a:r>
              <a:rPr lang="pt-BR" sz="3200" b="1" dirty="0" smtClean="0">
                <a:latin typeface="Calibri" pitchFamily="34" charset="0"/>
              </a:rPr>
              <a:t>em cartões de débito</a:t>
            </a:r>
            <a:endParaRPr lang="pt-BR" sz="3200" b="1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395536" y="836712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395536" y="6453336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1" y="1268760"/>
            <a:ext cx="8424936" cy="598487"/>
          </a:xfrm>
        </p:spPr>
        <p:txBody>
          <a:bodyPr/>
          <a:lstStyle/>
          <a:p>
            <a:pPr algn="ctr"/>
            <a:r>
              <a:rPr lang="pt-BR" sz="2800" dirty="0" smtClean="0">
                <a:latin typeface="Calibri" pitchFamily="34" charset="0"/>
              </a:rPr>
              <a:t>Cartão de Débito: no 1º Semestre 2012, apresentava crescimento de faturamento da ordem de 19%. No varejo alimentício, faturamento crescia 26%</a:t>
            </a:r>
            <a:endParaRPr lang="pt-BR" sz="28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114550"/>
            <a:ext cx="7992888" cy="367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 bwMode="auto">
          <a:xfrm>
            <a:off x="395536" y="836712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380728" y="6453336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DxQUFBQVFBQUFRQQFBQQFBUVFBIXFhQVFBQYHCggGBolHBQUITEhJSkrLi4uFx8zODMsNygtLisBCgoKDg0OGhAQGiwkHyQsLywtLSwsLCwsLCwsLCwsLCwsLCwsLCwsLCwsLCwsLCwsLCwsLCwsLCwsLCwsLCwsLP/AABEIAMsA+AMBIgACEQEDEQH/xAAbAAABBQEBAAAAAAAAAAAAAAADAgQFBgcBAP/EAD8QAAIBAgMEBgcGBQQDAQAAAAECAAMRBAUhBhIxQSJRYXGBkRMycqGxwfAHFCMkstEzUmKCokJDc+GSs9I0/8QAGgEAAwEBAQEAAAAAAAAAAAAAAgMEAQUABv/EACoRAAMAAgICAAMJAQEAAAAAAAABAgMREiEEMTJBUQUTIjNCYXGB8BSh/9oADAMBAAIRAxEAPwCFVY5ppEKsc0xPnqo+mSPIsOizlNYYLEVQaR5VhVWdVYULFtmnkWFVZ5FhlWA2eOIkKFilWEVYDZgMLFhIRVi92YeAhJ3chgkVuzNmDcJObkchJwpPbPDY04NkjwpBlJ7ZoyKRLJHjJEMk3kaMHpwL05IMkC6Q5o8RzpG705IvTgHSNmjxGVacaVaclKqRpVSUxYukRVRI0qpJOqkaVklkUJpEXUWN3Ef1VjOosqlk1yM640nYuuNDOR8voltdl9RY4prBKI4ScGr6O2kEpiHVYOmsOoiXYR1VhlWIEUHEXtHgwWEUQKVhDLWEXXbPBRCqsQjiHWCCeVYQLOqIsCCeOBZ3dirTtpphzdnLRZnLQ2zBG5BlIYiJIgujQG5EMkcERJWZyRo0ZIB0j5kgXpwUwhg6QDpH7043enGKjSOqpGlZJJ1acZ1acoijGRdVIzqrJStTjGuktw2kxNoiqqxnUEkqyRjVWX48hNaGVZdD3T0XVWelHMmc9l6QRwggaccUxPnLZ2AqCGUQaieqVLRXs0VWqASJx2O3ecTmGNtKrmWY3vLfH8Z2xOXKpRIVtoN08YujtF2yoFt7WFp0TOp/x42vRB/1Xvo0DA7QAnjLTl2PVhxmM+kZDLBkmeFTYmReR9ndcoKMflKnqjWqbAwokBlOZhgNZPI1xOPUOXplLOzoigs9POWgdnLTloqemHhNpwxc4RMaPbB2nCIsiR2ZZtTpaE3b+VeXeeUxS29IIjcftTSpMylajbpsWAG78b+6HXNrqGNGuqm3TNPo69xv7pUqVJsRU3EG8Syk7vSGjA8ZuC4YNT3WA9W3DsnSnw5paXsRnz/dNfuZ7mWMFJQ1t6/qgELfS97nvEiMHnb1ahp08PUZhqQpU2HXfhLNiNhHqG5rkAeqLeqOrukpsrsn9zdnNTfLKF1FrAG8zF4nWqR7J5eNTuXtlTqBgd2rTekxBYCoBqBxsQSOYjeqkve1WWPVVHpAF03rKx3d4MNRfkZSqg1KsCjjijizD9x2iLzYXjvS9DMGZZJ38yMrJGVZJK1kjGusKK0MpEPWSMKyyWrrI+us6GOie0R1VZ6EqrPSpMnclypmOUMaoYdGnCpHSQ5WN8U0PTMBil4xc+zzKnneIteVipdjLFtBSNjIahYifQePpRtHL8jdXoHhqdjrzj7Djr5QiUgRBDj3xjvYMxxDZnhbrcSNpUiJPp0khMFhAdbcYpZ3K7G1h5VtBtn8wKkK3PhNCyzF6C8rWFyUMosNRJ7BYUgCcby8s29otxy0tMn1M6IGidNYW8kbbMaFT0TO3njDpnJ6VvbHMSqeipmxYdM8CF6uy+vhCiOdaPDHaTaqxNPDnho1T4hP3gtmNl62N6dYmnR434NU/wCu2B2C2Z+91PS1h+Ah0H85/abAgCiwFgNAB1TrY8MT0v7ZLmzuep9jXKcmo4dQtBAumrWFz3mSBa0reP2nppWWkDcs26bcryWxtW1NzfghPkIc5senxXokvFe07+YKtn9BeLg20NtY4y/MqdYXpte3G0zDP6YDIALXQE25m/GT32ciz1Ry3UPvYfKIw+Rd0m/TK83hxON0vZenbtkVnOUU8QvS0ceo49ZT3/KQ+2mPem1P0ZsQC3eAeHvkjs9m4xNK40YaMOYMZWVVThoQsNRCyJlJxuGamxSqLMvVwYcmXskdWWXzbDB79L0oHSpdLTmlumPLXvAlIrLIqXGjpYcn3k7IrELI2usmMQsjcQkrxUDaIuoJ2EqLPSxMRosqGHpmNaTQ9NpzKhaLUx5TMUy3ECjQ6tEuUaQOb4K4MpWKomm3ZeajWohhK7m+U3HDrnQ8PyEvw0S+Rh5LaKlRxfXF06oYkeIiMZgWUxmrFTedPjL+E57qp6osOX1dbdcf4GpuOVPA6iV+jibax/WxNwGHESXJi3/ZVGRaNHyesJOACUbI8fcAgy44WtvATgZ8bii5Pa2PQYqBVoQGKMFzwM9ecBh6SBFTL86xjV6rBb3q1Nxe69h7hNPJmYZMl8ZhgeHpL+IlnizK5V9DH0jYMgwIw9CnTUW3VA06+cbbT49lplKZs5ViT/KqjU/LxkleV3PTrXY8qRA7twn5+6FeRqOKI8Mqsm2UXCVC1emeJNRNeHFhNYzZrYep/wAbfCZRkYvXp2476HycTU84P5ep7DfCG3pP+B/lLdwZ9tM1nQf0L+oywfZ42tQ9ij/Jj85XNpv4o9lfiTLB9nh6NX2h84rD1Msd5H5TE/aCpZxbitO/m2sgdjczNHEqGPQqdE99iQZZ9otawuP9u3Zbe4Ss4vJ1JDU2KMDfrF+6Y8y50mZineJT+xpldAykHUEEeYmY1Ftdf5WZP/FiPlJM5rigLb9Mdu6SfeZHPfXeNySSSeZJvPO1kZmDE8e9jCsJH4hZKVowrSjFoOyKqrOQ1YTss6EEmjQ1MxijxxSeQVJQmPlMPTMZI8cI8nqQx0DOvTB4wKPChorWjSKx+UBr2EqmY5MRfSaGDGuLw4YcJXg8u4ehOTDN+zKqiFdDFpVPCWLP8rtqsrYWdvHkWSdnKyY3jrRL5JmJpndPDlNCyXNAbC8ytadxcR5g8zdCOOkl8rxFl7XsowZ+C1RtCVb8IdWmfZPtSDYOZbsDmKvwM4WXx7xvTRfNKu0TAM8DAq8UGiDdBZmuI/L41L6CnXB/sY6HyImjBpWtscmNZPS0x+Ig1A4so18xy8ZV4tqa0/T6BpdGg4epcAjmLyE2qo7tOpUHBqTK3YQp3T7z7oy2Fzv01EI5/EQbp7baAy1uqspVwCrCxB6jHqeS417RE28d7Ml2c1xFEddQA/XhNTzf+A/s2lXTY96OMSpRO9RDb1j/AKNDLNm38F+75w8np/wMyWrudGdbTH8f+1ZYvs+9Sr7an/ESq7TVB95IPJV/SJadgT+HVP8AUn/rECesclGf8ths5/jnspr72b9pH1I+zdr4hvYT4tGTCRX8QeP4UNnjeqsdVBAOIUjBjWEZVkkk6xpVSVY6AaIqtTno6qU56VK+hTkZI8PTeMFqQ1N4dSCmSNN44RpHK8cU3k9SMTH6NDB4xR4VakTUhpj30kUGBEiMRi92MDnwU6mHGCn2kDWRL2S+YYYEGUbMsL6N78jLhhc1V+cZ5vghUU2lfjZXirjS6E5oWSdor1CmLweZ4PdIZeBg6blG3W8DJWi4YFGl9Xp7+RJMqlr5kEpsdJLZZnT0zqdJH4mgUax85wJDyKMk9oXLqH0aZk2frUGp1lgpVweBmMUarUzcG3wlvyHaG/RY2PxnF8nweP4o9HQxZ1XT9l9FSd34ww+LDDQwwqTmNMeRGYZY9Op94wej8XpjQP1le3slryHOkxCAjRhoynQg8xaRi1JGZtTFMNiKRKVEG8SugcDk4598fGR1qX7/AN7F5MapF9DmIxNIujKDxBAvK1sztWmIsrWFS3DrMs2/Gt/poiqHLMr2syfFU6xqVF3lIAugO7YAC9x3c7S1/Z3rh2J51Dx00CgD4S2CppYgEdRFx5QRVRoihRxsotr2x2TKnjS+gTyulpoq+YH8xV7BTHuJ+cA0cZspSsxYEBwu63+kkAgi/I8IydpC9bLo+FHKsA0WxgmM32xgKoI3qiHqGBcxsmDN1nYqpPShMAq6vD03jJWhkadN43okVEgjw61JHq8OrxFYmMVD9KkOjyPWpDo8RWNhphcRS3gZVc2wRBJEtQqQOIoBxyh4sjxsHLjVrRTMPiChuJZctzYMLH3yJzHLSpuJGqSp6pdURmWyGarC9MsGcYION5eMisLiLaNxENh8yNrNAYtQeks9EtLjQV0n+KSUqIKq2PrDhIyk24d1+Hw7Z3B4q2h8DH2JoCqLj1h75nwPT9BfGtr2KWgGFj4GMatJqba+BnsNXKaNw6urukkStQWPgZrmpffo91a/cf5HnpBCudeR65csLiww0MyupTKmxk7kmblSFY9xkXleFyXKB+LN+mi/B4xz+p+WrewfiJ7C4neF7xrtBU/LVfZ+YnMx43zX8lVPpkFsTWtjKfiPOwmp53iGSldNDcDuubXmQ7JN+bpW6/8Av5TV9oHtSHtoPfKPPWsn9EsduSJwe1yq5pV7BlNiRqD2iWujVDqGU3BFwewzFM5a+Iqe38hNR2JqE4RN7UgsBfqB0g5MKiVS+Z7LK1tE3VRWBVwGVhYg6gyr5tlTULul3o876vS/+k7eIliXFoXKbw3hqV5wxa0TyTXfoCaqH0UUt1e6CcyQznLfQNvU/wCCx4D/AG2PIf0n3HvkYxnpnb6LZpNbEOY3cwrQDx0QzzYNjPRDT0brQOynI8MrxorQitOw9nNVDxHh0qRirwyPFvY5UP0eGWrI9asKlSJaYxMfCpeGWpI9akKrxNTsNMd1AG4yGzDK+ayRD9UKG656aqH0ZUqlplPqUSvGJBlqxODVxIPF5cV4S3HmmvZHeBz6GNo7wmKK8Y1ItxnhHNJipbTJXEUxUG8vrfGMkqFdIinVI4GKqVL8YK36GOk+/mTmCxdEqBWVb8nf4GOahwzrYGkp5MhsQe4DWReQOgr0jVXeUOLqeBvprNxwyoLbtKl3imo+U53k5VipJtlU2+PpMyDLcwNNt1jfqI4EdYkvneIDYaoRzA/UI9+1LLQGTEU1CgjdbdFteu0pX38mkyHmB8RNmFl1kn6mrJqdMf7Hj8wh/rHzmo7Sn8JfbX5n5TMtiv8A9NL2x+lv3ml7VP8AhL7Y+BkfnfnILH+kyvM2/Hqe2Zp+xJP3Ucuk/wCqwmV4o3rv7bfqmr7Hi2FQdrfqMPzOscr/AHo9Xcv+SpbSVzTxBqKSD6QrcHgVAtbyMuGzObDE07n11HSHX2gSi7atZiOuqT4a/vDfZ3iiMQBfQ3U+Kk/KB9yqwq/oHfa0aNjcKtSm1N+DAg9x5jtmeo5tZ/WUsrctVJU+dr+M0kmZ9nS2r1bfzg/4rEYq09AYBpUfWCYzrNBFpUtjmJYz0STPQ979glJ34tWjYGEUzstHJTHKNCq0bK0WrRbQ1UOlaGV4zVoT0kW5GzQ8VoZGjFXhRVg8Nhqh4KnVFipGSVIQVILxoPkPBUnSb8Y29J9eE6akB49G8geIy9W4aGRWIwLLyk6tScL/AF5xiuo/cXWOaK1a07eTdbBq3AW+jI+vl7Lw1jZyyxFYqQGk9jNp2TzMV8Oh5gWPeJiZBHGWTYzP/u9SzHoNoZH9oeO8uPc+0Mw1+lmtZrgFxFJqb8xp2GYznOUNQqFGPA210Pf2ibPhsUGAZTcGxBEaZ9kdLFpZxZxwb5Gczw/KeOtP0Nc66ZnWxlEfe6QBvYEk+Bl92qb8Ie2PgZE7ObHVsLX9I+6aZBAKm9u+Su1RApXbgGHwMPymqzJoZDTa0ZSjXrH/AJD+ua7s0bYdP7j4ljMsCqKvRHRL3B/u6zNYyFLYen7IPVxN/nHfaGnM6Pa1Pf1KLtLh96tUJ6x4C3D4x39n+Xk1i/8ApS5PfulR+pvKOsdkeIr4lwq7qXH4jCy2IF7dZluy3AJh6Yp0uXrE8WPMmLeRTiU7CyWtaXsc1DM6zOtvVXYcC58hoPhLZtJmXoaRsRvMCq+PE+EoLVIrx4bbozGtILUMCzRFSrA70tUmthyZ6Ny89D4GbKYDFAwc6DOu0cdMOrRYaNw0UDB0GmOQ0WrRsphFMFoNMcq8UHjcGLVoLQxUOlaKDxvvzqtA4hqh2Hig0ah50VIPEPkPEadDRr6SdR/ryg8AlQ9DfXnOlvrzjYN9ec6GgcTdhatFX4jxkXiMIV1Go65KBpxmmzTkyoVD3ZfatqBCVDvJ262ml5fmtOst6bAzHq2CDajQ+6Bp4qrhzdSRby8JL5HgxmfKHpmrI56v19TdfTm1iTaCxOGp1V3ao3l5i9jKjsZtE9c7lW3q3DdfYZZsbi1pLvNwOgA4zi5IyYsnF+xqlP4QiZLggNKAB748RgNAAAOA7JXDtVRDAa36uEllxisoa9hx8IWa8vTtf+GfdMkDiuUjMzzpKK9I3bko4mVvMs9qMSqdEXIuNT5yCqkk3JuTzPGPx4Lru2EsSkJmeYvWcs57gOAHUIxZp2oIAtOlEJLSPNi2eCLxDNENHJC9hQ89BXnpujNlVWdiAZ0GdXa0cdMIJ1YO86DPbQWwqmLBgQ0WrQOg0w14pTAgxQaBXYaYa8UGggYoQWEmEDxQiLzog6DTDAwiCBWFB+vGAxiDCLUafXZBqYsnTw+UyqXyGJC/r3zqGIvFJ9ecFtBJMWs9UQkWIv3/AF2QirDIhPGBzlB8djnZrChCSN4dxsOuTuKxO/YNvaaC5HnpIzBdHhHdVrzmZvxZOTK4Wp0CqYZTrxt1x9TqdC1uHjG9IRwbWire+mEiPqkakiNKjx/VWM6qfWsoxtC6GhME3dFVRaBdpZGtk9CWtBkzhMGxj00LYu89Alp6a0mAVoTsSIqWnJQqdESIqeDQq86DEidvBCQveigYIRYmMLYZTFQaxRghoJeKEQsWsFhoKPrzhVP14wP174RIDGyGBit6BQ6xZMBjEwqn68IRIFD8oSnAYaHlOO6I+vfGlDlH6j5Sa2UShxREcQNKFP15SSvY5HUa0OHvGx5RQMBrZotjG1ZYU8IJzCk8yPrpGjrJCrGVaWY2TWNXgmhqkbNx8pTIihJM5PNPRgB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UDxQUFBQVFBQUFRQQFBQQFBUVFBIXFhQVFBQYHCggGBolHBQUITEhJSkrLi4uFx8zODMsNygtLisBCgoKDg0OGhAQGiwkHyQsLywtLSwsLCwsLCwsLCwsLCwsLCwsLCwsLCwsLCwsLCwsLCwsLCwsLCwsLCwsLCwsLP/AABEIAMsA+AMBIgACEQEDEQH/xAAbAAABBQEBAAAAAAAAAAAAAAADAgQFBgcBAP/EAD8QAAIBAgMEBgcGBQQDAQAAAAECAAMRBAUhBhIxQSJRYXGBkRMycqGxwfAHFCMkstEzUmKCokJDc+GSs9I0/8QAGgEAAwEBAQEAAAAAAAAAAAAAAgMEAQUABv/EACoRAAMAAgICAAMJAQEAAAAAAAABAgMREiEEMTJBUQUTIjNCYXGB8BSh/9oADAMBAAIRAxEAPwCFVY5ppEKsc0xPnqo+mSPIsOizlNYYLEVQaR5VhVWdVYULFtmnkWFVZ5FhlWA2eOIkKFilWEVYDZgMLFhIRVi92YeAhJ3chgkVuzNmDcJObkchJwpPbPDY04NkjwpBlJ7ZoyKRLJHjJEMk3kaMHpwL05IMkC6Q5o8RzpG705IvTgHSNmjxGVacaVaclKqRpVSUxYukRVRI0qpJOqkaVklkUJpEXUWN3Ef1VjOosqlk1yM640nYuuNDOR8voltdl9RY4prBKI4ScGr6O2kEpiHVYOmsOoiXYR1VhlWIEUHEXtHgwWEUQKVhDLWEXXbPBRCqsQjiHWCCeVYQLOqIsCCeOBZ3dirTtpphzdnLRZnLQ2zBG5BlIYiJIgujQG5EMkcERJWZyRo0ZIB0j5kgXpwUwhg6QDpH7043enGKjSOqpGlZJJ1acZ1acoijGRdVIzqrJStTjGuktw2kxNoiqqxnUEkqyRjVWX48hNaGVZdD3T0XVWelHMmc9l6QRwggaccUxPnLZ2AqCGUQaieqVLRXs0VWqASJx2O3ecTmGNtKrmWY3vLfH8Z2xOXKpRIVtoN08YujtF2yoFt7WFp0TOp/x42vRB/1Xvo0DA7QAnjLTl2PVhxmM+kZDLBkmeFTYmReR9ndcoKMflKnqjWqbAwokBlOZhgNZPI1xOPUOXplLOzoigs9POWgdnLTloqemHhNpwxc4RMaPbB2nCIsiR2ZZtTpaE3b+VeXeeUxS29IIjcftTSpMylajbpsWAG78b+6HXNrqGNGuqm3TNPo69xv7pUqVJsRU3EG8Syk7vSGjA8ZuC4YNT3WA9W3DsnSnw5paXsRnz/dNfuZ7mWMFJQ1t6/qgELfS97nvEiMHnb1ahp08PUZhqQpU2HXfhLNiNhHqG5rkAeqLeqOrukpsrsn9zdnNTfLKF1FrAG8zF4nWqR7J5eNTuXtlTqBgd2rTekxBYCoBqBxsQSOYjeqkve1WWPVVHpAF03rKx3d4MNRfkZSqg1KsCjjijizD9x2iLzYXjvS9DMGZZJ38yMrJGVZJK1kjGusKK0MpEPWSMKyyWrrI+us6GOie0R1VZ6EqrPSpMnclypmOUMaoYdGnCpHSQ5WN8U0PTMBil4xc+zzKnneIteVipdjLFtBSNjIahYifQePpRtHL8jdXoHhqdjrzj7Djr5QiUgRBDj3xjvYMxxDZnhbrcSNpUiJPp0khMFhAdbcYpZ3K7G1h5VtBtn8wKkK3PhNCyzF6C8rWFyUMosNRJ7BYUgCcby8s29otxy0tMn1M6IGidNYW8kbbMaFT0TO3njDpnJ6VvbHMSqeipmxYdM8CF6uy+vhCiOdaPDHaTaqxNPDnho1T4hP3gtmNl62N6dYmnR434NU/wCu2B2C2Z+91PS1h+Ah0H85/abAgCiwFgNAB1TrY8MT0v7ZLmzuep9jXKcmo4dQtBAumrWFz3mSBa0reP2nppWWkDcs26bcryWxtW1NzfghPkIc5senxXokvFe07+YKtn9BeLg20NtY4y/MqdYXpte3G0zDP6YDIALXQE25m/GT32ciz1Ry3UPvYfKIw+Rd0m/TK83hxON0vZenbtkVnOUU8QvS0ceo49ZT3/KQ+2mPem1P0ZsQC3eAeHvkjs9m4xNK40YaMOYMZWVVThoQsNRCyJlJxuGamxSqLMvVwYcmXskdWWXzbDB79L0oHSpdLTmlumPLXvAlIrLIqXGjpYcn3k7IrELI2usmMQsjcQkrxUDaIuoJ2EqLPSxMRosqGHpmNaTQ9NpzKhaLUx5TMUy3ECjQ6tEuUaQOb4K4MpWKomm3ZeajWohhK7m+U3HDrnQ8PyEvw0S+Rh5LaKlRxfXF06oYkeIiMZgWUxmrFTedPjL+E57qp6osOX1dbdcf4GpuOVPA6iV+jibax/WxNwGHESXJi3/ZVGRaNHyesJOACUbI8fcAgy44WtvATgZ8bii5Pa2PQYqBVoQGKMFzwM9ecBh6SBFTL86xjV6rBb3q1Nxe69h7hNPJmYZMl8ZhgeHpL+IlnizK5V9DH0jYMgwIw9CnTUW3VA06+cbbT49lplKZs5ViT/KqjU/LxkleV3PTrXY8qRA7twn5+6FeRqOKI8Mqsm2UXCVC1emeJNRNeHFhNYzZrYep/wAbfCZRkYvXp2476HycTU84P5ep7DfCG3pP+B/lLdwZ9tM1nQf0L+oywfZ42tQ9ij/Jj85XNpv4o9lfiTLB9nh6NX2h84rD1Msd5H5TE/aCpZxbitO/m2sgdjczNHEqGPQqdE99iQZZ9otawuP9u3Zbe4Ss4vJ1JDU2KMDfrF+6Y8y50mZineJT+xpldAykHUEEeYmY1Ftdf5WZP/FiPlJM5rigLb9Mdu6SfeZHPfXeNySSSeZJvPO1kZmDE8e9jCsJH4hZKVowrSjFoOyKqrOQ1YTss6EEmjQ1MxijxxSeQVJQmPlMPTMZI8cI8nqQx0DOvTB4wKPChorWjSKx+UBr2EqmY5MRfSaGDGuLw4YcJXg8u4ehOTDN+zKqiFdDFpVPCWLP8rtqsrYWdvHkWSdnKyY3jrRL5JmJpndPDlNCyXNAbC8ytadxcR5g8zdCOOkl8rxFl7XsowZ+C1RtCVb8IdWmfZPtSDYOZbsDmKvwM4WXx7xvTRfNKu0TAM8DAq8UGiDdBZmuI/L41L6CnXB/sY6HyImjBpWtscmNZPS0x+Ig1A4so18xy8ZV4tqa0/T6BpdGg4epcAjmLyE2qo7tOpUHBqTK3YQp3T7z7oy2Fzv01EI5/EQbp7baAy1uqspVwCrCxB6jHqeS417RE28d7Ml2c1xFEddQA/XhNTzf+A/s2lXTY96OMSpRO9RDb1j/AKNDLNm38F+75w8np/wMyWrudGdbTH8f+1ZYvs+9Sr7an/ESq7TVB95IPJV/SJadgT+HVP8AUn/rECesclGf8ths5/jnspr72b9pH1I+zdr4hvYT4tGTCRX8QeP4UNnjeqsdVBAOIUjBjWEZVkkk6xpVSVY6AaIqtTno6qU56VK+hTkZI8PTeMFqQ1N4dSCmSNN44RpHK8cU3k9SMTH6NDB4xR4VakTUhpj30kUGBEiMRi92MDnwU6mHGCn2kDWRL2S+YYYEGUbMsL6N78jLhhc1V+cZ5vghUU2lfjZXirjS6E5oWSdor1CmLweZ4PdIZeBg6blG3W8DJWi4YFGl9Xp7+RJMqlr5kEpsdJLZZnT0zqdJH4mgUax85wJDyKMk9oXLqH0aZk2frUGp1lgpVweBmMUarUzcG3wlvyHaG/RY2PxnF8nweP4o9HQxZ1XT9l9FSd34ww+LDDQwwqTmNMeRGYZY9Op94wej8XpjQP1le3slryHOkxCAjRhoynQg8xaRi1JGZtTFMNiKRKVEG8SugcDk4598fGR1qX7/AN7F5MapF9DmIxNIujKDxBAvK1sztWmIsrWFS3DrMs2/Gt/poiqHLMr2syfFU6xqVF3lIAugO7YAC9x3c7S1/Z3rh2J51Dx00CgD4S2CppYgEdRFx5QRVRoihRxsotr2x2TKnjS+gTyulpoq+YH8xV7BTHuJ+cA0cZspSsxYEBwu63+kkAgi/I8IydpC9bLo+FHKsA0WxgmM32xgKoI3qiHqGBcxsmDN1nYqpPShMAq6vD03jJWhkadN43okVEgjw61JHq8OrxFYmMVD9KkOjyPWpDo8RWNhphcRS3gZVc2wRBJEtQqQOIoBxyh4sjxsHLjVrRTMPiChuJZctzYMLH3yJzHLSpuJGqSp6pdURmWyGarC9MsGcYION5eMisLiLaNxENh8yNrNAYtQeks9EtLjQV0n+KSUqIKq2PrDhIyk24d1+Hw7Z3B4q2h8DH2JoCqLj1h75nwPT9BfGtr2KWgGFj4GMatJqba+BnsNXKaNw6urukkStQWPgZrmpffo91a/cf5HnpBCudeR65csLiww0MyupTKmxk7kmblSFY9xkXleFyXKB+LN+mi/B4xz+p+WrewfiJ7C4neF7xrtBU/LVfZ+YnMx43zX8lVPpkFsTWtjKfiPOwmp53iGSldNDcDuubXmQ7JN+bpW6/8Av5TV9oHtSHtoPfKPPWsn9EsduSJwe1yq5pV7BlNiRqD2iWujVDqGU3BFwewzFM5a+Iqe38hNR2JqE4RN7UgsBfqB0g5MKiVS+Z7LK1tE3VRWBVwGVhYg6gyr5tlTULul3o876vS/+k7eIliXFoXKbw3hqV5wxa0TyTXfoCaqH0UUt1e6CcyQznLfQNvU/wCCx4D/AG2PIf0n3HvkYxnpnb6LZpNbEOY3cwrQDx0QzzYNjPRDT0brQOynI8MrxorQitOw9nNVDxHh0qRirwyPFvY5UP0eGWrI9asKlSJaYxMfCpeGWpI9akKrxNTsNMd1AG4yGzDK+ayRD9UKG656aqH0ZUqlplPqUSvGJBlqxODVxIPF5cV4S3HmmvZHeBz6GNo7wmKK8Y1ItxnhHNJipbTJXEUxUG8vrfGMkqFdIinVI4GKqVL8YK36GOk+/mTmCxdEqBWVb8nf4GOahwzrYGkp5MhsQe4DWReQOgr0jVXeUOLqeBvprNxwyoLbtKl3imo+U53k5VipJtlU2+PpMyDLcwNNt1jfqI4EdYkvneIDYaoRzA/UI9+1LLQGTEU1CgjdbdFteu0pX38mkyHmB8RNmFl1kn6mrJqdMf7Hj8wh/rHzmo7Sn8JfbX5n5TMtiv8A9NL2x+lv3ml7VP8AhL7Y+BkfnfnILH+kyvM2/Hqe2Zp+xJP3Ucuk/wCqwmV4o3rv7bfqmr7Hi2FQdrfqMPzOscr/AHo9Xcv+SpbSVzTxBqKSD6QrcHgVAtbyMuGzObDE07n11HSHX2gSi7atZiOuqT4a/vDfZ3iiMQBfQ3U+Kk/KB9yqwq/oHfa0aNjcKtSm1N+DAg9x5jtmeo5tZ/WUsrctVJU+dr+M0kmZ9nS2r1bfzg/4rEYq09AYBpUfWCYzrNBFpUtjmJYz0STPQ979glJ34tWjYGEUzstHJTHKNCq0bK0WrRbQ1UOlaGV4zVoT0kW5GzQ8VoZGjFXhRVg8Nhqh4KnVFipGSVIQVILxoPkPBUnSb8Y29J9eE6akB49G8geIy9W4aGRWIwLLyk6tScL/AF5xiuo/cXWOaK1a07eTdbBq3AW+jI+vl7Lw1jZyyxFYqQGk9jNp2TzMV8Oh5gWPeJiZBHGWTYzP/u9SzHoNoZH9oeO8uPc+0Mw1+lmtZrgFxFJqb8xp2GYznOUNQqFGPA210Pf2ibPhsUGAZTcGxBEaZ9kdLFpZxZxwb5Gczw/KeOtP0Nc66ZnWxlEfe6QBvYEk+Bl92qb8Ie2PgZE7ObHVsLX9I+6aZBAKm9u+Su1RApXbgGHwMPymqzJoZDTa0ZSjXrH/AJD+ua7s0bYdP7j4ljMsCqKvRHRL3B/u6zNYyFLYen7IPVxN/nHfaGnM6Pa1Pf1KLtLh96tUJ6x4C3D4x39n+Xk1i/8ApS5PfulR+pvKOsdkeIr4lwq7qXH4jCy2IF7dZluy3AJh6Yp0uXrE8WPMmLeRTiU7CyWtaXsc1DM6zOtvVXYcC58hoPhLZtJmXoaRsRvMCq+PE+EoLVIrx4bbozGtILUMCzRFSrA70tUmthyZ6Ny89D4GbKYDFAwc6DOu0cdMOrRYaNw0UDB0GmOQ0WrRsphFMFoNMcq8UHjcGLVoLQxUOlaKDxvvzqtA4hqh2Hig0ah50VIPEPkPEadDRr6SdR/ryg8AlQ9DfXnOlvrzjYN9ec6GgcTdhatFX4jxkXiMIV1Go65KBpxmmzTkyoVD3ZfatqBCVDvJ262ml5fmtOst6bAzHq2CDajQ+6Bp4qrhzdSRby8JL5HgxmfKHpmrI56v19TdfTm1iTaCxOGp1V3ao3l5i9jKjsZtE9c7lW3q3DdfYZZsbi1pLvNwOgA4zi5IyYsnF+xqlP4QiZLggNKAB748RgNAAAOA7JXDtVRDAa36uEllxisoa9hx8IWa8vTtf+GfdMkDiuUjMzzpKK9I3bko4mVvMs9qMSqdEXIuNT5yCqkk3JuTzPGPx4Lru2EsSkJmeYvWcs57gOAHUIxZp2oIAtOlEJLSPNi2eCLxDNENHJC9hQ89BXnpujNlVWdiAZ0GdXa0cdMIJ1YO86DPbQWwqmLBgQ0WrQOg0w14pTAgxQaBXYaYa8UGggYoQWEmEDxQiLzog6DTDAwiCBWFB+vGAxiDCLUafXZBqYsnTw+UyqXyGJC/r3zqGIvFJ9ecFtBJMWs9UQkWIv3/AF2QirDIhPGBzlB8djnZrChCSN4dxsOuTuKxO/YNvaaC5HnpIzBdHhHdVrzmZvxZOTK4Wp0CqYZTrxt1x9TqdC1uHjG9IRwbWire+mEiPqkakiNKjx/VWM6qfWsoxtC6GhME3dFVRaBdpZGtk9CWtBkzhMGxj00LYu89Alp6a0mAVoTsSIqWnJQqdESIqeDQq86DEidvBCQveigYIRYmMLYZTFQaxRghoJeKEQsWsFhoKPrzhVP14wP174RIDGyGBit6BQ6xZMBjEwqn68IRIFD8oSnAYaHlOO6I+vfGlDlH6j5Sa2UShxREcQNKFP15SSvY5HUa0OHvGx5RQMBrZotjG1ZYU8IJzCk8yPrpGjrJCrGVaWY2TWNXgmhqkbNx8pTIihJM5PNPRgB//9k=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SEhUUDxQUFBQVFBQUFRQQFBQQFBUVFBIXFhQVFBQYHCggGBolHBQUITEhJSkrLi4uFx8zODMsNygtLisBCgoKDg0OGhAQGiwkHyQsLywtLSwsLCwsLCwsLCwsLCwsLCwsLCwsLCwsLCwsLCwsLCwsLCwsLCwsLCwsLCwsLP/AABEIAMsA+AMBIgACEQEDEQH/xAAbAAABBQEBAAAAAAAAAAAAAAADAgQFBgcBAP/EAD8QAAIBAgMEBgcGBQQDAQAAAAECAAMRBAUhBhIxQSJRYXGBkRMycqGxwfAHFCMkstEzUmKCokJDc+GSs9I0/8QAGgEAAwEBAQEAAAAAAAAAAAAAAgMEAQUABv/EACoRAAMAAgICAAMJAQEAAAAAAAABAgMREiEEMTJBUQUTIjNCYXGB8BSh/9oADAMBAAIRAxEAPwCFVY5ppEKsc0xPnqo+mSPIsOizlNYYLEVQaR5VhVWdVYULFtmnkWFVZ5FhlWA2eOIkKFilWEVYDZgMLFhIRVi92YeAhJ3chgkVuzNmDcJObkchJwpPbPDY04NkjwpBlJ7ZoyKRLJHjJEMk3kaMHpwL05IMkC6Q5o8RzpG705IvTgHSNmjxGVacaVaclKqRpVSUxYukRVRI0qpJOqkaVklkUJpEXUWN3Ef1VjOosqlk1yM640nYuuNDOR8voltdl9RY4prBKI4ScGr6O2kEpiHVYOmsOoiXYR1VhlWIEUHEXtHgwWEUQKVhDLWEXXbPBRCqsQjiHWCCeVYQLOqIsCCeOBZ3dirTtpphzdnLRZnLQ2zBG5BlIYiJIgujQG5EMkcERJWZyRo0ZIB0j5kgXpwUwhg6QDpH7043enGKjSOqpGlZJJ1acZ1acoijGRdVIzqrJStTjGuktw2kxNoiqqxnUEkqyRjVWX48hNaGVZdD3T0XVWelHMmc9l6QRwggaccUxPnLZ2AqCGUQaieqVLRXs0VWqASJx2O3ecTmGNtKrmWY3vLfH8Z2xOXKpRIVtoN08YujtF2yoFt7WFp0TOp/x42vRB/1Xvo0DA7QAnjLTl2PVhxmM+kZDLBkmeFTYmReR9ndcoKMflKnqjWqbAwokBlOZhgNZPI1xOPUOXplLOzoigs9POWgdnLTloqemHhNpwxc4RMaPbB2nCIsiR2ZZtTpaE3b+VeXeeUxS29IIjcftTSpMylajbpsWAG78b+6HXNrqGNGuqm3TNPo69xv7pUqVJsRU3EG8Syk7vSGjA8ZuC4YNT3WA9W3DsnSnw5paXsRnz/dNfuZ7mWMFJQ1t6/qgELfS97nvEiMHnb1ahp08PUZhqQpU2HXfhLNiNhHqG5rkAeqLeqOrukpsrsn9zdnNTfLKF1FrAG8zF4nWqR7J5eNTuXtlTqBgd2rTekxBYCoBqBxsQSOYjeqkve1WWPVVHpAF03rKx3d4MNRfkZSqg1KsCjjijizD9x2iLzYXjvS9DMGZZJ38yMrJGVZJK1kjGusKK0MpEPWSMKyyWrrI+us6GOie0R1VZ6EqrPSpMnclypmOUMaoYdGnCpHSQ5WN8U0PTMBil4xc+zzKnneIteVipdjLFtBSNjIahYifQePpRtHL8jdXoHhqdjrzj7Djr5QiUgRBDj3xjvYMxxDZnhbrcSNpUiJPp0khMFhAdbcYpZ3K7G1h5VtBtn8wKkK3PhNCyzF6C8rWFyUMosNRJ7BYUgCcby8s29otxy0tMn1M6IGidNYW8kbbMaFT0TO3njDpnJ6VvbHMSqeipmxYdM8CF6uy+vhCiOdaPDHaTaqxNPDnho1T4hP3gtmNl62N6dYmnR434NU/wCu2B2C2Z+91PS1h+Ah0H85/abAgCiwFgNAB1TrY8MT0v7ZLmzuep9jXKcmo4dQtBAumrWFz3mSBa0reP2nppWWkDcs26bcryWxtW1NzfghPkIc5senxXokvFe07+YKtn9BeLg20NtY4y/MqdYXpte3G0zDP6YDIALXQE25m/GT32ciz1Ry3UPvYfKIw+Rd0m/TK83hxON0vZenbtkVnOUU8QvS0ceo49ZT3/KQ+2mPem1P0ZsQC3eAeHvkjs9m4xNK40YaMOYMZWVVThoQsNRCyJlJxuGamxSqLMvVwYcmXskdWWXzbDB79L0oHSpdLTmlumPLXvAlIrLIqXGjpYcn3k7IrELI2usmMQsjcQkrxUDaIuoJ2EqLPSxMRosqGHpmNaTQ9NpzKhaLUx5TMUy3ECjQ6tEuUaQOb4K4MpWKomm3ZeajWohhK7m+U3HDrnQ8PyEvw0S+Rh5LaKlRxfXF06oYkeIiMZgWUxmrFTedPjL+E57qp6osOX1dbdcf4GpuOVPA6iV+jibax/WxNwGHESXJi3/ZVGRaNHyesJOACUbI8fcAgy44WtvATgZ8bii5Pa2PQYqBVoQGKMFzwM9ecBh6SBFTL86xjV6rBb3q1Nxe69h7hNPJmYZMl8ZhgeHpL+IlnizK5V9DH0jYMgwIw9CnTUW3VA06+cbbT49lplKZs5ViT/KqjU/LxkleV3PTrXY8qRA7twn5+6FeRqOKI8Mqsm2UXCVC1emeJNRNeHFhNYzZrYep/wAbfCZRkYvXp2476HycTU84P5ep7DfCG3pP+B/lLdwZ9tM1nQf0L+oywfZ42tQ9ij/Jj85XNpv4o9lfiTLB9nh6NX2h84rD1Msd5H5TE/aCpZxbitO/m2sgdjczNHEqGPQqdE99iQZZ9otawuP9u3Zbe4Ss4vJ1JDU2KMDfrF+6Y8y50mZineJT+xpldAykHUEEeYmY1Ftdf5WZP/FiPlJM5rigLb9Mdu6SfeZHPfXeNySSSeZJvPO1kZmDE8e9jCsJH4hZKVowrSjFoOyKqrOQ1YTss6EEmjQ1MxijxxSeQVJQmPlMPTMZI8cI8nqQx0DOvTB4wKPChorWjSKx+UBr2EqmY5MRfSaGDGuLw4YcJXg8u4ehOTDN+zKqiFdDFpVPCWLP8rtqsrYWdvHkWSdnKyY3jrRL5JmJpndPDlNCyXNAbC8ytadxcR5g8zdCOOkl8rxFl7XsowZ+C1RtCVb8IdWmfZPtSDYOZbsDmKvwM4WXx7xvTRfNKu0TAM8DAq8UGiDdBZmuI/L41L6CnXB/sY6HyImjBpWtscmNZPS0x+Ig1A4so18xy8ZV4tqa0/T6BpdGg4epcAjmLyE2qo7tOpUHBqTK3YQp3T7z7oy2Fzv01EI5/EQbp7baAy1uqspVwCrCxB6jHqeS417RE28d7Ml2c1xFEddQA/XhNTzf+A/s2lXTY96OMSpRO9RDb1j/AKNDLNm38F+75w8np/wMyWrudGdbTH8f+1ZYvs+9Sr7an/ESq7TVB95IPJV/SJadgT+HVP8AUn/rECesclGf8ths5/jnspr72b9pH1I+zdr4hvYT4tGTCRX8QeP4UNnjeqsdVBAOIUjBjWEZVkkk6xpVSVY6AaIqtTno6qU56VK+hTkZI8PTeMFqQ1N4dSCmSNN44RpHK8cU3k9SMTH6NDB4xR4VakTUhpj30kUGBEiMRi92MDnwU6mHGCn2kDWRL2S+YYYEGUbMsL6N78jLhhc1V+cZ5vghUU2lfjZXirjS6E5oWSdor1CmLweZ4PdIZeBg6blG3W8DJWi4YFGl9Xp7+RJMqlr5kEpsdJLZZnT0zqdJH4mgUax85wJDyKMk9oXLqH0aZk2frUGp1lgpVweBmMUarUzcG3wlvyHaG/RY2PxnF8nweP4o9HQxZ1XT9l9FSd34ww+LDDQwwqTmNMeRGYZY9Op94wej8XpjQP1le3slryHOkxCAjRhoynQg8xaRi1JGZtTFMNiKRKVEG8SugcDk4598fGR1qX7/AN7F5MapF9DmIxNIujKDxBAvK1sztWmIsrWFS3DrMs2/Gt/poiqHLMr2syfFU6xqVF3lIAugO7YAC9x3c7S1/Z3rh2J51Dx00CgD4S2CppYgEdRFx5QRVRoihRxsotr2x2TKnjS+gTyulpoq+YH8xV7BTHuJ+cA0cZspSsxYEBwu63+kkAgi/I8IydpC9bLo+FHKsA0WxgmM32xgKoI3qiHqGBcxsmDN1nYqpPShMAq6vD03jJWhkadN43okVEgjw61JHq8OrxFYmMVD9KkOjyPWpDo8RWNhphcRS3gZVc2wRBJEtQqQOIoBxyh4sjxsHLjVrRTMPiChuJZctzYMLH3yJzHLSpuJGqSp6pdURmWyGarC9MsGcYION5eMisLiLaNxENh8yNrNAYtQeks9EtLjQV0n+KSUqIKq2PrDhIyk24d1+Hw7Z3B4q2h8DH2JoCqLj1h75nwPT9BfGtr2KWgGFj4GMatJqba+BnsNXKaNw6urukkStQWPgZrmpffo91a/cf5HnpBCudeR65csLiww0MyupTKmxk7kmblSFY9xkXleFyXKB+LN+mi/B4xz+p+WrewfiJ7C4neF7xrtBU/LVfZ+YnMx43zX8lVPpkFsTWtjKfiPOwmp53iGSldNDcDuubXmQ7JN+bpW6/8Av5TV9oHtSHtoPfKPPWsn9EsduSJwe1yq5pV7BlNiRqD2iWujVDqGU3BFwewzFM5a+Iqe38hNR2JqE4RN7UgsBfqB0g5MKiVS+Z7LK1tE3VRWBVwGVhYg6gyr5tlTULul3o876vS/+k7eIliXFoXKbw3hqV5wxa0TyTXfoCaqH0UUt1e6CcyQznLfQNvU/wCCx4D/AG2PIf0n3HvkYxnpnb6LZpNbEOY3cwrQDx0QzzYNjPRDT0brQOynI8MrxorQitOw9nNVDxHh0qRirwyPFvY5UP0eGWrI9asKlSJaYxMfCpeGWpI9akKrxNTsNMd1AG4yGzDK+ayRD9UKG656aqH0ZUqlplPqUSvGJBlqxODVxIPF5cV4S3HmmvZHeBz6GNo7wmKK8Y1ItxnhHNJipbTJXEUxUG8vrfGMkqFdIinVI4GKqVL8YK36GOk+/mTmCxdEqBWVb8nf4GOahwzrYGkp5MhsQe4DWReQOgr0jVXeUOLqeBvprNxwyoLbtKl3imo+U53k5VipJtlU2+PpMyDLcwNNt1jfqI4EdYkvneIDYaoRzA/UI9+1LLQGTEU1CgjdbdFteu0pX38mkyHmB8RNmFl1kn6mrJqdMf7Hj8wh/rHzmo7Sn8JfbX5n5TMtiv8A9NL2x+lv3ml7VP8AhL7Y+BkfnfnILH+kyvM2/Hqe2Zp+xJP3Ucuk/wCqwmV4o3rv7bfqmr7Hi2FQdrfqMPzOscr/AHo9Xcv+SpbSVzTxBqKSD6QrcHgVAtbyMuGzObDE07n11HSHX2gSi7atZiOuqT4a/vDfZ3iiMQBfQ3U+Kk/KB9yqwq/oHfa0aNjcKtSm1N+DAg9x5jtmeo5tZ/WUsrctVJU+dr+M0kmZ9nS2r1bfzg/4rEYq09AYBpUfWCYzrNBFpUtjmJYz0STPQ979glJ34tWjYGEUzstHJTHKNCq0bK0WrRbQ1UOlaGV4zVoT0kW5GzQ8VoZGjFXhRVg8Nhqh4KnVFipGSVIQVILxoPkPBUnSb8Y29J9eE6akB49G8geIy9W4aGRWIwLLyk6tScL/AF5xiuo/cXWOaK1a07eTdbBq3AW+jI+vl7Lw1jZyyxFYqQGk9jNp2TzMV8Oh5gWPeJiZBHGWTYzP/u9SzHoNoZH9oeO8uPc+0Mw1+lmtZrgFxFJqb8xp2GYznOUNQqFGPA210Pf2ibPhsUGAZTcGxBEaZ9kdLFpZxZxwb5Gczw/KeOtP0Nc66ZnWxlEfe6QBvYEk+Bl92qb8Ie2PgZE7ObHVsLX9I+6aZBAKm9u+Su1RApXbgGHwMPymqzJoZDTa0ZSjXrH/AJD+ua7s0bYdP7j4ljMsCqKvRHRL3B/u6zNYyFLYen7IPVxN/nHfaGnM6Pa1Pf1KLtLh96tUJ6x4C3D4x39n+Xk1i/8ApS5PfulR+pvKOsdkeIr4lwq7qXH4jCy2IF7dZluy3AJh6Yp0uXrE8WPMmLeRTiU7CyWtaXsc1DM6zOtvVXYcC58hoPhLZtJmXoaRsRvMCq+PE+EoLVIrx4bbozGtILUMCzRFSrA70tUmthyZ6Ny89D4GbKYDFAwc6DOu0cdMOrRYaNw0UDB0GmOQ0WrRsphFMFoNMcq8UHjcGLVoLQxUOlaKDxvvzqtA4hqh2Hig0ah50VIPEPkPEadDRr6SdR/ryg8AlQ9DfXnOlvrzjYN9ec6GgcTdhatFX4jxkXiMIV1Go65KBpxmmzTkyoVD3ZfatqBCVDvJ262ml5fmtOst6bAzHq2CDajQ+6Bp4qrhzdSRby8JL5HgxmfKHpmrI56v19TdfTm1iTaCxOGp1V3ao3l5i9jKjsZtE9c7lW3q3DdfYZZsbi1pLvNwOgA4zi5IyYsnF+xqlP4QiZLggNKAB748RgNAAAOA7JXDtVRDAa36uEllxisoa9hx8IWa8vTtf+GfdMkDiuUjMzzpKK9I3bko4mVvMs9qMSqdEXIuNT5yCqkk3JuTzPGPx4Lru2EsSkJmeYvWcs57gOAHUIxZp2oIAtOlEJLSPNi2eCLxDNENHJC9hQ89BXnpujNlVWdiAZ0GdXa0cdMIJ1YO86DPbQWwqmLBgQ0WrQOg0w14pTAgxQaBXYaYa8UGggYoQWEmEDxQiLzog6DTDAwiCBWFB+vGAxiDCLUafXZBqYsnTw+UyqXyGJC/r3zqGIvFJ9ecFtBJMWs9UQkWIv3/AF2QirDIhPGBzlB8djnZrChCSN4dxsOuTuKxO/YNvaaC5HnpIzBdHhHdVrzmZvxZOTK4Wp0CqYZTrxt1x9TqdC1uHjG9IRwbWire+mEiPqkakiNKjx/VWM6qfWsoxtC6GhME3dFVRaBdpZGtk9CWtBkzhMGxj00LYu89Alp6a0mAVoTsSIqWnJQqdESIqeDQq86DEidvBCQveigYIRYmMLYZTFQaxRghoJeKEQsWsFhoKPrzhVP14wP174RIDGyGBit6BQ6xZMBjEwqn68IRIFD8oSnAYaHlOO6I+vfGlDlH6j5Sa2UShxREcQNKFP15SSvY5HUa0OHvGx5RQMBrZotjG1ZYU8IJzCk8yPrpGjrJCrGVaWY2TWNXgmhqkbNx8pTIihJM5PNPRgB//9k="/>
          <p:cNvSpPr>
            <a:spLocks noChangeAspect="1" noChangeArrowheads="1"/>
          </p:cNvSpPr>
          <p:nvPr/>
        </p:nvSpPr>
        <p:spPr bwMode="auto">
          <a:xfrm>
            <a:off x="368300" y="149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 bwMode="auto">
          <a:xfrm>
            <a:off x="395536" y="836712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368300" y="6453336"/>
            <a:ext cx="8280920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38642"/>
              </p:ext>
            </p:extLst>
          </p:nvPr>
        </p:nvGraphicFramePr>
        <p:xfrm>
          <a:off x="417921" y="3040164"/>
          <a:ext cx="8181677" cy="2611421"/>
        </p:xfrm>
        <a:graphic>
          <a:graphicData uri="http://schemas.openxmlformats.org/drawingml/2006/table">
            <a:tbl>
              <a:tblPr/>
              <a:tblGrid>
                <a:gridCol w="1163318"/>
                <a:gridCol w="1644994"/>
                <a:gridCol w="949094"/>
                <a:gridCol w="1549025"/>
                <a:gridCol w="1060976"/>
                <a:gridCol w="1814270"/>
              </a:tblGrid>
              <a:tr h="377649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Faturamento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Transações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Tíquete Médio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%Tarifa Média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 por transação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</a:tr>
              <a:tr h="3776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Comércio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Varejista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R$   4.232.000.000,00 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43.661.000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R$ 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96,93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2%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R$ 1,94 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3776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dólar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U$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0,97 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6113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Comércio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Alimentício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   4.534.000.000,00 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106.404.000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R$  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42,61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R$ 0,85 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3776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dolar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U$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 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3776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   8.766.000.000,00 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150065000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R$                    58,41 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R$ 1,17 </a:t>
                      </a:r>
                    </a:p>
                  </a:txBody>
                  <a:tcPr marL="6852" marR="6852" marT="68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</a:tr>
            </a:tbl>
          </a:graphicData>
        </a:graphic>
      </p:graphicFrame>
      <p:sp>
        <p:nvSpPr>
          <p:cNvPr id="10" name="AutoShape 10" descr="data:image/jpeg;base64,/9j/4AAQSkZJRgABAQAAAQABAAD/2wCEAAkGBhQSERQTExQWFRUWGR0aGBgXGRwdHxwgHCAdIBseIBwcHSceIB0jHB4cIC8gIycpLCwuHR8xNTAqNSYrLCkBCQoKDgwOGg8PGikfHBwpKSksKSksLCksKSkpKSkpLCkpLCwsLCkpKSwsLCwsKSkpLCksKSwsKSwsLCwsLCwpKf/AABEIAJABXgMBIgACEQEDEQH/xAAcAAACAwEBAQEAAAAAAAAAAAAFBgIDBAcBAAj/xABMEAACAQIEAwYDBAQLBgQHAAABAhEDIQAEEjEFBkEHEyJRYXEygZEUI0KhM1Kx8BUWFyRicoKSwdHTU6KywtLhNHOD8UNjk6Oz4/L/xAAZAQEBAQEBAQAAAAAAAAAAAAABAAIDBAX/xAAiEQEBAAICAgIDAQEAAAAAAAAAAQIREiEDMSIyE0FRYUL/2gAMAwEAAhEDEQA/AHjjfO9PLMFrNp1fDveIJsAdpG/ngZ/KfliCdVh18X/ThY7U8z3deiSNQioWHoFQjf1jCvXoaKmg3o1DoLEfCy36ex0t5D0k+XHxyzbdrp1TtVywi9ztZ7/7mIVu1Oh1kedn/wBPCE2VfNCg9KkWZe9DBYCgT92CTYQTbriOZyGupUYKQhHwKuqInyiZFtV+k41+PEbPK9q+W2kmPSp/p/v9MTParQIO5ABJhamwuf8A4ewxyj+Ejq0gKEJAKGCN4ud5B3M3Pd7YOcKySUa0NdSQuk3DK7BbN+IQrjYEQZvhvixi2c27V6ETBjz01P8ATxe/aZSSZVrejT/w4ScnyRWZxpNNtLMBdixVGIGqAQNhb1xrTs/zQLM2kk7xq/K2DhgtmIdr2W/Vf+63+WJjtUokAhHuYFsLLdn+bnwsqj9WCR8xMHFr9nlcrFh+/S8jBwwWzMnahSIrEIwFBA7yp2JAtfeWH540Lz22mm32appqEBG8ADkiQFJqgGQDt5YV6XIuYjMK5/TUe68IsDqVpu/kCPO4xtflnONlEygNOnTRdKlEOoSCDc5i8hmkEXnBcMVscrc8Mqs5y1QIr6Cx7sANq06Se+sQ1sQ/jq7d5py7HugGqQaXhBXUCfv9tN5G+A+T5VzdPLLlkdQgfWTobWWBDai32mZJF46WxbkeUsxSFYUzQpisoVwtCBpC6QBGYtYk+ZJJwccVtuXnGsWpr9lcGqJpT3cOAJ8Ld/B8N43jFVfn56ZYPRC6WCEF6QIYkACO/wBpIvsJvir+LWb1UD31MDLiKSiiulfDpn9PJOmwmcZs3yLWramq1KblmDEmiDBkNAmsdKkgEqsT1nFxxOxduac0ajUhlG1qgcgtSHhJIBnvo3BG+MHC+0KvmUqPRyrMtOdXipg+HeF7yT5SNzbGs8Hzpdnash1poYGkkFbn4dZHU39Yxh4bylmMr+hrBIQIAESAAZFixGqSZbc4tYraeQ5/qVsu2ap0lNFJ1sXQFY3ldUzcec4y8v8AaRVz1RqeXohnA1aWZVkDqJNxcfXHv8UKwpVKPeoKdZi9RVpIAxME+wkC2L+Hcp1qVdswlZVqsoQsKdLwqAAFVdMKIA2HTDrBbqNfnfMpTp1XoKqVKndgs6r4pK3U+KJETHrtj7jXOeay2rvqSIVXUZqCD8UANo0ljpMLMmMXZvkjMMi02rBkV+8UMtM6W1FpX7uwkm2142tiniXJ2ZrOTUr6iyGmTppfCZkD7mx8RuL33xaxW2lOO8R0U3+zwtS4IYNpBAILaKZAF8Y8tzrnKlAV6dNGpswUQ5LapKwVFCbEXt64vynJ9elenmWQldEqaYt6DuNINtwJxFeRqoorRGYbugwYLFKJB1SZoXOq8knFrEbVZLnTNVlrtRNFxQEvoqEyCuoFfuPFIB+YIxqbjedWpSpMcuKlYSitWgmBMR9nkGP2EYjQ5PrDvf5y33v6WO68QjSAf5vtptHlivOchvV7oPXqsaJBpHWkoREQRRnoPpi1itoNzdnBmBlppLVNQ01Bc+IhNcj+b/DFp8yMZuM9oObyq1DVFLVTbTpD3b4ZKzQggalm43wQPI7999oOYqmqBpDl1JAvYE0bb9MU5nkA1BUWpXqMKpDVAXHjIiC0UgTED6DD8VtbkuaM9Xy4zFDuaiGJVXJcAmCSvcAyINhc3icUZjmjOLSWszUhTar3SEGSx1FJjuhC6gd722vi/L8itTKmnmaiFV0DQ4XwgzHhpgQDJjoTiWV5I0r3a1n06tenXqGqZ1QVjVqvPng+J2geLZ0Zj7O70FqsfANZOpdLMWtSkKIIM9cfZTjWafMnLLWod6NeoeK2jTM+DqGBB638oxZT5K++Nbv6vfEaS/eNqjymLD2xbT5MK1GqjMVRVcAM4dgxA2BIuf38sXxXYFneeczSqUkZlLNWWmQs2BZl1BtJW5U2MH0xVme0XNI9YeHTTdkUzckExPhAFuu2DlbkRTo1VWYI4qKrO5GsX1EBrmZ+uKMx2cU6jEu5uzPYsLsST12ubYZwW6DP2kZyLd2bSTJED6YqPaZnN4pkeYLEfv8Av54YanZxSYaWc6R5SB+RE48y3ZrQp3ViJ3uxn5Fow7wXZdbtMzZVmXQSu4ltvOZ98e5DtEzlV9I0AAFmY6/Co3O4noALSSMH27NqK+KTfeC+3W2uMKXHOFLldIom1Qpr8WoEIS1jvFgbmSQMU4X0N1qz3POdWq1OELKzLbX+EkH8fpitufc6CsmkAbagWI9rP5X9iMD+YKneVMzpE/FUJXqq6Q0n3BgDqJPScXCcoi0hWarpV2ddHdM86NMmzQPiBH06Y3xmvS2Ofx/zni8SHTcjxiR5/H74+y3aFnXVyNHhC7d5fUwXcvsBJ+WB+S+yGqT3lWoSDNNKfdg2uxLmIAvHWABGPeG5nLDVTWrUYPqEfZzPiXTuH6b4uM/i7ax2g5zUYZDH9fpv+O18PnKPFXzGXD1WhzvvHUWknyHXHOs1QTK5auqsH1JSh9JBZqviiCSQFS8Tvh57OqI+w05k2F/rjnnJrowM7V8katWiJAXx6ifIqgt5ny9cYOGtSzCt1QaS3S8yAJGzeK/QajuIwR7Xaml6HWSRHnZflOAdeh3ORVJ0mrBqN/5pvte1IAf2j543h9YL7U8V4q9WkDSJpZYSqJSldUfiYiDBuQJ95M4yV8xUFVBTrOCyoVC2USBbT8J9yLzgvyvlUbMU6dUHQ8d3og0zouL76tz9Z8sNnaJlFpZVe7UKxqIJUebDy/e+K2S6RC4mi1SzjT9qoEO+kQtZBEsB+uPTcfKC/E8qrU9NI6jSzFJ09q5uPKCYb5nAilkHXTXIPeoQIUzNhZx0JU6Y+owX4LnxRWp5hoHnpUHux7xUj5DGqDvygT96rEFlYEn+vLR8sLWe5nzy5qhQapTU16lVR92CUVf0RN9zuR5EYZOUMsy0Wd/iqNqPT0+m8emMnMHLjVc3QzPjPcyVVFW876izA+xGOM1yuyE5TmnNfa8tQqOIqZY1aiqqzrANgYMAwMY8rzrmzw+vmDUBqo9QL4VCgU9G4i5OrzGCj8t1O/pZgrU1JTNLQAkaTIJJ1TJmZHljHR5JcZdssBV0VGdmJFOfGBqA8UC6jcWv8n4pr4dzNmHNOp3gamKQ71SoE1TSWoAp0g6TqA6++J81ccr0c3kKdOoUp5hwHWFJA8OxIsb49TgFUNRIWsBRTSq6qYBOjuwzReQvlGN/H+WjmPs1Uk97lyHEEb2mZBU3G1vfB8doI4lxXONSqPQqlHaXpq2kgKiglSdMy02PSAPXA+lzlWq5StmErOGVNJp+Ed1VAcsTKyQdIgHoT1FjGZ5drMEgMopk+EOktqEEHwkaYgRM9ZxWeSSUqhUNM1yO9AdRGlWWR4SPFqv5Hph+KAM5zJnFyK5gZhgfs6tEKdVR6hBMRZQg+pGLeOcdzdDKPVGYbUXoFJ07VKc1FIjoxEHBn+JLnLfZmVxR0aP0tPUQrFlEhLXJExtiWe5PavR7ioGCDQYFRJY0xpEtot4Y6dMa3intXOZjXWIrVdBQimpkMrK4DNMTte/SOhwrpzrmqeQy2ZNRndqjCoDEMuphEbAwBBHznDd/Fmqar1dLanTu5NYQi6gx0qEEG2KKPIAVKVLuwUosWTvKsrJMywVQWvsDbzwbxTPzZx/MLSotRRjpqla4p/GVSJC7kA+kxOAXDeYqmZquvfZilpZGak06goLagsyfFKreY3nDzxDlPXTSGJdCzyDpDMw8U2NjO0eWBuW5QbvSzDu2ICl9etoU6gqmAANV+psMGNx0uwTk/juZqUkqvXqOfvhpcypKsgTpb4iPn6Yr4bx6vUD0atdg9HMnvGQmWQyVC+jXWenhwaynJb0gtNEhEfWp75pmQf1NiQDGPRyWwc1gqmq40uTVaIBBX8NyIF9wRh+KLvL3FK9Wh3z16rSuZBGpt0CmmwA6gk+nnjTy1nK9Slk6r1awCwajFiRVLtVCiJjw6FF436zgxk+R2pJ3SBVSWn7xiYcAPHhm8D6dMWZXk5k7kKifcHVTBq1IBkkdL3Y7zvitiKeZ5jzdKm32mlmAC5JzNMtGkkaQIIUKB0O89DgvzhzRWFDLhSU72u1Msp8QphhAkGzFSL+mCY5MIUJppsIgh3qEbyRHVZ6TEW2wTzvLCVKHdP4iW1liPxeYAIgbRBB9cW8QS8zn6n8IZjLqzLRak76AW0g0yQCLyJ0ifUzjNyvXqVKeUqFqoKNLNrJ72ajqF+LpAF4/bLanKbF6jMUXvPjZdRZwLgEkjSs3IXc494Pyn3JpgLSCITCg1CRJmxYnrf6+eNbiBubuL5hEy2YBMZd0NdFBElgNUkWEAgR5t6Yycy8QZXpZ2m7E03TvFQkB0edLgbSV0+xOGfM8nKSw8LU2JLBzUJJIgknV1gbRMYqpcnGFAFIBQoUfeGApkCGYiAehGM7hL3DizZ7PK7lyO5ALX06yNcLMAza2BnAKXeZVWqFlVKzuamu50vSAS51RDH0PlOHhOTIZ2RqYZwNblW1MZm8NG4ta2PV5HUKECUNCtqClHgNa8a4m2/ph5RFBqhTOZ7UshcvqCyCB4luOmoraRe+B3FdQ4bl2741CWXxywszNCifEQsMCfP2GOh/xO8TvNLXUBDt3ZkyZj4ttrHyx4eQkKLTiiUW4U0iQCd7a4iZ2xcoOyzmM27cUrU2tSo0GNJI8IllXVp2MAtvO2L+MZOp9jq0Mu7hacuptLlarHzsLEeujDT/FAli7vTLidJCG02YTqmCN7+849q8pSZDJJADE0xJAMgCCIUeV+vnjPKHtRyrzF9qooWPxJII8/hqL8m29CMI3G8gxc02MXKztpbpPmrCL7j5Rh8y/Khon7lqdMBtQCUgN7GYbqN/b0wL43Ro12c0ygrL4GDyNUG23UHY3sSCL4pZL0i9lqVOhkzrUGqaOkgn4mZlUqfc2t0BwOzGaannO7aDTXUgUCBoJvAkybEliSZA8sXFmLIldWMVNLqnxHw2AjqSSQRuNrjFvGsspSkQ5UtKait5PQ2kbQbSDIOOsAxynySKmuoxCqQQkaTIIIJ63g+fv5YDZ7hyZXMZhaczSRShJvLTqNh+ECR7+mGzsyomnQrIb6ah2gjYbEWiZ26zhY5sy/wDP8zU16AgpljEnxBgAB1v1+uMy3diBqzP9kWo6BvvAKZO6qNRe4IkE+ESLS3pjpfZr/wCDW0WED67YSOO06YSnSLGQirSRQLsN2PSJJsepMDyeezY/zNSR0A/NvPGfJ9TArtfbS+XaLgsf93FHM/CdaPSBAgUgD5HQuifQsumfXGntcuaMkDffY22xHjXFgtRixhamVBENpY2JUr6gmPO46YsfUVA+UqRXNZRe+QiWlBMz4pO0dN/TDn2nf+FQg6fvqd/LxC+ETlDSM5llAJdZ1OdtjYextJ+gw79pJ/mqlhKitTJHmNaziy+8UK3C3VWrJ3is1S+gR8SqrCoAfEQxmekexxUjqtV2dCyLUgkW0zGlh0PQQf8AG47J5TVXWvTbUuoSIgqCCIPQ2tI+gwd4coNGrUYEpUd0+R0qJ9yD+WN0GNeOmlT7wOCh2Y3UeWqwZfI7x1jB/hHGUzFMOu4syyDDDcevmD1EHCbyBwWnXy7mqurS8CCR+FTeCJ3w0cF5cpZQ1WpFgKkSrGQCJuLdZj5Y45SejBRsys3ZR7kfvsDgZnuIVlqfdpTanvJaCLHzaCJ9vyxPNcAoVmL1EljYmSLARFumIPyzRPRgdISzEeFQQB9C31OM6iZsxxnMqtOUpazq1guBpIukDXfUoJgkdLjH2X4tXYsD3JOnwhWG4a4PjmNMGY69MaMxyzRqMXcMWbc6j+qU/wCEnF2X4BRplGRSpQQIJ2hQQfOQoGHpBa8XraEMUi5+LxrA8XTx9Uk2JuMauHcQrloqiioA8RFRZWZEsurbVAtffHzct5cRFPaIAY7gETY73v52nbGxeEUirAoSHjUCzGYMyb7zF/QYrYQ48UzImGyx0qWY61sABBjXsH1AzA2vizJ8Yc1PvamX7uGkowkGfDB1fDpiZvJwQpcuZdQQKYGoFSCWuGMt16nrip+Wcvf7lbklh6kEG21wSPY4NxNdHNI5K03RyLkBgSOnT1wJ49zGcoQWAKHY+XhYtqlhYBDtO+CuR4elIlkWCRBudgSep8yT88L/ADNmaNWuKVRC3dgOYgmAJ1AMpgAMRqF/i2icU9pj/lJXSXFMmn1qQIAtuNercgfDcnGat2lqFL6JW0NHxGbhQX1Ejc2FsA+b+GJRqlKQJV9ICqL7zAA6n4fU388L3EeKilU00wr5nYsIZaX9BBszjYubTtJvjtMJUf6naMFAaogpKRINSAWBH4V1lz76Y9cC8x2yUQfCjv5Huwv7as4XODcpiqxbMlnqMR+IzJ8yLkx6+mHXhXAqFIju6CAgRrKg3B3EifqcFxxgDqHa/Rb4g9M+tMMB76ak/ljQ3aIxBdEFRB+OmdXyK/Ev9oD542cU5Zy+aAFSmpIG6eEj5jf2OOc8w8p1+H1O/pM3dz4aikSs/haP8oOHHHGo7r2nMBqanAPwkeKTEkQBII6z8pxCt2lVFjvKQp6tpYH5nSpge/8AnhNyPEFzVtITMb6VELVi/hH4an9EWbpGxZeU6VM66lS4Gs2JUnSqQJEMAWLEx1W+G4yLZw5X4y+ap94YCmQAINwzLOoWI8Pl1we7o4Bcq5pu9rZc047u5a/U/CZm95kb3N9yzBMcr1UztEDzx9SGMXCajNQp6jJIMkn1I98DMklRMxFXvPG9TQe9lSLsAafQafe46WwMctaMfXEhIwn8Pz9YpWJZyXoNUTxBiTqIDKBdLFRov+RwRzPHGahXZCwK1FQHSVIDaBPjAE+Jrna04ND8sMCvi0PbbCtWYHJ1SrVVamzb1Sx1LH4wfEsHbb0EY08w5sh0W5p6KjsFq92W0afxexJ0gibdBi0fyfswNiGAfEsgHegyvUBqFABrYaVRS7WBuWAAMzjypkT9tSKlT8dVhrOmBCqgWdMajMx0waXO/wAG6u2FHj3KgcmsNYLXYoASD6qfiXra4PmDazi5b7WSCQNdFdetgE1SY0fCdUab9WGD/FsxpoG8EwoJ6FiAPpvHphm5Tjly25LncyVMajK/C0FSD0Ok7EbjpuOuPEzCmhlBULS1ao28nwhQSCfN2ODnGuFhnKA+I3KghmVAd2PWo5t6agOmFnOVKSsAvjGXGhUU9QdVRidyC5It0UXx6J2T32XaO6rd2WK6/wAUTsvlhf5vFP7dmg+qe6WIiNmmZ/L1jE+XOc6WWVwaVeo1RtR0UoX1C32gb+hwO49xilXrNUSlWHfKqstRAtlJIKvO8naIsPXBJ8tlTx+qpNKqIl8vT0X2HjDwNtwQf3OOgdmYAyaAG0C3zbHN82af2dYiocuSQJ2p1GuDH6lSDa3jPljo/Zo38zUwJP8A1N+WDyfVQG7YkLNQAuSSNvNThf4tTatkcvXGoPlx3bjqFFp+WlT7HDH2r1mVqRVouR9Rha5cDU1ILaxU1GAdwID77kqNX9iOuHD6xV4mfq5dKdRCq1XUFiyAsB+EzIid4xsznFs45FKtXRkdVJBpqbEA7SdsZ8xyqzkPQqSp2JuPYNfbbSbjEeI8Nd6qKJZyqqUBv4VAMyRC9Z9ca1AiMpUSqyzrcnu6KiwJO7ACwEXny1eWOp8I5fSllloMA6hdLSPi8yfc3wM5W5TFBlrVmVq5WFE2QHooMEzAkx6YZ87m1pU2qPOlFLNAkwN7DHLPLfULHwbg6ZaiKSTAJMncknr7CB8hjWFxhzvMNOkSCKjAKGYpTZgqnqxAgCAT1MA2wTFVWAIvIkH36459/tIMMR7yN7AYqz2cWkjOx8Kgk2JsN7C5+WOX8xcz1a+vSzrSAbQKe7jY6wW6RsRe8bglxx2nSq3MGWSdVemNIDHxjbocaqWdp1QdDq0RJVgYm4mPrjiY4eWIKUydJY+BHdfFIHikagJtIBWBvieQzLo2pZpMpk6SwCnXI1qbhRIXyEixgzu+NbdqSl7Y0JS88LPKXMZzKlHJNRLsQsKQWIUrc9I/c4Y2YxM445S+it2xGouIr5491XFsZ0URTwK5krBaJWPFU+7nrDfF9FDNHpgu6xeMKnOPENAAJ0jSST5ASXYeoRTH0643j3U51zXxwrUaopirUBFP/wCXTkguPJnMgHooJ/EMe8p8OphAxiTAa1x5RbYjCu1Z8zWepF2Mx0VRZRfoFgfLDXkMszOASVjcgxMbD3x6tammTTw+qssFXZrgRab7R8sFKVca79BaNxhYo0GNSRFusmIHniVDjS02ZmN7WJt++2OdiNtUA3iZ2i0fLbFGYAdSjorKRpZSLMPI/wCfTAKlzS4YGotFqTmA9N50+WoDGzi3HVpMUVC7QGuyoL7XYgExcAYJjYnLuZOA/ZcwVVjos9Nuuk3H9pTIPqMMfLfEzWDvYObVhG7QQKg/rqXBj8YX9bG7mnJ9/k0rBCGpsZHXST4vkDp/PClwnP8AcV0aYU+GpH6p3Puphh6qMdvtA/QXCcz3tNH6sLjyOzD6zjWVwu8mVDpqUyR4CDbyMi3pKkD0HrhlMXx5Mp2f0wUuEUabakpIrHchQDfe+M7ZSjQL19CId2eL3N7774JBsQzFJWUq4lWBBB6yII+eCLUCcjmMsNTU+7XUSWIAWdJOqTAmCGnyvi5s1QhgzU4aS4JW9jJIO9lO/wCqfLGV+AZYgxTaFJPhYxJWGi95WxjfEK/AcqtPVo8BBWzRYhwRciLO9h57WEb6HTR/NSgpxRKKTC+AgG822nf88XrUyrKFmgVQ+FfAQvsNhvgFlmyFVmKsNTQD94QW1gj9a8iRO9h5DGl6eVLQVcsxJsfilw9iGgjWAwAsMWhNDDcUo+B9SsJhWHiuVJsRO6SfbE/tdFnBUqzlRdRPhaWXxCwBgkSemAjZbLUyKOmopLFlTUReGBYeK0hjJ9fPF9daFAgGm6SFACnfTIQWb8IJA8gQPLGdNCtTLqZlQZ3sLxt9MUcS4etanoYsPErStjKkH/t88XZpZpP6of2HHPq2UWrQyamm1es2WVgGqsiIIA7xjPxEmARLfTGpNo9JwegqGmqKFNzG5PmTuTPU3xzzmXgdOm7uVS0Prg64DoGJIMEBWabS1pJicP3CMsyUKKO/eMqAM36xAgn64Dc9uadJXWkzmYlVB0za5JCgGYg2MxfbDhbLpVzXI1S2YlGKqVYAAmwCtAtjzhpVz3dSXLXWDckwGWf6QkT5xjVw7KoWaoqCiyAiojzoAIuwAl0tNvEu1wYGLeGcJFRGOV1iowcI7gCYEkKL6NQlQfi22k49ADeI8TUmpRCijQ1EE0F/SBW0qzySSpgQoOnr1x0/s1pgZNQWJHQjY+J8c65f4etXL5kmdCUGYDybTK/SMdD7Nb5FDt//AFUxz8vowJ7VqYL5bVIBcA9Ojfl54SshwWpWq1O9LJppM4INjBCKBB+HUYgE/KcPHa4k90IJEyQPZ8Yc3TCqKa7JSpMP7JXX8oGr3A8sWF+MV9s+VoPRrZmnTcKtF4g3GggESNoAO/TBTiGceo+Uo0+7dy2oikJK7QZkgCNRPthfL1sxWzLgLTQP3z1HEle7HgVQCDqttIvPTD/yPk4oCoUVHcnV4QDIJBB9iDiy67AjmuEh6tOrqju7RpmfEDG/paxjcXGPuMZZmylWmJqOaTKPNiVIHXqcEWG2LljrjjtoqcR792VHpZg0BSWVpFBrYzrVyXDQLCAQDJknDHlzYeHTYeG1rbWtb0xfUGKlGK0FTtBzBFOnTAfxt8SbW6FZlpmQP6OEvlThdPNZlnaSqL4l8QBAICLpIAAEBrW8XSMM/ankSadKqJAptDurkEKSpMDqSAbi9vXArkXi2moFZpV1FLV4Y10rFRBNovJ3LTtjtj1j0G2nxOuvFhlBWij3XeAKiA7fDOnb88EOdeXEr0GcCKijVqFiY6Ei+2A9dXPG/tHdVu5FHu9YpPEwdvDPzxoyXE6yZXNvmKTo9Ws/dowgkMiqgC+wwavuIC5Y4kFq0nRSdDhVDto8DCFF/GQoLDUZWygY7AoxxPh1LvM7Tp6kYh+7hidHhEEMpAMlmjYTpMSMdwppbGfIY+Snj3TFzi2mLRiFSnfHEqa+YjHK+03ipYVVGx00hPr4m/4CP7WOsHKkkCJxxTtDk1EE/FUqN+SAfmWx18U7VLeVzZo0zFMMDufT/thkyXMVFnVL6hcMbXAvMrF9sAKaQIkn9mM5TTJUwRO049Nm2T/Q4l3gd/DZSEA673Pv7ftxPgTUcxS0VFBPWwkwZ3HSb4W+E8UZhTRz+AeKfw+3mLfn5Y1cEI1jfVtbZhP7cc7CbuLcMpdz3YVQoG8AR1gEet46nHlPKU61Ol3iK5KwGIBIItbrBGKOLKKtNESutBlOqTEyJF5ItvirIOaYVKuZpVSJ0inEAG4J6k+nT1xlPaudRKjUV2AJCWgqwvvYRBxzvivDO7qMq3G422IBE+omDg9zDnytZo/SALBvK9T+RwDqVi+pmux3OOmM0HSOzriU/Z2P40NJvdJg/Smv9846L1NumOQdnlSEA/2eYU/3zTn/AIT9cdgZY+mOHk9mKTRvbGXjdfu6LN1iBggH+eAnN7/cj1bHOd0sb8XGWyqMRLNIUGYJ3MkbCATOEDM8Q1Fu9effoRMQsEWnymDuMGOIZss82+7UKPD53ubyJYGfSMCeXs6BUaYGtggJVT4SNoIibi0QTOO0jw+TPlbAzLZxBUaZ0nodrdNza/lgxwrNNSdKi6WgHwgnQYmBP4QCRsAAdxi3idNVb9MGFIyF7tOhOqPCB5fnPTEOMZ5KrUCAB31MlyLSwMT5GCIvJIPW0Nrnq4/Iz1M4tavl6q7GdwRtY2N7GRg5xzL60Bj4SDt9f39MI3A6wXNBV+EeImOvuTO0Wvh5yme713A+FYG3v+3HPLp7vHlym6IMgdNLCVIgjzEXGBuZ5XyrhVbL0mCDSgKA6V3geQ9MEBcdcTAvtjHcdEMvkVp0wiKFVRCqLAAdBiGZyy1Eam4lWUqfY40VatjjHnnqCk7qJKqWEzFgThm1SlmskshPDTzFOyMTGsdQDsZ3KnYz0M4A5NmoZqjRgqDUnQbABwQV9g+3oVwT/h5K/wAaaaoJDI11mDFz0JjePfCdRzmqqO7ZitI/dvUIaAdwSOkgMBFiB539GO/2yICuMtlczT3bMVmCgH8Ct+zSD/eGHbsvM5MT5k7eb1McvrF6qiu7qlI+BBYkDoSoM+Lq1rxG2Om9lrA5SxkajB2/HUxnyT4mBna9UYCgQYIYEXj8NWB+URhU4fxguimS1VYpmx8QYrpMi20j6ecYcO1sLFGRqgggTHSrG2E3I1m7sN3Jp0xqpl1nSWb4YtuCQYEfD1Nsa8f1VbhVaotKjR1MhqI+YqrqC+J1AQNaYkCR5COuOq8EUCgo8p/bjmyUmymSy1BzFWrWpErOw1rA+ij88dG4K57oRcSb/PGM+4oJATiuuvUfXEg/v74oNVy0Wj2vjlCuSoNp+WJJT6ziKUABfc/vfE0XAg/jXDRWpNTYAyLahMGLNHmDfHIuMcAbLvpdQCkpSLKy0yAm6wR4p0gEzcmTbHblS18QzPDaVSO8RXi41AGOlp2sT9TjpjlxDkVHmPNooCu5Xwga0DmSVtqWR8LAiTvAMHGDOZ2pUYNVqObR4hDEMQQaYEhG0wfER7kNbpNXswyRYEK6gKVgOev4pMmfnHmDAxt4XyRlaBDJTGqApLEmQLzBsDPkB0xvniC/yFyqaLmtUQIxle77tRtEPIJub+W5+XQqSYpXLjfFoBxxyu+y0aAOuI6hN8VnH0YydpNXAsATjg/PVU97RJA+Fv8Aiv8A4Y7w4B6HHEO0WgA9MkfC9RPypkfmG+hx28XsUs05YxucWVFhXBiQNpH+Hrihaf6u+KEGgN5sdvQbbfX6Y9AHsnQFTL02G6jSflizJVzSYWken7ffA7l7iQpuab/BU2nof++C2ZYSf/bGaTTks6Kp8DLbcECfpjzifEVoDWxXrEDc+0b4VslwV8xVC0e8uYJGy+cteBiPOfChQrU6IYsAkuZJlyWn6CBjOpvSC62ZNR2qNYsZxBY6Y96W2xTmHI+WOgN/JFkqx/taX7H/AO2OxMPETjjnIKFqazu+YUD2U0gfyZvocdkk48/k9mPgDgBzk33Hswwd0mN8DON5I1KDjc7/AE/7Y5z2XPs7l2DiNjDfCRIYAW3kypuIE+WBHL4fxJqCifE1wINhte42AuZOHrPcH73L03RQaiiIt4hN1JNgBuPWPbHOsrUqU2nxXPxAXEm2pTYrPQ28jjtO3zvJjwytMed4blzlyUclxN4MNBIUbQo3giP2yGpVWq1KKML0533g7Dy+Ly/W98EKHH67UtAqIsEyQo1ERqiCdI69Lx6YGcGy9SpXgK0kk6SbsSCfETtYG5iOgnCLZfjBvhGWIzaNECBErH5jrAG/njoFCgEZ3JAB39ImTOFb+ChQq0VEFmMsYAkn28hb2Awd5hzWimFG7MB+eOeXb3ePHjiMBgMT14qoUvCvsP2YozOep0vjcDcgmwtvjn7dG5aQAlvpj77T0G0RGBQ4sprPTOoFF1FraY0hvOdj5eeNVHMo3wMD5/OY/YcWkTuYsg1Np0kkT3VRR4hYwGAuYAj1A6Y59ns1NRnjT4S0L8LERJA/pSPmfXHZuOjwoT+t9bHHFPtbEaKbDUpmo8gwSSVVZsNMSSLzj0eO7jK3NctuE1F1BcAlGktMWkKpCx5Taw88dF7L1IykMIuf+Op/74QKXHcwaTTmHYqdjpeB5+JSd7TPXHQuzCqTlJJmSbtM/HU88Xk3xMDO11JFACxLqPqKmE2lzOFFIQ80NaoVIvJmY2ncHcXuRh37XllKI/prf2FXCIeGjTSqFHId4OlTDaYkz539h0jD4/rFfaAevma9LMPqKiopsdRswktBMAAG2Oz8u5xWowGBIJkdRPmN8c2rhlhXcUVVtQpU1ZiF6K3iRVB331efrvTmCuDrTRXVRqK+KnVA6spllIA8j7iJODObDqKkRG+M3Fs2aVCq6xqRGYTtIE4Fcu8wJmaYNM+8iCI3BHRhbaxkEemviLU2HcVG0msGQDq1iTFomJOOOtVX011nOkkXaCfnFvzwK4bxqoKNRqjS6Uteh6RpQYJmSZK6hGPeEcUoa2ormXquZA1Gfh+LSwUKSOoBMR743UOD0hqDM1Q1F0k1HklRuBtAv06kemJmzKsOS5jqd2S7BStakhZ07vwvpmVY+HcgGbxONFfmMmjRanvWqMkovelQuomFG5IUb2Ez0wQyXB6dMMBLaiCxqEuTFhJboBtiqtwWj3a0vgVWlCrFWDNOzAgyZI9jGC6HHPTPmc6+jLVEralZ0U+BRrDm5NpUjaBGKuI8VYZju9T06aKjM6oGu7EDUxsq2iwm/QDGnMcuUWWmh1hacaQtR1iNjY3I8zfF+Y4LSdlZlkqAPia4BldQmGg3Gqb4lrJkrGsM2iirKuWcppWBTQKIJjVqLkXnacTyDVhmWR6utVTUw0qBLse7AIANlUkz6Y2qqd53li4XTM7AmYja5Xf0xdSoKGdwIZ9Oo/1bD9uLZ43YJk+J1jmympyve1VhgmjQg/Cfj1glfO04aEAxhXhqSGCgEOanX4mEE/MGI2xfGM04Sz2q4vne6o1HESoMT1PQfWMcf51rCvl6rx4kK1CD0gkMP/uMf7GOg8763olKbAEgiDtNiP2W9SMc9y2dDqBVWS4KVAOvxIR7ldQA3BYY7eOam26ScpV1tawHxe2PT4iTtJ/9sXVMkcu1WkSCVsG8wfhYehEN88eVhAUjocehljzlHwT19MP3DeEyaTG6FVPQzYee84QqxGojzw2cj8ZZkbLFvhGpJPQ7j/HBlvRdKp1Fy9HUqJTQj8K7+sqI+uOT8b4nVrZxatQRTdu7UQNOnYQPOSTO84e+W+Kd1TdGYlVNhvY+Q23mRt88DOY+DjM0zpVUdQSNNr7g7xB/K18cseqibmsm1MTEqfxC4/f3wOq5gH67YL0s87ASYfTf1ZSQ23UwD88e5PKLmayq6yANTOtiVWJDDzNlHqRjsjPwisMtSy82KU2qkf0mBI//ACr/AHMdR4ZnNdFGmTEGfMWOOP5rPLWGY8yVRY2PjuF9NWs+2nyw/wDKTEU4Laulj4dySR5iTE9YOPPnOlDYKvpOKu8hr7RjPmc9TpganVZ21MBtvv5YxtxmhJJr0/74/wA8cpC0vlgJClgDuBH5GJHyxiz3L1GsAHUQL2sbT+L4upO+Nv2gDSCw8RgSdzBMD5An5Yut0w7sZsl9lzL8g5dCCDVOxguYMbz79R6YJ5PglKl+jUJAi0X3iTuTc3OCJkYgdpxcqJhjPUYF4MrvrLMWGxMflaMaMxwhHYFyxI22t+XriynVVdzEkASYknYe5xe9by3wbrenpWAAPKBilsqCPEqn3AP77fsxM1PPCtmOM1ozk16dIUqwQVHUQqGmjm1gWloE+k4pEYfsNPUX0LqNi2kSbRf5W9sSp0AvwqB7ADATlPidSrTcu+tQ8U6mju+8SFOrT5BiVnYxIwM545jqIVy1C9WpYWnyuR1gkAA2JmbKQdau9IR5h4oGVUWRNTTrsVEBgesz5SInHKuMcI7kEik7hWgVgw0iYMMI8jGnaZjDDmytaqtOnSFasQAYLaCyDxMqqyzcfpGN4tHWqhnzQqNRZEpVACoMsUVmAgsrM2kxHjUwJuCJx2xnFkoZOi2sHaDqJOwHUn5WmD/Zx1bsuK/Y7CPE2/8AXqR5/twhcSzDGkZpgVFdRWRRFxqAdQNgTII2BAI3gP3ZfTjKG0eI2/t1MXk+pjN2uOO7o+EMNYsfKKuFaiWXM1WUkU8ogp0xJgvOkEjr94alS43GGvtYpaqVKDBDg3tsKmFqon3NZht3us26CoZ/KoDi8f1V9iXZ93dXMOXTUQGKEmRYhSSpF2YyZO3zwO47m2p5+uUOmK0DppMLpI+Ygj1xv7MqcZhh+rTZTPow/aCMDuaaM53MEx+mH5KjE/Qfnh/6AhwbMmjnqbJ4adcK8dBqFwPY61HpGHTj1BhXyZgmK5kgEwDTqLJI2EkCT5jCJTZjVyyhT4UQH0Lmo4/3XX646tjnn7JV4ZmDWroaq1l0O/dUhQdaafEoZn0wSVk7hfFsd8EeMpXk/Z5lgATAkATZWJ6n0tYzsMGk298UcQzXdpIUvcWEn3Nh0xnluomrmuIZcqfj1kCGOo7zpRNVlAsSb7kmwONHFq2dqlQlNw8SSICwSAVDGCh0iSZ1XIAwZXPoH7zua2uInu2mATb0k/XF1XixIlaNVvPwxjW/8QNwpeIIyk01K7aS6hUBjYK14sLzsfUtLOcNzdWoJFlIIJdDcXsp8IWRtBa8at8Gv4TYavuapjaBvjxuJMCIoVCLzYSPWNo369MG/wDECUuFZ7vWquqvcNpaqNMgmDpAA8MCJ853ACl8vVz5eClALJJbUSAOggGSek9IJvIxdW47opFmBpE2AqRcx088KdHtGWi7LWqqTAMaKh3APQEdSLG/kMU3f0nRcjSKqFJ1Ebn1N/p6e2KOKZ4U0JmCZiLn3j0wkHtWog/Gv/063/RgfxPtLoVl0lrH/wCVU/xTBPHdpVxLmSqWcAswEgrUSAfY7+4/bhdeiKoZ0LpWHj0rDKbbqdywgGAZttuBc3MWW2+0VgD0WnG3S9Kfz88U1+LZN/iaqTMg6CCPYrTF8d5NJHOUftlEVFjvkEED8QuSotPm6j/zE/CAVwvKRg8nFcpTYsjV5ggwsE9Z+FfFIEMTYgG8RiOeyNOqVrF1ovXckgkaFtJsBqH9a4JmSJxqXQLrJInr0xp4bmu6rU6gtBhvY2/f2wRzGXyVOy1alcxfu10gHyvuB6NiFB6RkjIl1JtqciBAtN+s4do18GZiZ1MoU+MiPOZk2t/ng/TrD7O1TZgCFWwPi2j0uD8rbYQ6HEGWAcrUCCJAeZgzN1vAkYJZXmqkSoqmpRKghS1Ob7RI6R19McrCXuK5Y0tUX8QIiesBhHuUwQoD7JR0SBXrGW/oDa/9S/u5t+jxGtxRVqGsrioaZ+7Cg+JiN4IusgSRBHQzBxW+foF9TUMxqKBYsYAEAA6xMbTAPXeSeiaDk1RBpJqMdoNqajqR7Wi8CfPBvJZ9wqMS7rsxR4VbxZB8hJsMAv4coABVoZhR6QD9e8nHp5gorvRzNySRPnvbvYvODQdMAp52iV0jWkR3gPh28t7D9mMmR5RYVEao1FkHxBUIJtBvbc3nCrlufjSUKlDMAf1Qf+fEz2mVQZ7mv81Uf8+OfHL9E68Y4PVastSjWWloSKYcFgGNj4TYQmxEmSemJ08vniL18vPpSbzBm7bxKxtBB3thB/jWc9VVClZdIJnwgegMMd2I/cYe8nxQdz3erRWRVDGoQAbbzeZjexvjNxsSx8nnYAGapep7j1B/XI2BX2M3IxHiXB6lSrTqd7BRVBWCFYhtUlZNtWnrNt8SHEalvvcuI3Et6W3tviP8Iuw/S0FPpJv0F/T54wUM7wvMVaoYZhERCrIgSfED4i5JBI0kgAR0PTH2X4bnbRnKTQPxUN9t4cbCduvpidbOvCxWozEHeCflfp+fpeNLijgD7ygZPm3z6/O0/wCOLsrKHDs6CurNUyB8R7i58MHZx18Q+Y2tjNneUdYqffODUrLWJCpZkAAsQREKDBm4wbbi1GP0ifXEP4Vpf7RfPf8Ae2KWhRwvINRBFSu9aTYuEEeg0KBHvjnWZzJavm8wbMihEPkamkE/77n0x0huJ0etRfr0/cYRG4bbM0lv3l0PmQAQPm1Nh/aGN4h92aZz+csoPhdGJED8JAW+9oP1wH5vI+3Zo9RVE+oK01O+94ON/Z8Fp5ou7KihGEsyqPEQRubm5wN5vZTnK5DKyu6sCpBGkKsmQT+IRHvjp/0EKuVNaHBIL5dlc+Zpl9Jt1mkh+uHTspP806xLf8b4VqwNKla3c0CG/wDMfWY9w1VVPrPlhn7Lf/DEQBcm23xNg8n1MedrYijTPTUP+bCxwKpqDU/CXUDUhNiI0wT5MvgJGzAHcjD32i8Eq5mnTSkAWVle4aLE9VBg3wi/yf55KmumApkkHx2nf/4URuIAg9Zvg8dnFX2jRoZimzChVqrtKoyioPIOnxGP1llTuMSp5Ko9ZTmGqVXiO7ZgXf0IF0W13eIG0m2GTL8GzNRQuay1NyOoViP7rU7fJo9Bj3M8GzQUpl6NOiI+KCPY6Vp3/tE+2HkgrNcQp5d1Dv8AeE62ZFkajEQJGkCwUdAo88XZXnFnbQtWqWj/AGcQfO9QWxgPZ5nXC6ypYXLeMlj53TfGyjyJmQKkKmt/xDVad48I3PXF8f6k6/ORVtBq1tURAQW3k/pv3jFNTnkgT3te+0Iv+t1xOvyDmGOoqofTBaDcxGr3icZK3Z3mGTRqESCSBeOo+IRPni1il38ddRs+Y87ouw/9b0xX/HUCPHmIY2sntH6XFrdntfWzKUUMoGnTZYtK/eDp0xLLdnlddMkMAZuq+lv0u0gGMPxCWe5mamoZ2rQT0KSfSNW0HGX+N50hyMzpM+IlYJNwJveLx5YItyFmGDhnBDmfhW3t97bF1LkTMBCoqKIJKHQp0SALTV8lH7zg+JCM9zCUCa1qliJh9JKg2k2iTG3puMDs3XQtSqlU8ZZGETcE+IdYkT88NOY5HzFVpaosBQpXQtwOpJcyZk/PFLdmjllZqhIWyqNIA8+pN+pxTLGJv4rw6jT4VWq0aaa+5nvFVS021EG5BAnyjHnHctRHCVrFEXMd1TNNgi6mqECBEeIsTcXmTjJX7PKjGVrVKZPxaKmmfcCxxWOyZ2YM1eo5GxaoZHsYJHyxnc/qFMk2WzBqZWvlkpVljZAmsEA60YAEEem3rgPkOGVKPFqVAk1KVOhcsgggmpBeBGoQo1bmMfHskaZ75yb71CfldMVDshmfvHk9O8P+lh3P6hTmCk65ojLI/eHL/dqEU0dWs3qSIBjbbbCzlaFU5+qpI1iqrMKU6VbwkxP4IPW1zgp/I8sXZifWp/8AqxqpdlFMKVsQd5qH/ClhmWMntCfM2XjM5A0gAO+bvNAAGnTfXFoid+uKMxxLJjiKKXphzSabrpDSumegcjVE/wCWMA7HaP7sT/yYuo9ltCmCABexkt1+WM7x17S3IAji2YdzFL7OkEnwbjrMbhsS5br0znc5URgMuwp6CWAQuAdZQE7eZFicYn7I8vP+EnF1TsnyzRIFusm/vi5Y/wBIFx7gb183nK7v4Kc9yBUEtpUeFFB6mRMbnqcMHHc6zcOanTqKaxpotqi6pJUNed4mTPnij+R7LE9Pz/zxE9kmW1Rb/e/6sPKddgGpcJOSVSjpVZafeEB1cBy0BQNQLb6jHQYZucqFLOZVSlWmtZPvKYNRQZI8SHxdRb3A8sZv5I8r5D/e/wCrE17I8r5D/e/68Vynva084Vnh/BRpO6CoaNQd2aqhr6gqySYPl5WxTxSuH4Sq0KifolUozBqnTUAxYQ4veNxbpjWvZNleqg/3/wDrxYeyrKR8Aj2f/UwcsVomUeIGnl0KkkkrqcXIUkSR/S0yoPqcX0uIVWD+FNRTWkq0EAgQw1SfRpmxmcO9Ds8oKukWH9v/AFMW0uzmipLKzKSIJBqbeUd7H5Y1zxWnP24nXCBmSiJaCNLTMEr+O48MWPlizhfF3ddTiko1BV+7PiY+7/vbDrX7PqB0gsYT4b1Lev6Xf1xXV5Dy5ABZjBkCakA+f6XfBzxWiPV49UDPqSkAu3gO5Mb6vf09cRqcYqjQAtElzCjuySSegGr977YeMxyJQb4iT7s/+pj1ezaiCHBaV+HxVLe33lsXPFaI1LmCoaWvTRsSAO729Lmxt+WLaHFKrVAsUtBUHV3QssSbTcD/AAw3fyd5aTOq5kiXufM/eb43ZfkDLkRqYCIiX9/9p59MXPFaImf4rVBU0tDI8AE0l38j+/XGzgfMOrWtYgJNnUaNPkTG0wDq6EA7Ew40+zLLLsXA8gzxf/1MeHsyyh/DYdJePb49sHPFapU4ry53jz3ZLsbMtMMjT+IgEMh8yJXqCNsQ4fwEKZp07rfvGQIix+IA3cjcatKg3M7Yf8jyXToiKdSon9FXePprjFGY5EoONLliv6pLR/d1Ri/JFpzHjfG0LLQpjXTVvG5Pxses9YJJ1NAYm0iMOfZkNOXcTs7Dr0d8EP5OcoDIWPX9zgrwjl9MspWnZT0tAuSfckk74M85rUMj/9k="/>
          <p:cNvSpPr>
            <a:spLocks noChangeAspect="1" noChangeArrowheads="1"/>
          </p:cNvSpPr>
          <p:nvPr/>
        </p:nvSpPr>
        <p:spPr bwMode="auto">
          <a:xfrm>
            <a:off x="520700" y="301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QAAAQABAAD/2wCEAAkGBhQSERQTExQWFRUWGR0aGBgXGRwdHxwgHCAdIBseIBwcHSceIB0jHB4cIC8gIycpLCwuHR8xNTAqNSYrLCkBCQoKDgwOGg8PGikfHBwpKSksKSksLCksKSkpKSkpLCkpLCwsLCkpKSwsLCwsKSkpLCksKSwsKSwsLCwsLCwpKf/AABEIAJABXgMBIgACEQEDEQH/xAAcAAACAwEBAQEAAAAAAAAAAAAFBgIDBAcBAAj/xABMEAACAQIEAwYDBAQLBgQHAAABAhEDIQAEEjEFBkEHEyJRYXEygZEUI0KhM1Kx8BUWFyRicoKSwdHTU6KywtLhNHOD8UNjk6Oz4/L/xAAZAQEBAQEBAQAAAAAAAAAAAAABAAIDBAX/xAAiEQEBAAICAgIDAQEAAAAAAAAAAQIREiEDMSIyE0FRYUL/2gAMAwEAAhEDEQA/AHjjfO9PLMFrNp1fDveIJsAdpG/ngZ/KfliCdVh18X/ThY7U8z3deiSNQioWHoFQjf1jCvXoaKmg3o1DoLEfCy36ex0t5D0k+XHxyzbdrp1TtVywi9ztZ7/7mIVu1Oh1kedn/wBPCE2VfNCg9KkWZe9DBYCgT92CTYQTbriOZyGupUYKQhHwKuqInyiZFtV+k41+PEbPK9q+W2kmPSp/p/v9MTParQIO5ABJhamwuf8A4ewxyj+Ejq0gKEJAKGCN4ud5B3M3Pd7YOcKySUa0NdSQuk3DK7BbN+IQrjYEQZvhvixi2c27V6ETBjz01P8ATxe/aZSSZVrejT/w4ScnyRWZxpNNtLMBdixVGIGqAQNhb1xrTs/zQLM2kk7xq/K2DhgtmIdr2W/Vf+63+WJjtUokAhHuYFsLLdn+bnwsqj9WCR8xMHFr9nlcrFh+/S8jBwwWzMnahSIrEIwFBA7yp2JAtfeWH540Lz22mm32appqEBG8ADkiQFJqgGQDt5YV6XIuYjMK5/TUe68IsDqVpu/kCPO4xtflnONlEygNOnTRdKlEOoSCDc5i8hmkEXnBcMVscrc8Mqs5y1QIr6Cx7sANq06Se+sQ1sQ/jq7d5py7HugGqQaXhBXUCfv9tN5G+A+T5VzdPLLlkdQgfWTobWWBDai32mZJF46WxbkeUsxSFYUzQpisoVwtCBpC6QBGYtYk+ZJJwccVtuXnGsWpr9lcGqJpT3cOAJ8Ld/B8N43jFVfn56ZYPRC6WCEF6QIYkACO/wBpIvsJvir+LWb1UD31MDLiKSiiulfDpn9PJOmwmcZs3yLWramq1KblmDEmiDBkNAmsdKkgEqsT1nFxxOxduac0ajUhlG1qgcgtSHhJIBnvo3BG+MHC+0KvmUqPRyrMtOdXipg+HeF7yT5SNzbGs8Hzpdnash1poYGkkFbn4dZHU39Yxh4bylmMr+hrBIQIAESAAZFixGqSZbc4tYraeQ5/qVsu2ap0lNFJ1sXQFY3ldUzcec4y8v8AaRVz1RqeXohnA1aWZVkDqJNxcfXHv8UKwpVKPeoKdZi9RVpIAxME+wkC2L+Hcp1qVdswlZVqsoQsKdLwqAAFVdMKIA2HTDrBbqNfnfMpTp1XoKqVKndgs6r4pK3U+KJETHrtj7jXOeay2rvqSIVXUZqCD8UANo0ljpMLMmMXZvkjMMi02rBkV+8UMtM6W1FpX7uwkm2142tiniXJ2ZrOTUr6iyGmTppfCZkD7mx8RuL33xaxW2lOO8R0U3+zwtS4IYNpBAILaKZAF8Y8tzrnKlAV6dNGpswUQ5LapKwVFCbEXt64vynJ9elenmWQldEqaYt6DuNINtwJxFeRqoorRGYbugwYLFKJB1SZoXOq8knFrEbVZLnTNVlrtRNFxQEvoqEyCuoFfuPFIB+YIxqbjedWpSpMcuKlYSitWgmBMR9nkGP2EYjQ5PrDvf5y33v6WO68QjSAf5vtptHlivOchvV7oPXqsaJBpHWkoREQRRnoPpi1itoNzdnBmBlppLVNQ01Bc+IhNcj+b/DFp8yMZuM9oObyq1DVFLVTbTpD3b4ZKzQggalm43wQPI7999oOYqmqBpDl1JAvYE0bb9MU5nkA1BUWpXqMKpDVAXHjIiC0UgTED6DD8VtbkuaM9Xy4zFDuaiGJVXJcAmCSvcAyINhc3icUZjmjOLSWszUhTar3SEGSx1FJjuhC6gd722vi/L8itTKmnmaiFV0DQ4XwgzHhpgQDJjoTiWV5I0r3a1n06tenXqGqZ1QVjVqvPng+J2geLZ0Zj7O70FqsfANZOpdLMWtSkKIIM9cfZTjWafMnLLWod6NeoeK2jTM+DqGBB638oxZT5K++Nbv6vfEaS/eNqjymLD2xbT5MK1GqjMVRVcAM4dgxA2BIuf38sXxXYFneeczSqUkZlLNWWmQs2BZl1BtJW5U2MH0xVme0XNI9YeHTTdkUzckExPhAFuu2DlbkRTo1VWYI4qKrO5GsX1EBrmZ+uKMx2cU6jEu5uzPYsLsST12ubYZwW6DP2kZyLd2bSTJED6YqPaZnN4pkeYLEfv8Av54YanZxSYaWc6R5SB+RE48y3ZrQp3ViJ3uxn5Fow7wXZdbtMzZVmXQSu4ltvOZ98e5DtEzlV9I0AAFmY6/Co3O4noALSSMH27NqK+KTfeC+3W2uMKXHOFLldIom1Qpr8WoEIS1jvFgbmSQMU4X0N1qz3POdWq1OELKzLbX+EkH8fpitufc6CsmkAbagWI9rP5X9iMD+YKneVMzpE/FUJXqq6Q0n3BgDqJPScXCcoi0hWarpV2ddHdM86NMmzQPiBH06Y3xmvS2Ofx/zni8SHTcjxiR5/H74+y3aFnXVyNHhC7d5fUwXcvsBJ+WB+S+yGqT3lWoSDNNKfdg2uxLmIAvHWABGPeG5nLDVTWrUYPqEfZzPiXTuH6b4uM/i7ax2g5zUYZDH9fpv+O18PnKPFXzGXD1WhzvvHUWknyHXHOs1QTK5auqsH1JSh9JBZqviiCSQFS8Tvh57OqI+w05k2F/rjnnJrowM7V8katWiJAXx6ifIqgt5ny9cYOGtSzCt1QaS3S8yAJGzeK/QajuIwR7Xaml6HWSRHnZflOAdeh3ORVJ0mrBqN/5pvte1IAf2j543h9YL7U8V4q9WkDSJpZYSqJSldUfiYiDBuQJ95M4yV8xUFVBTrOCyoVC2USBbT8J9yLzgvyvlUbMU6dUHQ8d3og0zouL76tz9Z8sNnaJlFpZVe7UKxqIJUebDy/e+K2S6RC4mi1SzjT9qoEO+kQtZBEsB+uPTcfKC/E8qrU9NI6jSzFJ09q5uPKCYb5nAilkHXTXIPeoQIUzNhZx0JU6Y+owX4LnxRWp5hoHnpUHux7xUj5DGqDvygT96rEFlYEn+vLR8sLWe5nzy5qhQapTU16lVR92CUVf0RN9zuR5EYZOUMsy0Wd/iqNqPT0+m8emMnMHLjVc3QzPjPcyVVFW876izA+xGOM1yuyE5TmnNfa8tQqOIqZY1aiqqzrANgYMAwMY8rzrmzw+vmDUBqo9QL4VCgU9G4i5OrzGCj8t1O/pZgrU1JTNLQAkaTIJJ1TJmZHljHR5JcZdssBV0VGdmJFOfGBqA8UC6jcWv8n4pr4dzNmHNOp3gamKQ71SoE1TSWoAp0g6TqA6++J81ccr0c3kKdOoUp5hwHWFJA8OxIsb49TgFUNRIWsBRTSq6qYBOjuwzReQvlGN/H+WjmPs1Uk97lyHEEb2mZBU3G1vfB8doI4lxXONSqPQqlHaXpq2kgKiglSdMy02PSAPXA+lzlWq5StmErOGVNJp+Ed1VAcsTKyQdIgHoT1FjGZ5drMEgMopk+EOktqEEHwkaYgRM9ZxWeSSUqhUNM1yO9AdRGlWWR4SPFqv5Hph+KAM5zJnFyK5gZhgfs6tEKdVR6hBMRZQg+pGLeOcdzdDKPVGYbUXoFJ07VKc1FIjoxEHBn+JLnLfZmVxR0aP0tPUQrFlEhLXJExtiWe5PavR7ioGCDQYFRJY0xpEtot4Y6dMa3intXOZjXWIrVdBQimpkMrK4DNMTte/SOhwrpzrmqeQy2ZNRndqjCoDEMuphEbAwBBHznDd/Fmqar1dLanTu5NYQi6gx0qEEG2KKPIAVKVLuwUosWTvKsrJMywVQWvsDbzwbxTPzZx/MLSotRRjpqla4p/GVSJC7kA+kxOAXDeYqmZquvfZilpZGak06goLagsyfFKreY3nDzxDlPXTSGJdCzyDpDMw8U2NjO0eWBuW5QbvSzDu2ICl9etoU6gqmAANV+psMGNx0uwTk/juZqUkqvXqOfvhpcypKsgTpb4iPn6Yr4bx6vUD0atdg9HMnvGQmWQyVC+jXWenhwaynJb0gtNEhEfWp75pmQf1NiQDGPRyWwc1gqmq40uTVaIBBX8NyIF9wRh+KLvL3FK9Wh3z16rSuZBGpt0CmmwA6gk+nnjTy1nK9Slk6r1awCwajFiRVLtVCiJjw6FF436zgxk+R2pJ3SBVSWn7xiYcAPHhm8D6dMWZXk5k7kKifcHVTBq1IBkkdL3Y7zvitiKeZ5jzdKm32mlmAC5JzNMtGkkaQIIUKB0O89DgvzhzRWFDLhSU72u1Msp8QphhAkGzFSL+mCY5MIUJppsIgh3qEbyRHVZ6TEW2wTzvLCVKHdP4iW1liPxeYAIgbRBB9cW8QS8zn6n8IZjLqzLRak76AW0g0yQCLyJ0ifUzjNyvXqVKeUqFqoKNLNrJ72ajqF+LpAF4/bLanKbF6jMUXvPjZdRZwLgEkjSs3IXc494Pyn3JpgLSCITCg1CRJmxYnrf6+eNbiBubuL5hEy2YBMZd0NdFBElgNUkWEAgR5t6Yycy8QZXpZ2m7E03TvFQkB0edLgbSV0+xOGfM8nKSw8LU2JLBzUJJIgknV1gbRMYqpcnGFAFIBQoUfeGApkCGYiAehGM7hL3DizZ7PK7lyO5ALX06yNcLMAza2BnAKXeZVWqFlVKzuamu50vSAS51RDH0PlOHhOTIZ2RqYZwNblW1MZm8NG4ta2PV5HUKECUNCtqClHgNa8a4m2/ph5RFBqhTOZ7UshcvqCyCB4luOmoraRe+B3FdQ4bl2741CWXxywszNCifEQsMCfP2GOh/xO8TvNLXUBDt3ZkyZj4ttrHyx4eQkKLTiiUW4U0iQCd7a4iZ2xcoOyzmM27cUrU2tSo0GNJI8IllXVp2MAtvO2L+MZOp9jq0Mu7hacuptLlarHzsLEeujDT/FAli7vTLidJCG02YTqmCN7+849q8pSZDJJADE0xJAMgCCIUeV+vnjPKHtRyrzF9qooWPxJII8/hqL8m29CMI3G8gxc02MXKztpbpPmrCL7j5Rh8y/Khon7lqdMBtQCUgN7GYbqN/b0wL43Ro12c0ygrL4GDyNUG23UHY3sSCL4pZL0i9lqVOhkzrUGqaOkgn4mZlUqfc2t0BwOzGaannO7aDTXUgUCBoJvAkybEliSZA8sXFmLIldWMVNLqnxHw2AjqSSQRuNrjFvGsspSkQ5UtKait5PQ2kbQbSDIOOsAxynySKmuoxCqQQkaTIIIJ63g+fv5YDZ7hyZXMZhaczSRShJvLTqNh+ECR7+mGzsyomnQrIb6ah2gjYbEWiZ26zhY5sy/wDP8zU16AgpljEnxBgAB1v1+uMy3diBqzP9kWo6BvvAKZO6qNRe4IkE+ESLS3pjpfZr/wCDW0WED67YSOO06YSnSLGQirSRQLsN2PSJJsepMDyeezY/zNSR0A/NvPGfJ9TArtfbS+XaLgsf93FHM/CdaPSBAgUgD5HQuifQsumfXGntcuaMkDffY22xHjXFgtRixhamVBENpY2JUr6gmPO46YsfUVA+UqRXNZRe+QiWlBMz4pO0dN/TDn2nf+FQg6fvqd/LxC+ETlDSM5llAJdZ1OdtjYextJ+gw79pJ/mqlhKitTJHmNaziy+8UK3C3VWrJ3is1S+gR8SqrCoAfEQxmekexxUjqtV2dCyLUgkW0zGlh0PQQf8AG47J5TVXWvTbUuoSIgqCCIPQ2tI+gwd4coNGrUYEpUd0+R0qJ9yD+WN0GNeOmlT7wOCh2Y3UeWqwZfI7x1jB/hHGUzFMOu4syyDDDcevmD1EHCbyBwWnXy7mqurS8CCR+FTeCJ3w0cF5cpZQ1WpFgKkSrGQCJuLdZj5Y45SejBRsys3ZR7kfvsDgZnuIVlqfdpTanvJaCLHzaCJ9vyxPNcAoVmL1EljYmSLARFumIPyzRPRgdISzEeFQQB9C31OM6iZsxxnMqtOUpazq1guBpIukDXfUoJgkdLjH2X4tXYsD3JOnwhWG4a4PjmNMGY69MaMxyzRqMXcMWbc6j+qU/wCEnF2X4BRplGRSpQQIJ2hQQfOQoGHpBa8XraEMUi5+LxrA8XTx9Uk2JuMauHcQrloqiioA8RFRZWZEsurbVAtffHzct5cRFPaIAY7gETY73v52nbGxeEUirAoSHjUCzGYMyb7zF/QYrYQ48UzImGyx0qWY61sABBjXsH1AzA2vizJ8Yc1PvamX7uGkowkGfDB1fDpiZvJwQpcuZdQQKYGoFSCWuGMt16nrip+Wcvf7lbklh6kEG21wSPY4NxNdHNI5K03RyLkBgSOnT1wJ49zGcoQWAKHY+XhYtqlhYBDtO+CuR4elIlkWCRBudgSep8yT88L/ADNmaNWuKVRC3dgOYgmAJ1AMpgAMRqF/i2icU9pj/lJXSXFMmn1qQIAtuNercgfDcnGat2lqFL6JW0NHxGbhQX1Ejc2FsA+b+GJRqlKQJV9ICqL7zAA6n4fU388L3EeKilU00wr5nYsIZaX9BBszjYubTtJvjtMJUf6naMFAaogpKRINSAWBH4V1lz76Y9cC8x2yUQfCjv5Huwv7as4XODcpiqxbMlnqMR+IzJ8yLkx6+mHXhXAqFIju6CAgRrKg3B3EifqcFxxgDqHa/Rb4g9M+tMMB76ak/ljQ3aIxBdEFRB+OmdXyK/Ev9oD542cU5Zy+aAFSmpIG6eEj5jf2OOc8w8p1+H1O/pM3dz4aikSs/haP8oOHHHGo7r2nMBqanAPwkeKTEkQBII6z8pxCt2lVFjvKQp6tpYH5nSpge/8AnhNyPEFzVtITMb6VELVi/hH4an9EWbpGxZeU6VM66lS4Gs2JUnSqQJEMAWLEx1W+G4yLZw5X4y+ap94YCmQAINwzLOoWI8Pl1we7o4Bcq5pu9rZc047u5a/U/CZm95kb3N9yzBMcr1UztEDzx9SGMXCajNQp6jJIMkn1I98DMklRMxFXvPG9TQe9lSLsAafQafe46WwMctaMfXEhIwn8Pz9YpWJZyXoNUTxBiTqIDKBdLFRov+RwRzPHGahXZCwK1FQHSVIDaBPjAE+Jrna04ND8sMCvi0PbbCtWYHJ1SrVVamzb1Sx1LH4wfEsHbb0EY08w5sh0W5p6KjsFq92W0afxexJ0gibdBi0fyfswNiGAfEsgHegyvUBqFABrYaVRS7WBuWAAMzjypkT9tSKlT8dVhrOmBCqgWdMajMx0waXO/wAG6u2FHj3KgcmsNYLXYoASD6qfiXra4PmDazi5b7WSCQNdFdetgE1SY0fCdUab9WGD/FsxpoG8EwoJ6FiAPpvHphm5Tjly25LncyVMajK/C0FSD0Ok7EbjpuOuPEzCmhlBULS1ao28nwhQSCfN2ODnGuFhnKA+I3KghmVAd2PWo5t6agOmFnOVKSsAvjGXGhUU9QdVRidyC5It0UXx6J2T32XaO6rd2WK6/wAUTsvlhf5vFP7dmg+qe6WIiNmmZ/L1jE+XOc6WWVwaVeo1RtR0UoX1C32gb+hwO49xilXrNUSlWHfKqstRAtlJIKvO8naIsPXBJ8tlTx+qpNKqIl8vT0X2HjDwNtwQf3OOgdmYAyaAG0C3zbHN82af2dYiocuSQJ2p1GuDH6lSDa3jPljo/Zo38zUwJP8A1N+WDyfVQG7YkLNQAuSSNvNThf4tTatkcvXGoPlx3bjqFFp+WlT7HDH2r1mVqRVouR9Rha5cDU1ILaxU1GAdwID77kqNX9iOuHD6xV4mfq5dKdRCq1XUFiyAsB+EzIid4xsznFs45FKtXRkdVJBpqbEA7SdsZ8xyqzkPQqSp2JuPYNfbbSbjEeI8Nd6qKJZyqqUBv4VAMyRC9Z9ca1AiMpUSqyzrcnu6KiwJO7ACwEXny1eWOp8I5fSllloMA6hdLSPi8yfc3wM5W5TFBlrVmVq5WFE2QHooMEzAkx6YZ87m1pU2qPOlFLNAkwN7DHLPLfULHwbg6ZaiKSTAJMncknr7CB8hjWFxhzvMNOkSCKjAKGYpTZgqnqxAgCAT1MA2wTFVWAIvIkH36459/tIMMR7yN7AYqz2cWkjOx8Kgk2JsN7C5+WOX8xcz1a+vSzrSAbQKe7jY6wW6RsRe8bglxx2nSq3MGWSdVemNIDHxjbocaqWdp1QdDq0RJVgYm4mPrjiY4eWIKUydJY+BHdfFIHikagJtIBWBvieQzLo2pZpMpk6SwCnXI1qbhRIXyEixgzu+NbdqSl7Y0JS88LPKXMZzKlHJNRLsQsKQWIUrc9I/c4Y2YxM445S+it2xGouIr5491XFsZ0URTwK5krBaJWPFU+7nrDfF9FDNHpgu6xeMKnOPENAAJ0jSST5ASXYeoRTH0643j3U51zXxwrUaopirUBFP/wCXTkguPJnMgHooJ/EMe8p8OphAxiTAa1x5RbYjCu1Z8zWepF2Mx0VRZRfoFgfLDXkMszOASVjcgxMbD3x6tammTTw+qssFXZrgRab7R8sFKVca79BaNxhYo0GNSRFusmIHniVDjS02ZmN7WJt++2OdiNtUA3iZ2i0fLbFGYAdSjorKRpZSLMPI/wCfTAKlzS4YGotFqTmA9N50+WoDGzi3HVpMUVC7QGuyoL7XYgExcAYJjYnLuZOA/ZcwVVjos9Nuuk3H9pTIPqMMfLfEzWDvYObVhG7QQKg/rqXBj8YX9bG7mnJ9/k0rBCGpsZHXST4vkDp/PClwnP8AcV0aYU+GpH6p3Puphh6qMdvtA/QXCcz3tNH6sLjyOzD6zjWVwu8mVDpqUyR4CDbyMi3pKkD0HrhlMXx5Mp2f0wUuEUabakpIrHchQDfe+M7ZSjQL19CId2eL3N7774JBsQzFJWUq4lWBBB6yII+eCLUCcjmMsNTU+7XUSWIAWdJOqTAmCGnyvi5s1QhgzU4aS4JW9jJIO9lO/wCqfLGV+AZYgxTaFJPhYxJWGi95WxjfEK/AcqtPVo8BBWzRYhwRciLO9h57WEb6HTR/NSgpxRKKTC+AgG822nf88XrUyrKFmgVQ+FfAQvsNhvgFlmyFVmKsNTQD94QW1gj9a8iRO9h5DGl6eVLQVcsxJsfilw9iGgjWAwAsMWhNDDcUo+B9SsJhWHiuVJsRO6SfbE/tdFnBUqzlRdRPhaWXxCwBgkSemAjZbLUyKOmopLFlTUReGBYeK0hjJ9fPF9daFAgGm6SFACnfTIQWb8IJA8gQPLGdNCtTLqZlQZ3sLxt9MUcS4etanoYsPErStjKkH/t88XZpZpP6of2HHPq2UWrQyamm1es2WVgGqsiIIA7xjPxEmARLfTGpNo9JwegqGmqKFNzG5PmTuTPU3xzzmXgdOm7uVS0Prg64DoGJIMEBWabS1pJicP3CMsyUKKO/eMqAM36xAgn64Dc9uadJXWkzmYlVB0za5JCgGYg2MxfbDhbLpVzXI1S2YlGKqVYAAmwCtAtjzhpVz3dSXLXWDckwGWf6QkT5xjVw7KoWaoqCiyAiojzoAIuwAl0tNvEu1wYGLeGcJFRGOV1iowcI7gCYEkKL6NQlQfi22k49ADeI8TUmpRCijQ1EE0F/SBW0qzySSpgQoOnr1x0/s1pgZNQWJHQjY+J8c65f4etXL5kmdCUGYDybTK/SMdD7Nb5FDt//AFUxz8vowJ7VqYL5bVIBcA9Ojfl54SshwWpWq1O9LJppM4INjBCKBB+HUYgE/KcPHa4k90IJEyQPZ8Yc3TCqKa7JSpMP7JXX8oGr3A8sWF+MV9s+VoPRrZmnTcKtF4g3GggESNoAO/TBTiGceo+Uo0+7dy2oikJK7QZkgCNRPthfL1sxWzLgLTQP3z1HEle7HgVQCDqttIvPTD/yPk4oCoUVHcnV4QDIJBB9iDiy67AjmuEh6tOrqju7RpmfEDG/paxjcXGPuMZZmylWmJqOaTKPNiVIHXqcEWG2LljrjjtoqcR792VHpZg0BSWVpFBrYzrVyXDQLCAQDJknDHlzYeHTYeG1rbWtb0xfUGKlGK0FTtBzBFOnTAfxt8SbW6FZlpmQP6OEvlThdPNZlnaSqL4l8QBAICLpIAAEBrW8XSMM/ankSadKqJAptDurkEKSpMDqSAbi9vXArkXi2moFZpV1FLV4Y10rFRBNovJ3LTtjtj1j0G2nxOuvFhlBWij3XeAKiA7fDOnb88EOdeXEr0GcCKijVqFiY6Ei+2A9dXPG/tHdVu5FHu9YpPEwdvDPzxoyXE6yZXNvmKTo9Ws/dowgkMiqgC+wwavuIC5Y4kFq0nRSdDhVDto8DCFF/GQoLDUZWygY7AoxxPh1LvM7Tp6kYh+7hidHhEEMpAMlmjYTpMSMdwppbGfIY+Snj3TFzi2mLRiFSnfHEqa+YjHK+03ipYVVGx00hPr4m/4CP7WOsHKkkCJxxTtDk1EE/FUqN+SAfmWx18U7VLeVzZo0zFMMDufT/thkyXMVFnVL6hcMbXAvMrF9sAKaQIkn9mM5TTJUwRO049Nm2T/Q4l3gd/DZSEA673Pv7ftxPgTUcxS0VFBPWwkwZ3HSb4W+E8UZhTRz+AeKfw+3mLfn5Y1cEI1jfVtbZhP7cc7CbuLcMpdz3YVQoG8AR1gEet46nHlPKU61Ol3iK5KwGIBIItbrBGKOLKKtNESutBlOqTEyJF5ItvirIOaYVKuZpVSJ0inEAG4J6k+nT1xlPaudRKjUV2AJCWgqwvvYRBxzvivDO7qMq3G422IBE+omDg9zDnytZo/SALBvK9T+RwDqVi+pmux3OOmM0HSOzriU/Z2P40NJvdJg/Smv9846L1NumOQdnlSEA/2eYU/3zTn/AIT9cdgZY+mOHk9mKTRvbGXjdfu6LN1iBggH+eAnN7/cj1bHOd0sb8XGWyqMRLNIUGYJ3MkbCATOEDM8Q1Fu9effoRMQsEWnymDuMGOIZss82+7UKPD53ubyJYGfSMCeXs6BUaYGtggJVT4SNoIibi0QTOO0jw+TPlbAzLZxBUaZ0nodrdNza/lgxwrNNSdKi6WgHwgnQYmBP4QCRsAAdxi3idNVb9MGFIyF7tOhOqPCB5fnPTEOMZ5KrUCAB31MlyLSwMT5GCIvJIPW0Nrnq4/Iz1M4tavl6q7GdwRtY2N7GRg5xzL60Bj4SDt9f39MI3A6wXNBV+EeImOvuTO0Wvh5yme713A+FYG3v+3HPLp7vHlym6IMgdNLCVIgjzEXGBuZ5XyrhVbL0mCDSgKA6V3geQ9MEBcdcTAvtjHcdEMvkVp0wiKFVRCqLAAdBiGZyy1Eam4lWUqfY40VatjjHnnqCk7qJKqWEzFgThm1SlmskshPDTzFOyMTGsdQDsZ3KnYz0M4A5NmoZqjRgqDUnQbABwQV9g+3oVwT/h5K/wAaaaoJDI11mDFz0JjePfCdRzmqqO7ZitI/dvUIaAdwSOkgMBFiB539GO/2yICuMtlczT3bMVmCgH8Ct+zSD/eGHbsvM5MT5k7eb1McvrF6qiu7qlI+BBYkDoSoM+Lq1rxG2Om9lrA5SxkajB2/HUxnyT4mBna9UYCgQYIYEXj8NWB+URhU4fxguimS1VYpmx8QYrpMi20j6ecYcO1sLFGRqgggTHSrG2E3I1m7sN3Jp0xqpl1nSWb4YtuCQYEfD1Nsa8f1VbhVaotKjR1MhqI+YqrqC+J1AQNaYkCR5COuOq8EUCgo8p/bjmyUmymSy1BzFWrWpErOw1rA+ij88dG4K57oRcSb/PGM+4oJATiuuvUfXEg/v74oNVy0Wj2vjlCuSoNp+WJJT6ziKUABfc/vfE0XAg/jXDRWpNTYAyLahMGLNHmDfHIuMcAbLvpdQCkpSLKy0yAm6wR4p0gEzcmTbHblS18QzPDaVSO8RXi41AGOlp2sT9TjpjlxDkVHmPNooCu5Xwga0DmSVtqWR8LAiTvAMHGDOZ2pUYNVqObR4hDEMQQaYEhG0wfER7kNbpNXswyRYEK6gKVgOev4pMmfnHmDAxt4XyRlaBDJTGqApLEmQLzBsDPkB0xvniC/yFyqaLmtUQIxle77tRtEPIJub+W5+XQqSYpXLjfFoBxxyu+y0aAOuI6hN8VnH0YydpNXAsATjg/PVU97RJA+Fv8Aiv8A4Y7w4B6HHEO0WgA9MkfC9RPypkfmG+hx28XsUs05YxucWVFhXBiQNpH+Hrihaf6u+KEGgN5sdvQbbfX6Y9AHsnQFTL02G6jSflizJVzSYWken7ffA7l7iQpuab/BU2nof++C2ZYSf/bGaTTks6Kp8DLbcECfpjzifEVoDWxXrEDc+0b4VslwV8xVC0e8uYJGy+cteBiPOfChQrU6IYsAkuZJlyWn6CBjOpvSC62ZNR2qNYsZxBY6Y96W2xTmHI+WOgN/JFkqx/taX7H/AO2OxMPETjjnIKFqazu+YUD2U0gfyZvocdkk48/k9mPgDgBzk33Hswwd0mN8DON5I1KDjc7/AE/7Y5z2XPs7l2DiNjDfCRIYAW3kypuIE+WBHL4fxJqCifE1wINhte42AuZOHrPcH73L03RQaiiIt4hN1JNgBuPWPbHOsrUqU2nxXPxAXEm2pTYrPQ28jjtO3zvJjwytMed4blzlyUclxN4MNBIUbQo3giP2yGpVWq1KKML0533g7Dy+Ly/W98EKHH67UtAqIsEyQo1ERqiCdI69Lx6YGcGy9SpXgK0kk6SbsSCfETtYG5iOgnCLZfjBvhGWIzaNECBErH5jrAG/njoFCgEZ3JAB39ImTOFb+ChQq0VEFmMsYAkn28hb2Awd5hzWimFG7MB+eOeXb3ePHjiMBgMT14qoUvCvsP2YozOep0vjcDcgmwtvjn7dG5aQAlvpj77T0G0RGBQ4sprPTOoFF1FraY0hvOdj5eeNVHMo3wMD5/OY/YcWkTuYsg1Np0kkT3VRR4hYwGAuYAj1A6Y59ns1NRnjT4S0L8LERJA/pSPmfXHZuOjwoT+t9bHHFPtbEaKbDUpmo8gwSSVVZsNMSSLzj0eO7jK3NctuE1F1BcAlGktMWkKpCx5Taw88dF7L1IykMIuf+Op/74QKXHcwaTTmHYqdjpeB5+JSd7TPXHQuzCqTlJJmSbtM/HU88Xk3xMDO11JFACxLqPqKmE2lzOFFIQ80NaoVIvJmY2ncHcXuRh37XllKI/prf2FXCIeGjTSqFHId4OlTDaYkz539h0jD4/rFfaAevma9LMPqKiopsdRswktBMAAG2Oz8u5xWowGBIJkdRPmN8c2rhlhXcUVVtQpU1ZiF6K3iRVB331efrvTmCuDrTRXVRqK+KnVA6spllIA8j7iJODObDqKkRG+M3Fs2aVCq6xqRGYTtIE4Fcu8wJmaYNM+8iCI3BHRhbaxkEemviLU2HcVG0msGQDq1iTFomJOOOtVX011nOkkXaCfnFvzwK4bxqoKNRqjS6Uteh6RpQYJmSZK6hGPeEcUoa2ormXquZA1Gfh+LSwUKSOoBMR743UOD0hqDM1Q1F0k1HklRuBtAv06kemJmzKsOS5jqd2S7BStakhZ07vwvpmVY+HcgGbxONFfmMmjRanvWqMkovelQuomFG5IUb2Ez0wQyXB6dMMBLaiCxqEuTFhJboBtiqtwWj3a0vgVWlCrFWDNOzAgyZI9jGC6HHPTPmc6+jLVEralZ0U+BRrDm5NpUjaBGKuI8VYZju9T06aKjM6oGu7EDUxsq2iwm/QDGnMcuUWWmh1hacaQtR1iNjY3I8zfF+Y4LSdlZlkqAPia4BldQmGg3Gqb4lrJkrGsM2iirKuWcppWBTQKIJjVqLkXnacTyDVhmWR6utVTUw0qBLse7AIANlUkz6Y2qqd53li4XTM7AmYja5Xf0xdSoKGdwIZ9Oo/1bD9uLZ43YJk+J1jmympyve1VhgmjQg/Cfj1glfO04aEAxhXhqSGCgEOanX4mEE/MGI2xfGM04Sz2q4vne6o1HESoMT1PQfWMcf51rCvl6rx4kK1CD0gkMP/uMf7GOg8763olKbAEgiDtNiP2W9SMc9y2dDqBVWS4KVAOvxIR7ldQA3BYY7eOam26ScpV1tawHxe2PT4iTtJ/9sXVMkcu1WkSCVsG8wfhYehEN88eVhAUjocehljzlHwT19MP3DeEyaTG6FVPQzYee84QqxGojzw2cj8ZZkbLFvhGpJPQ7j/HBlvRdKp1Fy9HUqJTQj8K7+sqI+uOT8b4nVrZxatQRTdu7UQNOnYQPOSTO84e+W+Kd1TdGYlVNhvY+Q23mRt88DOY+DjM0zpVUdQSNNr7g7xB/K18cseqibmsm1MTEqfxC4/f3wOq5gH67YL0s87ASYfTf1ZSQ23UwD88e5PKLmayq6yANTOtiVWJDDzNlHqRjsjPwisMtSy82KU2qkf0mBI//ACr/AHMdR4ZnNdFGmTEGfMWOOP5rPLWGY8yVRY2PjuF9NWs+2nyw/wDKTEU4Laulj4dySR5iTE9YOPPnOlDYKvpOKu8hr7RjPmc9TpganVZ21MBtvv5YxtxmhJJr0/74/wA8cpC0vlgJClgDuBH5GJHyxiz3L1GsAHUQL2sbT+L4upO+Nv2gDSCw8RgSdzBMD5An5Yut0w7sZsl9lzL8g5dCCDVOxguYMbz79R6YJ5PglKl+jUJAi0X3iTuTc3OCJkYgdpxcqJhjPUYF4MrvrLMWGxMflaMaMxwhHYFyxI22t+XriynVVdzEkASYknYe5xe9by3wbrenpWAAPKBilsqCPEqn3AP77fsxM1PPCtmOM1ozk16dIUqwQVHUQqGmjm1gWloE+k4pEYfsNPUX0LqNi2kSbRf5W9sSp0AvwqB7ADATlPidSrTcu+tQ8U6mju+8SFOrT5BiVnYxIwM545jqIVy1C9WpYWnyuR1gkAA2JmbKQdau9IR5h4oGVUWRNTTrsVEBgesz5SInHKuMcI7kEik7hWgVgw0iYMMI8jGnaZjDDmytaqtOnSFasQAYLaCyDxMqqyzcfpGN4tHWqhnzQqNRZEpVACoMsUVmAgsrM2kxHjUwJuCJx2xnFkoZOi2sHaDqJOwHUn5WmD/Zx1bsuK/Y7CPE2/8AXqR5/twhcSzDGkZpgVFdRWRRFxqAdQNgTII2BAI3gP3ZfTjKG0eI2/t1MXk+pjN2uOO7o+EMNYsfKKuFaiWXM1WUkU8ogp0xJgvOkEjr94alS43GGvtYpaqVKDBDg3tsKmFqon3NZht3us26CoZ/KoDi8f1V9iXZ93dXMOXTUQGKEmRYhSSpF2YyZO3zwO47m2p5+uUOmK0DppMLpI+Ygj1xv7MqcZhh+rTZTPow/aCMDuaaM53MEx+mH5KjE/Qfnh/6AhwbMmjnqbJ4adcK8dBqFwPY61HpGHTj1BhXyZgmK5kgEwDTqLJI2EkCT5jCJTZjVyyhT4UQH0Lmo4/3XX646tjnn7JV4ZmDWroaq1l0O/dUhQdaafEoZn0wSVk7hfFsd8EeMpXk/Z5lgATAkATZWJ6n0tYzsMGk298UcQzXdpIUvcWEn3Nh0xnluomrmuIZcqfj1kCGOo7zpRNVlAsSb7kmwONHFq2dqlQlNw8SSICwSAVDGCh0iSZ1XIAwZXPoH7zua2uInu2mATb0k/XF1XixIlaNVvPwxjW/8QNwpeIIyk01K7aS6hUBjYK14sLzsfUtLOcNzdWoJFlIIJdDcXsp8IWRtBa8at8Gv4TYavuapjaBvjxuJMCIoVCLzYSPWNo369MG/wDECUuFZ7vWquqvcNpaqNMgmDpAA8MCJ853ACl8vVz5eClALJJbUSAOggGSek9IJvIxdW47opFmBpE2AqRcx088KdHtGWi7LWqqTAMaKh3APQEdSLG/kMU3f0nRcjSKqFJ1Ebn1N/p6e2KOKZ4U0JmCZiLn3j0wkHtWog/Gv/063/RgfxPtLoVl0lrH/wCVU/xTBPHdpVxLmSqWcAswEgrUSAfY7+4/bhdeiKoZ0LpWHj0rDKbbqdywgGAZttuBc3MWW2+0VgD0WnG3S9Kfz88U1+LZN/iaqTMg6CCPYrTF8d5NJHOUftlEVFjvkEED8QuSotPm6j/zE/CAVwvKRg8nFcpTYsjV5ggwsE9Z+FfFIEMTYgG8RiOeyNOqVrF1ovXckgkaFtJsBqH9a4JmSJxqXQLrJInr0xp4bmu6rU6gtBhvY2/f2wRzGXyVOy1alcxfu10gHyvuB6NiFB6RkjIl1JtqciBAtN+s4do18GZiZ1MoU+MiPOZk2t/ng/TrD7O1TZgCFWwPi2j0uD8rbYQ6HEGWAcrUCCJAeZgzN1vAkYJZXmqkSoqmpRKghS1Ob7RI6R19McrCXuK5Y0tUX8QIiesBhHuUwQoD7JR0SBXrGW/oDa/9S/u5t+jxGtxRVqGsrioaZ+7Cg+JiN4IusgSRBHQzBxW+foF9TUMxqKBYsYAEAA6xMbTAPXeSeiaDk1RBpJqMdoNqajqR7Wi8CfPBvJZ9wqMS7rsxR4VbxZB8hJsMAv4coABVoZhR6QD9e8nHp5gorvRzNySRPnvbvYvODQdMAp52iV0jWkR3gPh28t7D9mMmR5RYVEao1FkHxBUIJtBvbc3nCrlufjSUKlDMAf1Qf+fEz2mVQZ7mv81Uf8+OfHL9E68Y4PVastSjWWloSKYcFgGNj4TYQmxEmSemJ08vniL18vPpSbzBm7bxKxtBB3thB/jWc9VVClZdIJnwgegMMd2I/cYe8nxQdz3erRWRVDGoQAbbzeZjexvjNxsSx8nnYAGapep7j1B/XI2BX2M3IxHiXB6lSrTqd7BRVBWCFYhtUlZNtWnrNt8SHEalvvcuI3Et6W3tviP8Iuw/S0FPpJv0F/T54wUM7wvMVaoYZhERCrIgSfED4i5JBI0kgAR0PTH2X4bnbRnKTQPxUN9t4cbCduvpidbOvCxWozEHeCflfp+fpeNLijgD7ygZPm3z6/O0/wCOLsrKHDs6CurNUyB8R7i58MHZx18Q+Y2tjNneUdYqffODUrLWJCpZkAAsQREKDBm4wbbi1GP0ifXEP4Vpf7RfPf8Ae2KWhRwvINRBFSu9aTYuEEeg0KBHvjnWZzJavm8wbMihEPkamkE/77n0x0huJ0etRfr0/cYRG4bbM0lv3l0PmQAQPm1Nh/aGN4h92aZz+csoPhdGJED8JAW+9oP1wH5vI+3Zo9RVE+oK01O+94ON/Z8Fp5ou7KihGEsyqPEQRubm5wN5vZTnK5DKyu6sCpBGkKsmQT+IRHvjp/0EKuVNaHBIL5dlc+Zpl9Jt1mkh+uHTspP806xLf8b4VqwNKla3c0CG/wDMfWY9w1VVPrPlhn7Lf/DEQBcm23xNg8n1MedrYijTPTUP+bCxwKpqDU/CXUDUhNiI0wT5MvgJGzAHcjD32i8Eq5mnTSkAWVle4aLE9VBg3wi/yf55KmumApkkHx2nf/4URuIAg9Zvg8dnFX2jRoZimzChVqrtKoyioPIOnxGP1llTuMSp5Ko9ZTmGqVXiO7ZgXf0IF0W13eIG0m2GTL8GzNRQuay1NyOoViP7rU7fJo9Bj3M8GzQUpl6NOiI+KCPY6Vp3/tE+2HkgrNcQp5d1Dv8AeE62ZFkajEQJGkCwUdAo88XZXnFnbQtWqWj/AGcQfO9QWxgPZ5nXC6ypYXLeMlj53TfGyjyJmQKkKmt/xDVad48I3PXF8f6k6/ORVtBq1tURAQW3k/pv3jFNTnkgT3te+0Iv+t1xOvyDmGOoqofTBaDcxGr3icZK3Z3mGTRqESCSBeOo+IRPni1il38ddRs+Y87ouw/9b0xX/HUCPHmIY2sntH6XFrdntfWzKUUMoGnTZYtK/eDp0xLLdnlddMkMAZuq+lv0u0gGMPxCWe5mamoZ2rQT0KSfSNW0HGX+N50hyMzpM+IlYJNwJveLx5YItyFmGDhnBDmfhW3t97bF1LkTMBCoqKIJKHQp0SALTV8lH7zg+JCM9zCUCa1qliJh9JKg2k2iTG3puMDs3XQtSqlU8ZZGETcE+IdYkT88NOY5HzFVpaosBQpXQtwOpJcyZk/PFLdmjllZqhIWyqNIA8+pN+pxTLGJv4rw6jT4VWq0aaa+5nvFVS021EG5BAnyjHnHctRHCVrFEXMd1TNNgi6mqECBEeIsTcXmTjJX7PKjGVrVKZPxaKmmfcCxxWOyZ2YM1eo5GxaoZHsYJHyxnc/qFMk2WzBqZWvlkpVljZAmsEA60YAEEem3rgPkOGVKPFqVAk1KVOhcsgggmpBeBGoQo1bmMfHskaZ75yb71CfldMVDshmfvHk9O8P+lh3P6hTmCk65ojLI/eHL/dqEU0dWs3qSIBjbbbCzlaFU5+qpI1iqrMKU6VbwkxP4IPW1zgp/I8sXZifWp/8AqxqpdlFMKVsQd5qH/ClhmWMntCfM2XjM5A0gAO+bvNAAGnTfXFoid+uKMxxLJjiKKXphzSabrpDSumegcjVE/wCWMA7HaP7sT/yYuo9ltCmCABexkt1+WM7x17S3IAji2YdzFL7OkEnwbjrMbhsS5br0znc5URgMuwp6CWAQuAdZQE7eZFicYn7I8vP+EnF1TsnyzRIFusm/vi5Y/wBIFx7gb183nK7v4Kc9yBUEtpUeFFB6mRMbnqcMHHc6zcOanTqKaxpotqi6pJUNed4mTPnij+R7LE9Pz/zxE9kmW1Rb/e/6sPKddgGpcJOSVSjpVZafeEB1cBy0BQNQLb6jHQYZucqFLOZVSlWmtZPvKYNRQZI8SHxdRb3A8sZv5I8r5D/e/wCrE17I8r5D/e/68Vynva084Vnh/BRpO6CoaNQd2aqhr6gqySYPl5WxTxSuH4Sq0KifolUozBqnTUAxYQ4veNxbpjWvZNleqg/3/wDrxYeyrKR8Aj2f/UwcsVomUeIGnl0KkkkrqcXIUkSR/S0yoPqcX0uIVWD+FNRTWkq0EAgQw1SfRpmxmcO9Ds8oKukWH9v/AFMW0uzmipLKzKSIJBqbeUd7H5Y1zxWnP24nXCBmSiJaCNLTMEr+O48MWPlizhfF3ddTiko1BV+7PiY+7/vbDrX7PqB0gsYT4b1Lev6Xf1xXV5Dy5ABZjBkCakA+f6XfBzxWiPV49UDPqSkAu3gO5Mb6vf09cRqcYqjQAtElzCjuySSegGr977YeMxyJQb4iT7s/+pj1ezaiCHBaV+HxVLe33lsXPFaI1LmCoaWvTRsSAO729Lmxt+WLaHFKrVAsUtBUHV3QssSbTcD/AAw3fyd5aTOq5kiXufM/eb43ZfkDLkRqYCIiX9/9p59MXPFaImf4rVBU0tDI8AE0l38j+/XGzgfMOrWtYgJNnUaNPkTG0wDq6EA7Ew40+zLLLsXA8gzxf/1MeHsyyh/DYdJePb49sHPFapU4ry53jz3ZLsbMtMMjT+IgEMh8yJXqCNsQ4fwEKZp07rfvGQIix+IA3cjcatKg3M7Yf8jyXToiKdSon9FXePprjFGY5EoONLliv6pLR/d1Ri/JFpzHjfG0LLQpjXTVvG5Pxses9YJJ1NAYm0iMOfZkNOXcTs7Dr0d8EP5OcoDIWPX9zgrwjl9MspWnZT0tAuSfckk74M85rUMj/9k="/>
          <p:cNvSpPr>
            <a:spLocks noChangeAspect="1" noChangeArrowheads="1"/>
          </p:cNvSpPr>
          <p:nvPr/>
        </p:nvSpPr>
        <p:spPr bwMode="auto">
          <a:xfrm>
            <a:off x="673100" y="454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2" name="Picture 14" descr="http://3.bp.blogspot.com/-DMAK3jB2AIw/T6im-bipIYI/AAAAAAAAAC4/I4OZ1ozGy5g/s1600/dolar+peso+argenti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7"/>
            <a:ext cx="10081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3.bp.blogspot.com/-DMAK3jB2AIw/T6im-bipIYI/AAAAAAAAAC4/I4OZ1ozGy5g/s1600/dolar+peso+argenti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08376"/>
            <a:ext cx="100811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5733452"/>
            <a:ext cx="398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Calibri" pitchFamily="34" charset="0"/>
              </a:rPr>
              <a:t>Elaboração: Abras, a partir de dados da </a:t>
            </a:r>
            <a:r>
              <a:rPr lang="pt-BR" sz="1400" b="1" dirty="0" err="1" smtClean="0">
                <a:latin typeface="Calibri" pitchFamily="34" charset="0"/>
              </a:rPr>
              <a:t>Abecs</a:t>
            </a:r>
            <a:endParaRPr lang="pt-BR" sz="1400" b="1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1124744"/>
            <a:ext cx="8253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Calibri" pitchFamily="34" charset="0"/>
              </a:rPr>
              <a:t>No Brasil, a tarifa média praticada no comércio alimentício é de US$ 0,43. No comércio varejista como um todo, essa taxa é de US$ 0,97.</a:t>
            </a:r>
            <a:endParaRPr lang="pt-BR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BBR Modelo Padrão (pt)">
  <a:themeElements>
    <a:clrScheme name="HBBR Modelo Padrão (pt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BBR Modelo Padrão (pt)">
      <a:majorFont>
        <a:latin typeface="Univers 55"/>
        <a:ea typeface=""/>
        <a:cs typeface=""/>
      </a:majorFont>
      <a:minorFont>
        <a:latin typeface="Univers 55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HBBR Modelo Padrão (pt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BR Modelo Padrão (pt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BR Modelo Padrão (pt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BR Modelo Padrão (pt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BR Modelo Padrão (pt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BR Modelo Padrão (pt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BR Modelo Padrão (pt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BR Modelo Padrão (pt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BR Modelo Padrão (pt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BR Modelo Padrão (pt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BR Modelo Padrão (pt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BR Modelo Padrão (pt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671</Words>
  <Application>Microsoft Office PowerPoint</Application>
  <PresentationFormat>Apresentação na tela (4:3)</PresentationFormat>
  <Paragraphs>188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Tema do Office</vt:lpstr>
      <vt:lpstr>HBBR Modelo Padrão (pt)</vt:lpstr>
      <vt:lpstr>Apresentação do PowerPoint</vt:lpstr>
      <vt:lpstr>Apresentação do PowerPoint</vt:lpstr>
      <vt:lpstr>Cartão de débito</vt:lpstr>
      <vt:lpstr>Cartão de Débito tem maior participação nas empresas  com faturamento superior a R$ 1 bilhão (19,3%)</vt:lpstr>
      <vt:lpstr>... E é mais utilizado na região Sudeste, onde representa 19,2% dos meios de pagamento.</vt:lpstr>
      <vt:lpstr>Cartões: mercado concentrado</vt:lpstr>
      <vt:lpstr>Apresentação do PowerPoint</vt:lpstr>
      <vt:lpstr>Cartão de Débito: no 1º Semestre 2012, apresentava crescimento de faturamento da ordem de 19%. No varejo alimentício, faturamento crescia 26%</vt:lpstr>
      <vt:lpstr>Apresentação do PowerPoint</vt:lpstr>
      <vt:lpstr>Taxa para uso do cartão de débito praticada no Brasil só é inferior ao cobrado na República Dominicana. 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Elaine Castro</dc:creator>
  <cp:lastModifiedBy>Valeria</cp:lastModifiedBy>
  <cp:revision>69</cp:revision>
  <cp:lastPrinted>2013-04-01T18:44:14Z</cp:lastPrinted>
  <dcterms:created xsi:type="dcterms:W3CDTF">2013-04-01T17:25:08Z</dcterms:created>
  <dcterms:modified xsi:type="dcterms:W3CDTF">2013-04-29T21:46:40Z</dcterms:modified>
</cp:coreProperties>
</file>