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sldIdLst>
    <p:sldId id="350" r:id="rId2"/>
    <p:sldId id="337" r:id="rId3"/>
    <p:sldId id="351" r:id="rId4"/>
    <p:sldId id="364" r:id="rId5"/>
    <p:sldId id="352" r:id="rId6"/>
    <p:sldId id="353" r:id="rId7"/>
    <p:sldId id="365" r:id="rId8"/>
    <p:sldId id="360" r:id="rId9"/>
    <p:sldId id="355" r:id="rId10"/>
    <p:sldId id="361" r:id="rId11"/>
    <p:sldId id="359" r:id="rId12"/>
    <p:sldId id="368" r:id="rId13"/>
    <p:sldId id="366" r:id="rId14"/>
    <p:sldId id="367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2A8F9A"/>
    <a:srgbClr val="058511"/>
    <a:srgbClr val="003366"/>
    <a:srgbClr val="31715D"/>
    <a:srgbClr val="339933"/>
    <a:srgbClr val="5677A8"/>
    <a:srgbClr val="009999"/>
    <a:srgbClr val="336699"/>
    <a:srgbClr val="2D2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1" autoAdjust="0"/>
    <p:restoredTop sz="90053" autoAdjust="0"/>
  </p:normalViewPr>
  <p:slideViewPr>
    <p:cSldViewPr>
      <p:cViewPr>
        <p:scale>
          <a:sx n="80" d="100"/>
          <a:sy n="80" d="100"/>
        </p:scale>
        <p:origin x="-2520" y="-6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D66BB-1C54-4330-813D-BAB1AD263DEA}" type="datetimeFigureOut">
              <a:rPr lang="pt-BR" smtClean="0"/>
              <a:t>30/04/2013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D4872-ECCF-4801-8A19-C6C87A4CB7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9412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D4872-ECCF-4801-8A19-C6C87A4CB74D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1479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Deixar consignado que custos do debito não são fixos por transação: fraudes, níveis</a:t>
            </a:r>
            <a:r>
              <a:rPr lang="pt-BR" baseline="0" dirty="0" smtClean="0"/>
              <a:t> de risco de autorização, </a:t>
            </a:r>
            <a:r>
              <a:rPr lang="pt-BR" baseline="0" dirty="0" err="1" smtClean="0"/>
              <a:t>etc</a:t>
            </a:r>
            <a:r>
              <a:rPr lang="pt-BR" baseline="0" dirty="0" smtClean="0"/>
              <a:t> são todos variáveis em função do valor envolvido na transação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D4872-ECCF-4801-8A19-C6C87A4CB74D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9707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Objetivo</a:t>
            </a:r>
            <a:r>
              <a:rPr lang="pt-BR" baseline="0" dirty="0" smtClean="0"/>
              <a:t> é mostrar que benefícios da expansão do cartão de débito é maior para pequenos lojistas, que não possuem sistemas de avaliação de riscos de crédito e sofrem mais com o problema de segurança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D4872-ECCF-4801-8A19-C6C87A4CB74D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0822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Cartão de débito</a:t>
            </a:r>
            <a:r>
              <a:rPr lang="pt-BR" baseline="0" dirty="0" smtClean="0"/>
              <a:t> está crescendo entre o meio de pagamento preferido pelo lojista. E isso se deve ao fato de aliar boas taxas com segurança de recebimento frente a um cenário com elevada inadimplência.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D4872-ECCF-4801-8A19-C6C87A4CB74D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592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Objetivo é deixar claro que em mercado de dois lados, não há </a:t>
            </a:r>
            <a:r>
              <a:rPr lang="pt-BR" dirty="0" err="1" smtClean="0"/>
              <a:t>free</a:t>
            </a:r>
            <a:r>
              <a:rPr lang="pt-BR" dirty="0" smtClean="0"/>
              <a:t> </a:t>
            </a:r>
            <a:r>
              <a:rPr lang="pt-BR" dirty="0" err="1" smtClean="0"/>
              <a:t>lunch</a:t>
            </a:r>
            <a:r>
              <a:rPr lang="pt-BR" dirty="0" smtClean="0"/>
              <a:t>.</a:t>
            </a:r>
            <a:r>
              <a:rPr lang="pt-BR" baseline="0" dirty="0" smtClean="0"/>
              <a:t> Hoje, todo o custo do meio de pagamento é arcado pelo lojista porque consumidor ainda está difundindo uso e porque o Banco Central limita a cobrança do cartão na ponta emissora. É o modelo mais eficiente se busca-se universalização. </a:t>
            </a:r>
          </a:p>
          <a:p>
            <a:r>
              <a:rPr lang="pt-BR" baseline="0" dirty="0" smtClean="0"/>
              <a:t>Colocar preço fixo apenas rompe com o processo porque significa um encarecimento das transações de menor valor e uma quebra do processo de aumento da intensidade de uso do meio de pagamento (que dilui custos na ponta emissora).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D4872-ECCF-4801-8A19-C6C87A4CB74D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06884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Mostrar</a:t>
            </a:r>
            <a:r>
              <a:rPr lang="pt-BR" baseline="0" dirty="0" smtClean="0"/>
              <a:t> que com queda do valor médio por transação, custo está se tornando menor. E que tendência continua à medida que cartão aumenta sua penetração, especialmente nas classes de renda mais baixas.</a:t>
            </a:r>
          </a:p>
          <a:p>
            <a:r>
              <a:rPr lang="pt-BR" baseline="0" dirty="0" smtClean="0"/>
              <a:t>Recado mais geral: mercado está funcionando muito bem... Uso crescendo, preferência crescendo, penetração aumentando, preços caindo. 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D4872-ECCF-4801-8A19-C6C87A4CB74D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7259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Dados do BCB contaminados com computo do Banrisul. Abertura mostra efeito significativo em preços, especialmente pela</a:t>
            </a:r>
            <a:r>
              <a:rPr lang="pt-BR" baseline="0" dirty="0" smtClean="0"/>
              <a:t> queda no valor médio da transação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D4872-ECCF-4801-8A19-C6C87A4CB74D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8921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Mostrar que crescimento do débito</a:t>
            </a:r>
            <a:r>
              <a:rPr lang="pt-BR" baseline="0" dirty="0" smtClean="0"/>
              <a:t> se dá em transações de baixo valor. Tarifa fixa significa encarecer cartão no longo prazo ou limitar sua aceitação onde ele deveria crescer. </a:t>
            </a:r>
          </a:p>
          <a:p>
            <a:r>
              <a:rPr lang="pt-BR" baseline="0" dirty="0" smtClean="0"/>
              <a:t>Proposta não agradaria ninguém – nos EUA </a:t>
            </a:r>
            <a:r>
              <a:rPr lang="pt-BR" baseline="0" dirty="0" err="1" smtClean="0"/>
              <a:t>limitaçõa</a:t>
            </a:r>
            <a:r>
              <a:rPr lang="pt-BR" baseline="0" dirty="0" smtClean="0"/>
              <a:t> levou bancos a promoverem crédito e não autorizarem transações de maior valor no débito (por conta do risco envolvido). Logo, houve uma migração dessas contas para o cartão de crédito. Já nas transações de baixo valor, o meio de pagamento ficou caro, por conta do fim do subsídio. Tendência de longo prazo é limitar aceitação do cartão de débito e a expansão do hábito de uso do meio em substituição ao dinheiro.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Proposta não endereça qualquer problema com o meio, apenas cria problemas. Se preço fosse problema hoje, aceitação não seria tão elevada. E tanto o problema não é preço (e sim informalidade do lojista e hábito de uso do portador) que penetração do débito é menor justamente nas faixas onde seu preço é menor</a:t>
            </a:r>
            <a:endParaRPr lang="pt-BR" dirty="0" smtClean="0"/>
          </a:p>
          <a:p>
            <a:r>
              <a:rPr lang="pt-BR" baseline="0" dirty="0" smtClean="0"/>
              <a:t>Sugestão: caso lojistas afirmem que praticam taxa mínima, acionar </a:t>
            </a:r>
            <a:r>
              <a:rPr lang="pt-BR" baseline="0" dirty="0" err="1" smtClean="0"/>
              <a:t>Senacom</a:t>
            </a:r>
            <a:r>
              <a:rPr lang="pt-BR" baseline="0" dirty="0" smtClean="0"/>
              <a:t> na própria mesa.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D4872-ECCF-4801-8A19-C6C87A4CB74D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079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0E63B-CB8D-4676-ABA0-9C14F3E49FE5}" type="datetime1">
              <a:rPr lang="pt-BR" smtClean="0"/>
              <a:t>30/04/2013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5459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FE93-20CA-4493-BFFF-AC40432E43EE}" type="datetime1">
              <a:rPr lang="pt-BR" smtClean="0"/>
              <a:t>30/04/2013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524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B25E9-B525-4FC9-96D4-F36EED5FBCDB}" type="datetime1">
              <a:rPr lang="pt-BR" smtClean="0"/>
              <a:t>30/04/2013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4450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97031-0237-496E-A64A-D195DA875406}" type="datetime1">
              <a:rPr lang="pt-BR" smtClean="0"/>
              <a:t>30/04/2013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4521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BF27-A7D2-4F0B-B832-B8182985A02A}" type="datetime1">
              <a:rPr lang="pt-BR" smtClean="0"/>
              <a:t>30/04/2013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2505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6D1E-2DE0-42FD-BD1F-A2C351F6D9D5}" type="datetime1">
              <a:rPr lang="pt-BR" smtClean="0"/>
              <a:t>30/04/2013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979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E94-FBC4-4FDF-8445-753D390F32F9}" type="datetime1">
              <a:rPr lang="pt-BR" smtClean="0"/>
              <a:t>30/04/2013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8454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FB721-0164-4E7F-9F39-9E0FEE5BD4A6}" type="datetime1">
              <a:rPr lang="pt-BR" smtClean="0"/>
              <a:t>30/04/2013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940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9459-D835-48FE-BEE6-4B8905833467}" type="datetime1">
              <a:rPr lang="pt-BR" smtClean="0"/>
              <a:t>30/04/2013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933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81F58-55C2-4D17-8D75-48B6CCA586BC}" type="datetime1">
              <a:rPr lang="pt-BR" smtClean="0"/>
              <a:t>30/04/2013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0178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E42C4-8AFF-47ED-8C9A-C16FD7009901}" type="datetime1">
              <a:rPr lang="pt-BR" smtClean="0"/>
              <a:t>30/04/2013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57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17C99-25E9-4440-848F-F971E600D3A0}" type="datetime1">
              <a:rPr lang="pt-BR" smtClean="0"/>
              <a:t>30/04/2013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30A50-3FA8-4355-8ACD-2F60348A43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1549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97031-0237-496E-A64A-D195DA875406}" type="datetime1">
              <a:rPr lang="pt-BR" smtClean="0"/>
              <a:t>30/04/2013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1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241531" y="2768818"/>
            <a:ext cx="8713788" cy="1169551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dirty="0" smtClean="0">
                <a:latin typeface="+mn-lt"/>
              </a:rPr>
              <a:t>Audiência Pública</a:t>
            </a:r>
            <a:br>
              <a:rPr lang="pt-BR" sz="4800" b="1" dirty="0" smtClean="0">
                <a:latin typeface="+mn-lt"/>
              </a:rPr>
            </a:br>
            <a:endParaRPr lang="pt-BR" sz="22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0" y="44624"/>
            <a:ext cx="1152130" cy="1004538"/>
          </a:xfrm>
          <a:prstGeom prst="rect">
            <a:avLst/>
          </a:prstGeom>
        </p:spPr>
      </p:pic>
      <p:cxnSp>
        <p:nvCxnSpPr>
          <p:cNvPr id="8" name="Conector reto 7"/>
          <p:cNvCxnSpPr/>
          <p:nvPr/>
        </p:nvCxnSpPr>
        <p:spPr>
          <a:xfrm>
            <a:off x="241531" y="6381328"/>
            <a:ext cx="8650949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506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/>
          </p:cNvSpPr>
          <p:nvPr/>
        </p:nvSpPr>
        <p:spPr bwMode="auto">
          <a:xfrm>
            <a:off x="219050" y="44624"/>
            <a:ext cx="723327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Modelo</a:t>
            </a:r>
            <a:r>
              <a:rPr lang="en-US" sz="3600" b="1" dirty="0" smtClean="0">
                <a:ea typeface="MS PGothic" pitchFamily="34" charset="-128"/>
                <a:sym typeface="Helvetica" charset="0"/>
              </a:rPr>
              <a:t> </a:t>
            </a:r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atual</a:t>
            </a:r>
            <a:r>
              <a:rPr lang="en-US" sz="3600" b="1" dirty="0" smtClean="0">
                <a:ea typeface="MS PGothic" pitchFamily="34" charset="-128"/>
                <a:sym typeface="Helvetica" charset="0"/>
              </a:rPr>
              <a:t> é </a:t>
            </a:r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bom</a:t>
            </a:r>
            <a:r>
              <a:rPr lang="en-US" sz="3600" b="1" dirty="0" smtClean="0">
                <a:ea typeface="MS PGothic" pitchFamily="34" charset="-128"/>
                <a:sym typeface="Helvetica" charset="0"/>
              </a:rPr>
              <a:t> </a:t>
            </a:r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para</a:t>
            </a:r>
            <a:r>
              <a:rPr lang="en-US" sz="3600" b="1" dirty="0" smtClean="0">
                <a:ea typeface="MS PGothic" pitchFamily="34" charset="-128"/>
                <a:sym typeface="Helvetica" charset="0"/>
              </a:rPr>
              <a:t> </a:t>
            </a:r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sociedade</a:t>
            </a:r>
            <a:endParaRPr lang="en-US" sz="3600" b="1" dirty="0">
              <a:ea typeface="MS PGothic" pitchFamily="34" charset="-128"/>
              <a:sym typeface="Helvetica" charset="0"/>
            </a:endParaRPr>
          </a:p>
        </p:txBody>
      </p:sp>
      <p:sp>
        <p:nvSpPr>
          <p:cNvPr id="8" name="Retângulo 1"/>
          <p:cNvSpPr>
            <a:spLocks noChangeArrowheads="1"/>
          </p:cNvSpPr>
          <p:nvPr/>
        </p:nvSpPr>
        <p:spPr bwMode="auto">
          <a:xfrm>
            <a:off x="179513" y="860519"/>
            <a:ext cx="871296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Potencial de crescimento ocorre justamente nas faixas de menor valor: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Maioria dos varejistas e dos consumidores paga valor bastante baixo para usar débito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Novos consumidores usam débito basicamente em transações de pequeno valor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Nas faixas de maior valor, débito é opção ao cartão de crédito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219050" y="692324"/>
            <a:ext cx="7449294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0" y="44624"/>
            <a:ext cx="1152130" cy="1004538"/>
          </a:xfrm>
          <a:prstGeom prst="rect">
            <a:avLst/>
          </a:prstGeom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E9D5-2801-4536-91A5-32C06CE80014}" type="datetime1">
              <a:rPr lang="pt-BR" smtClean="0"/>
              <a:t>30/04/2013</a:t>
            </a:fld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10</a:t>
            </a:fld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219050" y="6381328"/>
            <a:ext cx="8673430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1"/>
          <p:cNvSpPr>
            <a:spLocks noChangeArrowheads="1"/>
          </p:cNvSpPr>
          <p:nvPr/>
        </p:nvSpPr>
        <p:spPr bwMode="auto">
          <a:xfrm>
            <a:off x="2051720" y="2010326"/>
            <a:ext cx="489613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Potencial do Cartão de Débito – por faixa de transação</a:t>
            </a:r>
            <a:endParaRPr lang="pt-BR" sz="1600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59459"/>
            <a:ext cx="6573277" cy="3977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aixaDeTexto 3"/>
          <p:cNvSpPr txBox="1"/>
          <p:nvPr/>
        </p:nvSpPr>
        <p:spPr>
          <a:xfrm>
            <a:off x="1521194" y="6093296"/>
            <a:ext cx="49230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dirty="0" smtClean="0"/>
              <a:t>Fonte: </a:t>
            </a:r>
            <a:r>
              <a:rPr lang="pt-BR" sz="1200" dirty="0" err="1" smtClean="0"/>
              <a:t>Abecs</a:t>
            </a:r>
            <a:r>
              <a:rPr lang="pt-BR" sz="1200" dirty="0" smtClean="0"/>
              <a:t>/Datafolha e BCB – Elaboração </a:t>
            </a:r>
            <a:r>
              <a:rPr lang="pt-BR" sz="1200" dirty="0" err="1" smtClean="0"/>
              <a:t>Dpto</a:t>
            </a:r>
            <a:r>
              <a:rPr lang="pt-BR" sz="1200" dirty="0" smtClean="0"/>
              <a:t>.  Economia e Análise Abecs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42571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/>
          </p:cNvSpPr>
          <p:nvPr/>
        </p:nvSpPr>
        <p:spPr bwMode="auto">
          <a:xfrm>
            <a:off x="219050" y="68374"/>
            <a:ext cx="723327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Conclusão</a:t>
            </a:r>
            <a:endParaRPr lang="en-US" sz="3600" b="1" dirty="0">
              <a:ea typeface="MS PGothic" pitchFamily="34" charset="-128"/>
              <a:sym typeface="Helvetica" charset="0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219050" y="692324"/>
            <a:ext cx="7449294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0" y="44624"/>
            <a:ext cx="1152130" cy="1004538"/>
          </a:xfrm>
          <a:prstGeom prst="rect">
            <a:avLst/>
          </a:prstGeom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E9D5-2801-4536-91A5-32C06CE80014}" type="datetime1">
              <a:rPr lang="pt-BR" smtClean="0"/>
              <a:t>30/04/2013</a:t>
            </a:fld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11</a:t>
            </a:fld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219050" y="6381328"/>
            <a:ext cx="8673430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1"/>
          <p:cNvSpPr>
            <a:spLocks noChangeArrowheads="1"/>
          </p:cNvSpPr>
          <p:nvPr/>
        </p:nvSpPr>
        <p:spPr bwMode="auto">
          <a:xfrm>
            <a:off x="179513" y="1524276"/>
            <a:ext cx="8712967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1600" dirty="0" smtClean="0"/>
              <a:t>Expansão do cartão de débito gera: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Inclusão financeira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Difusão do uso dos meios de pagamentos, com economia para a sociedade e o Estado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Isonomia competitiva entre pequeno e grande varejista na aceitação do meio de pagamento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Formalização da economia</a:t>
            </a:r>
          </a:p>
          <a:p>
            <a:endParaRPr lang="pt-BR" sz="1600" dirty="0" smtClean="0"/>
          </a:p>
          <a:p>
            <a:r>
              <a:rPr lang="pt-BR" sz="1600" dirty="0" smtClean="0"/>
              <a:t>Modelo atual de remuneração beneficia: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Classes de renda mais baixas, já que possibilita uso de meio de pagamento mais seguro e moderno sem custos para esses usuários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Pequenos e médios varejistas, que se beneficiam da maior segurança e menor custo do débito, sobretudo nas transações de pequeno valor</a:t>
            </a:r>
          </a:p>
          <a:p>
            <a:endParaRPr lang="pt-BR" sz="1600" dirty="0" smtClean="0"/>
          </a:p>
          <a:p>
            <a:r>
              <a:rPr lang="pt-BR" sz="1600" dirty="0" smtClean="0"/>
              <a:t>Experiência recente americana mostra que medidas não foram eficazes, exceto para grande varejista</a:t>
            </a:r>
          </a:p>
        </p:txBody>
      </p:sp>
    </p:spTree>
    <p:extLst>
      <p:ext uri="{BB962C8B-B14F-4D97-AF65-F5344CB8AC3E}">
        <p14:creationId xmlns:p14="http://schemas.microsoft.com/office/powerpoint/2010/main" val="61949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97031-0237-496E-A64A-D195DA875406}" type="datetime1">
              <a:rPr lang="pt-BR" smtClean="0"/>
              <a:t>30/04/2013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12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241531" y="2768818"/>
            <a:ext cx="8713788" cy="1169551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dirty="0" smtClean="0">
                <a:latin typeface="+mn-lt"/>
              </a:rPr>
              <a:t>Audiência Pública</a:t>
            </a:r>
            <a:br>
              <a:rPr lang="pt-BR" sz="4800" b="1" dirty="0" smtClean="0">
                <a:latin typeface="+mn-lt"/>
              </a:rPr>
            </a:br>
            <a:endParaRPr lang="pt-BR" sz="22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0" y="44624"/>
            <a:ext cx="1152130" cy="1004538"/>
          </a:xfrm>
          <a:prstGeom prst="rect">
            <a:avLst/>
          </a:prstGeom>
        </p:spPr>
      </p:pic>
      <p:cxnSp>
        <p:nvCxnSpPr>
          <p:cNvPr id="8" name="Conector reto 7"/>
          <p:cNvCxnSpPr/>
          <p:nvPr/>
        </p:nvCxnSpPr>
        <p:spPr>
          <a:xfrm>
            <a:off x="241531" y="6381328"/>
            <a:ext cx="8650949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663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/>
          </p:cNvSpPr>
          <p:nvPr/>
        </p:nvSpPr>
        <p:spPr bwMode="auto">
          <a:xfrm>
            <a:off x="219050" y="68374"/>
            <a:ext cx="723327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Emenda</a:t>
            </a:r>
            <a:r>
              <a:rPr lang="en-US" sz="3600" b="1" dirty="0" smtClean="0">
                <a:ea typeface="MS PGothic" pitchFamily="34" charset="-128"/>
                <a:sym typeface="Helvetica" charset="0"/>
              </a:rPr>
              <a:t> Durbin</a:t>
            </a:r>
            <a:endParaRPr lang="en-US" sz="3600" b="1" dirty="0">
              <a:ea typeface="MS PGothic" pitchFamily="34" charset="-128"/>
              <a:sym typeface="Helvetica" charset="0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219050" y="692324"/>
            <a:ext cx="7449294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0" y="44624"/>
            <a:ext cx="1152130" cy="1004538"/>
          </a:xfrm>
          <a:prstGeom prst="rect">
            <a:avLst/>
          </a:prstGeom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E9D5-2801-4536-91A5-32C06CE80014}" type="datetime1">
              <a:rPr lang="pt-BR" smtClean="0"/>
              <a:t>30/04/2013</a:t>
            </a:fld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13</a:t>
            </a:fld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219050" y="6381328"/>
            <a:ext cx="8673430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1"/>
          <p:cNvSpPr>
            <a:spLocks noChangeArrowheads="1"/>
          </p:cNvSpPr>
          <p:nvPr/>
        </p:nvSpPr>
        <p:spPr bwMode="auto">
          <a:xfrm>
            <a:off x="179513" y="1038209"/>
            <a:ext cx="8712967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b="1" dirty="0" smtClean="0"/>
              <a:t>Mudança regulatória gerou prejuízo para pequenos varejistas, de acordo com artigo </a:t>
            </a:r>
            <a:br>
              <a:rPr lang="pt-BR" b="1" dirty="0" smtClean="0"/>
            </a:br>
            <a:r>
              <a:rPr lang="pt-BR" b="1" dirty="0" smtClean="0"/>
              <a:t>recente do Federal Bank </a:t>
            </a:r>
            <a:r>
              <a:rPr lang="pt-BR" b="1" dirty="0" err="1" smtClean="0"/>
              <a:t>of</a:t>
            </a:r>
            <a:r>
              <a:rPr lang="pt-BR" b="1" dirty="0" smtClean="0"/>
              <a:t> Kansas City:</a:t>
            </a:r>
          </a:p>
          <a:p>
            <a:r>
              <a:rPr lang="en-US" sz="1500" dirty="0" smtClean="0"/>
              <a:t>“</a:t>
            </a:r>
            <a:r>
              <a:rPr lang="en-US" sz="1500" b="1" dirty="0" smtClean="0"/>
              <a:t>E</a:t>
            </a:r>
            <a:r>
              <a:rPr lang="pt-BR" sz="1500" b="1" dirty="0" err="1" smtClean="0"/>
              <a:t>stabelecimentos</a:t>
            </a:r>
            <a:r>
              <a:rPr lang="pt-BR" sz="1500" b="1" dirty="0" smtClean="0"/>
              <a:t> comerciais </a:t>
            </a:r>
            <a:r>
              <a:rPr lang="pt-BR" sz="1500" b="1" dirty="0"/>
              <a:t>que normalmente geram transações de </a:t>
            </a:r>
            <a:r>
              <a:rPr lang="pt-BR" sz="1500" b="1" dirty="0" smtClean="0"/>
              <a:t>pequeno valor </a:t>
            </a:r>
            <a:r>
              <a:rPr lang="pt-BR" sz="1500" b="1" dirty="0"/>
              <a:t>(menos de </a:t>
            </a:r>
            <a:r>
              <a:rPr lang="pt-BR" sz="1500" b="1" dirty="0" smtClean="0"/>
              <a:t>US$ </a:t>
            </a:r>
            <a:r>
              <a:rPr lang="pt-BR" sz="1500" b="1" dirty="0"/>
              <a:t>10</a:t>
            </a:r>
            <a:r>
              <a:rPr lang="pt-BR" sz="1500" b="1" dirty="0" smtClean="0"/>
              <a:t>), como cafés e lanchonetes, por exemplo, viram </a:t>
            </a:r>
            <a:r>
              <a:rPr lang="pt-BR" sz="1500" b="1" dirty="0"/>
              <a:t>um aumento nas taxas de intercâmbio após a regulamentação.</a:t>
            </a:r>
            <a:r>
              <a:rPr lang="pt-BR" sz="1500" dirty="0"/>
              <a:t> </a:t>
            </a:r>
            <a:r>
              <a:rPr lang="pt-BR" sz="1500" dirty="0" smtClean="0"/>
              <a:t>Antes da regulamentação, para </a:t>
            </a:r>
            <a:r>
              <a:rPr lang="pt-BR" sz="1500" dirty="0"/>
              <a:t>uma </a:t>
            </a:r>
            <a:r>
              <a:rPr lang="pt-BR" sz="1500" dirty="0" smtClean="0"/>
              <a:t>transação no cartão de </a:t>
            </a:r>
            <a:r>
              <a:rPr lang="pt-BR" sz="1500" dirty="0"/>
              <a:t>débito </a:t>
            </a:r>
            <a:r>
              <a:rPr lang="pt-BR" sz="1500" dirty="0" smtClean="0"/>
              <a:t>de US$ </a:t>
            </a:r>
            <a:r>
              <a:rPr lang="pt-BR" sz="1500" dirty="0"/>
              <a:t>5 </a:t>
            </a:r>
            <a:r>
              <a:rPr lang="pt-BR" sz="1500" dirty="0" smtClean="0"/>
              <a:t>em uma lanchonete, por exemplo, a </a:t>
            </a:r>
            <a:r>
              <a:rPr lang="pt-BR" sz="1500" dirty="0" err="1" smtClean="0"/>
              <a:t>MasterCard</a:t>
            </a:r>
            <a:r>
              <a:rPr lang="pt-BR" sz="1500" dirty="0" smtClean="0"/>
              <a:t> avaliava </a:t>
            </a:r>
            <a:r>
              <a:rPr lang="pt-BR" sz="1500" b="1" dirty="0"/>
              <a:t>uma taxa de cerca de 12 centavos de </a:t>
            </a:r>
            <a:r>
              <a:rPr lang="pt-BR" sz="1500" b="1" dirty="0" smtClean="0"/>
              <a:t>dólar. </a:t>
            </a:r>
            <a:r>
              <a:rPr lang="pt-BR" sz="1500" b="1" dirty="0"/>
              <a:t>Após </a:t>
            </a:r>
            <a:r>
              <a:rPr lang="pt-BR" sz="1500" b="1" dirty="0" smtClean="0"/>
              <a:t>a regulamentação, </a:t>
            </a:r>
            <a:r>
              <a:rPr lang="pt-BR" sz="1500" b="1" dirty="0"/>
              <a:t>(...) a taxa é </a:t>
            </a:r>
            <a:r>
              <a:rPr lang="pt-BR" sz="1500" b="1" dirty="0" smtClean="0"/>
              <a:t>agora de cerca </a:t>
            </a:r>
            <a:r>
              <a:rPr lang="pt-BR" sz="1500" b="1" dirty="0"/>
              <a:t>de 22 centavos </a:t>
            </a:r>
            <a:r>
              <a:rPr lang="pt-BR" sz="1500" dirty="0" smtClean="0"/>
              <a:t>sobre cartões </a:t>
            </a:r>
            <a:r>
              <a:rPr lang="pt-BR" sz="1500" dirty="0"/>
              <a:t>emitidos por bancos regulamentados</a:t>
            </a:r>
            <a:r>
              <a:rPr lang="en-US" sz="1500" dirty="0" smtClean="0"/>
              <a:t>.” (Hayashi, F., 2013; Federal Bank of Kansas City)</a:t>
            </a:r>
          </a:p>
          <a:p>
            <a:endParaRPr lang="en-US" sz="1600" dirty="0" smtClean="0"/>
          </a:p>
          <a:p>
            <a:r>
              <a:rPr lang="en-US" b="1" dirty="0" err="1" smtClean="0"/>
              <a:t>Varejistas</a:t>
            </a:r>
            <a:r>
              <a:rPr lang="en-US" b="1" dirty="0" smtClean="0"/>
              <a:t> de maior </a:t>
            </a:r>
            <a:r>
              <a:rPr lang="en-US" b="1" dirty="0" err="1" smtClean="0"/>
              <a:t>porte</a:t>
            </a:r>
            <a:r>
              <a:rPr lang="en-US" b="1" dirty="0" smtClean="0"/>
              <a:t> </a:t>
            </a:r>
            <a:r>
              <a:rPr lang="en-US" b="1" dirty="0" err="1" smtClean="0"/>
              <a:t>ganharam</a:t>
            </a:r>
            <a:r>
              <a:rPr lang="en-US" b="1" dirty="0" smtClean="0"/>
              <a:t> com </a:t>
            </a:r>
            <a:r>
              <a:rPr lang="en-US" b="1" dirty="0" err="1" smtClean="0"/>
              <a:t>reforma</a:t>
            </a:r>
            <a:r>
              <a:rPr lang="en-US" b="1" dirty="0" smtClean="0"/>
              <a:t>:</a:t>
            </a:r>
          </a:p>
          <a:p>
            <a:r>
              <a:rPr lang="en-US" sz="1500" dirty="0" smtClean="0"/>
              <a:t>“</a:t>
            </a:r>
            <a:r>
              <a:rPr lang="en-US" sz="1500" i="1" dirty="0" err="1" smtClean="0"/>
              <a:t>Pesquisa</a:t>
            </a:r>
            <a:r>
              <a:rPr lang="en-US" sz="1500" dirty="0" smtClean="0"/>
              <a:t> </a:t>
            </a:r>
            <a:r>
              <a:rPr lang="en-US" sz="1500" i="1" dirty="0" err="1" smtClean="0"/>
              <a:t>Ipsos</a:t>
            </a:r>
            <a:r>
              <a:rPr lang="en-US" sz="1500" i="1" dirty="0" smtClean="0"/>
              <a:t>: </a:t>
            </a:r>
            <a:r>
              <a:rPr lang="en-US" sz="1500" i="1" dirty="0" err="1" smtClean="0"/>
              <a:t>Ap</a:t>
            </a:r>
            <a:r>
              <a:rPr lang="pt-BR" sz="1500" i="1" dirty="0" err="1" smtClean="0"/>
              <a:t>enas</a:t>
            </a:r>
            <a:r>
              <a:rPr lang="pt-BR" sz="1500" i="1" dirty="0" smtClean="0"/>
              <a:t> </a:t>
            </a:r>
            <a:r>
              <a:rPr lang="pt-BR" sz="1500" i="1" dirty="0"/>
              <a:t>7% acham que a maioria dos varejistas </a:t>
            </a:r>
            <a:r>
              <a:rPr lang="pt-BR" sz="1500" i="1" dirty="0" smtClean="0"/>
              <a:t>está repassando as taxas </a:t>
            </a:r>
            <a:r>
              <a:rPr lang="pt-BR" sz="1500" i="1" dirty="0"/>
              <a:t>de cartão de </a:t>
            </a:r>
            <a:r>
              <a:rPr lang="pt-BR" sz="1500" i="1" dirty="0" smtClean="0"/>
              <a:t>débito menores </a:t>
            </a:r>
            <a:r>
              <a:rPr lang="pt-BR" sz="1500" i="1" dirty="0"/>
              <a:t>para os consumidores. Gigantes varejistas </a:t>
            </a:r>
            <a:r>
              <a:rPr lang="pt-BR" sz="1500" i="1" dirty="0" smtClean="0"/>
              <a:t>sozinhos acumularam 1,840 bilhão de dólares de margem </a:t>
            </a:r>
            <a:r>
              <a:rPr lang="pt-BR" sz="1500" i="1" dirty="0"/>
              <a:t>extra </a:t>
            </a:r>
            <a:r>
              <a:rPr lang="pt-BR" sz="1500" i="1" dirty="0" smtClean="0"/>
              <a:t>desde que </a:t>
            </a:r>
            <a:r>
              <a:rPr lang="pt-BR" sz="1500" i="1" dirty="0"/>
              <a:t>a </a:t>
            </a:r>
            <a:r>
              <a:rPr lang="pt-BR" sz="1500" i="1" dirty="0" smtClean="0"/>
              <a:t>Emenda </a:t>
            </a:r>
            <a:r>
              <a:rPr lang="pt-BR" sz="1500" i="1" dirty="0" err="1"/>
              <a:t>Durbin</a:t>
            </a:r>
            <a:r>
              <a:rPr lang="pt-BR" sz="1500" i="1" dirty="0"/>
              <a:t> foi </a:t>
            </a:r>
            <a:r>
              <a:rPr lang="pt-BR" sz="1500" i="1" dirty="0" smtClean="0"/>
              <a:t>implementado, </a:t>
            </a:r>
            <a:r>
              <a:rPr lang="pt-BR" sz="1500" i="1" dirty="0"/>
              <a:t>em </a:t>
            </a:r>
            <a:r>
              <a:rPr lang="pt-BR" sz="1500" i="1" dirty="0" smtClean="0"/>
              <a:t>1º </a:t>
            </a:r>
            <a:r>
              <a:rPr lang="pt-BR" sz="1500" i="1" dirty="0"/>
              <a:t>de Outubro</a:t>
            </a:r>
            <a:r>
              <a:rPr lang="en-US" sz="1500" dirty="0" smtClean="0"/>
              <a:t>” (Electronic Payments Coalition, 2012)</a:t>
            </a:r>
          </a:p>
          <a:p>
            <a:endParaRPr lang="en-US" sz="1600" dirty="0" smtClean="0"/>
          </a:p>
          <a:p>
            <a:r>
              <a:rPr lang="en-US" b="1" dirty="0" smtClean="0"/>
              <a:t>E </a:t>
            </a:r>
            <a:r>
              <a:rPr lang="en-US" b="1" dirty="0" err="1" smtClean="0"/>
              <a:t>consumidores</a:t>
            </a:r>
            <a:r>
              <a:rPr lang="en-US" b="1" dirty="0" smtClean="0"/>
              <a:t> </a:t>
            </a:r>
            <a:r>
              <a:rPr lang="en-US" b="1" dirty="0" err="1" smtClean="0"/>
              <a:t>perderam</a:t>
            </a:r>
            <a:r>
              <a:rPr lang="en-US" b="1" dirty="0" smtClean="0"/>
              <a:t>:</a:t>
            </a:r>
          </a:p>
          <a:p>
            <a:r>
              <a:rPr lang="en-US" sz="1500" dirty="0" smtClean="0"/>
              <a:t>“</a:t>
            </a:r>
            <a:r>
              <a:rPr lang="en-US" sz="1500" i="1" dirty="0" smtClean="0"/>
              <a:t>(…) </a:t>
            </a:r>
            <a:r>
              <a:rPr lang="pt-BR" sz="1500" dirty="0"/>
              <a:t>o </a:t>
            </a:r>
            <a:r>
              <a:rPr lang="pt-BR" sz="1500" dirty="0" smtClean="0"/>
              <a:t>crença básica </a:t>
            </a:r>
            <a:r>
              <a:rPr lang="pt-BR" sz="1500" dirty="0"/>
              <a:t>deles </a:t>
            </a:r>
            <a:r>
              <a:rPr lang="pt-BR" sz="1500" dirty="0" smtClean="0"/>
              <a:t>(</a:t>
            </a:r>
            <a:r>
              <a:rPr lang="pt-BR" sz="1500" dirty="0" err="1" smtClean="0"/>
              <a:t>Fed</a:t>
            </a:r>
            <a:r>
              <a:rPr lang="pt-BR" sz="1500" dirty="0" smtClean="0"/>
              <a:t>) era </a:t>
            </a:r>
            <a:r>
              <a:rPr lang="pt-BR" sz="1500" dirty="0"/>
              <a:t>que </a:t>
            </a:r>
            <a:r>
              <a:rPr lang="pt-BR" sz="1500" dirty="0" smtClean="0"/>
              <a:t>a redução drástica das </a:t>
            </a:r>
            <a:r>
              <a:rPr lang="pt-BR" sz="1500" dirty="0"/>
              <a:t>taxas de intercâmbio de cartões de débito resultaria </a:t>
            </a:r>
            <a:r>
              <a:rPr lang="pt-BR" sz="1500" dirty="0" smtClean="0"/>
              <a:t>em </a:t>
            </a:r>
            <a:r>
              <a:rPr lang="pt-BR" sz="1500" dirty="0"/>
              <a:t>uma perda para os consumidores </a:t>
            </a:r>
            <a:r>
              <a:rPr lang="pt-BR" sz="1500" dirty="0" smtClean="0"/>
              <a:t>a medida que </a:t>
            </a:r>
            <a:r>
              <a:rPr lang="pt-BR" sz="1500" dirty="0"/>
              <a:t>os bancos </a:t>
            </a:r>
            <a:r>
              <a:rPr lang="pt-BR" sz="1500" dirty="0" smtClean="0"/>
              <a:t>aumentassem </a:t>
            </a:r>
            <a:r>
              <a:rPr lang="pt-BR" sz="1500" dirty="0"/>
              <a:t>as taxas ou </a:t>
            </a:r>
            <a:r>
              <a:rPr lang="pt-BR" sz="1500" dirty="0" smtClean="0"/>
              <a:t>piorassem os serviços. </a:t>
            </a:r>
            <a:r>
              <a:rPr lang="pt-BR" sz="1500" dirty="0"/>
              <a:t>E </a:t>
            </a:r>
            <a:r>
              <a:rPr lang="pt-BR" sz="1500" dirty="0" smtClean="0"/>
              <a:t>isto </a:t>
            </a:r>
            <a:r>
              <a:rPr lang="pt-BR" sz="1500" dirty="0"/>
              <a:t>é mais ou menos o que temos visto no mercado. Em </a:t>
            </a:r>
            <a:r>
              <a:rPr lang="pt-BR" sz="1500" dirty="0" smtClean="0"/>
              <a:t>geral (...) as </a:t>
            </a:r>
            <a:r>
              <a:rPr lang="pt-BR" sz="1500" dirty="0"/>
              <a:t>taxas aumentaram para os consumidores. (...) A minha análise para o </a:t>
            </a:r>
            <a:r>
              <a:rPr lang="pt-BR" sz="1500" dirty="0" err="1"/>
              <a:t>Fed</a:t>
            </a:r>
            <a:r>
              <a:rPr lang="pt-BR" sz="1500" dirty="0"/>
              <a:t> </a:t>
            </a:r>
            <a:r>
              <a:rPr lang="pt-BR" sz="1500" dirty="0" smtClean="0"/>
              <a:t>indicava </a:t>
            </a:r>
            <a:r>
              <a:rPr lang="pt-BR" sz="1500" dirty="0"/>
              <a:t>a </a:t>
            </a:r>
            <a:r>
              <a:rPr lang="pt-BR" sz="1500" dirty="0" smtClean="0"/>
              <a:t>visão que </a:t>
            </a:r>
            <a:r>
              <a:rPr lang="pt-BR" sz="1500" dirty="0"/>
              <a:t>temos </a:t>
            </a:r>
            <a:r>
              <a:rPr lang="pt-BR" sz="1500" dirty="0" smtClean="0"/>
              <a:t>defendido extensivamente de </a:t>
            </a:r>
            <a:r>
              <a:rPr lang="pt-BR" sz="1500" dirty="0"/>
              <a:t>que a </a:t>
            </a:r>
            <a:r>
              <a:rPr lang="pt-BR" sz="1500" dirty="0" smtClean="0"/>
              <a:t>o valor adicional que os consumidores pagariam </a:t>
            </a:r>
            <a:r>
              <a:rPr lang="pt-BR" sz="1500" dirty="0"/>
              <a:t>como resultado do aumento das taxas para os bancos </a:t>
            </a:r>
            <a:r>
              <a:rPr lang="pt-BR" sz="1500" dirty="0" smtClean="0"/>
              <a:t>superaria </a:t>
            </a:r>
            <a:r>
              <a:rPr lang="pt-BR" sz="1500" dirty="0"/>
              <a:t>em muito o valor que </a:t>
            </a:r>
            <a:r>
              <a:rPr lang="pt-BR" sz="1500" dirty="0" smtClean="0"/>
              <a:t>iriam </a:t>
            </a:r>
            <a:r>
              <a:rPr lang="pt-BR" sz="1500" dirty="0"/>
              <a:t>receber de volta a partir </a:t>
            </a:r>
            <a:r>
              <a:rPr lang="pt-BR" sz="1500" dirty="0" smtClean="0"/>
              <a:t>dos </a:t>
            </a:r>
            <a:r>
              <a:rPr lang="pt-BR" sz="1500" dirty="0"/>
              <a:t>comerciantes. Eu suspeito que é o que </a:t>
            </a:r>
            <a:r>
              <a:rPr lang="pt-BR" sz="1500" dirty="0" smtClean="0"/>
              <a:t>aconteceu</a:t>
            </a:r>
            <a:r>
              <a:rPr lang="en-US" sz="1500" i="1" dirty="0" smtClean="0"/>
              <a:t>.</a:t>
            </a:r>
            <a:r>
              <a:rPr lang="en-US" sz="1500" dirty="0" smtClean="0"/>
              <a:t>” (David Evans, no </a:t>
            </a:r>
            <a:r>
              <a:rPr lang="en-US" sz="1500" dirty="0" err="1" smtClean="0"/>
              <a:t>Seminário</a:t>
            </a:r>
            <a:r>
              <a:rPr lang="en-US" sz="1500" dirty="0" smtClean="0"/>
              <a:t> </a:t>
            </a:r>
            <a:r>
              <a:rPr lang="en-US" sz="1500" dirty="0" err="1" smtClean="0"/>
              <a:t>Anual</a:t>
            </a:r>
            <a:r>
              <a:rPr lang="en-US" sz="1500" dirty="0" smtClean="0"/>
              <a:t> do Federal Bank de Kansas City, 2012)</a:t>
            </a:r>
            <a:endParaRPr lang="en-US" sz="1500" dirty="0"/>
          </a:p>
          <a:p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81857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/>
          </p:cNvSpPr>
          <p:nvPr/>
        </p:nvSpPr>
        <p:spPr bwMode="auto">
          <a:xfrm>
            <a:off x="219050" y="68374"/>
            <a:ext cx="723327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Emenda</a:t>
            </a:r>
            <a:r>
              <a:rPr lang="en-US" sz="3600" b="1" dirty="0" smtClean="0">
                <a:ea typeface="MS PGothic" pitchFamily="34" charset="-128"/>
                <a:sym typeface="Helvetica" charset="0"/>
              </a:rPr>
              <a:t> Durbin</a:t>
            </a:r>
            <a:endParaRPr lang="en-US" sz="3600" b="1" dirty="0">
              <a:ea typeface="MS PGothic" pitchFamily="34" charset="-128"/>
              <a:sym typeface="Helvetica" charset="0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219050" y="692324"/>
            <a:ext cx="7449294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0" y="44624"/>
            <a:ext cx="1152130" cy="1004538"/>
          </a:xfrm>
          <a:prstGeom prst="rect">
            <a:avLst/>
          </a:prstGeom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14</a:t>
            </a:fld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219050" y="6381328"/>
            <a:ext cx="8673430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1"/>
          <p:cNvSpPr>
            <a:spLocks noChangeArrowheads="1"/>
          </p:cNvSpPr>
          <p:nvPr/>
        </p:nvSpPr>
        <p:spPr bwMode="auto">
          <a:xfrm>
            <a:off x="179513" y="764704"/>
            <a:ext cx="8712967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Disseminação do débito causou reversão da tendência de crescimento do meio de</a:t>
            </a:r>
            <a:br>
              <a:rPr lang="pt-BR" sz="1600" dirty="0" smtClean="0"/>
            </a:br>
            <a:r>
              <a:rPr lang="pt-BR" sz="1600" dirty="0" smtClean="0"/>
              <a:t>pagamento, em favor do crédito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err="1" smtClean="0"/>
              <a:t>Eficiência</a:t>
            </a:r>
            <a:r>
              <a:rPr lang="en-US" sz="1600" dirty="0" smtClean="0"/>
              <a:t> </a:t>
            </a:r>
            <a:r>
              <a:rPr lang="en-US" sz="1600" dirty="0" err="1" smtClean="0"/>
              <a:t>ainda</a:t>
            </a:r>
            <a:r>
              <a:rPr lang="en-US" sz="1600" dirty="0" smtClean="0"/>
              <a:t> </a:t>
            </a:r>
            <a:r>
              <a:rPr lang="en-US" sz="1600" dirty="0" err="1" smtClean="0"/>
              <a:t>está</a:t>
            </a:r>
            <a:r>
              <a:rPr lang="en-US" sz="1600" dirty="0" smtClean="0"/>
              <a:t> </a:t>
            </a:r>
            <a:r>
              <a:rPr lang="en-US" sz="1600" dirty="0" err="1" smtClean="0"/>
              <a:t>sendo</a:t>
            </a:r>
            <a:r>
              <a:rPr lang="en-US" sz="1600" dirty="0" smtClean="0"/>
              <a:t> </a:t>
            </a:r>
            <a:r>
              <a:rPr lang="en-US" sz="1600" dirty="0" err="1" smtClean="0"/>
              <a:t>avaliada</a:t>
            </a:r>
            <a:r>
              <a:rPr lang="en-US" sz="1600" dirty="0" smtClean="0"/>
              <a:t>, mas as </a:t>
            </a:r>
            <a:r>
              <a:rPr lang="en-US" sz="1600" dirty="0" err="1" smtClean="0"/>
              <a:t>conclusões</a:t>
            </a:r>
            <a:r>
              <a:rPr lang="en-US" sz="1600" dirty="0" smtClean="0"/>
              <a:t> </a:t>
            </a:r>
            <a:r>
              <a:rPr lang="en-US" sz="1600" dirty="0" err="1" smtClean="0"/>
              <a:t>indicam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:</a:t>
            </a:r>
          </a:p>
          <a:p>
            <a:pPr marL="534988"/>
            <a:r>
              <a:rPr lang="en-US" sz="1600" i="1" dirty="0" smtClean="0"/>
              <a:t>“</a:t>
            </a:r>
            <a:r>
              <a:rPr lang="pt-BR" sz="1600" i="1" dirty="0"/>
              <a:t>A eficiência do sistema de pagamentos vai cair se muitas transações </a:t>
            </a:r>
            <a:r>
              <a:rPr lang="pt-BR" sz="1600" i="1" dirty="0" smtClean="0"/>
              <a:t>migrarem </a:t>
            </a:r>
            <a:r>
              <a:rPr lang="pt-BR" sz="1600" i="1" dirty="0"/>
              <a:t>de cartões de débito para cartões de crédito. Estudos de custos </a:t>
            </a:r>
            <a:r>
              <a:rPr lang="pt-BR" sz="1600" i="1" dirty="0" smtClean="0"/>
              <a:t>realizados em </a:t>
            </a:r>
            <a:r>
              <a:rPr lang="pt-BR" sz="1600" i="1" dirty="0"/>
              <a:t>outros países </a:t>
            </a:r>
            <a:r>
              <a:rPr lang="pt-BR" sz="1600" i="1" dirty="0" smtClean="0"/>
              <a:t>indicam que </a:t>
            </a:r>
            <a:r>
              <a:rPr lang="pt-BR" sz="1600" i="1" dirty="0"/>
              <a:t>as transações de cartão de crédito são mais </a:t>
            </a:r>
            <a:r>
              <a:rPr lang="pt-BR" sz="1600" i="1" dirty="0" smtClean="0"/>
              <a:t>caras </a:t>
            </a:r>
            <a:r>
              <a:rPr lang="pt-BR" sz="1600" i="1" dirty="0"/>
              <a:t>para a sociedade como um todo do que as transações com cartão de </a:t>
            </a:r>
            <a:r>
              <a:rPr lang="pt-BR" sz="1600" i="1" dirty="0" smtClean="0"/>
              <a:t>débito.”</a:t>
            </a:r>
            <a:r>
              <a:rPr lang="en-US" sz="1600" i="1" dirty="0" smtClean="0"/>
              <a:t> </a:t>
            </a:r>
            <a:r>
              <a:rPr lang="en-US" sz="1600" dirty="0" smtClean="0"/>
              <a:t>(Hayashi and Keeton, ; </a:t>
            </a:r>
            <a:r>
              <a:rPr lang="en-US" sz="1600" dirty="0" err="1" smtClean="0"/>
              <a:t>Schmiedel</a:t>
            </a:r>
            <a:r>
              <a:rPr lang="en-US" sz="1600" dirty="0" smtClean="0"/>
              <a:t>, </a:t>
            </a:r>
            <a:r>
              <a:rPr lang="en-US" sz="1600" dirty="0" err="1" smtClean="0"/>
              <a:t>Kostova</a:t>
            </a:r>
            <a:r>
              <a:rPr lang="en-US" sz="1600" dirty="0" smtClean="0"/>
              <a:t> and </a:t>
            </a:r>
            <a:r>
              <a:rPr lang="en-US" sz="1600" dirty="0" err="1" smtClean="0"/>
              <a:t>Ruttenberg</a:t>
            </a:r>
            <a:r>
              <a:rPr lang="en-US" sz="1600" dirty="0" smtClean="0"/>
              <a:t>)</a:t>
            </a:r>
          </a:p>
          <a:p>
            <a:endParaRPr lang="pt-BR" sz="16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986063"/>
            <a:ext cx="5691406" cy="3395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tângulo 1"/>
          <p:cNvSpPr>
            <a:spLocks noChangeArrowheads="1"/>
          </p:cNvSpPr>
          <p:nvPr/>
        </p:nvSpPr>
        <p:spPr bwMode="auto">
          <a:xfrm>
            <a:off x="1763688" y="2730406"/>
            <a:ext cx="489613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Crescimento do Cartão de Débito e Crédito – EUA</a:t>
            </a:r>
            <a:endParaRPr lang="pt-BR" sz="1600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2" name="CaixaDeTexto 3"/>
          <p:cNvSpPr txBox="1"/>
          <p:nvPr/>
        </p:nvSpPr>
        <p:spPr>
          <a:xfrm>
            <a:off x="1521194" y="6392361"/>
            <a:ext cx="3515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dirty="0" smtClean="0"/>
              <a:t>Fonte: Nilson </a:t>
            </a:r>
            <a:r>
              <a:rPr lang="pt-BR" sz="1200" dirty="0" err="1" smtClean="0"/>
              <a:t>Report</a:t>
            </a:r>
            <a:r>
              <a:rPr lang="pt-BR" sz="1200" dirty="0" smtClean="0"/>
              <a:t> – Elaboração </a:t>
            </a:r>
            <a:r>
              <a:rPr lang="pt-BR" sz="1200" dirty="0" err="1" smtClean="0"/>
              <a:t>Ferrés</a:t>
            </a:r>
            <a:r>
              <a:rPr lang="pt-BR" sz="1200" dirty="0" smtClean="0"/>
              <a:t> Consultoria.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14092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/>
          </p:cNvSpPr>
          <p:nvPr/>
        </p:nvSpPr>
        <p:spPr bwMode="auto">
          <a:xfrm>
            <a:off x="219050" y="44624"/>
            <a:ext cx="3488854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3600" b="1" dirty="0" err="1" smtClean="0">
                <a:latin typeface="+mj-lt"/>
                <a:ea typeface="MS PGothic" pitchFamily="34" charset="-128"/>
                <a:sym typeface="Helvetica" charset="0"/>
              </a:rPr>
              <a:t>Estrutura</a:t>
            </a:r>
            <a:endParaRPr lang="en-US" sz="3600" b="1" dirty="0">
              <a:latin typeface="+mj-lt"/>
              <a:ea typeface="MS PGothic" pitchFamily="34" charset="-128"/>
              <a:sym typeface="Helvetica" charset="0"/>
            </a:endParaRPr>
          </a:p>
        </p:txBody>
      </p:sp>
      <p:sp>
        <p:nvSpPr>
          <p:cNvPr id="8" name="Retângulo 1"/>
          <p:cNvSpPr>
            <a:spLocks noChangeArrowheads="1"/>
          </p:cNvSpPr>
          <p:nvPr/>
        </p:nvSpPr>
        <p:spPr bwMode="auto">
          <a:xfrm>
            <a:off x="179513" y="1967349"/>
            <a:ext cx="8712967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Evolução e Perfil do Cartão de Débito</a:t>
            </a:r>
            <a:endParaRPr lang="pt-BR" sz="2000" dirty="0" smtClean="0">
              <a:latin typeface="Calibri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pt-BR" sz="20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Perfil de Uso do Cartão de Débito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20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Cenário atual</a:t>
            </a:r>
            <a:endParaRPr lang="pt-BR" sz="2000" dirty="0">
              <a:solidFill>
                <a:srgbClr val="FF0000"/>
              </a:solidFill>
              <a:latin typeface="Calibri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pt-BR" sz="20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Proposta de Mudança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20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Questões importantes</a:t>
            </a:r>
            <a:endParaRPr lang="pt-BR" sz="2000" dirty="0">
              <a:solidFill>
                <a:srgbClr val="FF0000"/>
              </a:solidFill>
              <a:latin typeface="Calibri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pt-BR" sz="20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pt-BR" sz="2000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219050" y="692324"/>
            <a:ext cx="7449294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0" y="44624"/>
            <a:ext cx="1152130" cy="1004538"/>
          </a:xfrm>
          <a:prstGeom prst="rect">
            <a:avLst/>
          </a:prstGeom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E9D5-2801-4536-91A5-32C06CE80014}" type="datetime1">
              <a:rPr lang="pt-BR" smtClean="0"/>
              <a:t>30/04/2013</a:t>
            </a:fld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2</a:t>
            </a:fld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219050" y="6381328"/>
            <a:ext cx="8673430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988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/>
          </p:cNvSpPr>
          <p:nvPr/>
        </p:nvSpPr>
        <p:spPr bwMode="auto">
          <a:xfrm>
            <a:off x="219050" y="44624"/>
            <a:ext cx="6657206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3600" b="1" dirty="0" err="1" smtClean="0">
                <a:latin typeface="+mj-lt"/>
                <a:ea typeface="MS PGothic" pitchFamily="34" charset="-128"/>
                <a:sym typeface="Helvetica" charset="0"/>
              </a:rPr>
              <a:t>Evolução</a:t>
            </a:r>
            <a:r>
              <a:rPr lang="en-US" sz="3600" b="1" dirty="0" smtClean="0">
                <a:latin typeface="+mj-lt"/>
                <a:ea typeface="MS PGothic" pitchFamily="34" charset="-128"/>
                <a:sym typeface="Helvetica" charset="0"/>
              </a:rPr>
              <a:t> do </a:t>
            </a:r>
            <a:r>
              <a:rPr lang="en-US" sz="3600" b="1" dirty="0" err="1" smtClean="0">
                <a:latin typeface="+mj-lt"/>
                <a:ea typeface="MS PGothic" pitchFamily="34" charset="-128"/>
                <a:sym typeface="Helvetica" charset="0"/>
              </a:rPr>
              <a:t>Cartão</a:t>
            </a:r>
            <a:r>
              <a:rPr lang="en-US" sz="3600" b="1" dirty="0" smtClean="0">
                <a:latin typeface="+mj-lt"/>
                <a:ea typeface="MS PGothic" pitchFamily="34" charset="-128"/>
                <a:sym typeface="Helvetica" charset="0"/>
              </a:rPr>
              <a:t> de </a:t>
            </a:r>
            <a:r>
              <a:rPr lang="en-US" sz="3600" b="1" dirty="0" err="1" smtClean="0">
                <a:latin typeface="+mj-lt"/>
                <a:ea typeface="MS PGothic" pitchFamily="34" charset="-128"/>
                <a:sym typeface="Helvetica" charset="0"/>
              </a:rPr>
              <a:t>Débito</a:t>
            </a:r>
            <a:endParaRPr lang="en-US" sz="3600" b="1" dirty="0">
              <a:latin typeface="+mj-lt"/>
              <a:ea typeface="MS PGothic" pitchFamily="34" charset="-128"/>
              <a:sym typeface="Helvetica" charset="0"/>
            </a:endParaRPr>
          </a:p>
        </p:txBody>
      </p:sp>
      <p:sp>
        <p:nvSpPr>
          <p:cNvPr id="8" name="Retângulo 1"/>
          <p:cNvSpPr>
            <a:spLocks noChangeArrowheads="1"/>
          </p:cNvSpPr>
          <p:nvPr/>
        </p:nvSpPr>
        <p:spPr bwMode="auto">
          <a:xfrm>
            <a:off x="179513" y="871552"/>
            <a:ext cx="871296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Expressivo Crescimento ao longo dos anos, especialmente em número de </a:t>
            </a:r>
            <a:br>
              <a:rPr lang="pt-BR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transações, indica crescimento do hábito de uso do cartão de débito em </a:t>
            </a:r>
            <a:br>
              <a:rPr lang="pt-BR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transações de pequeno valor</a:t>
            </a:r>
            <a:endParaRPr lang="pt-BR" dirty="0" smtClean="0">
              <a:solidFill>
                <a:srgbClr val="FF0000"/>
              </a:solidFill>
              <a:latin typeface="Calibri" pitchFamily="34" charset="0"/>
            </a:endParaRPr>
          </a:p>
          <a:p>
            <a:pPr algn="just"/>
            <a:endParaRPr lang="pt-BR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  <a:p>
            <a:pPr algn="just"/>
            <a:endParaRPr lang="pt-BR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219050" y="692324"/>
            <a:ext cx="7449294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0" y="44624"/>
            <a:ext cx="1152130" cy="1004538"/>
          </a:xfrm>
          <a:prstGeom prst="rect">
            <a:avLst/>
          </a:prstGeom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E9D5-2801-4536-91A5-32C06CE80014}" type="datetime1">
              <a:rPr lang="pt-BR" smtClean="0"/>
              <a:t>30/04/2013</a:t>
            </a:fld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3</a:t>
            </a:fld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219050" y="6381328"/>
            <a:ext cx="8673430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3"/>
          <p:cNvSpPr txBox="1"/>
          <p:nvPr/>
        </p:nvSpPr>
        <p:spPr>
          <a:xfrm>
            <a:off x="219050" y="6032321"/>
            <a:ext cx="38996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dirty="0" smtClean="0"/>
              <a:t>Fonte: Abecs – Elaboração </a:t>
            </a:r>
            <a:r>
              <a:rPr lang="pt-BR" sz="1200" dirty="0" err="1" smtClean="0"/>
              <a:t>Dpto</a:t>
            </a:r>
            <a:r>
              <a:rPr lang="pt-BR" sz="1200" dirty="0" smtClean="0"/>
              <a:t>.  Economia e Análise Abecs</a:t>
            </a:r>
            <a:endParaRPr lang="pt-BR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824955"/>
            <a:ext cx="6191250" cy="412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7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/>
          </p:cNvSpPr>
          <p:nvPr/>
        </p:nvSpPr>
        <p:spPr bwMode="auto">
          <a:xfrm>
            <a:off x="219050" y="44624"/>
            <a:ext cx="6657206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3600" b="1" dirty="0" err="1" smtClean="0">
                <a:latin typeface="+mj-lt"/>
                <a:ea typeface="MS PGothic" pitchFamily="34" charset="-128"/>
                <a:sym typeface="Helvetica" charset="0"/>
              </a:rPr>
              <a:t>Evolução</a:t>
            </a:r>
            <a:r>
              <a:rPr lang="en-US" sz="3600" b="1" dirty="0" smtClean="0">
                <a:latin typeface="+mj-lt"/>
                <a:ea typeface="MS PGothic" pitchFamily="34" charset="-128"/>
                <a:sym typeface="Helvetica" charset="0"/>
              </a:rPr>
              <a:t> do </a:t>
            </a:r>
            <a:r>
              <a:rPr lang="en-US" sz="3600" b="1" dirty="0" err="1" smtClean="0">
                <a:latin typeface="+mj-lt"/>
                <a:ea typeface="MS PGothic" pitchFamily="34" charset="-128"/>
                <a:sym typeface="Helvetica" charset="0"/>
              </a:rPr>
              <a:t>Cartão</a:t>
            </a:r>
            <a:r>
              <a:rPr lang="en-US" sz="3600" b="1" dirty="0" smtClean="0">
                <a:latin typeface="+mj-lt"/>
                <a:ea typeface="MS PGothic" pitchFamily="34" charset="-128"/>
                <a:sym typeface="Helvetica" charset="0"/>
              </a:rPr>
              <a:t> de </a:t>
            </a:r>
            <a:r>
              <a:rPr lang="en-US" sz="3600" b="1" dirty="0" err="1" smtClean="0">
                <a:latin typeface="+mj-lt"/>
                <a:ea typeface="MS PGothic" pitchFamily="34" charset="-128"/>
                <a:sym typeface="Helvetica" charset="0"/>
              </a:rPr>
              <a:t>Débito</a:t>
            </a:r>
            <a:endParaRPr lang="en-US" sz="3600" b="1" dirty="0">
              <a:latin typeface="+mj-lt"/>
              <a:ea typeface="MS PGothic" pitchFamily="34" charset="-128"/>
              <a:sym typeface="Helvetica" charset="0"/>
            </a:endParaRPr>
          </a:p>
        </p:txBody>
      </p:sp>
      <p:sp>
        <p:nvSpPr>
          <p:cNvPr id="8" name="Retângulo 1"/>
          <p:cNvSpPr>
            <a:spLocks noChangeArrowheads="1"/>
          </p:cNvSpPr>
          <p:nvPr/>
        </p:nvSpPr>
        <p:spPr bwMode="auto">
          <a:xfrm>
            <a:off x="179513" y="882586"/>
            <a:ext cx="8712967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Para acompanhar crescimento, são necessários investimentos expressivos </a:t>
            </a:r>
            <a:br>
              <a:rPr lang="pt-BR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em tecnologia e equipamentos anualmente, que superam a casa do bilhão </a:t>
            </a:r>
            <a:br>
              <a:rPr lang="pt-BR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de reais anual apenas em rede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A este valor, somam-se investimentos de bandeiras e emissores</a:t>
            </a:r>
            <a:endParaRPr lang="pt-BR" dirty="0" smtClean="0">
              <a:solidFill>
                <a:srgbClr val="FF0000"/>
              </a:solidFill>
              <a:latin typeface="Calibri" pitchFamily="34" charset="0"/>
            </a:endParaRPr>
          </a:p>
          <a:p>
            <a:pPr algn="just"/>
            <a:endParaRPr lang="pt-BR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  <a:p>
            <a:pPr algn="just"/>
            <a:endParaRPr lang="pt-BR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219050" y="692324"/>
            <a:ext cx="7449294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0" y="44624"/>
            <a:ext cx="1152130" cy="1004538"/>
          </a:xfrm>
          <a:prstGeom prst="rect">
            <a:avLst/>
          </a:prstGeom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E9D5-2801-4536-91A5-32C06CE80014}" type="datetime1">
              <a:rPr lang="pt-BR" smtClean="0"/>
              <a:t>30/04/2013</a:t>
            </a:fld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4</a:t>
            </a:fld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219050" y="6381328"/>
            <a:ext cx="8673430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3"/>
          <p:cNvSpPr txBox="1"/>
          <p:nvPr/>
        </p:nvSpPr>
        <p:spPr>
          <a:xfrm>
            <a:off x="1608447" y="5895031"/>
            <a:ext cx="56057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dirty="0" smtClean="0"/>
              <a:t>Estimativa </a:t>
            </a:r>
            <a:r>
              <a:rPr lang="pt-BR" sz="1200" dirty="0" err="1" smtClean="0"/>
              <a:t>Abecs</a:t>
            </a:r>
            <a:r>
              <a:rPr lang="pt-BR" sz="1200" dirty="0" smtClean="0"/>
              <a:t> com base em Balanços – Elaboração </a:t>
            </a:r>
            <a:r>
              <a:rPr lang="pt-BR" sz="1200" dirty="0" err="1" smtClean="0"/>
              <a:t>Dpto</a:t>
            </a:r>
            <a:r>
              <a:rPr lang="pt-BR" sz="1200" dirty="0" smtClean="0"/>
              <a:t>.  Economia e Análise </a:t>
            </a:r>
            <a:r>
              <a:rPr lang="pt-BR" sz="1200" dirty="0" err="1" smtClean="0"/>
              <a:t>Abecs</a:t>
            </a:r>
            <a:r>
              <a:rPr lang="pt-BR" sz="1200" dirty="0" smtClean="0"/>
              <a:t>.</a:t>
            </a:r>
            <a:endParaRPr lang="pt-BR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533700"/>
            <a:ext cx="5813995" cy="348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tângulo 11"/>
          <p:cNvSpPr/>
          <p:nvPr/>
        </p:nvSpPr>
        <p:spPr>
          <a:xfrm>
            <a:off x="1547664" y="2206605"/>
            <a:ext cx="5976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Investimentos anuais em tecnologia – R$ milhões</a:t>
            </a:r>
            <a:endParaRPr lang="pt-BR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26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/>
          </p:cNvSpPr>
          <p:nvPr/>
        </p:nvSpPr>
        <p:spPr bwMode="auto">
          <a:xfrm>
            <a:off x="219050" y="44624"/>
            <a:ext cx="723327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Vantagens</a:t>
            </a:r>
            <a:r>
              <a:rPr lang="en-US" sz="3600" b="1" dirty="0" smtClean="0">
                <a:ea typeface="MS PGothic" pitchFamily="34" charset="-128"/>
                <a:sym typeface="Helvetica" charset="0"/>
              </a:rPr>
              <a:t> do </a:t>
            </a:r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Cartão</a:t>
            </a:r>
            <a:r>
              <a:rPr lang="en-US" sz="3600" b="1" dirty="0" smtClean="0">
                <a:ea typeface="MS PGothic" pitchFamily="34" charset="-128"/>
                <a:sym typeface="Helvetica" charset="0"/>
              </a:rPr>
              <a:t> de </a:t>
            </a:r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Débito</a:t>
            </a:r>
            <a:endParaRPr lang="en-US" sz="3600" b="1" dirty="0">
              <a:ea typeface="MS PGothic" pitchFamily="34" charset="-128"/>
              <a:sym typeface="Helvetica" charset="0"/>
            </a:endParaRPr>
          </a:p>
        </p:txBody>
      </p:sp>
      <p:sp>
        <p:nvSpPr>
          <p:cNvPr id="8" name="Retângulo 1"/>
          <p:cNvSpPr>
            <a:spLocks noChangeArrowheads="1"/>
          </p:cNvSpPr>
          <p:nvPr/>
        </p:nvSpPr>
        <p:spPr bwMode="auto">
          <a:xfrm>
            <a:off x="179513" y="779220"/>
            <a:ext cx="871296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Varejista tem diversas vantagens: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Ausência de risco de </a:t>
            </a: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crédito;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Recebimento imediato dos recursos;</a:t>
            </a:r>
            <a:endParaRPr lang="pt-BR" sz="1600" dirty="0">
              <a:solidFill>
                <a:srgbClr val="FF0000"/>
              </a:solidFill>
              <a:latin typeface="Calibri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Segurança em não ter dinheiro no local (sobretudo os pequenos e médios estabelecimentos);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Controle do fluxo de caixa.</a:t>
            </a:r>
          </a:p>
          <a:p>
            <a:pPr algn="just"/>
            <a:r>
              <a:rPr lang="pt-BR" sz="16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	</a:t>
            </a:r>
            <a:endParaRPr lang="pt-BR" sz="16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219050" y="692324"/>
            <a:ext cx="7449294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0" y="44624"/>
            <a:ext cx="1152130" cy="1004538"/>
          </a:xfrm>
          <a:prstGeom prst="rect">
            <a:avLst/>
          </a:prstGeom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E9D5-2801-4536-91A5-32C06CE80014}" type="datetime1">
              <a:rPr lang="pt-BR" smtClean="0"/>
              <a:t>30/04/2013</a:t>
            </a:fld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5</a:t>
            </a:fld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219050" y="6381328"/>
            <a:ext cx="8673430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3"/>
          <p:cNvSpPr/>
          <p:nvPr/>
        </p:nvSpPr>
        <p:spPr>
          <a:xfrm>
            <a:off x="179512" y="6042774"/>
            <a:ext cx="8136904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dirty="0"/>
              <a:t>Fonte: </a:t>
            </a:r>
            <a:r>
              <a:rPr lang="pt-BR" sz="1200" dirty="0" smtClean="0"/>
              <a:t>Banco Central do Brasil; </a:t>
            </a:r>
            <a:r>
              <a:rPr lang="pt-BR" sz="1200" dirty="0" err="1" smtClean="0"/>
              <a:t>Abecs</a:t>
            </a:r>
            <a:r>
              <a:rPr lang="pt-BR" sz="1200" dirty="0" smtClean="0"/>
              <a:t>/Datafolha. Elaboração </a:t>
            </a:r>
            <a:r>
              <a:rPr lang="pt-BR" sz="1200" dirty="0" err="1"/>
              <a:t>Dpto</a:t>
            </a:r>
            <a:r>
              <a:rPr lang="pt-BR" sz="1200" dirty="0"/>
              <a:t>. </a:t>
            </a:r>
            <a:r>
              <a:rPr lang="pt-BR" sz="1200" dirty="0" smtClean="0"/>
              <a:t>Economia </a:t>
            </a:r>
            <a:r>
              <a:rPr lang="pt-BR" sz="1200" dirty="0"/>
              <a:t>e </a:t>
            </a:r>
            <a:r>
              <a:rPr lang="pt-BR" sz="1200" dirty="0" smtClean="0"/>
              <a:t>Análise </a:t>
            </a:r>
            <a:r>
              <a:rPr lang="pt-BR" sz="1200" dirty="0" err="1" smtClean="0"/>
              <a:t>Abecs</a:t>
            </a:r>
            <a:r>
              <a:rPr lang="pt-BR" sz="1200" dirty="0" smtClean="0"/>
              <a:t>.</a:t>
            </a:r>
            <a:endParaRPr lang="pt-BR" sz="1200" dirty="0">
              <a:solidFill>
                <a:srgbClr val="FF0000"/>
              </a:solidFill>
            </a:endParaRPr>
          </a:p>
        </p:txBody>
      </p:sp>
      <p:sp>
        <p:nvSpPr>
          <p:cNvPr id="13" name="Retângulo 3"/>
          <p:cNvSpPr/>
          <p:nvPr/>
        </p:nvSpPr>
        <p:spPr>
          <a:xfrm>
            <a:off x="5272311" y="2484185"/>
            <a:ext cx="3836193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pt-BR" sz="1600" dirty="0" smtClean="0"/>
              <a:t>Principais vantagens do Cartão de Débito – por porte do lojista</a:t>
            </a:r>
            <a:endParaRPr lang="pt-BR" sz="1600" dirty="0">
              <a:solidFill>
                <a:srgbClr val="FF0000"/>
              </a:solidFill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179512" y="220660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Evolução dos cheques devolvidos comparados com os cheques compensados.</a:t>
            </a:r>
            <a:endParaRPr lang="pt-BR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37" y="3025752"/>
            <a:ext cx="4896544" cy="2937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259" y="3068960"/>
            <a:ext cx="4221246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7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/>
          </p:cNvSpPr>
          <p:nvPr/>
        </p:nvSpPr>
        <p:spPr bwMode="auto">
          <a:xfrm>
            <a:off x="219050" y="44624"/>
            <a:ext cx="723327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Vantagens</a:t>
            </a:r>
            <a:r>
              <a:rPr lang="en-US" sz="3600" b="1" dirty="0" smtClean="0">
                <a:ea typeface="MS PGothic" pitchFamily="34" charset="-128"/>
                <a:sym typeface="Helvetica" charset="0"/>
              </a:rPr>
              <a:t> do </a:t>
            </a:r>
            <a:r>
              <a:rPr lang="en-US" sz="3600" b="1" dirty="0" err="1">
                <a:ea typeface="MS PGothic" pitchFamily="34" charset="-128"/>
                <a:sym typeface="Helvetica" charset="0"/>
              </a:rPr>
              <a:t>Cartão</a:t>
            </a:r>
            <a:r>
              <a:rPr lang="en-US" sz="3600" b="1" dirty="0">
                <a:ea typeface="MS PGothic" pitchFamily="34" charset="-128"/>
                <a:sym typeface="Helvetica" charset="0"/>
              </a:rPr>
              <a:t> de </a:t>
            </a:r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Débito</a:t>
            </a:r>
            <a:endParaRPr lang="en-US" sz="3600" b="1" dirty="0">
              <a:ea typeface="MS PGothic" pitchFamily="34" charset="-128"/>
              <a:sym typeface="Helvetica" charset="0"/>
            </a:endParaRPr>
          </a:p>
        </p:txBody>
      </p:sp>
      <p:sp>
        <p:nvSpPr>
          <p:cNvPr id="8" name="Retângulo 1"/>
          <p:cNvSpPr>
            <a:spLocks noChangeArrowheads="1"/>
          </p:cNvSpPr>
          <p:nvPr/>
        </p:nvSpPr>
        <p:spPr bwMode="auto">
          <a:xfrm>
            <a:off x="179513" y="788512"/>
            <a:ext cx="871296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Não por acaso, meio de pagamento está se tornando o preferido dos varejistas entre</a:t>
            </a:r>
            <a:b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os meios de pagamento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Migração para cartão de débito é positiva para o lojista e reflete-se em crescente </a:t>
            </a:r>
            <a:b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preferência pelo meio de pagamento por parte dos estabelecimentos comerciais</a:t>
            </a:r>
          </a:p>
          <a:p>
            <a:endParaRPr lang="pt-BR" sz="1600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219050" y="692324"/>
            <a:ext cx="7449294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0" y="44624"/>
            <a:ext cx="1152130" cy="1004538"/>
          </a:xfrm>
          <a:prstGeom prst="rect">
            <a:avLst/>
          </a:prstGeom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E9D5-2801-4536-91A5-32C06CE80014}" type="datetime1">
              <a:rPr lang="pt-BR" smtClean="0"/>
              <a:t>30/04/2013</a:t>
            </a:fld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6</a:t>
            </a:fld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219050" y="6381328"/>
            <a:ext cx="8673430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3"/>
          <p:cNvSpPr/>
          <p:nvPr/>
        </p:nvSpPr>
        <p:spPr>
          <a:xfrm>
            <a:off x="1997968" y="5600273"/>
            <a:ext cx="6246440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dirty="0"/>
              <a:t>Fonte: </a:t>
            </a:r>
            <a:r>
              <a:rPr lang="pt-BR" sz="1200" dirty="0" err="1" smtClean="0"/>
              <a:t>Abecs</a:t>
            </a:r>
            <a:r>
              <a:rPr lang="pt-BR" sz="1200" dirty="0" smtClean="0"/>
              <a:t>/Datafolha. Elaboração </a:t>
            </a:r>
            <a:r>
              <a:rPr lang="pt-BR" sz="1200" dirty="0" err="1"/>
              <a:t>Dpto</a:t>
            </a:r>
            <a:r>
              <a:rPr lang="pt-BR" sz="1200" dirty="0"/>
              <a:t>. </a:t>
            </a:r>
            <a:r>
              <a:rPr lang="pt-BR" sz="1200" dirty="0" smtClean="0"/>
              <a:t>Economia </a:t>
            </a:r>
            <a:r>
              <a:rPr lang="pt-BR" sz="1200" dirty="0"/>
              <a:t>e </a:t>
            </a:r>
            <a:r>
              <a:rPr lang="pt-BR" sz="1200" dirty="0" smtClean="0"/>
              <a:t>Análise Abecs</a:t>
            </a:r>
            <a:endParaRPr lang="pt-BR" sz="1200" dirty="0"/>
          </a:p>
        </p:txBody>
      </p:sp>
      <p:sp>
        <p:nvSpPr>
          <p:cNvPr id="13" name="Retângulo 12"/>
          <p:cNvSpPr/>
          <p:nvPr/>
        </p:nvSpPr>
        <p:spPr>
          <a:xfrm>
            <a:off x="1403648" y="2204864"/>
            <a:ext cx="64087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Preferência do cartão de débito pelos Lojistas</a:t>
            </a:r>
            <a:br>
              <a:rPr lang="pt-BR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1400" i="1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% que declara como meio preferido, entre meios de pagamento que não dinheiro</a:t>
            </a:r>
            <a:endParaRPr lang="pt-BR" sz="1400" i="1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259" y="2852936"/>
            <a:ext cx="4799013" cy="274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113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/>
          </p:cNvSpPr>
          <p:nvPr/>
        </p:nvSpPr>
        <p:spPr bwMode="auto">
          <a:xfrm>
            <a:off x="219050" y="44624"/>
            <a:ext cx="723327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r>
              <a:rPr lang="en-US" sz="3600" b="1" dirty="0" err="1">
                <a:ea typeface="MS PGothic" pitchFamily="34" charset="-128"/>
                <a:sym typeface="Helvetica" charset="0"/>
              </a:rPr>
              <a:t>Vantagens</a:t>
            </a:r>
            <a:r>
              <a:rPr lang="en-US" sz="3600" b="1" dirty="0">
                <a:ea typeface="MS PGothic" pitchFamily="34" charset="-128"/>
                <a:sym typeface="Helvetica" charset="0"/>
              </a:rPr>
              <a:t> do </a:t>
            </a:r>
            <a:r>
              <a:rPr lang="en-US" sz="3600" b="1" dirty="0" err="1">
                <a:ea typeface="MS PGothic" pitchFamily="34" charset="-128"/>
                <a:sym typeface="Helvetica" charset="0"/>
              </a:rPr>
              <a:t>Cartão</a:t>
            </a:r>
            <a:r>
              <a:rPr lang="en-US" sz="3600" b="1" dirty="0">
                <a:ea typeface="MS PGothic" pitchFamily="34" charset="-128"/>
                <a:sym typeface="Helvetica" charset="0"/>
              </a:rPr>
              <a:t> de </a:t>
            </a:r>
            <a:r>
              <a:rPr lang="en-US" sz="3600" b="1" dirty="0" err="1">
                <a:ea typeface="MS PGothic" pitchFamily="34" charset="-128"/>
                <a:sym typeface="Helvetica" charset="0"/>
              </a:rPr>
              <a:t>Débito</a:t>
            </a:r>
            <a:endParaRPr lang="en-US" sz="3600" b="1" dirty="0">
              <a:ea typeface="MS PGothic" pitchFamily="34" charset="-128"/>
              <a:sym typeface="Helvetica" charset="0"/>
            </a:endParaRPr>
          </a:p>
        </p:txBody>
      </p:sp>
      <p:sp>
        <p:nvSpPr>
          <p:cNvPr id="8" name="Retângulo 1"/>
          <p:cNvSpPr>
            <a:spLocks noChangeArrowheads="1"/>
          </p:cNvSpPr>
          <p:nvPr/>
        </p:nvSpPr>
        <p:spPr bwMode="auto">
          <a:xfrm>
            <a:off x="179513" y="764704"/>
            <a:ext cx="8712967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1600" dirty="0" smtClean="0"/>
              <a:t>Consumidor também se beneficia do débito:</a:t>
            </a:r>
            <a:endParaRPr lang="pt-BR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Aceitação em quase a totalidade de pontos de venda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Substitui dinheiro e cheque, oferecendo maior segurança e sem necessidade de saques de numerário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Não incidem taxas para seu uso no lado emissor</a:t>
            </a:r>
            <a:endParaRPr lang="pt-BR" sz="1600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pt-BR" sz="1600" dirty="0" smtClean="0"/>
              <a:t>Hábito de uso está crescendo gradualmente, mas ainda é limitado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pt-BR" sz="1600" dirty="0" smtClean="0"/>
              <a:t>Cartão ainda representa somente 18% dos dispêndios dos seus usuários	</a:t>
            </a:r>
            <a:endParaRPr lang="pt-BR" sz="1600" dirty="0"/>
          </a:p>
          <a:p>
            <a:endParaRPr lang="pt-BR" sz="1600" dirty="0" smtClean="0"/>
          </a:p>
          <a:p>
            <a:endParaRPr lang="pt-BR" sz="1600" dirty="0"/>
          </a:p>
          <a:p>
            <a:endParaRPr lang="pt-BR" sz="1600" dirty="0" smtClean="0"/>
          </a:p>
          <a:p>
            <a:endParaRPr lang="pt-BR" sz="1600" dirty="0"/>
          </a:p>
          <a:p>
            <a:endParaRPr lang="pt-BR" sz="1600" dirty="0" smtClean="0"/>
          </a:p>
          <a:p>
            <a:endParaRPr lang="pt-BR" sz="1600" dirty="0"/>
          </a:p>
        </p:txBody>
      </p:sp>
      <p:cxnSp>
        <p:nvCxnSpPr>
          <p:cNvPr id="5" name="Conector reto 4"/>
          <p:cNvCxnSpPr/>
          <p:nvPr/>
        </p:nvCxnSpPr>
        <p:spPr>
          <a:xfrm>
            <a:off x="219050" y="692324"/>
            <a:ext cx="7449294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0" y="44624"/>
            <a:ext cx="1152130" cy="1004538"/>
          </a:xfrm>
          <a:prstGeom prst="rect">
            <a:avLst/>
          </a:prstGeom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E9D5-2801-4536-91A5-32C06CE80014}" type="datetime1">
              <a:rPr lang="pt-BR" smtClean="0"/>
              <a:t>30/04/2013</a:t>
            </a:fld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7</a:t>
            </a:fld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219050" y="6309320"/>
            <a:ext cx="8673430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135660"/>
            <a:ext cx="4570413" cy="274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tângulo 1"/>
          <p:cNvSpPr>
            <a:spLocks noChangeArrowheads="1"/>
          </p:cNvSpPr>
          <p:nvPr/>
        </p:nvSpPr>
        <p:spPr bwMode="auto">
          <a:xfrm>
            <a:off x="179512" y="2852936"/>
            <a:ext cx="489613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Aceitação do débito pelos Lojistas – 11 capitais</a:t>
            </a:r>
            <a:endParaRPr lang="pt-BR" sz="1600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2" name="Retângulo 1"/>
          <p:cNvSpPr>
            <a:spLocks noChangeArrowheads="1"/>
          </p:cNvSpPr>
          <p:nvPr/>
        </p:nvSpPr>
        <p:spPr bwMode="auto">
          <a:xfrm>
            <a:off x="4140359" y="2852936"/>
            <a:ext cx="489613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Hábito de uso do débito pelos portadores</a:t>
            </a:r>
            <a:endParaRPr lang="pt-BR" sz="1600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351" y="3140968"/>
            <a:ext cx="4275137" cy="274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aixaDeTexto 3"/>
          <p:cNvSpPr txBox="1"/>
          <p:nvPr/>
        </p:nvSpPr>
        <p:spPr>
          <a:xfrm>
            <a:off x="251520" y="5805264"/>
            <a:ext cx="50127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dirty="0" smtClean="0"/>
              <a:t>Fonte: </a:t>
            </a:r>
            <a:r>
              <a:rPr lang="pt-BR" sz="1200" dirty="0" err="1" smtClean="0"/>
              <a:t>Abecs</a:t>
            </a:r>
            <a:r>
              <a:rPr lang="pt-BR" sz="1200" dirty="0" smtClean="0"/>
              <a:t> e </a:t>
            </a:r>
            <a:r>
              <a:rPr lang="pt-BR" sz="1200" dirty="0" err="1" smtClean="0"/>
              <a:t>Abecs</a:t>
            </a:r>
            <a:r>
              <a:rPr lang="pt-BR" sz="1200" dirty="0" smtClean="0"/>
              <a:t>/Datafolha– Elaboração </a:t>
            </a:r>
            <a:r>
              <a:rPr lang="pt-BR" sz="1200" dirty="0" err="1" smtClean="0"/>
              <a:t>Dpto</a:t>
            </a:r>
            <a:r>
              <a:rPr lang="pt-BR" sz="1200" dirty="0" smtClean="0"/>
              <a:t>.  Economia e Análise Abecs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45041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/>
          </p:cNvSpPr>
          <p:nvPr/>
        </p:nvSpPr>
        <p:spPr bwMode="auto">
          <a:xfrm>
            <a:off x="219050" y="44624"/>
            <a:ext cx="6657206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3600" b="1" dirty="0" err="1" smtClean="0">
                <a:latin typeface="+mj-lt"/>
                <a:ea typeface="MS PGothic" pitchFamily="34" charset="-128"/>
                <a:sym typeface="Helvetica" charset="0"/>
              </a:rPr>
              <a:t>Vantagens</a:t>
            </a:r>
            <a:r>
              <a:rPr lang="en-US" sz="3600" b="1" dirty="0" smtClean="0">
                <a:latin typeface="+mj-lt"/>
                <a:ea typeface="MS PGothic" pitchFamily="34" charset="-128"/>
                <a:sym typeface="Helvetica" charset="0"/>
              </a:rPr>
              <a:t> do </a:t>
            </a:r>
            <a:r>
              <a:rPr lang="en-US" sz="3600" b="1" dirty="0" err="1">
                <a:latin typeface="+mj-lt"/>
                <a:ea typeface="MS PGothic" pitchFamily="34" charset="-128"/>
                <a:sym typeface="Helvetica" charset="0"/>
              </a:rPr>
              <a:t>C</a:t>
            </a:r>
            <a:r>
              <a:rPr lang="en-US" sz="3600" b="1" dirty="0" err="1" smtClean="0">
                <a:latin typeface="+mj-lt"/>
                <a:ea typeface="MS PGothic" pitchFamily="34" charset="-128"/>
                <a:sym typeface="Helvetica" charset="0"/>
              </a:rPr>
              <a:t>artão</a:t>
            </a:r>
            <a:r>
              <a:rPr lang="en-US" sz="3600" b="1" dirty="0" smtClean="0">
                <a:latin typeface="+mj-lt"/>
                <a:ea typeface="MS PGothic" pitchFamily="34" charset="-128"/>
                <a:sym typeface="Helvetica" charset="0"/>
              </a:rPr>
              <a:t> de </a:t>
            </a:r>
            <a:r>
              <a:rPr lang="en-US" sz="3600" b="1" dirty="0" err="1" smtClean="0">
                <a:latin typeface="+mj-lt"/>
                <a:ea typeface="MS PGothic" pitchFamily="34" charset="-128"/>
                <a:sym typeface="Helvetica" charset="0"/>
              </a:rPr>
              <a:t>Débito</a:t>
            </a:r>
            <a:endParaRPr lang="en-US" sz="3600" b="1" dirty="0">
              <a:latin typeface="+mj-lt"/>
              <a:ea typeface="MS PGothic" pitchFamily="34" charset="-128"/>
              <a:sym typeface="Helvetica" charset="0"/>
            </a:endParaRPr>
          </a:p>
        </p:txBody>
      </p:sp>
      <p:sp>
        <p:nvSpPr>
          <p:cNvPr id="8" name="Retângulo 1"/>
          <p:cNvSpPr>
            <a:spLocks noChangeArrowheads="1"/>
          </p:cNvSpPr>
          <p:nvPr/>
        </p:nvSpPr>
        <p:spPr bwMode="auto">
          <a:xfrm>
            <a:off x="179513" y="790833"/>
            <a:ext cx="8712967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Cartão de débito tem maior penetração que o cartão de crédito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Viabiliza proporcionalmente </a:t>
            </a: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mais transações nas classes de renda mais baixas, nos quais a não incidência direta de tarifas e taxas é essencial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Crescimento e difusão explica transações com valores cada vez menores</a:t>
            </a:r>
          </a:p>
          <a:p>
            <a:endParaRPr lang="pt-BR" sz="1600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  <a:p>
            <a:endParaRPr lang="pt-BR" sz="16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  <a:p>
            <a:pPr algn="just"/>
            <a:endParaRPr lang="pt-BR" sz="16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  <a:p>
            <a:pPr algn="just"/>
            <a:endParaRPr lang="pt-BR" sz="1600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219050" y="692324"/>
            <a:ext cx="7449294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0" y="44624"/>
            <a:ext cx="1152130" cy="1004538"/>
          </a:xfrm>
          <a:prstGeom prst="rect">
            <a:avLst/>
          </a:prstGeom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E9D5-2801-4536-91A5-32C06CE80014}" type="datetime1">
              <a:rPr lang="pt-BR" smtClean="0"/>
              <a:t>30/04/2013</a:t>
            </a:fld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8</a:t>
            </a:fld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219050" y="6381328"/>
            <a:ext cx="8673430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3"/>
          <p:cNvSpPr txBox="1"/>
          <p:nvPr/>
        </p:nvSpPr>
        <p:spPr>
          <a:xfrm>
            <a:off x="35496" y="5895031"/>
            <a:ext cx="50047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dirty="0" smtClean="0"/>
              <a:t>Fonte: </a:t>
            </a:r>
            <a:r>
              <a:rPr lang="pt-BR" sz="1200" dirty="0" err="1" smtClean="0"/>
              <a:t>Abecs</a:t>
            </a:r>
            <a:r>
              <a:rPr lang="pt-BR" sz="1200" dirty="0" smtClean="0"/>
              <a:t>/Datafolha e IBGE – Elaboração </a:t>
            </a:r>
            <a:r>
              <a:rPr lang="pt-BR" sz="1200" dirty="0" err="1" smtClean="0"/>
              <a:t>Dpto</a:t>
            </a:r>
            <a:r>
              <a:rPr lang="pt-BR" sz="1200" dirty="0" smtClean="0"/>
              <a:t>.  Economia e Análise Abecs</a:t>
            </a:r>
            <a:endParaRPr lang="pt-BR" sz="1200" dirty="0"/>
          </a:p>
        </p:txBody>
      </p:sp>
      <p:sp>
        <p:nvSpPr>
          <p:cNvPr id="14" name="Retângulo 1"/>
          <p:cNvSpPr>
            <a:spLocks noChangeArrowheads="1"/>
          </p:cNvSpPr>
          <p:nvPr/>
        </p:nvSpPr>
        <p:spPr bwMode="auto">
          <a:xfrm>
            <a:off x="107504" y="2124145"/>
            <a:ext cx="48961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Penetração do Cartão de Débito</a:t>
            </a:r>
            <a:b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1600" i="1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% das pessoas</a:t>
            </a:r>
            <a:endParaRPr lang="pt-BR" sz="1600" i="1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733365"/>
            <a:ext cx="4552739" cy="3071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tângulo 1"/>
          <p:cNvSpPr>
            <a:spLocks noChangeArrowheads="1"/>
          </p:cNvSpPr>
          <p:nvPr/>
        </p:nvSpPr>
        <p:spPr bwMode="auto">
          <a:xfrm>
            <a:off x="4139952" y="2132856"/>
            <a:ext cx="48961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Ticket médio do cartão de débito – R$/transação</a:t>
            </a:r>
          </a:p>
          <a:p>
            <a:pPr algn="r"/>
            <a:endParaRPr lang="pt-BR" sz="1600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501607"/>
            <a:ext cx="4176464" cy="3474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976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459038"/>
            <a:ext cx="5591495" cy="3418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3"/>
          <p:cNvSpPr>
            <a:spLocks/>
          </p:cNvSpPr>
          <p:nvPr/>
        </p:nvSpPr>
        <p:spPr bwMode="auto">
          <a:xfrm>
            <a:off x="219050" y="44624"/>
            <a:ext cx="723327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Preços</a:t>
            </a:r>
            <a:r>
              <a:rPr lang="en-US" sz="3600" b="1" dirty="0" smtClean="0">
                <a:ea typeface="MS PGothic" pitchFamily="34" charset="-128"/>
                <a:sym typeface="Helvetica" charset="0"/>
              </a:rPr>
              <a:t> </a:t>
            </a:r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por</a:t>
            </a:r>
            <a:r>
              <a:rPr lang="en-US" sz="3600" b="1" dirty="0" smtClean="0">
                <a:ea typeface="MS PGothic" pitchFamily="34" charset="-128"/>
                <a:sym typeface="Helvetica" charset="0"/>
              </a:rPr>
              <a:t> </a:t>
            </a:r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transação</a:t>
            </a:r>
            <a:r>
              <a:rPr lang="en-US" sz="3600" b="1" dirty="0" smtClean="0">
                <a:ea typeface="MS PGothic" pitchFamily="34" charset="-128"/>
                <a:sym typeface="Helvetica" charset="0"/>
              </a:rPr>
              <a:t> </a:t>
            </a:r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estão</a:t>
            </a:r>
            <a:r>
              <a:rPr lang="en-US" sz="3600" b="1" dirty="0" smtClean="0">
                <a:ea typeface="MS PGothic" pitchFamily="34" charset="-128"/>
                <a:sym typeface="Helvetica" charset="0"/>
              </a:rPr>
              <a:t> </a:t>
            </a:r>
            <a:r>
              <a:rPr lang="en-US" sz="3600" b="1" dirty="0" err="1" smtClean="0">
                <a:ea typeface="MS PGothic" pitchFamily="34" charset="-128"/>
                <a:sym typeface="Helvetica" charset="0"/>
              </a:rPr>
              <a:t>caindo</a:t>
            </a:r>
            <a:endParaRPr lang="en-US" sz="3600" b="1" dirty="0">
              <a:ea typeface="MS PGothic" pitchFamily="34" charset="-128"/>
              <a:sym typeface="Helvetica" charset="0"/>
            </a:endParaRPr>
          </a:p>
        </p:txBody>
      </p:sp>
      <p:sp>
        <p:nvSpPr>
          <p:cNvPr id="8" name="Retângulo 1"/>
          <p:cNvSpPr>
            <a:spLocks noChangeArrowheads="1"/>
          </p:cNvSpPr>
          <p:nvPr/>
        </p:nvSpPr>
        <p:spPr bwMode="auto">
          <a:xfrm>
            <a:off x="179513" y="764704"/>
            <a:ext cx="871296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Concorrência acirrada e queda no valor médio da transação tem reduzido remuneração</a:t>
            </a:r>
            <a:b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para a aceitação de cartão de débito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Taxa </a:t>
            </a:r>
            <a:r>
              <a:rPr lang="pt-BR" sz="1600" dirty="0" err="1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Cielo</a:t>
            </a: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/Redecard hoje em 1,55% (dados do Banco Central do Brasil, 2011)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Migração para o débito reduz custos de transação da economia: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custos muito menores que dinheiro e cheque, tanto para lojistas quanto para o Governo</a:t>
            </a:r>
          </a:p>
          <a:p>
            <a:endParaRPr lang="pt-BR" sz="16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219050" y="692324"/>
            <a:ext cx="7449294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0" y="44624"/>
            <a:ext cx="1152130" cy="1004538"/>
          </a:xfrm>
          <a:prstGeom prst="rect">
            <a:avLst/>
          </a:prstGeom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0A50-3FA8-4355-8ACD-2F60348A43F7}" type="slidenum">
              <a:rPr lang="pt-BR" smtClean="0"/>
              <a:t>9</a:t>
            </a:fld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219050" y="6381328"/>
            <a:ext cx="8673430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1"/>
          <p:cNvSpPr>
            <a:spLocks noChangeArrowheads="1"/>
          </p:cNvSpPr>
          <p:nvPr/>
        </p:nvSpPr>
        <p:spPr bwMode="auto">
          <a:xfrm>
            <a:off x="1115616" y="2196153"/>
            <a:ext cx="69127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pt-BR" sz="16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Preço médio por transação – índice 2011=100, deflacionado pelo IPCA</a:t>
            </a:r>
          </a:p>
          <a:p>
            <a:pPr algn="just"/>
            <a:endParaRPr lang="pt-BR" sz="1600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2" name="CaixaDeTexto 3"/>
          <p:cNvSpPr txBox="1"/>
          <p:nvPr/>
        </p:nvSpPr>
        <p:spPr>
          <a:xfrm>
            <a:off x="1538445" y="5877272"/>
            <a:ext cx="51217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dirty="0" smtClean="0"/>
              <a:t>Fonte: Balanços Redecard e </a:t>
            </a:r>
            <a:r>
              <a:rPr lang="pt-BR" sz="1200" dirty="0" err="1" smtClean="0"/>
              <a:t>Cielo</a:t>
            </a:r>
            <a:r>
              <a:rPr lang="pt-BR" sz="1200" dirty="0" smtClean="0"/>
              <a:t> – Elaboração </a:t>
            </a:r>
            <a:r>
              <a:rPr lang="pt-BR" sz="1200" dirty="0" err="1" smtClean="0"/>
              <a:t>Dpto</a:t>
            </a:r>
            <a:r>
              <a:rPr lang="pt-BR" sz="1200" dirty="0" smtClean="0"/>
              <a:t>.  Economia e Análise Abecs</a:t>
            </a:r>
            <a:endParaRPr lang="pt-BR" sz="1200" dirty="0"/>
          </a:p>
        </p:txBody>
      </p:sp>
      <p:sp>
        <p:nvSpPr>
          <p:cNvPr id="2" name="Chave direita 1"/>
          <p:cNvSpPr/>
          <p:nvPr/>
        </p:nvSpPr>
        <p:spPr>
          <a:xfrm>
            <a:off x="2699792" y="1988840"/>
            <a:ext cx="81227" cy="1872208"/>
          </a:xfrm>
          <a:prstGeom prst="rightBrace">
            <a:avLst/>
          </a:prstGeom>
          <a:ln>
            <a:solidFill>
              <a:schemeClr val="tx2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113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FFFF"/>
      </a:accent1>
      <a:accent2>
        <a:srgbClr val="FFFFFF"/>
      </a:accent2>
      <a:accent3>
        <a:srgbClr val="00B050"/>
      </a:accent3>
      <a:accent4>
        <a:srgbClr val="00B050"/>
      </a:accent4>
      <a:accent5>
        <a:srgbClr val="00B050"/>
      </a:accent5>
      <a:accent6>
        <a:srgbClr val="00B050"/>
      </a:accent6>
      <a:hlink>
        <a:srgbClr val="00B050"/>
      </a:hlink>
      <a:folHlink>
        <a:srgbClr val="00B05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3452</TotalTime>
  <Words>1160</Words>
  <Application>Microsoft Office PowerPoint</Application>
  <PresentationFormat>Apresentação na tela (4:3)</PresentationFormat>
  <Paragraphs>145</Paragraphs>
  <Slides>14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Gretha</dc:creator>
  <cp:lastModifiedBy>helpdesk</cp:lastModifiedBy>
  <cp:revision>126</cp:revision>
  <dcterms:created xsi:type="dcterms:W3CDTF">2011-05-31T13:25:05Z</dcterms:created>
  <dcterms:modified xsi:type="dcterms:W3CDTF">2013-04-30T12:19:34Z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688139676</vt:i4>
  </property>
  <property fmtid="{D5CDD505-2E9C-101B-9397-08002B2CF9AE}" pid="3" name="_NewReviewCycle">
    <vt:lpwstr/>
  </property>
  <property fmtid="{D5CDD505-2E9C-101B-9397-08002B2CF9AE}" pid="4" name="_EmailSubject">
    <vt:lpwstr>Apresentação Débito</vt:lpwstr>
  </property>
  <property fmtid="{D5CDD505-2E9C-101B-9397-08002B2CF9AE}" pid="5" name="_AuthorEmail">
    <vt:lpwstr>9803.vitor@bradesco.com.br</vt:lpwstr>
  </property>
  <property fmtid="{D5CDD505-2E9C-101B-9397-08002B2CF9AE}" pid="6" name="_AuthorEmailDisplayName">
    <vt:lpwstr>VITOR AUGUSTO MEIRA FRANCA</vt:lpwstr>
  </property>
</Properties>
</file>