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109" r:id="rId3"/>
    <p:sldId id="2110" r:id="rId4"/>
    <p:sldId id="262" r:id="rId5"/>
    <p:sldId id="2111" r:id="rId6"/>
    <p:sldId id="2112" r:id="rId7"/>
    <p:sldId id="412" r:id="rId8"/>
    <p:sldId id="2108" r:id="rId9"/>
    <p:sldId id="2113" r:id="rId10"/>
    <p:sldId id="2114" r:id="rId11"/>
    <p:sldId id="1568" r:id="rId12"/>
    <p:sldId id="2115" r:id="rId13"/>
    <p:sldId id="2116" r:id="rId14"/>
    <p:sldId id="2117" r:id="rId15"/>
    <p:sldId id="2118" r:id="rId16"/>
    <p:sldId id="1569" r:id="rId17"/>
    <p:sldId id="1566" r:id="rId18"/>
    <p:sldId id="1564" r:id="rId19"/>
    <p:sldId id="1561" r:id="rId20"/>
    <p:sldId id="1565" r:id="rId21"/>
    <p:sldId id="1567" r:id="rId22"/>
    <p:sldId id="34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>
      <p:cViewPr varScale="1">
        <p:scale>
          <a:sx n="84" d="100"/>
          <a:sy n="84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sia\OneDrive\Desktop\ABDE%20-%20Novo\Info%20ABDE\Munic&#237;pios\Base_de_dados_Mun_Est_Sadipe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sia\OneDrive\Desktop\ABDE%20-%20Novo\Info%20ABDE\Munic&#237;pios\Base_de_dados_Mun_Est_Sadipe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kesia\OneDrive\Desktop\ABDE%20-%20Novo\Apresenta&#231;&#245;es\Agro\Cr&#233;dito%20Rural_gabri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sia\OneDrive\Desktop\ABDE%20-%20Novo\Info%20ABDE\Relat&#243;rios\Dados%20-%20jun21\Dados_relat&#243;rioInfoABDE_ifdata_06.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sia\OneDrive\Desktop\ABDE%20-%20Novo\Apresenta&#231;&#245;es\Apresenta&#231;&#227;o%20cr&#233;dito%20MPMEs%20-%2029.07\AcompanhamentoABDE_fundos%20garantidores-0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sia\OneDrive\Desktop\ABDE%20-%20Novo\Apresenta&#231;&#245;es\Apresenta&#231;&#227;o%20cr&#233;dito%20MPMEs%20-%2029.07\Tabelas_MPMEs_Atualiza&#231;&#227;o_00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sia\OneDrive\Desktop\ABDE%20-%20Novo\Apresenta&#231;&#245;es\Apresenta&#231;&#227;o%20cr&#233;dito%20MPMEs%20-%2029.07\Fungetur_09.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sia\OneDrive\Desktop\ABDE%20-%20Novo\Apresenta&#231;&#245;es\Apresenta&#231;&#227;o%20cr&#233;dito%20MPMEs%20-%2029.07\Fungetur_09.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1849713981814"/>
          <c:y val="5.0202318460192484E-2"/>
          <c:w val="0.84350070693837309"/>
          <c:h val="0.93127916302128899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6E-4143-9E89-C06F045E47B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6E-4143-9E89-C06F045E47B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6E-4143-9E89-C06F045E47B6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6E-4143-9E89-C06F045E47B6}"/>
              </c:ext>
            </c:extLst>
          </c:dPt>
          <c:dLbls>
            <c:dLbl>
              <c:idx val="0"/>
              <c:layout>
                <c:manualLayout>
                  <c:x val="2.8925453672836554E-2"/>
                  <c:y val="6.481481481481481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6E-4143-9E89-C06F045E47B6}"/>
                </c:ext>
              </c:extLst>
            </c:dLbl>
            <c:dLbl>
              <c:idx val="1"/>
              <c:layout>
                <c:manualLayout>
                  <c:x val="2.1460768163127652E-2"/>
                  <c:y val="-1.388888888888888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6E-4143-9E89-C06F045E47B6}"/>
                </c:ext>
              </c:extLst>
            </c:dLbl>
            <c:dLbl>
              <c:idx val="2"/>
              <c:layout>
                <c:manualLayout>
                  <c:x val="-4.1184024489901806E-2"/>
                  <c:y val="6.018518518518518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6E-4143-9E89-C06F045E47B6}"/>
                </c:ext>
              </c:extLst>
            </c:dLbl>
            <c:dLbl>
              <c:idx val="3"/>
              <c:layout>
                <c:manualLayout>
                  <c:x val="2.0592012244950903E-2"/>
                  <c:y val="-7.40740740740740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6E-4143-9E89-C06F045E47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Planilha_dinâmica_mun!$E$51:$H$51</c:f>
              <c:numCache>
                <c:formatCode>0%</c:formatCode>
                <c:ptCount val="4"/>
                <c:pt idx="0">
                  <c:v>0.32535885167464113</c:v>
                </c:pt>
                <c:pt idx="1">
                  <c:v>0.37320574162679426</c:v>
                </c:pt>
                <c:pt idx="2">
                  <c:v>0.291866028708134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6E-4143-9E89-C06F045E47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8927918228631"/>
          <c:y val="4.0943059200933218E-2"/>
          <c:w val="0.84350070693837309"/>
          <c:h val="0.93127916302128899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C3-42CF-968A-917BD0607BD9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C3-42CF-968A-917BD0607BD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C3-42CF-968A-917BD0607BD9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C3-42CF-968A-917BD0607BD9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C3-42CF-968A-917BD0607BD9}"/>
                </c:ext>
              </c:extLst>
            </c:dLbl>
            <c:dLbl>
              <c:idx val="1"/>
              <c:layout>
                <c:manualLayout>
                  <c:x val="0.12030242693889184"/>
                  <c:y val="-0.2453703703703703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C3-42CF-968A-917BD0607BD9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EC3-42CF-968A-917BD0607BD9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EC3-42CF-968A-917BD0607BD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Planilha_dinâmica_mun!$K$48:$N$48</c:f>
              <c:numCache>
                <c:formatCode>0.0%</c:formatCode>
                <c:ptCount val="4"/>
                <c:pt idx="0">
                  <c:v>8.5993408258497842E-2</c:v>
                </c:pt>
                <c:pt idx="1">
                  <c:v>0.63404730322407687</c:v>
                </c:pt>
                <c:pt idx="2">
                  <c:v>0.21172386686421499</c:v>
                </c:pt>
                <c:pt idx="3">
                  <c:v>6.8235421653210324E-2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C3-42CF-968A-917BD0607B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5.0925925925925923E-2"/>
          <c:w val="0.95833333333333337"/>
          <c:h val="0.82384509008798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'Crédito Rural JAN-DEZ 2020'!$F$25</c:f>
              <c:strCache>
                <c:ptCount val="1"/>
                <c:pt idx="0">
                  <c:v>SNF</c:v>
                </c:pt>
              </c:strCache>
            </c:strRef>
          </c:tx>
          <c:spPr>
            <a:solidFill>
              <a:srgbClr val="00C4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'Crédito Rural JAN-DEZ 2020'!$E$26:$E$27</c:f>
              <c:strCache>
                <c:ptCount val="2"/>
                <c:pt idx="0">
                  <c:v>Não vinculado</c:v>
                </c:pt>
                <c:pt idx="1">
                  <c:v>Vinculado</c:v>
                </c:pt>
              </c:strCache>
            </c:strRef>
          </c:cat>
          <c:val>
            <c:numRef>
              <c:f>'Crédito Rural JAN-DEZ 2020'!$F$26:$F$27</c:f>
              <c:numCache>
                <c:formatCode>#,##0.0</c:formatCode>
                <c:ptCount val="2"/>
                <c:pt idx="0">
                  <c:v>93.3</c:v>
                </c:pt>
                <c:pt idx="1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4-41C0-A4F8-B33C7B08D10A}"/>
            </c:ext>
          </c:extLst>
        </c:ser>
        <c:ser>
          <c:idx val="1"/>
          <c:order val="1"/>
          <c:tx>
            <c:strRef>
              <c:f>'Crédito Rural JAN-DEZ 2020'!$G$25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'Crédito Rural JAN-DEZ 2020'!$E$26:$E$27</c:f>
              <c:strCache>
                <c:ptCount val="2"/>
                <c:pt idx="0">
                  <c:v>Não vinculado</c:v>
                </c:pt>
                <c:pt idx="1">
                  <c:v>Vinculado</c:v>
                </c:pt>
              </c:strCache>
            </c:strRef>
          </c:cat>
          <c:val>
            <c:numRef>
              <c:f>'Crédito Rural JAN-DEZ 2020'!$G$26:$G$27</c:f>
              <c:numCache>
                <c:formatCode>#,##0.0</c:formatCode>
                <c:ptCount val="2"/>
                <c:pt idx="0">
                  <c:v>33.600000000000009</c:v>
                </c:pt>
                <c:pt idx="1">
                  <c:v>19.299999999999997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4-41C0-A4F8-B33C7B08D1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6"/>
        <c:overlap val="-3"/>
        <c:axId val="-1721356336"/>
        <c:axId val="-1721358512"/>
      </c:barChart>
      <c:catAx>
        <c:axId val="-172135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-1721358512"/>
        <c:crosses val="autoZero"/>
        <c:auto val="1"/>
        <c:lblAlgn val="ctr"/>
        <c:lblOffset val="100"/>
        <c:noMultiLvlLbl val="0"/>
      </c:catAx>
      <c:valAx>
        <c:axId val="-17213585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-172135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208285372851739"/>
          <c:y val="7.623741540681557E-2"/>
          <c:w val="0.14871510563671766"/>
          <c:h val="0.25349729769452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0666666666667"/>
          <c:y val="5.6424511141427908E-2"/>
          <c:w val="0.61848527970148293"/>
          <c:h val="0.84733370764709126"/>
        </c:manualLayout>
      </c:layout>
      <c:doughnutChart>
        <c:varyColors val="1"/>
        <c:ser>
          <c:idx val="0"/>
          <c:order val="0"/>
          <c:tx>
            <c:strRef>
              <c:f>Porte!$O$1</c:f>
              <c:strCache>
                <c:ptCount val="1"/>
                <c:pt idx="0">
                  <c:v>Part. no total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E1B-4460-A50B-9B5EB52E2ED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DE1B-4460-A50B-9B5EB52E2ED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DE1B-4460-A50B-9B5EB52E2ED0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DE1B-4460-A50B-9B5EB52E2ED0}"/>
              </c:ext>
            </c:extLst>
          </c:dPt>
          <c:dLbls>
            <c:dLbl>
              <c:idx val="0"/>
              <c:layout>
                <c:manualLayout>
                  <c:x val="1.5888133244426467E-2"/>
                  <c:y val="3.4654535214465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1B-4460-A50B-9B5EB52E2ED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(Porte!$A$3:$A$5,Porte!$A$7)</c:f>
              <c:strCache>
                <c:ptCount val="4"/>
                <c:pt idx="0">
                  <c:v>Micro</c:v>
                </c:pt>
                <c:pt idx="1">
                  <c:v>Pequena</c:v>
                </c:pt>
                <c:pt idx="2">
                  <c:v>Média</c:v>
                </c:pt>
                <c:pt idx="3">
                  <c:v>Grande</c:v>
                </c:pt>
              </c:strCache>
              <c:extLst/>
            </c:strRef>
          </c:cat>
          <c:val>
            <c:numRef>
              <c:f>(Porte!$Q$3:$Q$5,Porte!$Q$7)</c:f>
              <c:numCache>
                <c:formatCode>0%</c:formatCode>
                <c:ptCount val="4"/>
                <c:pt idx="0">
                  <c:v>3.3693679516016907E-2</c:v>
                </c:pt>
                <c:pt idx="1">
                  <c:v>9.4808257814414737E-2</c:v>
                </c:pt>
                <c:pt idx="2">
                  <c:v>0.16113474885896889</c:v>
                </c:pt>
                <c:pt idx="3">
                  <c:v>0.66493799506985463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DE1B-4460-A50B-9B5EB52E2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  <c:holeSize val="50"/>
      </c:doughnutChart>
    </c:plotArea>
    <c:legend>
      <c:legendPos val="r"/>
      <c:layout>
        <c:manualLayout>
          <c:xMode val="edge"/>
          <c:yMode val="edge"/>
          <c:x val="0.76387200412963097"/>
          <c:y val="0.32541694785321873"/>
          <c:w val="0.22262018846404885"/>
          <c:h val="0.3491658328343007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1128608923887"/>
          <c:y val="5.0925925925925923E-2"/>
          <c:w val="0.59017760279965015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42-4117-8EE1-3008370DF4F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42-4117-8EE1-3008370DF4F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42-4117-8EE1-3008370DF4F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B1_4!$A$29:$A$32</c:f>
              <c:strCache>
                <c:ptCount val="4"/>
                <c:pt idx="0">
                  <c:v>Micro</c:v>
                </c:pt>
                <c:pt idx="1">
                  <c:v>Pequena </c:v>
                </c:pt>
                <c:pt idx="2">
                  <c:v>Profissional Liberal</c:v>
                </c:pt>
                <c:pt idx="3">
                  <c:v>Total</c:v>
                </c:pt>
              </c:strCache>
            </c:strRef>
          </c:cat>
          <c:val>
            <c:numRef>
              <c:f>B1_4!$AJ$29:$AJ$32</c:f>
              <c:numCache>
                <c:formatCode>#,##0</c:formatCode>
                <c:ptCount val="4"/>
                <c:pt idx="0">
                  <c:v>5915019681.25</c:v>
                </c:pt>
                <c:pt idx="1">
                  <c:v>17302033416.93</c:v>
                </c:pt>
                <c:pt idx="2">
                  <c:v>1016647.94</c:v>
                </c:pt>
                <c:pt idx="3">
                  <c:v>23218069746.120003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42-4117-8EE1-3008370DF4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1625378432"/>
        <c:axId val="-1625381152"/>
      </c:barChart>
      <c:catAx>
        <c:axId val="-1625378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-1625381152"/>
        <c:crosses val="autoZero"/>
        <c:auto val="1"/>
        <c:lblAlgn val="ctr"/>
        <c:lblOffset val="100"/>
        <c:noMultiLvlLbl val="0"/>
      </c:catAx>
      <c:valAx>
        <c:axId val="-1625381152"/>
        <c:scaling>
          <c:orientation val="minMax"/>
        </c:scaling>
        <c:delete val="1"/>
        <c:axPos val="t"/>
        <c:numFmt formatCode="#,##0.0" sourceLinked="0"/>
        <c:majorTickMark val="out"/>
        <c:minorTickMark val="none"/>
        <c:tickLblPos val="nextTo"/>
        <c:crossAx val="-162537843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63479937888851E-2"/>
          <c:y val="3.8787044568187032E-2"/>
          <c:w val="0.88653772440508138"/>
          <c:h val="0.61808787496755124"/>
        </c:manualLayout>
      </c:layout>
      <c:lineChart>
        <c:grouping val="standard"/>
        <c:varyColors val="0"/>
        <c:ser>
          <c:idx val="4"/>
          <c:order val="4"/>
          <c:tx>
            <c:strRef>
              <c:f>'C1_2'!$T$2</c:f>
              <c:strCache>
                <c:ptCount val="1"/>
                <c:pt idx="0">
                  <c:v>Total
(sem PE)1/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'C1_2'!$O$3:$O$27</c:f>
              <c:numCache>
                <c:formatCode>mmm\-yy</c:formatCode>
                <c:ptCount val="2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</c:numCache>
            </c:numRef>
          </c:cat>
          <c:val>
            <c:numRef>
              <c:f>'C1_2'!$T$3:$T$27</c:f>
              <c:numCache>
                <c:formatCode>0.0</c:formatCode>
                <c:ptCount val="25"/>
                <c:pt idx="0">
                  <c:v>1.2</c:v>
                </c:pt>
                <c:pt idx="1">
                  <c:v>0.9</c:v>
                </c:pt>
                <c:pt idx="2">
                  <c:v>1.3</c:v>
                </c:pt>
                <c:pt idx="3">
                  <c:v>1.5</c:v>
                </c:pt>
                <c:pt idx="4">
                  <c:v>0.4</c:v>
                </c:pt>
                <c:pt idx="5">
                  <c:v>0.1</c:v>
                </c:pt>
                <c:pt idx="6">
                  <c:v>-1</c:v>
                </c:pt>
                <c:pt idx="7">
                  <c:v>-1.7</c:v>
                </c:pt>
                <c:pt idx="8">
                  <c:v>-1.7</c:v>
                </c:pt>
                <c:pt idx="9">
                  <c:v>-1</c:v>
                </c:pt>
                <c:pt idx="10">
                  <c:v>-0.2</c:v>
                </c:pt>
                <c:pt idx="11">
                  <c:v>0.5</c:v>
                </c:pt>
                <c:pt idx="12">
                  <c:v>-0.1</c:v>
                </c:pt>
                <c:pt idx="13">
                  <c:v>0.8</c:v>
                </c:pt>
                <c:pt idx="14">
                  <c:v>1.4</c:v>
                </c:pt>
                <c:pt idx="15">
                  <c:v>6.9</c:v>
                </c:pt>
                <c:pt idx="16">
                  <c:v>9.5</c:v>
                </c:pt>
                <c:pt idx="17">
                  <c:v>10.3</c:v>
                </c:pt>
                <c:pt idx="18">
                  <c:v>11.1</c:v>
                </c:pt>
                <c:pt idx="19">
                  <c:v>13</c:v>
                </c:pt>
                <c:pt idx="20">
                  <c:v>12.3</c:v>
                </c:pt>
                <c:pt idx="21">
                  <c:v>12.4</c:v>
                </c:pt>
                <c:pt idx="22">
                  <c:v>12.9</c:v>
                </c:pt>
                <c:pt idx="23">
                  <c:v>12.4</c:v>
                </c:pt>
                <c:pt idx="24">
                  <c:v>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8E-43E5-8A51-6BE9CF0EF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25376256"/>
        <c:axId val="-1625380608"/>
      </c:lineChart>
      <c:lineChart>
        <c:grouping val="standard"/>
        <c:varyColors val="0"/>
        <c:ser>
          <c:idx val="0"/>
          <c:order val="0"/>
          <c:tx>
            <c:strRef>
              <c:f>'C1_2'!$P$2</c:f>
              <c:strCache>
                <c:ptCount val="1"/>
                <c:pt idx="0">
                  <c:v> MPME 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'C1_2'!$O$3:$O$27</c:f>
              <c:numCache>
                <c:formatCode>mmm\-yy</c:formatCode>
                <c:ptCount val="2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</c:numCache>
            </c:numRef>
          </c:cat>
          <c:val>
            <c:numRef>
              <c:f>'C1_2'!$P$3:$P$27</c:f>
              <c:numCache>
                <c:formatCode>0.0</c:formatCode>
                <c:ptCount val="25"/>
                <c:pt idx="0">
                  <c:v>-2</c:v>
                </c:pt>
                <c:pt idx="1">
                  <c:v>-1.7</c:v>
                </c:pt>
                <c:pt idx="2">
                  <c:v>-0.5</c:v>
                </c:pt>
                <c:pt idx="3">
                  <c:v>0.5</c:v>
                </c:pt>
                <c:pt idx="4">
                  <c:v>0.9</c:v>
                </c:pt>
                <c:pt idx="5">
                  <c:v>2.2999999999999998</c:v>
                </c:pt>
                <c:pt idx="6">
                  <c:v>3.5</c:v>
                </c:pt>
                <c:pt idx="7">
                  <c:v>4.0999999999999996</c:v>
                </c:pt>
                <c:pt idx="8">
                  <c:v>4.5999999999999996</c:v>
                </c:pt>
                <c:pt idx="9">
                  <c:v>5</c:v>
                </c:pt>
                <c:pt idx="10">
                  <c:v>6.3</c:v>
                </c:pt>
                <c:pt idx="11">
                  <c:v>7.1</c:v>
                </c:pt>
                <c:pt idx="12">
                  <c:v>7.2</c:v>
                </c:pt>
                <c:pt idx="13">
                  <c:v>8.4</c:v>
                </c:pt>
                <c:pt idx="14">
                  <c:v>8.9</c:v>
                </c:pt>
                <c:pt idx="15">
                  <c:v>9.4</c:v>
                </c:pt>
                <c:pt idx="16">
                  <c:v>10</c:v>
                </c:pt>
                <c:pt idx="17">
                  <c:v>10.4</c:v>
                </c:pt>
                <c:pt idx="18">
                  <c:v>10</c:v>
                </c:pt>
                <c:pt idx="19">
                  <c:v>17.100000000000001</c:v>
                </c:pt>
                <c:pt idx="20">
                  <c:v>21.7</c:v>
                </c:pt>
                <c:pt idx="21">
                  <c:v>28.5</c:v>
                </c:pt>
                <c:pt idx="22">
                  <c:v>31.9</c:v>
                </c:pt>
                <c:pt idx="23">
                  <c:v>34.299999999999997</c:v>
                </c:pt>
                <c:pt idx="24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8E-43E5-8A51-6BE9CF0EF606}"/>
            </c:ext>
          </c:extLst>
        </c:ser>
        <c:ser>
          <c:idx val="1"/>
          <c:order val="1"/>
          <c:tx>
            <c:strRef>
              <c:f>'C1_2'!$Q$2</c:f>
              <c:strCache>
                <c:ptCount val="1"/>
                <c:pt idx="0">
                  <c:v> MPME
(sem PE)1/ 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'C1_2'!$O$3:$O$27</c:f>
              <c:numCache>
                <c:formatCode>mmm\-yy</c:formatCode>
                <c:ptCount val="2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</c:numCache>
            </c:numRef>
          </c:cat>
          <c:val>
            <c:numRef>
              <c:f>'C1_2'!$Q$3:$Q$27</c:f>
              <c:numCache>
                <c:formatCode>0.0</c:formatCode>
                <c:ptCount val="25"/>
                <c:pt idx="0">
                  <c:v>-2</c:v>
                </c:pt>
                <c:pt idx="1">
                  <c:v>-1.7</c:v>
                </c:pt>
                <c:pt idx="2">
                  <c:v>-0.5</c:v>
                </c:pt>
                <c:pt idx="3">
                  <c:v>0.5</c:v>
                </c:pt>
                <c:pt idx="4">
                  <c:v>0.9</c:v>
                </c:pt>
                <c:pt idx="5">
                  <c:v>2.2999999999999998</c:v>
                </c:pt>
                <c:pt idx="6">
                  <c:v>3.5</c:v>
                </c:pt>
                <c:pt idx="7">
                  <c:v>4.0999999999999996</c:v>
                </c:pt>
                <c:pt idx="8">
                  <c:v>4.5999999999999996</c:v>
                </c:pt>
                <c:pt idx="9">
                  <c:v>5</c:v>
                </c:pt>
                <c:pt idx="10">
                  <c:v>6.3</c:v>
                </c:pt>
                <c:pt idx="11">
                  <c:v>7.1</c:v>
                </c:pt>
                <c:pt idx="12">
                  <c:v>7.2</c:v>
                </c:pt>
                <c:pt idx="13">
                  <c:v>8.4</c:v>
                </c:pt>
                <c:pt idx="14">
                  <c:v>8.9</c:v>
                </c:pt>
                <c:pt idx="15">
                  <c:v>9.4</c:v>
                </c:pt>
                <c:pt idx="16">
                  <c:v>10</c:v>
                </c:pt>
                <c:pt idx="17">
                  <c:v>9.9</c:v>
                </c:pt>
                <c:pt idx="18">
                  <c:v>9</c:v>
                </c:pt>
                <c:pt idx="19">
                  <c:v>10.7</c:v>
                </c:pt>
                <c:pt idx="20">
                  <c:v>9.1</c:v>
                </c:pt>
                <c:pt idx="21">
                  <c:v>10.5</c:v>
                </c:pt>
                <c:pt idx="22">
                  <c:v>8.9</c:v>
                </c:pt>
                <c:pt idx="23">
                  <c:v>8.3000000000000007</c:v>
                </c:pt>
                <c:pt idx="24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8E-43E5-8A51-6BE9CF0EF606}"/>
            </c:ext>
          </c:extLst>
        </c:ser>
        <c:ser>
          <c:idx val="2"/>
          <c:order val="2"/>
          <c:tx>
            <c:strRef>
              <c:f>'C1_2'!$R$2</c:f>
              <c:strCache>
                <c:ptCount val="1"/>
                <c:pt idx="0">
                  <c:v> Grande </c:v>
                </c:pt>
              </c:strCache>
            </c:strRef>
          </c:tx>
          <c:spPr>
            <a:ln w="22225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'C1_2'!$O$3:$O$27</c:f>
              <c:numCache>
                <c:formatCode>mmm\-yy</c:formatCode>
                <c:ptCount val="2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</c:numCache>
            </c:numRef>
          </c:cat>
          <c:val>
            <c:numRef>
              <c:f>'C1_2'!$R$3:$R$27</c:f>
              <c:numCache>
                <c:formatCode>0.0</c:formatCode>
                <c:ptCount val="25"/>
                <c:pt idx="0">
                  <c:v>1.6</c:v>
                </c:pt>
                <c:pt idx="1">
                  <c:v>1.2</c:v>
                </c:pt>
                <c:pt idx="2">
                  <c:v>0.8</c:v>
                </c:pt>
                <c:pt idx="3">
                  <c:v>0.4</c:v>
                </c:pt>
                <c:pt idx="4">
                  <c:v>-1.2</c:v>
                </c:pt>
                <c:pt idx="5">
                  <c:v>-2.4</c:v>
                </c:pt>
                <c:pt idx="6">
                  <c:v>-4.5999999999999996</c:v>
                </c:pt>
                <c:pt idx="7">
                  <c:v>-5.7</c:v>
                </c:pt>
                <c:pt idx="8">
                  <c:v>-5.7</c:v>
                </c:pt>
                <c:pt idx="9">
                  <c:v>-4.7</c:v>
                </c:pt>
                <c:pt idx="10">
                  <c:v>-4.5999999999999996</c:v>
                </c:pt>
                <c:pt idx="11">
                  <c:v>-4.2</c:v>
                </c:pt>
                <c:pt idx="12">
                  <c:v>-5.3</c:v>
                </c:pt>
                <c:pt idx="13">
                  <c:v>-4.8</c:v>
                </c:pt>
                <c:pt idx="14">
                  <c:v>-3.7</c:v>
                </c:pt>
                <c:pt idx="15">
                  <c:v>3.9</c:v>
                </c:pt>
                <c:pt idx="16">
                  <c:v>8.8000000000000007</c:v>
                </c:pt>
                <c:pt idx="17">
                  <c:v>10.3</c:v>
                </c:pt>
                <c:pt idx="18">
                  <c:v>13.3</c:v>
                </c:pt>
                <c:pt idx="19">
                  <c:v>14.8</c:v>
                </c:pt>
                <c:pt idx="20">
                  <c:v>14</c:v>
                </c:pt>
                <c:pt idx="21">
                  <c:v>13.5</c:v>
                </c:pt>
                <c:pt idx="22">
                  <c:v>15.5</c:v>
                </c:pt>
                <c:pt idx="23">
                  <c:v>15.5</c:v>
                </c:pt>
                <c:pt idx="24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8E-43E5-8A51-6BE9CF0EF606}"/>
            </c:ext>
          </c:extLst>
        </c:ser>
        <c:ser>
          <c:idx val="3"/>
          <c:order val="3"/>
          <c:tx>
            <c:strRef>
              <c:f>'C1_2'!$S$2</c:f>
              <c:strCache>
                <c:ptCount val="1"/>
                <c:pt idx="0">
                  <c:v> Total 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'C1_2'!$O$3:$O$27</c:f>
              <c:numCache>
                <c:formatCode>mmm\-yy</c:formatCode>
                <c:ptCount val="2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</c:numCache>
            </c:numRef>
          </c:cat>
          <c:val>
            <c:numRef>
              <c:f>'C1_2'!$S$3:$S$27</c:f>
              <c:numCache>
                <c:formatCode>0.0</c:formatCode>
                <c:ptCount val="25"/>
                <c:pt idx="0">
                  <c:v>1.2</c:v>
                </c:pt>
                <c:pt idx="1">
                  <c:v>0.9</c:v>
                </c:pt>
                <c:pt idx="2">
                  <c:v>1.3</c:v>
                </c:pt>
                <c:pt idx="3">
                  <c:v>1.5</c:v>
                </c:pt>
                <c:pt idx="4">
                  <c:v>0.4</c:v>
                </c:pt>
                <c:pt idx="5">
                  <c:v>0.1</c:v>
                </c:pt>
                <c:pt idx="6">
                  <c:v>-1</c:v>
                </c:pt>
                <c:pt idx="7">
                  <c:v>-1.7</c:v>
                </c:pt>
                <c:pt idx="8">
                  <c:v>-1.7</c:v>
                </c:pt>
                <c:pt idx="9">
                  <c:v>-1</c:v>
                </c:pt>
                <c:pt idx="10">
                  <c:v>-0.2</c:v>
                </c:pt>
                <c:pt idx="11">
                  <c:v>0.5</c:v>
                </c:pt>
                <c:pt idx="12">
                  <c:v>-0.1</c:v>
                </c:pt>
                <c:pt idx="13">
                  <c:v>0.8</c:v>
                </c:pt>
                <c:pt idx="14">
                  <c:v>1.4</c:v>
                </c:pt>
                <c:pt idx="15">
                  <c:v>6.9</c:v>
                </c:pt>
                <c:pt idx="16">
                  <c:v>9.6</c:v>
                </c:pt>
                <c:pt idx="17">
                  <c:v>10.5</c:v>
                </c:pt>
                <c:pt idx="18">
                  <c:v>11.5</c:v>
                </c:pt>
                <c:pt idx="19">
                  <c:v>15.3</c:v>
                </c:pt>
                <c:pt idx="20">
                  <c:v>16.899999999999999</c:v>
                </c:pt>
                <c:pt idx="21">
                  <c:v>18.899999999999999</c:v>
                </c:pt>
                <c:pt idx="22">
                  <c:v>21.3</c:v>
                </c:pt>
                <c:pt idx="23">
                  <c:v>22</c:v>
                </c:pt>
                <c:pt idx="24">
                  <c:v>21.8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8E-43E5-8A51-6BE9CF0EF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25377344"/>
        <c:axId val="-1625377888"/>
      </c:lineChart>
      <c:dateAx>
        <c:axId val="-1625376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-1625380608"/>
        <c:crossesAt val="-20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-1625380608"/>
        <c:scaling>
          <c:orientation val="minMax"/>
          <c:max val="40"/>
          <c:min val="-10"/>
        </c:scaling>
        <c:delete val="1"/>
        <c:axPos val="l"/>
        <c:numFmt formatCode="0.0" sourceLinked="1"/>
        <c:majorTickMark val="none"/>
        <c:minorTickMark val="none"/>
        <c:tickLblPos val="nextTo"/>
        <c:crossAx val="-1625376256"/>
        <c:crosses val="autoZero"/>
        <c:crossBetween val="between"/>
      </c:valAx>
      <c:valAx>
        <c:axId val="-1625377888"/>
        <c:scaling>
          <c:orientation val="minMax"/>
          <c:max val="40"/>
          <c:min val="-1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-1625377344"/>
        <c:crosses val="max"/>
        <c:crossBetween val="between"/>
      </c:valAx>
      <c:dateAx>
        <c:axId val="-16253773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1625377888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73150856084E-2"/>
          <c:y val="0.79324770887391716"/>
          <c:w val="0.89999985369828783"/>
          <c:h val="0.13719976034498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07961504811897E-2"/>
          <c:y val="0"/>
          <c:w val="0.62132466206517523"/>
          <c:h val="1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9-4831-A10A-D61C2857759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9-4831-A10A-D61C28577592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9-4831-A10A-D61C2857759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C9-4831-A10A-D61C285775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C9-4831-A10A-D61C2857759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C9-4831-A10A-D61C28577592}"/>
                </c:ext>
              </c:extLst>
            </c:dLbl>
            <c:dLbl>
              <c:idx val="1"/>
              <c:layout>
                <c:manualLayout>
                  <c:x val="5.5555555555554534E-3"/>
                  <c:y val="-1.38888888888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C9-4831-A10A-D61C28577592}"/>
                </c:ext>
              </c:extLst>
            </c:dLbl>
            <c:dLbl>
              <c:idx val="2"/>
              <c:layout>
                <c:manualLayout>
                  <c:x val="5.8250689997113442E-2"/>
                  <c:y val="-9.850957385312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C9-4831-A10A-D61C28577592}"/>
                </c:ext>
              </c:extLst>
            </c:dLbl>
            <c:dLbl>
              <c:idx val="3"/>
              <c:layout>
                <c:manualLayout>
                  <c:x val="-2.1071432693866125E-2"/>
                  <c:y val="3.9351851851851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7040036102979"/>
                      <c:h val="9.67362933799941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BC9-4831-A10A-D61C285775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C9-4831-A10A-D61C285775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'Valor contratado_Porte'!$A$3:$A$7</c:f>
              <c:strCache>
                <c:ptCount val="5"/>
                <c:pt idx="0">
                  <c:v>MEI</c:v>
                </c:pt>
                <c:pt idx="1">
                  <c:v>Micro</c:v>
                </c:pt>
                <c:pt idx="2">
                  <c:v>Pequena</c:v>
                </c:pt>
                <c:pt idx="3">
                  <c:v>Média</c:v>
                </c:pt>
                <c:pt idx="4">
                  <c:v>Grande</c:v>
                </c:pt>
              </c:strCache>
            </c:strRef>
          </c:cat>
          <c:val>
            <c:numRef>
              <c:f>'Valor contratado_Porte'!$G$3:$G$7</c:f>
              <c:numCache>
                <c:formatCode>0%</c:formatCode>
                <c:ptCount val="5"/>
                <c:pt idx="0">
                  <c:v>3.9914649970622783E-3</c:v>
                </c:pt>
                <c:pt idx="1">
                  <c:v>7.8298120585283751E-2</c:v>
                </c:pt>
                <c:pt idx="2">
                  <c:v>0.66071174575530933</c:v>
                </c:pt>
                <c:pt idx="3">
                  <c:v>0.25699866866234461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C9-4831-A10A-D61C285775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40186561014325"/>
          <c:y val="0.33246391076115489"/>
          <c:w val="0.3315981343898568"/>
          <c:h val="0.51161326731911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6666666666665"/>
          <c:y val="3.7037037037037035E-2"/>
          <c:w val="0.73611111111111116"/>
          <c:h val="0.952785797608632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86-42C7-B473-CC114B497DA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86-42C7-B473-CC114B497DA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86-42C7-B473-CC114B497DA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86-42C7-B473-CC114B497DA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'Crédito Extraordinário'!$O$3:$S$3</c:f>
              <c:strCache>
                <c:ptCount val="5"/>
                <c:pt idx="0">
                  <c:v>MEI</c:v>
                </c:pt>
                <c:pt idx="1">
                  <c:v>Micro</c:v>
                </c:pt>
                <c:pt idx="2">
                  <c:v>Pequena</c:v>
                </c:pt>
                <c:pt idx="3">
                  <c:v>Média</c:v>
                </c:pt>
                <c:pt idx="4">
                  <c:v>Grande</c:v>
                </c:pt>
              </c:strCache>
            </c:strRef>
          </c:cat>
          <c:val>
            <c:numRef>
              <c:f>'Crédito Extraordinário'!$O$28:$S$28</c:f>
              <c:numCache>
                <c:formatCode>#,##0.00</c:formatCode>
                <c:ptCount val="5"/>
                <c:pt idx="0">
                  <c:v>381239.62577500002</c:v>
                </c:pt>
                <c:pt idx="1">
                  <c:v>43846504.658619002</c:v>
                </c:pt>
                <c:pt idx="2">
                  <c:v>437526610.56864995</c:v>
                </c:pt>
                <c:pt idx="3">
                  <c:v>143132846.463067</c:v>
                </c:pt>
                <c:pt idx="4">
                  <c:v>45932690.010449998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86-42C7-B473-CC114B497D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1"/>
        <c:axId val="-1625379520"/>
        <c:axId val="-1625378976"/>
      </c:barChart>
      <c:catAx>
        <c:axId val="-1625379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-1625378976"/>
        <c:crosses val="autoZero"/>
        <c:auto val="1"/>
        <c:lblAlgn val="ctr"/>
        <c:lblOffset val="100"/>
        <c:noMultiLvlLbl val="0"/>
      </c:catAx>
      <c:valAx>
        <c:axId val="-1625378976"/>
        <c:scaling>
          <c:orientation val="minMax"/>
        </c:scaling>
        <c:delete val="1"/>
        <c:axPos val="t"/>
        <c:numFmt formatCode="#,##0.0" sourceLinked="0"/>
        <c:majorTickMark val="none"/>
        <c:minorTickMark val="none"/>
        <c:tickLblPos val="nextTo"/>
        <c:crossAx val="-162537952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2E2ED-4479-4F81-8B6D-4ED80B47F4F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F12F40-AE88-4134-8B45-A399D3659AA5}">
      <dgm:prSet phldrT="[Texto]" custT="1"/>
      <dgm:spPr/>
      <dgm:t>
        <a:bodyPr/>
        <a:lstStyle/>
        <a:p>
          <a:r>
            <a: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Educação para o crédito</a:t>
          </a:r>
        </a:p>
      </dgm:t>
    </dgm:pt>
    <dgm:pt modelId="{70B188FF-3BCC-4E80-A554-B655645FEC78}" type="parTrans" cxnId="{A7E4144A-79D9-46B9-9CE2-B991DCC2368E}">
      <dgm:prSet/>
      <dgm:spPr/>
      <dgm:t>
        <a:bodyPr/>
        <a:lstStyle/>
        <a:p>
          <a:endParaRPr lang="pt-BR" sz="1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B5237C-0987-4705-BCC1-E173CE0004C3}" type="sibTrans" cxnId="{A7E4144A-79D9-46B9-9CE2-B991DCC2368E}">
      <dgm:prSet custT="1"/>
      <dgm:spPr/>
      <dgm:t>
        <a:bodyPr/>
        <a:lstStyle/>
        <a:p>
          <a:r>
            <a: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Elevada burocracia</a:t>
          </a:r>
        </a:p>
      </dgm:t>
    </dgm:pt>
    <dgm:pt modelId="{B1169552-FB0C-4BDA-94B9-01028453AB4B}">
      <dgm:prSet phldrT="[Texto]" custT="1"/>
      <dgm:spPr/>
      <dgm:t>
        <a:bodyPr/>
        <a:lstStyle/>
        <a:p>
          <a:r>
            <a: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Juros elevados</a:t>
          </a:r>
        </a:p>
      </dgm:t>
    </dgm:pt>
    <dgm:pt modelId="{A8F5E149-4673-4FC4-8543-643CFC972176}" type="parTrans" cxnId="{E85DAB1D-BA10-4AE5-8AB2-B36E2248CD24}">
      <dgm:prSet/>
      <dgm:spPr/>
      <dgm:t>
        <a:bodyPr/>
        <a:lstStyle/>
        <a:p>
          <a:endParaRPr lang="pt-BR" sz="1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EA90EA-04CB-43EC-BFD0-4F27D757B284}" type="sibTrans" cxnId="{E85DAB1D-BA10-4AE5-8AB2-B36E2248CD24}">
      <dgm:prSet custT="1"/>
      <dgm:spPr/>
      <dgm:t>
        <a:bodyPr/>
        <a:lstStyle/>
        <a:p>
          <a:r>
            <a: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Prazos curtos</a:t>
          </a:r>
        </a:p>
      </dgm:t>
    </dgm:pt>
    <dgm:pt modelId="{8CC2E12F-4594-455B-943C-4ED762005A32}">
      <dgm:prSet phldrT="[Texto]" custT="1"/>
      <dgm:spPr/>
      <dgm:t>
        <a:bodyPr/>
        <a:lstStyle/>
        <a:p>
          <a:r>
            <a: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Exigência de garantias</a:t>
          </a:r>
        </a:p>
      </dgm:t>
    </dgm:pt>
    <dgm:pt modelId="{A7A69235-01D5-4696-BC11-E9BC2FC18386}" type="sibTrans" cxnId="{42C3CF19-AF8A-457A-9B5A-52C1CDE6F63B}">
      <dgm:prSet custT="1"/>
      <dgm:spPr>
        <a:solidFill>
          <a:schemeClr val="bg1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pt-BR" sz="1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D09822-7690-4F4F-BD9D-F11F76979329}" type="parTrans" cxnId="{42C3CF19-AF8A-457A-9B5A-52C1CDE6F63B}">
      <dgm:prSet/>
      <dgm:spPr/>
      <dgm:t>
        <a:bodyPr/>
        <a:lstStyle/>
        <a:p>
          <a:endParaRPr lang="pt-BR" sz="1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3A867E-F537-495D-8E84-3D7208509C0B}" type="pres">
      <dgm:prSet presAssocID="{8CE2E2ED-4479-4F81-8B6D-4ED80B47F4F4}" presName="Name0" presStyleCnt="0">
        <dgm:presLayoutVars>
          <dgm:chMax/>
          <dgm:chPref/>
          <dgm:dir/>
          <dgm:animLvl val="lvl"/>
        </dgm:presLayoutVars>
      </dgm:prSet>
      <dgm:spPr/>
    </dgm:pt>
    <dgm:pt modelId="{7CEB7AE5-8C4E-4533-83E6-3B54364E6EFA}" type="pres">
      <dgm:prSet presAssocID="{A9F12F40-AE88-4134-8B45-A399D3659AA5}" presName="composite" presStyleCnt="0"/>
      <dgm:spPr/>
    </dgm:pt>
    <dgm:pt modelId="{141EDEDF-0538-4C06-94F0-7F9786755AB5}" type="pres">
      <dgm:prSet presAssocID="{A9F12F40-AE88-4134-8B45-A399D3659AA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C752849-07B2-4EA9-A240-9E1A76B83D0D}" type="pres">
      <dgm:prSet presAssocID="{A9F12F40-AE88-4134-8B45-A399D3659AA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6CBD8A7-BD53-4900-91E3-7A654B0059DA}" type="pres">
      <dgm:prSet presAssocID="{A9F12F40-AE88-4134-8B45-A399D3659AA5}" presName="BalanceSpacing" presStyleCnt="0"/>
      <dgm:spPr/>
    </dgm:pt>
    <dgm:pt modelId="{B47562B2-5123-41AF-A534-6CB5635FA813}" type="pres">
      <dgm:prSet presAssocID="{A9F12F40-AE88-4134-8B45-A399D3659AA5}" presName="BalanceSpacing1" presStyleCnt="0"/>
      <dgm:spPr/>
    </dgm:pt>
    <dgm:pt modelId="{ECE23088-9A8E-4C38-9116-41585D8C4CD9}" type="pres">
      <dgm:prSet presAssocID="{69B5237C-0987-4705-BCC1-E173CE0004C3}" presName="Accent1Text" presStyleLbl="node1" presStyleIdx="1" presStyleCnt="6"/>
      <dgm:spPr/>
    </dgm:pt>
    <dgm:pt modelId="{8B065CAC-DF97-4C28-9771-33CE72AC6C98}" type="pres">
      <dgm:prSet presAssocID="{69B5237C-0987-4705-BCC1-E173CE0004C3}" presName="spaceBetweenRectangles" presStyleCnt="0"/>
      <dgm:spPr/>
    </dgm:pt>
    <dgm:pt modelId="{2C84EBE2-591B-49E9-8533-47A011A6FA29}" type="pres">
      <dgm:prSet presAssocID="{B1169552-FB0C-4BDA-94B9-01028453AB4B}" presName="composite" presStyleCnt="0"/>
      <dgm:spPr/>
    </dgm:pt>
    <dgm:pt modelId="{14EDDF32-C3B3-466A-9819-0A3218E807BA}" type="pres">
      <dgm:prSet presAssocID="{B1169552-FB0C-4BDA-94B9-01028453AB4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6836205-6014-492B-A4D7-F9DD7E3DB71B}" type="pres">
      <dgm:prSet presAssocID="{B1169552-FB0C-4BDA-94B9-01028453AB4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14045BF-94D9-4497-BFFC-00BAF7840DE9}" type="pres">
      <dgm:prSet presAssocID="{B1169552-FB0C-4BDA-94B9-01028453AB4B}" presName="BalanceSpacing" presStyleCnt="0"/>
      <dgm:spPr/>
    </dgm:pt>
    <dgm:pt modelId="{F616EE44-A8E1-4A64-AE09-4158DD8D077A}" type="pres">
      <dgm:prSet presAssocID="{B1169552-FB0C-4BDA-94B9-01028453AB4B}" presName="BalanceSpacing1" presStyleCnt="0"/>
      <dgm:spPr/>
    </dgm:pt>
    <dgm:pt modelId="{3AB42DB8-776C-4E6D-B08C-E5464ED6583F}" type="pres">
      <dgm:prSet presAssocID="{64EA90EA-04CB-43EC-BFD0-4F27D757B284}" presName="Accent1Text" presStyleLbl="node1" presStyleIdx="3" presStyleCnt="6"/>
      <dgm:spPr/>
    </dgm:pt>
    <dgm:pt modelId="{74407CBB-B35B-40ED-A9A3-CF7789AF707C}" type="pres">
      <dgm:prSet presAssocID="{64EA90EA-04CB-43EC-BFD0-4F27D757B284}" presName="spaceBetweenRectangles" presStyleCnt="0"/>
      <dgm:spPr/>
    </dgm:pt>
    <dgm:pt modelId="{BE012B14-847A-451D-9DA8-9F9EA2B64646}" type="pres">
      <dgm:prSet presAssocID="{8CC2E12F-4594-455B-943C-4ED762005A32}" presName="composite" presStyleCnt="0"/>
      <dgm:spPr/>
    </dgm:pt>
    <dgm:pt modelId="{669E39C3-01E7-4E60-83D4-BA0AFACF7F90}" type="pres">
      <dgm:prSet presAssocID="{8CC2E12F-4594-455B-943C-4ED762005A32}" presName="Parent1" presStyleLbl="node1" presStyleIdx="4" presStyleCnt="6" custLinFactX="-60328" custLinFactNeighborX="-100000" custLinFactNeighborY="-84163">
        <dgm:presLayoutVars>
          <dgm:chMax val="1"/>
          <dgm:chPref val="1"/>
          <dgm:bulletEnabled val="1"/>
        </dgm:presLayoutVars>
      </dgm:prSet>
      <dgm:spPr/>
    </dgm:pt>
    <dgm:pt modelId="{6DC3A119-3F28-441D-B8A7-BFC9F26EE050}" type="pres">
      <dgm:prSet presAssocID="{8CC2E12F-4594-455B-943C-4ED762005A3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22D36F8-8ECF-4736-9A07-670FCC03252A}" type="pres">
      <dgm:prSet presAssocID="{8CC2E12F-4594-455B-943C-4ED762005A32}" presName="BalanceSpacing" presStyleCnt="0"/>
      <dgm:spPr/>
    </dgm:pt>
    <dgm:pt modelId="{A3AB32F5-E240-43D2-B620-E81DD1CCDFB8}" type="pres">
      <dgm:prSet presAssocID="{8CC2E12F-4594-455B-943C-4ED762005A32}" presName="BalanceSpacing1" presStyleCnt="0"/>
      <dgm:spPr/>
    </dgm:pt>
    <dgm:pt modelId="{1E79E73E-4DDD-4C93-BEBE-8F931F2F36B9}" type="pres">
      <dgm:prSet presAssocID="{A7A69235-01D5-4696-BC11-E9BC2FC18386}" presName="Accent1Text" presStyleLbl="node1" presStyleIdx="5" presStyleCnt="6" custFlipVert="0" custFlipHor="0" custScaleX="19053" custScaleY="2825" custLinFactX="97574" custLinFactY="-82597" custLinFactNeighborX="100000" custLinFactNeighborY="-100000"/>
      <dgm:spPr/>
    </dgm:pt>
  </dgm:ptLst>
  <dgm:cxnLst>
    <dgm:cxn modelId="{835F5A17-7A8B-4D1C-B58C-96E909FC0DF5}" type="presOf" srcId="{A9F12F40-AE88-4134-8B45-A399D3659AA5}" destId="{141EDEDF-0538-4C06-94F0-7F9786755AB5}" srcOrd="0" destOrd="0" presId="urn:microsoft.com/office/officeart/2008/layout/AlternatingHexagons"/>
    <dgm:cxn modelId="{42C3CF19-AF8A-457A-9B5A-52C1CDE6F63B}" srcId="{8CE2E2ED-4479-4F81-8B6D-4ED80B47F4F4}" destId="{8CC2E12F-4594-455B-943C-4ED762005A32}" srcOrd="2" destOrd="0" parTransId="{15D09822-7690-4F4F-BD9D-F11F76979329}" sibTransId="{A7A69235-01D5-4696-BC11-E9BC2FC18386}"/>
    <dgm:cxn modelId="{E85DAB1D-BA10-4AE5-8AB2-B36E2248CD24}" srcId="{8CE2E2ED-4479-4F81-8B6D-4ED80B47F4F4}" destId="{B1169552-FB0C-4BDA-94B9-01028453AB4B}" srcOrd="1" destOrd="0" parTransId="{A8F5E149-4673-4FC4-8543-643CFC972176}" sibTransId="{64EA90EA-04CB-43EC-BFD0-4F27D757B284}"/>
    <dgm:cxn modelId="{02F9F629-F80A-4666-92CC-419B4CE9D231}" type="presOf" srcId="{B1169552-FB0C-4BDA-94B9-01028453AB4B}" destId="{14EDDF32-C3B3-466A-9819-0A3218E807BA}" srcOrd="0" destOrd="0" presId="urn:microsoft.com/office/officeart/2008/layout/AlternatingHexagons"/>
    <dgm:cxn modelId="{07C85F39-C2F3-4833-A2F2-77DBF535E5A3}" type="presOf" srcId="{8CE2E2ED-4479-4F81-8B6D-4ED80B47F4F4}" destId="{893A867E-F537-495D-8E84-3D7208509C0B}" srcOrd="0" destOrd="0" presId="urn:microsoft.com/office/officeart/2008/layout/AlternatingHexagons"/>
    <dgm:cxn modelId="{B78C0E49-0CC7-4BFC-8E46-FAAD89F6DE2F}" type="presOf" srcId="{64EA90EA-04CB-43EC-BFD0-4F27D757B284}" destId="{3AB42DB8-776C-4E6D-B08C-E5464ED6583F}" srcOrd="0" destOrd="0" presId="urn:microsoft.com/office/officeart/2008/layout/AlternatingHexagons"/>
    <dgm:cxn modelId="{A7E4144A-79D9-46B9-9CE2-B991DCC2368E}" srcId="{8CE2E2ED-4479-4F81-8B6D-4ED80B47F4F4}" destId="{A9F12F40-AE88-4134-8B45-A399D3659AA5}" srcOrd="0" destOrd="0" parTransId="{70B188FF-3BCC-4E80-A554-B655645FEC78}" sibTransId="{69B5237C-0987-4705-BCC1-E173CE0004C3}"/>
    <dgm:cxn modelId="{4689D78E-660B-497D-A631-86377F3C1D3E}" type="presOf" srcId="{8CC2E12F-4594-455B-943C-4ED762005A32}" destId="{669E39C3-01E7-4E60-83D4-BA0AFACF7F90}" srcOrd="0" destOrd="0" presId="urn:microsoft.com/office/officeart/2008/layout/AlternatingHexagons"/>
    <dgm:cxn modelId="{67FB1D99-DC9C-4475-97B1-35C88F78B369}" type="presOf" srcId="{69B5237C-0987-4705-BCC1-E173CE0004C3}" destId="{ECE23088-9A8E-4C38-9116-41585D8C4CD9}" srcOrd="0" destOrd="0" presId="urn:microsoft.com/office/officeart/2008/layout/AlternatingHexagons"/>
    <dgm:cxn modelId="{5F214499-B025-4FFA-ABA0-3CBBF73ED5A3}" type="presOf" srcId="{A7A69235-01D5-4696-BC11-E9BC2FC18386}" destId="{1E79E73E-4DDD-4C93-BEBE-8F931F2F36B9}" srcOrd="0" destOrd="0" presId="urn:microsoft.com/office/officeart/2008/layout/AlternatingHexagons"/>
    <dgm:cxn modelId="{38451FBA-E007-43D4-B134-84D6D2723CC4}" type="presParOf" srcId="{893A867E-F537-495D-8E84-3D7208509C0B}" destId="{7CEB7AE5-8C4E-4533-83E6-3B54364E6EFA}" srcOrd="0" destOrd="0" presId="urn:microsoft.com/office/officeart/2008/layout/AlternatingHexagons"/>
    <dgm:cxn modelId="{1112D5A2-171B-4BB2-B469-CD60C0FCD91B}" type="presParOf" srcId="{7CEB7AE5-8C4E-4533-83E6-3B54364E6EFA}" destId="{141EDEDF-0538-4C06-94F0-7F9786755AB5}" srcOrd="0" destOrd="0" presId="urn:microsoft.com/office/officeart/2008/layout/AlternatingHexagons"/>
    <dgm:cxn modelId="{0420DACA-EE9A-4374-903A-6542AC80BA62}" type="presParOf" srcId="{7CEB7AE5-8C4E-4533-83E6-3B54364E6EFA}" destId="{FC752849-07B2-4EA9-A240-9E1A76B83D0D}" srcOrd="1" destOrd="0" presId="urn:microsoft.com/office/officeart/2008/layout/AlternatingHexagons"/>
    <dgm:cxn modelId="{FB13D923-6FBB-4BF6-BEAF-A44B67045D7D}" type="presParOf" srcId="{7CEB7AE5-8C4E-4533-83E6-3B54364E6EFA}" destId="{E6CBD8A7-BD53-4900-91E3-7A654B0059DA}" srcOrd="2" destOrd="0" presId="urn:microsoft.com/office/officeart/2008/layout/AlternatingHexagons"/>
    <dgm:cxn modelId="{E5B3E3D0-5F1C-43CD-8B8C-DF43931C80A5}" type="presParOf" srcId="{7CEB7AE5-8C4E-4533-83E6-3B54364E6EFA}" destId="{B47562B2-5123-41AF-A534-6CB5635FA813}" srcOrd="3" destOrd="0" presId="urn:microsoft.com/office/officeart/2008/layout/AlternatingHexagons"/>
    <dgm:cxn modelId="{B7748AC7-7E2F-4F1A-9BA5-1FFBA0BB08E1}" type="presParOf" srcId="{7CEB7AE5-8C4E-4533-83E6-3B54364E6EFA}" destId="{ECE23088-9A8E-4C38-9116-41585D8C4CD9}" srcOrd="4" destOrd="0" presId="urn:microsoft.com/office/officeart/2008/layout/AlternatingHexagons"/>
    <dgm:cxn modelId="{4D6429A7-FC32-437B-A94D-B863AC482045}" type="presParOf" srcId="{893A867E-F537-495D-8E84-3D7208509C0B}" destId="{8B065CAC-DF97-4C28-9771-33CE72AC6C98}" srcOrd="1" destOrd="0" presId="urn:microsoft.com/office/officeart/2008/layout/AlternatingHexagons"/>
    <dgm:cxn modelId="{6ED716B7-7C3F-4E66-B270-B3354AD7121F}" type="presParOf" srcId="{893A867E-F537-495D-8E84-3D7208509C0B}" destId="{2C84EBE2-591B-49E9-8533-47A011A6FA29}" srcOrd="2" destOrd="0" presId="urn:microsoft.com/office/officeart/2008/layout/AlternatingHexagons"/>
    <dgm:cxn modelId="{DF0D464B-00DE-46CB-BDF9-A09AAF6FE48A}" type="presParOf" srcId="{2C84EBE2-591B-49E9-8533-47A011A6FA29}" destId="{14EDDF32-C3B3-466A-9819-0A3218E807BA}" srcOrd="0" destOrd="0" presId="urn:microsoft.com/office/officeart/2008/layout/AlternatingHexagons"/>
    <dgm:cxn modelId="{BA26646C-A7DB-4F64-AAA1-9A920398E273}" type="presParOf" srcId="{2C84EBE2-591B-49E9-8533-47A011A6FA29}" destId="{C6836205-6014-492B-A4D7-F9DD7E3DB71B}" srcOrd="1" destOrd="0" presId="urn:microsoft.com/office/officeart/2008/layout/AlternatingHexagons"/>
    <dgm:cxn modelId="{64E27ACD-DF5F-407E-89D3-C41F6909B2F1}" type="presParOf" srcId="{2C84EBE2-591B-49E9-8533-47A011A6FA29}" destId="{814045BF-94D9-4497-BFFC-00BAF7840DE9}" srcOrd="2" destOrd="0" presId="urn:microsoft.com/office/officeart/2008/layout/AlternatingHexagons"/>
    <dgm:cxn modelId="{B8BDF186-648F-48FF-B513-5555BFB6A7DE}" type="presParOf" srcId="{2C84EBE2-591B-49E9-8533-47A011A6FA29}" destId="{F616EE44-A8E1-4A64-AE09-4158DD8D077A}" srcOrd="3" destOrd="0" presId="urn:microsoft.com/office/officeart/2008/layout/AlternatingHexagons"/>
    <dgm:cxn modelId="{7D4B3766-B57D-47D7-967A-A6138A012468}" type="presParOf" srcId="{2C84EBE2-591B-49E9-8533-47A011A6FA29}" destId="{3AB42DB8-776C-4E6D-B08C-E5464ED6583F}" srcOrd="4" destOrd="0" presId="urn:microsoft.com/office/officeart/2008/layout/AlternatingHexagons"/>
    <dgm:cxn modelId="{7139225F-5A54-498B-9FF4-23E5B1F81EAA}" type="presParOf" srcId="{893A867E-F537-495D-8E84-3D7208509C0B}" destId="{74407CBB-B35B-40ED-A9A3-CF7789AF707C}" srcOrd="3" destOrd="0" presId="urn:microsoft.com/office/officeart/2008/layout/AlternatingHexagons"/>
    <dgm:cxn modelId="{327E6647-1CC6-4CA3-B1A0-81D9A94DED80}" type="presParOf" srcId="{893A867E-F537-495D-8E84-3D7208509C0B}" destId="{BE012B14-847A-451D-9DA8-9F9EA2B64646}" srcOrd="4" destOrd="0" presId="urn:microsoft.com/office/officeart/2008/layout/AlternatingHexagons"/>
    <dgm:cxn modelId="{F3562844-1879-4FCA-84E4-B5309C64BED6}" type="presParOf" srcId="{BE012B14-847A-451D-9DA8-9F9EA2B64646}" destId="{669E39C3-01E7-4E60-83D4-BA0AFACF7F90}" srcOrd="0" destOrd="0" presId="urn:microsoft.com/office/officeart/2008/layout/AlternatingHexagons"/>
    <dgm:cxn modelId="{704A5E40-746B-43B3-ACBA-92D88B4F2FD3}" type="presParOf" srcId="{BE012B14-847A-451D-9DA8-9F9EA2B64646}" destId="{6DC3A119-3F28-441D-B8A7-BFC9F26EE050}" srcOrd="1" destOrd="0" presId="urn:microsoft.com/office/officeart/2008/layout/AlternatingHexagons"/>
    <dgm:cxn modelId="{9995CB59-0DF7-4778-A118-7C5550286BB8}" type="presParOf" srcId="{BE012B14-847A-451D-9DA8-9F9EA2B64646}" destId="{E22D36F8-8ECF-4736-9A07-670FCC03252A}" srcOrd="2" destOrd="0" presId="urn:microsoft.com/office/officeart/2008/layout/AlternatingHexagons"/>
    <dgm:cxn modelId="{FF34E8C8-02D7-4C5F-950B-9DD6497F2330}" type="presParOf" srcId="{BE012B14-847A-451D-9DA8-9F9EA2B64646}" destId="{A3AB32F5-E240-43D2-B620-E81DD1CCDFB8}" srcOrd="3" destOrd="0" presId="urn:microsoft.com/office/officeart/2008/layout/AlternatingHexagons"/>
    <dgm:cxn modelId="{91314C65-EB6F-4724-8E7C-C63A491AD0A6}" type="presParOf" srcId="{BE012B14-847A-451D-9DA8-9F9EA2B64646}" destId="{1E79E73E-4DDD-4C93-BEBE-8F931F2F36B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EDEDF-0538-4C06-94F0-7F9786755AB5}">
      <dsp:nvSpPr>
        <dsp:cNvPr id="0" name=""/>
        <dsp:cNvSpPr/>
      </dsp:nvSpPr>
      <dsp:spPr>
        <a:xfrm rot="5400000">
          <a:off x="2464127" y="222626"/>
          <a:ext cx="1618368" cy="1407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Educação para o crédito</a:t>
          </a:r>
        </a:p>
      </dsp:txBody>
      <dsp:txXfrm rot="-5400000">
        <a:off x="2788731" y="369628"/>
        <a:ext cx="969160" cy="1113976"/>
      </dsp:txXfrm>
    </dsp:sp>
    <dsp:sp modelId="{FC752849-07B2-4EA9-A240-9E1A76B83D0D}">
      <dsp:nvSpPr>
        <dsp:cNvPr id="0" name=""/>
        <dsp:cNvSpPr/>
      </dsp:nvSpPr>
      <dsp:spPr>
        <a:xfrm>
          <a:off x="4020026" y="441106"/>
          <a:ext cx="1806099" cy="971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23088-9A8E-4C38-9116-41585D8C4CD9}">
      <dsp:nvSpPr>
        <dsp:cNvPr id="0" name=""/>
        <dsp:cNvSpPr/>
      </dsp:nvSpPr>
      <dsp:spPr>
        <a:xfrm rot="5400000">
          <a:off x="943508" y="222626"/>
          <a:ext cx="1618368" cy="1407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Elevada burocracia</a:t>
          </a:r>
        </a:p>
      </dsp:txBody>
      <dsp:txXfrm rot="-5400000">
        <a:off x="1268112" y="369628"/>
        <a:ext cx="969160" cy="1113976"/>
      </dsp:txXfrm>
    </dsp:sp>
    <dsp:sp modelId="{14EDDF32-C3B3-466A-9819-0A3218E807BA}">
      <dsp:nvSpPr>
        <dsp:cNvPr id="0" name=""/>
        <dsp:cNvSpPr/>
      </dsp:nvSpPr>
      <dsp:spPr>
        <a:xfrm rot="5400000">
          <a:off x="1700905" y="1596297"/>
          <a:ext cx="1618368" cy="1407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Juros elevados</a:t>
          </a:r>
        </a:p>
      </dsp:txBody>
      <dsp:txXfrm rot="-5400000">
        <a:off x="2025509" y="1743299"/>
        <a:ext cx="969160" cy="1113976"/>
      </dsp:txXfrm>
    </dsp:sp>
    <dsp:sp modelId="{C6836205-6014-492B-A4D7-F9DD7E3DB71B}">
      <dsp:nvSpPr>
        <dsp:cNvPr id="0" name=""/>
        <dsp:cNvSpPr/>
      </dsp:nvSpPr>
      <dsp:spPr>
        <a:xfrm>
          <a:off x="0" y="1814777"/>
          <a:ext cx="1747837" cy="971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42DB8-776C-4E6D-B08C-E5464ED6583F}">
      <dsp:nvSpPr>
        <dsp:cNvPr id="0" name=""/>
        <dsp:cNvSpPr/>
      </dsp:nvSpPr>
      <dsp:spPr>
        <a:xfrm rot="5400000">
          <a:off x="3221524" y="1596297"/>
          <a:ext cx="1618368" cy="1407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Prazos curtos</a:t>
          </a:r>
        </a:p>
      </dsp:txBody>
      <dsp:txXfrm rot="-5400000">
        <a:off x="3546128" y="1743299"/>
        <a:ext cx="969160" cy="1113976"/>
      </dsp:txXfrm>
    </dsp:sp>
    <dsp:sp modelId="{669E39C3-01E7-4E60-83D4-BA0AFACF7F90}">
      <dsp:nvSpPr>
        <dsp:cNvPr id="0" name=""/>
        <dsp:cNvSpPr/>
      </dsp:nvSpPr>
      <dsp:spPr>
        <a:xfrm rot="5400000">
          <a:off x="206740" y="1607901"/>
          <a:ext cx="1618368" cy="1407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Exigência de garantias</a:t>
          </a:r>
        </a:p>
      </dsp:txBody>
      <dsp:txXfrm rot="-5400000">
        <a:off x="531344" y="1754903"/>
        <a:ext cx="969160" cy="1113976"/>
      </dsp:txXfrm>
    </dsp:sp>
    <dsp:sp modelId="{6DC3A119-3F28-441D-B8A7-BFC9F26EE050}">
      <dsp:nvSpPr>
        <dsp:cNvPr id="0" name=""/>
        <dsp:cNvSpPr/>
      </dsp:nvSpPr>
      <dsp:spPr>
        <a:xfrm>
          <a:off x="4020026" y="3188448"/>
          <a:ext cx="1806099" cy="971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9E73E-4DDD-4C93-BEBE-8F931F2F36B9}">
      <dsp:nvSpPr>
        <dsp:cNvPr id="0" name=""/>
        <dsp:cNvSpPr/>
      </dsp:nvSpPr>
      <dsp:spPr>
        <a:xfrm rot="5400000">
          <a:off x="4511636" y="584735"/>
          <a:ext cx="45718" cy="268262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4445074" y="703627"/>
        <a:ext cx="178842" cy="30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C85B-12EC-DC49-8DAD-19B149112205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1C81C-6EF2-4D44-80CF-429033FECB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62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AF854-2C58-4AD5-A26E-4A9884291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C10B92-C1E9-4826-AD02-23249631B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B2C25A-E2D6-4824-95A8-B9946FA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24C03A-A932-4A0B-AD77-DB24A31D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5B24F0-954C-4414-B793-A8832040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51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59AF7-2923-457F-8ABB-A791DB8D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3DAEFF-6DD4-4D21-B067-09DFC2AC9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B7A697-26C1-4C36-A441-CF70069B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00E2FD-1C28-4D28-A9F9-29D2C934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E30A1F-F956-4382-81D7-21185F6C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97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1DA0EE-37E6-4A38-84CE-58E48BE83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33DEA0-B719-4733-BC3A-CE61556B9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2D55B4-02BA-4BE6-A5CC-1A0F9909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2C12EA-26AE-4A3A-8634-1B981969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DEA687-CA80-425E-9773-DFC2CA18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35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3" y="6243021"/>
            <a:ext cx="11664947" cy="4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3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9FE4D-198E-4C75-A0C8-143349A2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167E45-B338-434A-8E9B-79463D64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5DAD18-63CB-4754-B83D-908D13DA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8797E9-DA23-4A89-851C-576113D4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AE3BA-3751-4F5F-B939-9A82996E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34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8D900-32CE-4B0E-940F-17AF6C2E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8F343A-58BE-4D7B-9A40-44AC844C8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450DF5-6DAC-44E6-A1CB-CE994974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7606A7-9176-45AD-B731-0EFCA2CD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5B6069-5052-4104-B848-163F1E14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68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6ED1C-824A-4B32-B63C-C49339BC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E04760-8641-4FA5-8B00-CD04F857A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562327-018E-4AB3-A370-F82CA5D2B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E59E94-D10F-41C8-89A4-BDA53440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C45BC5-5B90-481E-A6AA-B66D57F8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BE5612-15AB-40D5-83FA-274B5F6C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64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35374-458A-4AA6-8818-13D6F8F7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FD22C3-164F-4DD8-8708-65BC10C18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EA5EA1-DC3F-4D3A-B87A-93CA03F7A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BDF623-D813-46EF-A7B7-D4D0358D8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82D215-8877-43A8-8C47-CEE9B8EB6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966F89-8E14-4BA7-8DF2-E617C3E4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E52F50-C900-47AD-9842-2EA45A48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4F7DE9E-F2EA-459F-99B6-1EBDBC0F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43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3FBB9-91F5-4AC9-B449-1F82A9D0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6B9C61-675F-44FC-AB04-2EA89847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15DC6D-E9A4-455D-87AE-46B37395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B6B96BD-1DF5-48F1-8AA8-B38BE752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0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BDA958D-072E-476A-86EC-EFED7D32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3B9A090-2040-46A7-AA49-2BDBA4E2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4308CD-04E3-4558-8991-12F4458E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58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0FDF0-5E9A-4778-9941-5FECE637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21A630-08E0-4CDB-AE48-9D215A5F2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E84F50-D29D-414E-AC7F-7326B69FE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88DC2D-26A0-4841-B5C5-35240974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BF1957-50AB-498F-ADA1-9622C355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E419EB-45B7-44FB-AE5E-2CF03B7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83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775CA-1E87-4B5D-8B00-1597105D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217DD3-0C98-4BB3-ADD3-97B7A1653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D3B844-4E9D-4DE7-9D03-83EE36D17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900B35-1EF8-41C1-B136-7BF65826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A631CE-418C-43B3-AAEA-B65073D5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B67039-F664-4916-87FE-0F5FADE8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98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181828B-1BCF-494D-BC87-89604AFB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603DE1-8769-411F-96E0-84115771B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B1D0EF-4955-42CB-8E25-F2079CF48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D29F0-E4C9-4A5D-B02F-611AC9612E03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A6164-809A-4718-AE80-0D3F93937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F5825-E6B1-4014-93AC-E73C46FEC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50D1-7C29-4BAC-98A2-A51EF43D2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2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facebook.com/abdeoficial/" TargetMode="External"/><Relationship Id="rId7" Type="http://schemas.openxmlformats.org/officeDocument/2006/relationships/hyperlink" Target="https://twitter.com/abde_oficia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hyperlink" Target="https://br.linkedin.com/company/abde" TargetMode="External"/><Relationship Id="rId10" Type="http://schemas.openxmlformats.org/officeDocument/2006/relationships/image" Target="../media/image38.jpeg"/><Relationship Id="rId4" Type="http://schemas.openxmlformats.org/officeDocument/2006/relationships/image" Target="../media/image35.jpeg"/><Relationship Id="rId9" Type="http://schemas.openxmlformats.org/officeDocument/2006/relationships/hyperlink" Target="https://www.youtube.com/abdeofici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3.png"/><Relationship Id="rId7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3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12994108-12B0-47FB-B542-424E0153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32" y="805855"/>
            <a:ext cx="8748708" cy="135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848CA34-02A4-E54A-AD4A-CBB07F5BDFD8}"/>
              </a:ext>
            </a:extLst>
          </p:cNvPr>
          <p:cNvSpPr/>
          <p:nvPr/>
        </p:nvSpPr>
        <p:spPr>
          <a:xfrm>
            <a:off x="5273336" y="3597627"/>
            <a:ext cx="6193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Nacional de </a:t>
            </a:r>
          </a:p>
          <a:p>
            <a:pPr algn="r"/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Fomento e as </a:t>
            </a:r>
            <a:r>
              <a:rPr lang="pt-BR" sz="3600" b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endParaRPr lang="pt-BR" sz="2400" i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9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746583" y="611770"/>
            <a:ext cx="1114993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Atuação do SNF com as </a:t>
            </a:r>
            <a:r>
              <a:rPr lang="pt-BR" sz="2800" b="1" dirty="0" err="1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0217895" y="8951595"/>
            <a:ext cx="704140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en-US" sz="1800" u="none" spc="179" dirty="0">
                <a:solidFill>
                  <a:srgbClr val="6F8090"/>
                </a:solidFill>
                <a:latin typeface="Clear Sans Regular"/>
              </a:rPr>
              <a:t>MDM COMPANY MEETING | APRIL 2020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528AF31D-3CF8-4ACC-85DE-DBA64ACDCCEC}"/>
              </a:ext>
            </a:extLst>
          </p:cNvPr>
          <p:cNvSpPr txBox="1"/>
          <p:nvPr/>
        </p:nvSpPr>
        <p:spPr>
          <a:xfrm>
            <a:off x="6927890" y="1669515"/>
            <a:ext cx="4813005" cy="4651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5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SNF 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possui forte atuação no segmento de </a:t>
            </a:r>
            <a:r>
              <a:rPr lang="pt-BR" sz="165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 conjunto de </a:t>
            </a:r>
            <a:r>
              <a:rPr lang="pt-BR" sz="165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IFDs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5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 28% do crédito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o segmento no mercado nacional;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conjunto de 19 </a:t>
            </a:r>
            <a:r>
              <a:rPr lang="pt-BR" sz="165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IFDs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subnacionais, tem </a:t>
            </a:r>
            <a:r>
              <a:rPr lang="pt-BR" sz="165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61% de sua carteira 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dedicada às MPMES;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165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alto engajamento do SNF 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o segmento se traduz em financiamentos mais adequados, sobretudo para investimentos, com taxas mais baixas e prazos mais longos.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endParaRPr lang="pt-BR" sz="1650" spc="36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Agrupar 5">
            <a:extLst>
              <a:ext uri="{FF2B5EF4-FFF2-40B4-BE49-F238E27FC236}">
                <a16:creationId xmlns:a16="http://schemas.microsoft.com/office/drawing/2014/main" id="{07169E6E-24C4-4C6F-ABD2-57EA35EA4058}"/>
              </a:ext>
            </a:extLst>
          </p:cNvPr>
          <p:cNvGrpSpPr/>
          <p:nvPr/>
        </p:nvGrpSpPr>
        <p:grpSpPr>
          <a:xfrm>
            <a:off x="518472" y="1619958"/>
            <a:ext cx="6012831" cy="4321554"/>
            <a:chOff x="6063555" y="1660633"/>
            <a:chExt cx="6012831" cy="4288221"/>
          </a:xfrm>
          <a:noFill/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29CBF3D-793D-4F01-9D91-46EFC3813CD4}"/>
                </a:ext>
              </a:extLst>
            </p:cNvPr>
            <p:cNvSpPr/>
            <p:nvPr/>
          </p:nvSpPr>
          <p:spPr>
            <a:xfrm>
              <a:off x="6169572" y="1660633"/>
              <a:ext cx="5906814" cy="4288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F0C0AA3-A80A-4B18-939C-2DF97FEC5FE5}"/>
                </a:ext>
              </a:extLst>
            </p:cNvPr>
            <p:cNvSpPr txBox="1"/>
            <p:nvPr/>
          </p:nvSpPr>
          <p:spPr>
            <a:xfrm>
              <a:off x="6063555" y="1890038"/>
              <a:ext cx="5713561" cy="549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>
                <a:defRPr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Carteira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crédito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das IFDs por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porte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 rtl="0">
                <a:defRPr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junho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2021)</a:t>
              </a:r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57A5D2B-6AB1-485F-AC7E-F7D07A65E4A6}"/>
              </a:ext>
            </a:extLst>
          </p:cNvPr>
          <p:cNvSpPr txBox="1"/>
          <p:nvPr/>
        </p:nvSpPr>
        <p:spPr>
          <a:xfrm>
            <a:off x="721115" y="5831205"/>
            <a:ext cx="4014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Banco Central do Brasil, elaborado por ABDE.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4C69E828-272F-451F-9A74-3924A8E4A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740371"/>
              </p:ext>
            </p:extLst>
          </p:nvPr>
        </p:nvGraphicFramePr>
        <p:xfrm>
          <a:off x="1247340" y="2572552"/>
          <a:ext cx="4738137" cy="306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649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F2AE8674-54BE-4DD0-A29B-3EE13642C2B4}"/>
              </a:ext>
            </a:extLst>
          </p:cNvPr>
          <p:cNvSpPr txBox="1"/>
          <p:nvPr/>
        </p:nvSpPr>
        <p:spPr>
          <a:xfrm>
            <a:off x="746583" y="516074"/>
            <a:ext cx="916691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Papel do SNF: </a:t>
            </a:r>
            <a:r>
              <a:rPr lang="pt-BR" sz="2800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questões de gênero nas </a:t>
            </a:r>
            <a:r>
              <a:rPr lang="pt-BR" sz="2800" dirty="0" err="1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0A94238-510D-46FE-BCFC-46F216FF6E31}"/>
              </a:ext>
            </a:extLst>
          </p:cNvPr>
          <p:cNvSpPr txBox="1"/>
          <p:nvPr/>
        </p:nvSpPr>
        <p:spPr>
          <a:xfrm>
            <a:off x="746582" y="1430262"/>
            <a:ext cx="6664699" cy="2768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 da ABDE em parceria com o BID contribui para o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reconhecimento das especificidades das </a:t>
            </a:r>
            <a:r>
              <a:rPr lang="pt-BR" sz="1600" b="1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mulheres no acesso ao crédito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favorecendo para o alinhamento das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IFDs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aos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IFDs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possuem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produtos financeiros específicos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voltados para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promover o acesso de mulheres empreendedoras ao financiamento</a:t>
            </a:r>
          </a:p>
        </p:txBody>
      </p:sp>
      <p:pic>
        <p:nvPicPr>
          <p:cNvPr id="8" name="Picture 2" descr="SDG #5: Reach gender equality, empower all women and girls | Agência de  Notícias | IBGE">
            <a:extLst>
              <a:ext uri="{FF2B5EF4-FFF2-40B4-BE49-F238E27FC236}">
                <a16:creationId xmlns:a16="http://schemas.microsoft.com/office/drawing/2014/main" id="{61386038-BED3-42E3-A61D-DF89D036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12" y="1670853"/>
            <a:ext cx="3620006" cy="208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F5368D5-57B2-4844-BC48-405CE4494BB3}"/>
              </a:ext>
            </a:extLst>
          </p:cNvPr>
          <p:cNvSpPr txBox="1"/>
          <p:nvPr/>
        </p:nvSpPr>
        <p:spPr>
          <a:xfrm>
            <a:off x="927524" y="4439598"/>
            <a:ext cx="10597783" cy="1282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</a:pP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Linha </a:t>
            </a:r>
            <a:r>
              <a:rPr lang="pt-BR" sz="18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Pronaf Mulher</a:t>
            </a: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disseminada pelas </a:t>
            </a:r>
            <a:r>
              <a:rPr lang="pt-BR" sz="18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IFDs</a:t>
            </a: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Empreendedora de Minas (</a:t>
            </a:r>
            <a:r>
              <a:rPr lang="pt-BR" sz="18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BDMG</a:t>
            </a: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pt-BR" sz="18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Crediamigo</a:t>
            </a: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Delas (</a:t>
            </a:r>
            <a:r>
              <a:rPr lang="pt-BR" sz="18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BNB</a:t>
            </a: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Crescemos juntas (</a:t>
            </a:r>
            <a:r>
              <a:rPr lang="pt-BR" sz="18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Banestes</a:t>
            </a: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pt-BR" sz="18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BRDE</a:t>
            </a: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Empreendedora do Sul; Empodera </a:t>
            </a:r>
            <a:r>
              <a:rPr lang="pt-BR" sz="18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Banpará</a:t>
            </a: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Mulher Empreendedora (</a:t>
            </a:r>
            <a:r>
              <a:rPr lang="pt-BR" sz="18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Goiás Fomento</a:t>
            </a: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Campanha Mulheres Empreendedoras (</a:t>
            </a:r>
            <a:r>
              <a:rPr lang="pt-BR" sz="18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Fomento TO</a:t>
            </a:r>
            <a:r>
              <a:rPr lang="pt-BR" sz="18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10" name="Picture 4" descr="Desenho de Seta PNG - PNG transparente de Seta para baixar grátis">
            <a:extLst>
              <a:ext uri="{FF2B5EF4-FFF2-40B4-BE49-F238E27FC236}">
                <a16:creationId xmlns:a16="http://schemas.microsoft.com/office/drawing/2014/main" id="{2A2B6B03-786F-448C-9C37-C131011CF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2" b="54940"/>
          <a:stretch/>
        </p:blipFill>
        <p:spPr bwMode="auto">
          <a:xfrm rot="12401342">
            <a:off x="2695811" y="4075938"/>
            <a:ext cx="6859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746583" y="611770"/>
            <a:ext cx="1114993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Entraves no financiamento de </a:t>
            </a:r>
            <a:r>
              <a:rPr lang="pt-BR" sz="2800" b="1" dirty="0" err="1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0217895" y="8951595"/>
            <a:ext cx="704140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en-US" sz="1800" u="none" spc="179" dirty="0">
                <a:solidFill>
                  <a:srgbClr val="6F8090"/>
                </a:solidFill>
                <a:latin typeface="Clear Sans Regular"/>
              </a:rPr>
              <a:t>MDM COMPANY MEETING | APRIL 2020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943B940-9C69-4640-BC9E-C7E1A5D62729}"/>
              </a:ext>
            </a:extLst>
          </p:cNvPr>
          <p:cNvGrpSpPr/>
          <p:nvPr/>
        </p:nvGrpSpPr>
        <p:grpSpPr>
          <a:xfrm>
            <a:off x="746583" y="1461731"/>
            <a:ext cx="5906814" cy="4321554"/>
            <a:chOff x="6169572" y="1660633"/>
            <a:chExt cx="5906814" cy="4288221"/>
          </a:xfrm>
          <a:noFill/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F5400D0-B22F-4C1C-8E5E-B84597B77FEE}"/>
                </a:ext>
              </a:extLst>
            </p:cNvPr>
            <p:cNvSpPr/>
            <p:nvPr/>
          </p:nvSpPr>
          <p:spPr>
            <a:xfrm>
              <a:off x="6169572" y="1660633"/>
              <a:ext cx="5906814" cy="4288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2FB7E2C5-3E17-4D59-8DD8-7F7B87AA8A54}"/>
                </a:ext>
              </a:extLst>
            </p:cNvPr>
            <p:cNvSpPr txBox="1"/>
            <p:nvPr/>
          </p:nvSpPr>
          <p:spPr>
            <a:xfrm>
              <a:off x="6266198" y="1866814"/>
              <a:ext cx="5713561" cy="3206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>
                <a:defRPr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Principais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gargalos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acesso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ao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crédito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por MPMEs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568415-E0CE-469A-A372-70CA8C99343F}"/>
              </a:ext>
            </a:extLst>
          </p:cNvPr>
          <p:cNvSpPr txBox="1"/>
          <p:nvPr/>
        </p:nvSpPr>
        <p:spPr>
          <a:xfrm>
            <a:off x="788623" y="5454225"/>
            <a:ext cx="4014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SEBRAE, elaborado por ABDE.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BFB73483-0353-43AE-85FE-9A6CDFF30AA6}"/>
              </a:ext>
            </a:extLst>
          </p:cNvPr>
          <p:cNvSpPr txBox="1"/>
          <p:nvPr/>
        </p:nvSpPr>
        <p:spPr>
          <a:xfrm>
            <a:off x="6927891" y="1646701"/>
            <a:ext cx="4517526" cy="4599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Pré-crise: perda de participação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saldo total das operações de crédito entre 2015 e 2019;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Crédito para Investimento: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saldo menor para a modalidade no segmento de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2019, quando comparado ao de 2015;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Problemas de adequação de crédito: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 acesso a linhas menos adequadas, com custos mais elevados e menores prazos.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endParaRPr lang="pt-BR" sz="1600" spc="36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278061" y="2239864"/>
            <a:ext cx="5826126" cy="4600576"/>
            <a:chOff x="1278061" y="2239864"/>
            <a:chExt cx="5826126" cy="4600576"/>
          </a:xfrm>
        </p:grpSpPr>
        <p:graphicFrame>
          <p:nvGraphicFramePr>
            <p:cNvPr id="17" name="Diagrama 16">
              <a:extLst>
                <a:ext uri="{FF2B5EF4-FFF2-40B4-BE49-F238E27FC236}">
                  <a16:creationId xmlns:a16="http://schemas.microsoft.com/office/drawing/2014/main" id="{DB73A182-D631-42FC-8992-DA8425CB8F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32489240"/>
                </p:ext>
              </p:extLst>
            </p:nvPr>
          </p:nvGraphicFramePr>
          <p:xfrm>
            <a:off x="1278061" y="2239864"/>
            <a:ext cx="5826126" cy="4600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" name="Retângulo 1"/>
            <p:cNvSpPr/>
            <p:nvPr/>
          </p:nvSpPr>
          <p:spPr>
            <a:xfrm>
              <a:off x="5532120" y="2569464"/>
              <a:ext cx="539496" cy="621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6592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746583" y="611770"/>
            <a:ext cx="1114993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Crise da Covid-19: </a:t>
            </a:r>
            <a:r>
              <a:rPr lang="pt-BR" sz="2800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impacto sobre as </a:t>
            </a:r>
            <a:r>
              <a:rPr lang="pt-BR" sz="2800" dirty="0" err="1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0217895" y="8951595"/>
            <a:ext cx="704140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en-US" sz="1800" u="none" spc="179" dirty="0">
                <a:solidFill>
                  <a:srgbClr val="6F8090"/>
                </a:solidFill>
                <a:latin typeface="Clear Sans Regular"/>
              </a:rPr>
              <a:t>MDM COMPANY MEETING | APRIL 2020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943B940-9C69-4640-BC9E-C7E1A5D62729}"/>
              </a:ext>
            </a:extLst>
          </p:cNvPr>
          <p:cNvGrpSpPr/>
          <p:nvPr/>
        </p:nvGrpSpPr>
        <p:grpSpPr>
          <a:xfrm>
            <a:off x="746583" y="1461731"/>
            <a:ext cx="5906814" cy="4321554"/>
            <a:chOff x="6169572" y="1660633"/>
            <a:chExt cx="5906814" cy="4288221"/>
          </a:xfrm>
          <a:noFill/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F5400D0-B22F-4C1C-8E5E-B84597B77FEE}"/>
                </a:ext>
              </a:extLst>
            </p:cNvPr>
            <p:cNvSpPr/>
            <p:nvPr/>
          </p:nvSpPr>
          <p:spPr>
            <a:xfrm>
              <a:off x="6169572" y="1660633"/>
              <a:ext cx="5906814" cy="4288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2FB7E2C5-3E17-4D59-8DD8-7F7B87AA8A54}"/>
                </a:ext>
              </a:extLst>
            </p:cNvPr>
            <p:cNvSpPr txBox="1"/>
            <p:nvPr/>
          </p:nvSpPr>
          <p:spPr>
            <a:xfrm>
              <a:off x="6266198" y="1866814"/>
              <a:ext cx="5713561" cy="3206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>
                <a:defRPr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Principais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setores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afetados</a:t>
              </a:r>
              <a:endParaRPr lang="en-GB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" name="TextBox 14">
            <a:extLst>
              <a:ext uri="{FF2B5EF4-FFF2-40B4-BE49-F238E27FC236}">
                <a16:creationId xmlns:a16="http://schemas.microsoft.com/office/drawing/2014/main" id="{528AF31D-3CF8-4ACC-85DE-DBA64ACDCCEC}"/>
              </a:ext>
            </a:extLst>
          </p:cNvPr>
          <p:cNvSpPr txBox="1"/>
          <p:nvPr/>
        </p:nvSpPr>
        <p:spPr>
          <a:xfrm>
            <a:off x="6769650" y="1461731"/>
            <a:ext cx="4813005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Necessidades imediatas: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busca por linhas de liquidez (capital de giro) no mercado de crédito.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Ponto principal: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carência e prazo;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Médio e longo prazos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recursos para reposicionamento de modelos de negócio na retomada das atividades – </a:t>
            </a:r>
            <a:r>
              <a:rPr lang="pt-BR" sz="1600" i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e-commerce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adaptações sanitárias, aprimoramento de gestão etc.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Restrições na oferta de crédito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elevada percepção de risco – “empoçamento de recursos, mesmo com medidas monetárias.</a:t>
            </a:r>
            <a:endParaRPr lang="pt-BR" sz="1600" spc="36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Pentágono 13">
            <a:extLst>
              <a:ext uri="{FF2B5EF4-FFF2-40B4-BE49-F238E27FC236}">
                <a16:creationId xmlns:a16="http://schemas.microsoft.com/office/drawing/2014/main" id="{B9BFB6EC-47F4-4ADC-A9F9-043DFFA7C442}"/>
              </a:ext>
            </a:extLst>
          </p:cNvPr>
          <p:cNvSpPr/>
          <p:nvPr/>
        </p:nvSpPr>
        <p:spPr>
          <a:xfrm rot="5400000">
            <a:off x="3315149" y="1213049"/>
            <a:ext cx="820735" cy="2705100"/>
          </a:xfrm>
          <a:prstGeom prst="homePlate">
            <a:avLst>
              <a:gd name="adj" fmla="val 4234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Turismo e cultura</a:t>
            </a:r>
            <a:endParaRPr lang="pt-BR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Pentágono 15">
            <a:extLst>
              <a:ext uri="{FF2B5EF4-FFF2-40B4-BE49-F238E27FC236}">
                <a16:creationId xmlns:a16="http://schemas.microsoft.com/office/drawing/2014/main" id="{59145442-7BD4-4901-B43A-B85F7E6A2ABA}"/>
              </a:ext>
            </a:extLst>
          </p:cNvPr>
          <p:cNvSpPr/>
          <p:nvPr/>
        </p:nvSpPr>
        <p:spPr>
          <a:xfrm rot="5400000">
            <a:off x="3315148" y="2161581"/>
            <a:ext cx="820735" cy="2705100"/>
          </a:xfrm>
          <a:prstGeom prst="homePlate">
            <a:avLst>
              <a:gd name="adj" fmla="val 423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Alimentação</a:t>
            </a:r>
          </a:p>
        </p:txBody>
      </p:sp>
      <p:sp>
        <p:nvSpPr>
          <p:cNvPr id="132" name="Pentágono 16">
            <a:extLst>
              <a:ext uri="{FF2B5EF4-FFF2-40B4-BE49-F238E27FC236}">
                <a16:creationId xmlns:a16="http://schemas.microsoft.com/office/drawing/2014/main" id="{6AC736F9-0973-4A3B-8657-28D3FAC6EE51}"/>
              </a:ext>
            </a:extLst>
          </p:cNvPr>
          <p:cNvSpPr/>
          <p:nvPr/>
        </p:nvSpPr>
        <p:spPr>
          <a:xfrm rot="5400000">
            <a:off x="3315148" y="3089477"/>
            <a:ext cx="820735" cy="2705100"/>
          </a:xfrm>
          <a:prstGeom prst="homePlate">
            <a:avLst>
              <a:gd name="adj" fmla="val 42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Transportes</a:t>
            </a:r>
          </a:p>
        </p:txBody>
      </p:sp>
      <p:sp>
        <p:nvSpPr>
          <p:cNvPr id="16" name="Pentágono 17">
            <a:extLst>
              <a:ext uri="{FF2B5EF4-FFF2-40B4-BE49-F238E27FC236}">
                <a16:creationId xmlns:a16="http://schemas.microsoft.com/office/drawing/2014/main" id="{3A68189C-3DF4-4491-B764-79FC71DDB7CA}"/>
              </a:ext>
            </a:extLst>
          </p:cNvPr>
          <p:cNvSpPr/>
          <p:nvPr/>
        </p:nvSpPr>
        <p:spPr>
          <a:xfrm rot="5400000">
            <a:off x="3315147" y="4074102"/>
            <a:ext cx="820735" cy="2705100"/>
          </a:xfrm>
          <a:prstGeom prst="homePlate">
            <a:avLst>
              <a:gd name="adj" fmla="val 42343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Indústria</a:t>
            </a:r>
          </a:p>
        </p:txBody>
      </p:sp>
    </p:spTree>
    <p:extLst>
      <p:ext uri="{BB962C8B-B14F-4D97-AF65-F5344CB8AC3E}">
        <p14:creationId xmlns:p14="http://schemas.microsoft.com/office/powerpoint/2010/main" val="210316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746583" y="611770"/>
            <a:ext cx="1114993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Atuação anticíclica do SNF na crise da Covid-19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0217895" y="8951595"/>
            <a:ext cx="704140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en-US" sz="1800" u="none" spc="179" dirty="0">
                <a:solidFill>
                  <a:srgbClr val="6F8090"/>
                </a:solidFill>
                <a:latin typeface="Clear Sans Regular"/>
              </a:rPr>
              <a:t>MDM COMPANY MEETING | APRIL 2020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528AF31D-3CF8-4ACC-85DE-DBA64ACDCCEC}"/>
              </a:ext>
            </a:extLst>
          </p:cNvPr>
          <p:cNvSpPr txBox="1"/>
          <p:nvPr/>
        </p:nvSpPr>
        <p:spPr>
          <a:xfrm>
            <a:off x="6927890" y="1669515"/>
            <a:ext cx="4813005" cy="3530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Ação tempestiva: R$271 bilhões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recursos adicionais foram disponibilizados pelo SNF para as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Desse total, R$228 por meio das associadas da ABDE;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Resposta imediata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em março,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R$ 160 bilhões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foram empregados para o apoio ao segmento, em 30 novas linhas de financiamento, acréscimo de recursos em linhas existentes, entre outras medidas.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9C8EA6DF-7BD5-4D12-A8CB-8A5EEFD84AB4}"/>
              </a:ext>
            </a:extLst>
          </p:cNvPr>
          <p:cNvSpPr txBox="1"/>
          <p:nvPr/>
        </p:nvSpPr>
        <p:spPr>
          <a:xfrm>
            <a:off x="1985104" y="4692933"/>
            <a:ext cx="596146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3" name="Agrupar 7">
            <a:extLst>
              <a:ext uri="{FF2B5EF4-FFF2-40B4-BE49-F238E27FC236}">
                <a16:creationId xmlns:a16="http://schemas.microsoft.com/office/drawing/2014/main" id="{024FC9BA-58B8-4E43-A54C-926002FB648D}"/>
              </a:ext>
            </a:extLst>
          </p:cNvPr>
          <p:cNvGrpSpPr/>
          <p:nvPr/>
        </p:nvGrpSpPr>
        <p:grpSpPr>
          <a:xfrm>
            <a:off x="527040" y="1517654"/>
            <a:ext cx="5906814" cy="4321554"/>
            <a:chOff x="6169572" y="1660633"/>
            <a:chExt cx="5906814" cy="4288221"/>
          </a:xfrm>
          <a:noFill/>
        </p:grpSpPr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EED9982A-CA50-49AE-9BFB-7F71B8B98415}"/>
                </a:ext>
              </a:extLst>
            </p:cNvPr>
            <p:cNvSpPr/>
            <p:nvPr/>
          </p:nvSpPr>
          <p:spPr>
            <a:xfrm>
              <a:off x="6169572" y="1660633"/>
              <a:ext cx="5906814" cy="4288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73C8F144-68BC-4C9B-9E5A-4D9820735AFF}"/>
                </a:ext>
              </a:extLst>
            </p:cNvPr>
            <p:cNvSpPr txBox="1"/>
            <p:nvPr/>
          </p:nvSpPr>
          <p:spPr>
            <a:xfrm>
              <a:off x="6266198" y="1866814"/>
              <a:ext cx="5713561" cy="549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>
                <a:defRPr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Recursos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adicionais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disponibilizados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por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mês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durante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 crise da Covid-19 (R$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bilhões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grpSp>
        <p:nvGrpSpPr>
          <p:cNvPr id="96" name="Agrupar 11">
            <a:extLst>
              <a:ext uri="{FF2B5EF4-FFF2-40B4-BE49-F238E27FC236}">
                <a16:creationId xmlns:a16="http://schemas.microsoft.com/office/drawing/2014/main" id="{D3B5C92A-D42C-47F5-8F8D-50DEDAC4B197}"/>
              </a:ext>
            </a:extLst>
          </p:cNvPr>
          <p:cNvGrpSpPr/>
          <p:nvPr/>
        </p:nvGrpSpPr>
        <p:grpSpPr>
          <a:xfrm>
            <a:off x="664287" y="2266184"/>
            <a:ext cx="5906814" cy="3287306"/>
            <a:chOff x="800384" y="2495979"/>
            <a:chExt cx="5847394" cy="3287306"/>
          </a:xfrm>
        </p:grpSpPr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2CCE0134-518F-4E70-8427-9B3EE62ABEB2}"/>
                </a:ext>
              </a:extLst>
            </p:cNvPr>
            <p:cNvSpPr/>
            <p:nvPr/>
          </p:nvSpPr>
          <p:spPr>
            <a:xfrm>
              <a:off x="4936887" y="4949305"/>
              <a:ext cx="623646" cy="2769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450BCA7C-A0DD-498A-A349-5697C09F7FD5}"/>
                </a:ext>
              </a:extLst>
            </p:cNvPr>
            <p:cNvSpPr txBox="1"/>
            <p:nvPr/>
          </p:nvSpPr>
          <p:spPr>
            <a:xfrm>
              <a:off x="800384" y="5521675"/>
              <a:ext cx="40149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Fonte: ABDE.</a:t>
              </a:r>
            </a:p>
          </p:txBody>
        </p:sp>
        <p:grpSp>
          <p:nvGrpSpPr>
            <p:cNvPr id="99" name="Grupo 3">
              <a:extLst>
                <a:ext uri="{FF2B5EF4-FFF2-40B4-BE49-F238E27FC236}">
                  <a16:creationId xmlns:a16="http://schemas.microsoft.com/office/drawing/2014/main" id="{44E13E3E-7D8B-4CA4-8BFC-6889E5A391B4}"/>
                </a:ext>
              </a:extLst>
            </p:cNvPr>
            <p:cNvGrpSpPr/>
            <p:nvPr/>
          </p:nvGrpSpPr>
          <p:grpSpPr>
            <a:xfrm>
              <a:off x="977410" y="4263057"/>
              <a:ext cx="5670368" cy="1189386"/>
              <a:chOff x="0" y="5257800"/>
              <a:chExt cx="12210546" cy="1600200"/>
            </a:xfrm>
          </p:grpSpPr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A6248D9-0FEE-4A05-AE59-B6E00617B1BA}"/>
                  </a:ext>
                </a:extLst>
              </p:cNvPr>
              <p:cNvSpPr/>
              <p:nvPr/>
            </p:nvSpPr>
            <p:spPr>
              <a:xfrm>
                <a:off x="0" y="6515100"/>
                <a:ext cx="1224000" cy="3429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</a:t>
                </a:r>
              </a:p>
            </p:txBody>
          </p:sp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C6441F2D-9E4F-4AB4-B654-2BF9D7898C52}"/>
                  </a:ext>
                </a:extLst>
              </p:cNvPr>
              <p:cNvSpPr/>
              <p:nvPr/>
            </p:nvSpPr>
            <p:spPr>
              <a:xfrm>
                <a:off x="1221900" y="6515100"/>
                <a:ext cx="1224000" cy="3429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Abr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777549A1-5839-4CFD-B589-4B59DF4B42D9}"/>
                  </a:ext>
                </a:extLst>
              </p:cNvPr>
              <p:cNvSpPr/>
              <p:nvPr/>
            </p:nvSpPr>
            <p:spPr>
              <a:xfrm>
                <a:off x="2443800" y="6515100"/>
                <a:ext cx="1280192" cy="3429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Mai</a:t>
                </a:r>
              </a:p>
            </p:txBody>
          </p:sp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39D57744-444D-4BBF-A101-B1847DC8FCBB}"/>
                  </a:ext>
                </a:extLst>
              </p:cNvPr>
              <p:cNvSpPr/>
              <p:nvPr/>
            </p:nvSpPr>
            <p:spPr>
              <a:xfrm>
                <a:off x="3676998" y="6515100"/>
                <a:ext cx="1224000" cy="3429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Jun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BC902AD3-36AD-40F0-A662-617DC12C6E7C}"/>
                  </a:ext>
                </a:extLst>
              </p:cNvPr>
              <p:cNvSpPr/>
              <p:nvPr/>
            </p:nvSpPr>
            <p:spPr>
              <a:xfrm>
                <a:off x="4898898" y="6515100"/>
                <a:ext cx="1224000" cy="3429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Jul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Retângulo 107">
                <a:extLst>
                  <a:ext uri="{FF2B5EF4-FFF2-40B4-BE49-F238E27FC236}">
                    <a16:creationId xmlns:a16="http://schemas.microsoft.com/office/drawing/2014/main" id="{1D731270-0858-4D71-A999-CC8E409FEF13}"/>
                  </a:ext>
                </a:extLst>
              </p:cNvPr>
              <p:cNvSpPr/>
              <p:nvPr/>
            </p:nvSpPr>
            <p:spPr>
              <a:xfrm>
                <a:off x="6119396" y="6515100"/>
                <a:ext cx="1224000" cy="3429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Ago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Retângulo 108">
                <a:extLst>
                  <a:ext uri="{FF2B5EF4-FFF2-40B4-BE49-F238E27FC236}">
                    <a16:creationId xmlns:a16="http://schemas.microsoft.com/office/drawing/2014/main" id="{96893020-BF98-420A-87C6-4CED1E1E6E96}"/>
                  </a:ext>
                </a:extLst>
              </p:cNvPr>
              <p:cNvSpPr/>
              <p:nvPr/>
            </p:nvSpPr>
            <p:spPr>
              <a:xfrm>
                <a:off x="7341894" y="6515100"/>
                <a:ext cx="1224000" cy="3429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Set</a:t>
                </a:r>
              </a:p>
            </p:txBody>
          </p:sp>
          <p:sp>
            <p:nvSpPr>
              <p:cNvPr id="110" name="Retângulo 109">
                <a:extLst>
                  <a:ext uri="{FF2B5EF4-FFF2-40B4-BE49-F238E27FC236}">
                    <a16:creationId xmlns:a16="http://schemas.microsoft.com/office/drawing/2014/main" id="{87E8220C-50A6-4580-BA04-6327C178E2CD}"/>
                  </a:ext>
                </a:extLst>
              </p:cNvPr>
              <p:cNvSpPr/>
              <p:nvPr/>
            </p:nvSpPr>
            <p:spPr>
              <a:xfrm>
                <a:off x="8561794" y="6515100"/>
                <a:ext cx="1277346" cy="3429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Out</a:t>
                </a:r>
              </a:p>
            </p:txBody>
          </p:sp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DA66863E-0712-4809-A050-24842A4F550F}"/>
                  </a:ext>
                </a:extLst>
              </p:cNvPr>
              <p:cNvSpPr/>
              <p:nvPr/>
            </p:nvSpPr>
            <p:spPr>
              <a:xfrm>
                <a:off x="9790046" y="6515100"/>
                <a:ext cx="1224000" cy="3429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Nov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EBADECE9-5B18-422E-B2DE-A66501FEE3CE}"/>
                  </a:ext>
                </a:extLst>
              </p:cNvPr>
              <p:cNvSpPr/>
              <p:nvPr/>
            </p:nvSpPr>
            <p:spPr>
              <a:xfrm>
                <a:off x="10986546" y="6515100"/>
                <a:ext cx="1224000" cy="3429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Dez</a:t>
                </a:r>
              </a:p>
            </p:txBody>
          </p:sp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B62859DC-2B09-467C-8F0D-6D5C855B90C4}"/>
                  </a:ext>
                </a:extLst>
              </p:cNvPr>
              <p:cNvSpPr/>
              <p:nvPr/>
            </p:nvSpPr>
            <p:spPr>
              <a:xfrm>
                <a:off x="1219100" y="5897929"/>
                <a:ext cx="1224001" cy="6223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FFED8CE6-749C-457C-B992-C96522780102}"/>
                  </a:ext>
                </a:extLst>
              </p:cNvPr>
              <p:cNvSpPr/>
              <p:nvPr/>
            </p:nvSpPr>
            <p:spPr>
              <a:xfrm>
                <a:off x="3708275" y="5257800"/>
                <a:ext cx="1224003" cy="6223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2FEE6CB0-8920-4E21-A5BA-CBC38EA35D07}"/>
                  </a:ext>
                </a:extLst>
              </p:cNvPr>
              <p:cNvSpPr/>
              <p:nvPr/>
            </p:nvSpPr>
            <p:spPr>
              <a:xfrm>
                <a:off x="3708276" y="5275631"/>
                <a:ext cx="1223999" cy="124460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E84D8004-C05A-437C-BB90-AA271BE11C2D}"/>
                </a:ext>
              </a:extLst>
            </p:cNvPr>
            <p:cNvSpPr/>
            <p:nvPr/>
          </p:nvSpPr>
          <p:spPr>
            <a:xfrm>
              <a:off x="966256" y="2495979"/>
              <a:ext cx="590707" cy="270255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160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Retângulo 100">
              <a:extLst>
                <a:ext uri="{FF2B5EF4-FFF2-40B4-BE49-F238E27FC236}">
                  <a16:creationId xmlns:a16="http://schemas.microsoft.com/office/drawing/2014/main" id="{D0F030F3-B1BC-4123-9163-AB80C5E98359}"/>
                </a:ext>
              </a:extLst>
            </p:cNvPr>
            <p:cNvSpPr/>
            <p:nvPr/>
          </p:nvSpPr>
          <p:spPr>
            <a:xfrm flipV="1">
              <a:off x="3784884" y="5086755"/>
              <a:ext cx="620775" cy="9979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AFB0939C-0DF8-4642-A2FD-3AC0DD67DDE0}"/>
                </a:ext>
              </a:extLst>
            </p:cNvPr>
            <p:cNvSpPr txBox="1"/>
            <p:nvPr/>
          </p:nvSpPr>
          <p:spPr>
            <a:xfrm>
              <a:off x="3793067" y="4922801"/>
              <a:ext cx="658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C5402454-1A0B-418B-8076-F1C19F307232}"/>
              </a:ext>
            </a:extLst>
          </p:cNvPr>
          <p:cNvSpPr txBox="1"/>
          <p:nvPr/>
        </p:nvSpPr>
        <p:spPr>
          <a:xfrm>
            <a:off x="1397619" y="4483361"/>
            <a:ext cx="629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64B1A22E-003A-48A2-8032-C0A01A969829}"/>
              </a:ext>
            </a:extLst>
          </p:cNvPr>
          <p:cNvSpPr txBox="1"/>
          <p:nvPr/>
        </p:nvSpPr>
        <p:spPr>
          <a:xfrm>
            <a:off x="2585718" y="4007312"/>
            <a:ext cx="596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B0A0E11A-3C53-4FFA-9B22-A6856D332055}"/>
              </a:ext>
            </a:extLst>
          </p:cNvPr>
          <p:cNvSpPr txBox="1"/>
          <p:nvPr/>
        </p:nvSpPr>
        <p:spPr>
          <a:xfrm>
            <a:off x="4916846" y="4682135"/>
            <a:ext cx="5294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4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/>
          <p:cNvSpPr txBox="1">
            <a:spLocks/>
          </p:cNvSpPr>
          <p:nvPr/>
        </p:nvSpPr>
        <p:spPr>
          <a:xfrm>
            <a:off x="3748798" y="6680779"/>
            <a:ext cx="9951969" cy="649962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r" defTabSz="783184" rtl="0" eaLnBrk="1" latinLnBrk="0" hangingPunct="1">
              <a:lnSpc>
                <a:spcPct val="90000"/>
              </a:lnSpc>
              <a:spcBef>
                <a:spcPts val="857"/>
              </a:spcBef>
              <a:buFont typeface="Arial" panose="020B0604020202020204" pitchFamily="34" charset="0"/>
              <a:buNone/>
              <a:defRPr sz="21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1592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184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4775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6367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7959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9551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1143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2734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2400" b="1" dirty="0">
              <a:solidFill>
                <a:srgbClr val="003859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611559" y="404664"/>
            <a:ext cx="8816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de garantias emergenciais</a:t>
            </a:r>
            <a:endParaRPr lang="en-US" sz="2800" b="1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1559" y="1602740"/>
            <a:ext cx="3153635" cy="35548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20000"/>
            </a:pPr>
            <a:r>
              <a:rPr lang="pt-BR" sz="2000" b="1" u="sng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</a:t>
            </a:r>
            <a:endParaRPr lang="pt-BR" sz="2400" b="1" u="sng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  <a:buSzPct val="120000"/>
            </a:pPr>
            <a:endParaRPr lang="pt-BR" sz="14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Operador/Gestor: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BNDES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aportado de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R$ 20 bilhões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SNF representou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 do total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contratado, um total de R$ 21,7 bilhões.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Agentes habilitados do SNF: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IFDs</a:t>
            </a:r>
            <a:endParaRPr lang="pt-BR" sz="1400" dirty="0">
              <a:solidFill>
                <a:srgbClr val="0038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005023" y="1602740"/>
            <a:ext cx="3153635" cy="3631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20000"/>
            </a:pPr>
            <a:r>
              <a:rPr lang="pt-BR" sz="2000" b="1" u="sng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PRONAMPE</a:t>
            </a:r>
            <a:endParaRPr lang="pt-BR" sz="2400" b="1" u="sng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  <a:buSzPct val="120000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(fases 1, 2 e 3)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Operador/Gestor: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aportado de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R$ 37,9 bilhões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SNF representou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79% do total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contratado, um total de R$ 37,5 bilhões.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Agentes habilitados do SNF: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IFDs</a:t>
            </a:r>
            <a:endParaRPr lang="pt-BR" b="1" dirty="0">
              <a:solidFill>
                <a:srgbClr val="0038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DB489ACA-507A-4D46-A21E-A6A8B67946A8}"/>
              </a:ext>
            </a:extLst>
          </p:cNvPr>
          <p:cNvSpPr txBox="1"/>
          <p:nvPr/>
        </p:nvSpPr>
        <p:spPr>
          <a:xfrm>
            <a:off x="7643955" y="1520120"/>
            <a:ext cx="3932527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Ação além do crédito: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aposta em medidas de mobilização de capitais, como instrumentos garantidores, com focalização no segmento de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Alavancagem dos recursos privados: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programas emergenciais destravaram a liquidez, permitindo que recursos de diversas medidas de natureza fiscal e monetárias chegassem às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49693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D01E80F-7E72-412F-B673-EB5EB4C5CD5E}"/>
              </a:ext>
            </a:extLst>
          </p:cNvPr>
          <p:cNvGrpSpPr/>
          <p:nvPr/>
        </p:nvGrpSpPr>
        <p:grpSpPr>
          <a:xfrm>
            <a:off x="939994" y="1503367"/>
            <a:ext cx="4810539" cy="4064764"/>
            <a:chOff x="6169572" y="1660633"/>
            <a:chExt cx="5906814" cy="428822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6F51B5F-388E-4050-86C4-2436900E2053}"/>
                </a:ext>
              </a:extLst>
            </p:cNvPr>
            <p:cNvSpPr/>
            <p:nvPr/>
          </p:nvSpPr>
          <p:spPr>
            <a:xfrm>
              <a:off x="6169572" y="1660633"/>
              <a:ext cx="5906814" cy="4288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9CCD0979-4F20-4D8E-86BF-A73105BCA9C9}"/>
                </a:ext>
              </a:extLst>
            </p:cNvPr>
            <p:cNvSpPr txBox="1"/>
            <p:nvPr/>
          </p:nvSpPr>
          <p:spPr>
            <a:xfrm>
              <a:off x="6266198" y="1866814"/>
              <a:ext cx="5713562" cy="5844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>
                <a:defRPr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Recursos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contratados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partir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das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garantias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do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Pronampe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permanente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(R$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milhões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F2AE8674-54BE-4DD0-A29B-3EE13642C2B4}"/>
              </a:ext>
            </a:extLst>
          </p:cNvPr>
          <p:cNvSpPr txBox="1"/>
          <p:nvPr/>
        </p:nvSpPr>
        <p:spPr>
          <a:xfrm>
            <a:off x="746583" y="516074"/>
            <a:ext cx="916691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de garantias emergenciais</a:t>
            </a:r>
            <a:endParaRPr lang="en-US" sz="2800" b="1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DB489ACA-507A-4D46-A21E-A6A8B67946A8}"/>
              </a:ext>
            </a:extLst>
          </p:cNvPr>
          <p:cNvSpPr txBox="1"/>
          <p:nvPr/>
        </p:nvSpPr>
        <p:spPr>
          <a:xfrm>
            <a:off x="6281531" y="1503367"/>
            <a:ext cx="5049078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julho de 2021, foram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aportados R$ 5 bilhões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recursos para tornar o </a:t>
            </a:r>
            <a:r>
              <a:rPr lang="pt-BR" sz="1600" b="1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Pronampe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permanente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 potencial de alavancagem de R$ 25 bilhões em crédito para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MPEs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Até setembro de 2021,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R$ 23,2 bilhões foram contratados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partir dos novos recursos disponibilizados para o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Pronampe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instituições do SNF foram responsáveis por 78% do valor contratado no novo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Pronampe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um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de R$ 18 bilhões, em 236 mil operações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27EF1D5-03BE-4049-9918-24B948E85901}"/>
              </a:ext>
            </a:extLst>
          </p:cNvPr>
          <p:cNvSpPr txBox="1"/>
          <p:nvPr/>
        </p:nvSpPr>
        <p:spPr>
          <a:xfrm>
            <a:off x="1018688" y="5535126"/>
            <a:ext cx="332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Banco do Brasil, elaborado por ABDE. 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2ACEDC20-6E12-4BA6-AF56-A11441F55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466748"/>
              </p:ext>
            </p:extLst>
          </p:nvPr>
        </p:nvGraphicFramePr>
        <p:xfrm>
          <a:off x="1059263" y="26599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6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F2AE8674-54BE-4DD0-A29B-3EE13642C2B4}"/>
              </a:ext>
            </a:extLst>
          </p:cNvPr>
          <p:cNvSpPr txBox="1"/>
          <p:nvPr/>
        </p:nvSpPr>
        <p:spPr>
          <a:xfrm>
            <a:off x="746583" y="516074"/>
            <a:ext cx="916691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Fundos garantidores subnacionais</a:t>
            </a:r>
            <a:endParaRPr lang="en-US" sz="2800" b="1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0893F17-3720-4C1F-815A-F77CC992A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08206"/>
              </p:ext>
            </p:extLst>
          </p:nvPr>
        </p:nvGraphicFramePr>
        <p:xfrm>
          <a:off x="5131294" y="1293790"/>
          <a:ext cx="6409679" cy="4797550"/>
        </p:xfrm>
        <a:graphic>
          <a:graphicData uri="http://schemas.openxmlformats.org/drawingml/2006/table">
            <a:tbl>
              <a:tblPr/>
              <a:tblGrid>
                <a:gridCol w="1438183">
                  <a:extLst>
                    <a:ext uri="{9D8B030D-6E8A-4147-A177-3AD203B41FA5}">
                      <a16:colId xmlns:a16="http://schemas.microsoft.com/office/drawing/2014/main" val="521431281"/>
                    </a:ext>
                  </a:extLst>
                </a:gridCol>
                <a:gridCol w="2867488">
                  <a:extLst>
                    <a:ext uri="{9D8B030D-6E8A-4147-A177-3AD203B41FA5}">
                      <a16:colId xmlns:a16="http://schemas.microsoft.com/office/drawing/2014/main" val="4014389867"/>
                    </a:ext>
                  </a:extLst>
                </a:gridCol>
                <a:gridCol w="2104008">
                  <a:extLst>
                    <a:ext uri="{9D8B030D-6E8A-4147-A177-3AD203B41FA5}">
                      <a16:colId xmlns:a16="http://schemas.microsoft.com/office/drawing/2014/main" val="2504915853"/>
                    </a:ext>
                  </a:extLst>
                </a:gridCol>
              </a:tblGrid>
              <a:tr h="365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Instituição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Fundo de Aval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Público-alvo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2636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Banese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Fundo de Aval do Estado (</a:t>
                      </a:r>
                      <a:r>
                        <a:rPr lang="pt-BR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Faes</a:t>
                      </a:r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Profissionais liberais autônomos, </a:t>
                      </a:r>
                      <a:r>
                        <a:rPr lang="pt-BR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MPEs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693088"/>
                  </a:ext>
                </a:extLst>
              </a:tr>
              <a:tr h="4140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Bandes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Fundo de Aval Bandes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MEIs e autônomos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584855"/>
                  </a:ext>
                </a:extLst>
              </a:tr>
              <a:tr h="1029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Fomento 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Fundo de Aval Garantidor das Microempresas e Empresas de Pequeno Porte do Paraná – FAG/PR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MPEs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119477"/>
                  </a:ext>
                </a:extLst>
              </a:tr>
              <a:tr h="5149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Badesc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Fundo de Aval do Estado de Santa Catarina - FAE/SC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MPMEs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07038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BRDE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Fundo Garantidor ACATE (FGA)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Pequenas e Médias Empresas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950765"/>
                  </a:ext>
                </a:extLst>
              </a:tr>
              <a:tr h="6866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MT Fomento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Fundo de Aval Garantidor de Mato Grosso (MT Garante)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MPMEs</a:t>
                      </a:r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, Cooperativas e Centros de Crédito ligados à economia solidária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158931"/>
                  </a:ext>
                </a:extLst>
              </a:tr>
              <a:tr h="21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Desenvolve 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Fundo de Aval (FDA)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MEIs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444578"/>
                  </a:ext>
                </a:extLst>
              </a:tr>
              <a:tr h="5149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Badesc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Fundo de Aval do Estado de Santa Catarina (FAE/SC)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MPMEs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054235"/>
                  </a:ext>
                </a:extLst>
              </a:tr>
            </a:tbl>
          </a:graphicData>
        </a:graphic>
      </p:graphicFrame>
      <p:sp>
        <p:nvSpPr>
          <p:cNvPr id="8" name="TextBox 14">
            <a:extLst>
              <a:ext uri="{FF2B5EF4-FFF2-40B4-BE49-F238E27FC236}">
                <a16:creationId xmlns:a16="http://schemas.microsoft.com/office/drawing/2014/main" id="{8F81E05E-50B0-484D-8873-FDC135823A41}"/>
              </a:ext>
            </a:extLst>
          </p:cNvPr>
          <p:cNvSpPr txBox="1"/>
          <p:nvPr/>
        </p:nvSpPr>
        <p:spPr>
          <a:xfrm>
            <a:off x="746583" y="1583381"/>
            <a:ext cx="378566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SNF também atua por meio de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oito fundos de aval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âmbito subnacional para garantir operações de crédito com as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micro, pequenas e médias empresas;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 a crise da Covid-19, os fundos garantidores subnacionais disponibilizaram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de R$ 259 milhões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garantir as operações com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1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F2AE8674-54BE-4DD0-A29B-3EE13642C2B4}"/>
              </a:ext>
            </a:extLst>
          </p:cNvPr>
          <p:cNvSpPr txBox="1"/>
          <p:nvPr/>
        </p:nvSpPr>
        <p:spPr>
          <a:xfrm>
            <a:off x="746583" y="516074"/>
            <a:ext cx="916691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garantidores emergenciais (PE)</a:t>
            </a:r>
            <a:endParaRPr lang="en-US" sz="2800" b="1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340368" y="1357138"/>
            <a:ext cx="6325282" cy="4629680"/>
            <a:chOff x="5393634" y="1357135"/>
            <a:chExt cx="6325282" cy="4629680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2AB2EA6B-09FD-4953-ABDF-DEEFF4746C4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1046620"/>
                </p:ext>
              </p:extLst>
            </p:nvPr>
          </p:nvGraphicFramePr>
          <p:xfrm>
            <a:off x="5567243" y="2115476"/>
            <a:ext cx="5804453" cy="38713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C27F3DE-2019-4454-A0F5-49AC668CB0FB}"/>
                </a:ext>
              </a:extLst>
            </p:cNvPr>
            <p:cNvSpPr txBox="1"/>
            <p:nvPr/>
          </p:nvSpPr>
          <p:spPr>
            <a:xfrm>
              <a:off x="5393634" y="1357135"/>
              <a:ext cx="604298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Crescimento anual da carteira do Sistema Financeiro por porte de empresa com e sem programa emergencial (em %)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CDC9359-1BC4-46EF-BEE7-D427EEAAA9E6}"/>
                </a:ext>
              </a:extLst>
            </p:cNvPr>
            <p:cNvSpPr txBox="1"/>
            <p:nvPr/>
          </p:nvSpPr>
          <p:spPr>
            <a:xfrm>
              <a:off x="5567243" y="5732899"/>
              <a:ext cx="61516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Fonte: Banco Central do Brasil, elaborado por ABDE. </a:t>
              </a:r>
            </a:p>
          </p:txBody>
        </p:sp>
      </p:grpSp>
      <p:sp>
        <p:nvSpPr>
          <p:cNvPr id="10" name="TextBox 14">
            <a:extLst>
              <a:ext uri="{FF2B5EF4-FFF2-40B4-BE49-F238E27FC236}">
                <a16:creationId xmlns:a16="http://schemas.microsoft.com/office/drawing/2014/main" id="{DEE5DF57-5F94-43D5-BB9D-EFA2C5F55881}"/>
              </a:ext>
            </a:extLst>
          </p:cNvPr>
          <p:cNvSpPr txBox="1"/>
          <p:nvPr/>
        </p:nvSpPr>
        <p:spPr>
          <a:xfrm>
            <a:off x="646695" y="2364054"/>
            <a:ext cx="3912055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emergenciais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o PEAC,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Pronampe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PEAC Maquininhas, PESE e CGPE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foram responsáveis por ampliar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até 28 </a:t>
            </a:r>
            <a:r>
              <a:rPr lang="pt-BR" sz="1600" b="1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p.p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crescimento do crédito do Sistema Financeiro Nacional para empresas de menor porte durante a crise.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F2AE8674-54BE-4DD0-A29B-3EE13642C2B4}"/>
              </a:ext>
            </a:extLst>
          </p:cNvPr>
          <p:cNvSpPr txBox="1"/>
          <p:nvPr/>
        </p:nvSpPr>
        <p:spPr>
          <a:xfrm>
            <a:off x="746583" y="516074"/>
            <a:ext cx="916691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Fundo Geral do Turismo (</a:t>
            </a:r>
            <a:r>
              <a:rPr lang="pt-BR" sz="2800" b="1" dirty="0" err="1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Fungetur</a:t>
            </a:r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800" b="1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311E1CED-FD8F-4B43-B278-04FD8812FC2C}"/>
              </a:ext>
            </a:extLst>
          </p:cNvPr>
          <p:cNvSpPr txBox="1"/>
          <p:nvPr/>
        </p:nvSpPr>
        <p:spPr>
          <a:xfrm>
            <a:off x="6677780" y="1666443"/>
            <a:ext cx="4679333" cy="452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SNF também possui forte atuação com as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setor de Turismo, por meio do </a:t>
            </a:r>
            <a:r>
              <a:rPr lang="pt-BR" sz="1600" b="1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Fungetur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pt-BR" sz="1600" b="1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IFDs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credenciadas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contrataram R$ 757,2 milhões em 2020 e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R$ 142,1 milhões em 2021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os recursos do Fundo;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total, a utilização dos recursos do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Fungetur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já permitiram a preservação e geração de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53.519 empregos diretos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2018 e 2020.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endParaRPr lang="pt-BR" sz="1600" spc="36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D630305-3955-4C9B-B5F1-FB43611E3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620903"/>
              </p:ext>
            </p:extLst>
          </p:nvPr>
        </p:nvGraphicFramePr>
        <p:xfrm>
          <a:off x="1580158" y="2633411"/>
          <a:ext cx="4392772" cy="262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Agrupar 8">
            <a:extLst>
              <a:ext uri="{FF2B5EF4-FFF2-40B4-BE49-F238E27FC236}">
                <a16:creationId xmlns:a16="http://schemas.microsoft.com/office/drawing/2014/main" id="{40C6704C-92CF-466A-ADAA-0658BEF5FA5F}"/>
              </a:ext>
            </a:extLst>
          </p:cNvPr>
          <p:cNvGrpSpPr/>
          <p:nvPr/>
        </p:nvGrpSpPr>
        <p:grpSpPr>
          <a:xfrm>
            <a:off x="509725" y="1708498"/>
            <a:ext cx="5906814" cy="4321554"/>
            <a:chOff x="6169572" y="1660633"/>
            <a:chExt cx="5906814" cy="4288221"/>
          </a:xfrm>
          <a:noFill/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253D7C8-685E-4537-BF54-386DFC653190}"/>
                </a:ext>
              </a:extLst>
            </p:cNvPr>
            <p:cNvSpPr/>
            <p:nvPr/>
          </p:nvSpPr>
          <p:spPr>
            <a:xfrm>
              <a:off x="6169572" y="1660633"/>
              <a:ext cx="5906814" cy="4288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2CEAC05-2A51-426A-8B03-7644094F88D4}"/>
                </a:ext>
              </a:extLst>
            </p:cNvPr>
            <p:cNvSpPr txBox="1"/>
            <p:nvPr/>
          </p:nvSpPr>
          <p:spPr>
            <a:xfrm>
              <a:off x="6266198" y="1660633"/>
              <a:ext cx="5713561" cy="549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>
                <a:defRPr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Participação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dos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segmentos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MPMEs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nos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recursos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contratados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do </a:t>
              </a:r>
              <a:r>
                <a:rPr lang="en-GB" sz="1500" b="1" dirty="0" err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Fungetur</a:t>
              </a:r>
              <a:r>
                <a:rPr lang="en-GB" sz="1500" b="1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2021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80F08D-6CAD-459A-82B5-E80C466CEBE0}"/>
              </a:ext>
            </a:extLst>
          </p:cNvPr>
          <p:cNvSpPr txBox="1"/>
          <p:nvPr/>
        </p:nvSpPr>
        <p:spPr>
          <a:xfrm>
            <a:off x="1116331" y="5292746"/>
            <a:ext cx="4014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Ministério do Turismo, elaborado por ABDE.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0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46583" y="1766328"/>
            <a:ext cx="5493670" cy="398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pt-BR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SNF conta com </a:t>
            </a:r>
            <a:r>
              <a:rPr lang="pt-BR" b="1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instituições</a:t>
            </a:r>
            <a:r>
              <a:rPr lang="pt-BR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distribuídas entre os seguintes grupos: </a:t>
            </a:r>
          </a:p>
          <a:p>
            <a:pPr>
              <a:buSzPct val="120000"/>
            </a:pPr>
            <a:endParaRPr lang="pt-BR" b="1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Bancos Federais;</a:t>
            </a:r>
          </a:p>
          <a:p>
            <a:pPr marL="80010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Bancos de Desenvolvimento Estaduais;</a:t>
            </a:r>
          </a:p>
          <a:p>
            <a:pPr marL="80010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Agências de Fomento; </a:t>
            </a:r>
          </a:p>
          <a:p>
            <a:pPr marL="80010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Bancos Públicos Comerciais Estaduais;</a:t>
            </a:r>
          </a:p>
          <a:p>
            <a:pPr marL="80010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Bancos Cooperativos; </a:t>
            </a:r>
          </a:p>
          <a:p>
            <a:pPr marL="80010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Finep;</a:t>
            </a:r>
          </a:p>
          <a:p>
            <a:pPr marL="80010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Sebrae.</a:t>
            </a:r>
          </a:p>
          <a:p>
            <a:pPr lvl="1">
              <a:lnSpc>
                <a:spcPct val="150000"/>
              </a:lnSpc>
              <a:buSzPct val="120000"/>
            </a:pPr>
            <a:endParaRPr lang="pt-BR" sz="2400" b="1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14" y="1212258"/>
            <a:ext cx="4832059" cy="454138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7FA30F3D-21D5-40D0-9B19-BBF3D0DFA57C}"/>
              </a:ext>
            </a:extLst>
          </p:cNvPr>
          <p:cNvSpPr txBox="1"/>
          <p:nvPr/>
        </p:nvSpPr>
        <p:spPr>
          <a:xfrm>
            <a:off x="746583" y="611770"/>
            <a:ext cx="1114993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Nacional de Fomento (SNF)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7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F2AE8674-54BE-4DD0-A29B-3EE13642C2B4}"/>
              </a:ext>
            </a:extLst>
          </p:cNvPr>
          <p:cNvSpPr txBox="1"/>
          <p:nvPr/>
        </p:nvSpPr>
        <p:spPr>
          <a:xfrm>
            <a:off x="746583" y="516074"/>
            <a:ext cx="916691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Crédito extraordinário: </a:t>
            </a:r>
            <a:r>
              <a:rPr lang="pt-BR" sz="2800" dirty="0" err="1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Fungetur</a:t>
            </a:r>
            <a:endParaRPr lang="en-US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917732AD-654B-4819-AC4F-0A75544061E1}"/>
              </a:ext>
            </a:extLst>
          </p:cNvPr>
          <p:cNvSpPr txBox="1"/>
          <p:nvPr/>
        </p:nvSpPr>
        <p:spPr>
          <a:xfrm>
            <a:off x="633442" y="1545501"/>
            <a:ext cx="4808569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 a crise da Covid-19, a Lei nº 14.051/2020 estabeleceu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crédito extraordinário de R$ 5 bilhões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empresas do setor de turismo por meio do </a:t>
            </a:r>
            <a:r>
              <a:rPr lang="pt-BR" sz="1600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Fungetur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2020 e 2021,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apenas as </a:t>
            </a:r>
            <a:r>
              <a:rPr lang="pt-BR" sz="1600" b="1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IFDs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SNF contrataram com esses recursos, um total de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R$ 668,8 milhões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total, foram </a:t>
            </a:r>
            <a:r>
              <a:rPr lang="pt-BR" sz="16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46.572 empregos diretos </a:t>
            </a:r>
            <a:r>
              <a:rPr lang="pt-BR" sz="160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gerados ou mantidos no setor durante a crise.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61D858C-ADCF-4CF8-B53C-58321B20B871}"/>
              </a:ext>
            </a:extLst>
          </p:cNvPr>
          <p:cNvGrpSpPr/>
          <p:nvPr/>
        </p:nvGrpSpPr>
        <p:grpSpPr>
          <a:xfrm>
            <a:off x="5980811" y="1456319"/>
            <a:ext cx="5435212" cy="4321554"/>
            <a:chOff x="6169572" y="1660633"/>
            <a:chExt cx="5906814" cy="428822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EDEBFEF-A587-41E7-9DBD-5D0ABC2F925B}"/>
                </a:ext>
              </a:extLst>
            </p:cNvPr>
            <p:cNvSpPr/>
            <p:nvPr/>
          </p:nvSpPr>
          <p:spPr>
            <a:xfrm>
              <a:off x="6169572" y="1660633"/>
              <a:ext cx="5906814" cy="4288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3A101B61-1F22-44B1-858D-94163E047518}"/>
                </a:ext>
              </a:extLst>
            </p:cNvPr>
            <p:cNvSpPr txBox="1"/>
            <p:nvPr/>
          </p:nvSpPr>
          <p:spPr>
            <a:xfrm>
              <a:off x="6266198" y="1866814"/>
              <a:ext cx="5713561" cy="549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>
                <a:defRPr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Recursos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contratados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do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crédito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extraordinário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do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Fungetur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por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porte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(R$ </a:t>
              </a:r>
              <a:r>
                <a:rPr lang="en-GB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milhões</a:t>
              </a:r>
              <a:r>
                <a:rPr lang="en-GB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16FB5B2-2CD4-48A7-971A-A3AAD239E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053201"/>
              </p:ext>
            </p:extLst>
          </p:nvPr>
        </p:nvGraphicFramePr>
        <p:xfrm>
          <a:off x="6685722" y="26290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6F206F-AAB5-4EF2-9F3C-1AAC124E31B2}"/>
              </a:ext>
            </a:extLst>
          </p:cNvPr>
          <p:cNvSpPr txBox="1"/>
          <p:nvPr/>
        </p:nvSpPr>
        <p:spPr>
          <a:xfrm>
            <a:off x="5919136" y="5448127"/>
            <a:ext cx="6151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Ministério do Turismo, elaborado por ABDE.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2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F2AE8674-54BE-4DD0-A29B-3EE13642C2B4}"/>
              </a:ext>
            </a:extLst>
          </p:cNvPr>
          <p:cNvSpPr txBox="1"/>
          <p:nvPr/>
        </p:nvSpPr>
        <p:spPr>
          <a:xfrm>
            <a:off x="746583" y="516074"/>
            <a:ext cx="916691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Agendas à frente: </a:t>
            </a:r>
            <a:r>
              <a:rPr lang="pt-BR" sz="2800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SNF e </a:t>
            </a:r>
            <a:r>
              <a:rPr lang="pt-BR" sz="2800" dirty="0" err="1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43CD5B5-5F55-4C7A-8DD4-1CF91114D540}"/>
              </a:ext>
            </a:extLst>
          </p:cNvPr>
          <p:cNvSpPr txBox="1"/>
          <p:nvPr/>
        </p:nvSpPr>
        <p:spPr>
          <a:xfrm>
            <a:off x="685854" y="1384877"/>
            <a:ext cx="7579257" cy="4278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6BF89"/>
              </a:buClr>
              <a:buSzPct val="140000"/>
              <a:buFont typeface="Arial" panose="020B0604020202020204" pitchFamily="34" charset="0"/>
              <a:buChar char="•"/>
            </a:pP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Ampliação do </a:t>
            </a:r>
            <a:r>
              <a:rPr lang="pt-BR" b="1" i="1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</a:t>
            </a:r>
            <a:r>
              <a:rPr lang="pt-BR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adequado </a:t>
            </a: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operarem com carências e prazos alongados a taxas competitivas;</a:t>
            </a:r>
          </a:p>
          <a:p>
            <a:pPr marL="285750" indent="-285750">
              <a:spcAft>
                <a:spcPts val="1200"/>
              </a:spcAft>
              <a:buClr>
                <a:srgbClr val="06BF89"/>
              </a:buClr>
              <a:buSzPct val="140000"/>
              <a:buFont typeface="Arial" panose="020B0604020202020204" pitchFamily="34" charset="0"/>
              <a:buChar char="•"/>
            </a:pPr>
            <a:endParaRPr lang="pt-BR" spc="36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6BF89"/>
              </a:buClr>
              <a:buSzPct val="140000"/>
              <a:buFont typeface="Arial" panose="020B0604020202020204" pitchFamily="34" charset="0"/>
              <a:buChar char="•"/>
            </a:pP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Fortalecimento do </a:t>
            </a:r>
            <a:r>
              <a:rPr lang="pt-BR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crédito assistido</a:t>
            </a: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Clr>
                <a:srgbClr val="06BF89"/>
              </a:buClr>
              <a:buSzPct val="140000"/>
              <a:buFont typeface="Arial" panose="020B0604020202020204" pitchFamily="34" charset="0"/>
              <a:buChar char="•"/>
            </a:pPr>
            <a:endParaRPr lang="pt-BR" spc="36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6BF89"/>
              </a:buClr>
              <a:buSzPct val="140000"/>
              <a:buFont typeface="Arial" panose="020B0604020202020204" pitchFamily="34" charset="0"/>
              <a:buChar char="•"/>
            </a:pP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Estímulo à </a:t>
            </a:r>
            <a:r>
              <a:rPr lang="pt-BR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inovação</a:t>
            </a: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nas </a:t>
            </a:r>
            <a:r>
              <a:rPr lang="pt-BR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Clr>
                <a:srgbClr val="06BF89"/>
              </a:buClr>
              <a:buSzPct val="140000"/>
              <a:buFont typeface="Arial" panose="020B0604020202020204" pitchFamily="34" charset="0"/>
              <a:buChar char="•"/>
            </a:pPr>
            <a:endParaRPr lang="pt-BR" spc="36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6BF89"/>
              </a:buClr>
              <a:buSzPct val="140000"/>
              <a:buFont typeface="Arial" panose="020B0604020202020204" pitchFamily="34" charset="0"/>
              <a:buChar char="•"/>
            </a:pP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Discussão sobre </a:t>
            </a:r>
            <a:r>
              <a:rPr lang="pt-BR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garantias;</a:t>
            </a:r>
          </a:p>
          <a:p>
            <a:pPr marL="285750" indent="-285750">
              <a:spcAft>
                <a:spcPts val="1200"/>
              </a:spcAft>
              <a:buClr>
                <a:srgbClr val="06BF89"/>
              </a:buClr>
              <a:buSzPct val="140000"/>
              <a:buFont typeface="Arial" panose="020B0604020202020204" pitchFamily="34" charset="0"/>
              <a:buChar char="•"/>
            </a:pPr>
            <a:endParaRPr lang="pt-BR" spc="36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6BF89"/>
              </a:buClr>
              <a:buSzPct val="140000"/>
              <a:buFont typeface="Arial" panose="020B0604020202020204" pitchFamily="34" charset="0"/>
              <a:buChar char="•"/>
            </a:pP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Orientação do financiamento às </a:t>
            </a:r>
            <a:r>
              <a:rPr lang="pt-BR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alinhamento às </a:t>
            </a:r>
            <a:b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agendas de sustentabilidade</a:t>
            </a:r>
            <a:r>
              <a:rPr lang="pt-BR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80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19687" y="993468"/>
            <a:ext cx="86037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15919"/>
            <a:r>
              <a:rPr lang="pt-BR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pPr algn="r" defTabSz="815919"/>
            <a:endParaRPr lang="pt-BR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815919"/>
            <a:endParaRPr lang="pt-BR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815919"/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Sergio Gusmão 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Suchodolski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815919"/>
            <a:endParaRPr lang="pt-BR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815919"/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ABDE </a:t>
            </a:r>
          </a:p>
          <a:p>
            <a:pPr algn="r" defTabSz="815919"/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presi@abde.org.br</a:t>
            </a:r>
          </a:p>
          <a:p>
            <a:pPr algn="r" defTabSz="815919"/>
            <a:endParaRPr lang="pt-B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815919"/>
            <a:endParaRPr lang="pt-B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pic>
        <p:nvPicPr>
          <p:cNvPr id="6" name="Imagem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5" y="4791254"/>
            <a:ext cx="507214" cy="507214"/>
          </a:xfrm>
          <a:prstGeom prst="rect">
            <a:avLst/>
          </a:prstGeom>
        </p:spPr>
      </p:pic>
      <p:pic>
        <p:nvPicPr>
          <p:cNvPr id="7" name="Imagem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98" y="4804699"/>
            <a:ext cx="838065" cy="502839"/>
          </a:xfrm>
          <a:prstGeom prst="rect">
            <a:avLst/>
          </a:prstGeom>
        </p:spPr>
      </p:pic>
      <p:pic>
        <p:nvPicPr>
          <p:cNvPr id="8" name="Imagem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21" y="4804699"/>
            <a:ext cx="641077" cy="518204"/>
          </a:xfrm>
          <a:prstGeom prst="rect">
            <a:avLst/>
          </a:prstGeom>
        </p:spPr>
      </p:pic>
      <p:pic>
        <p:nvPicPr>
          <p:cNvPr id="9" name="Imagem 8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24259" r="13889" b="23889"/>
          <a:stretch/>
        </p:blipFill>
        <p:spPr>
          <a:xfrm>
            <a:off x="9946877" y="4837182"/>
            <a:ext cx="676540" cy="4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4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"/>
          <a:stretch/>
        </p:blipFill>
        <p:spPr>
          <a:xfrm>
            <a:off x="1982693" y="250340"/>
            <a:ext cx="8677717" cy="581560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278DC62C-8C1C-4B4E-938D-E3E297B477DA}"/>
              </a:ext>
            </a:extLst>
          </p:cNvPr>
          <p:cNvSpPr txBox="1"/>
          <p:nvPr/>
        </p:nvSpPr>
        <p:spPr>
          <a:xfrm>
            <a:off x="746583" y="611770"/>
            <a:ext cx="1114993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Associados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7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1560" y="404664"/>
            <a:ext cx="1023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en-US" sz="2800" b="1" dirty="0" err="1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Áreas</a:t>
            </a:r>
            <a:r>
              <a:rPr lang="en-US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b="1" dirty="0" err="1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atuação</a:t>
            </a:r>
            <a:r>
              <a:rPr lang="en-US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prioritárias</a:t>
            </a:r>
            <a:r>
              <a:rPr lang="en-US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SNF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90977" y="1426201"/>
            <a:ext cx="10636930" cy="4123087"/>
            <a:chOff x="987330" y="1513291"/>
            <a:chExt cx="10636930" cy="4123087"/>
          </a:xfrm>
        </p:grpSpPr>
        <p:grpSp>
          <p:nvGrpSpPr>
            <p:cNvPr id="7" name="Grupo 6"/>
            <p:cNvGrpSpPr/>
            <p:nvPr/>
          </p:nvGrpSpPr>
          <p:grpSpPr>
            <a:xfrm>
              <a:off x="987330" y="1850172"/>
              <a:ext cx="10217341" cy="3786206"/>
              <a:chOff x="378297" y="1850172"/>
              <a:chExt cx="10217341" cy="3786206"/>
            </a:xfrm>
          </p:grpSpPr>
          <p:cxnSp>
            <p:nvCxnSpPr>
              <p:cNvPr id="11" name="Conector reto 10"/>
              <p:cNvCxnSpPr/>
              <p:nvPr/>
            </p:nvCxnSpPr>
            <p:spPr>
              <a:xfrm>
                <a:off x="4559508" y="1854866"/>
                <a:ext cx="4012" cy="3781512"/>
              </a:xfrm>
              <a:prstGeom prst="line">
                <a:avLst/>
              </a:prstGeom>
              <a:ln>
                <a:solidFill>
                  <a:srgbClr val="065B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 flipH="1">
                <a:off x="8404813" y="1850172"/>
                <a:ext cx="2224" cy="3786206"/>
              </a:xfrm>
              <a:prstGeom prst="line">
                <a:avLst/>
              </a:prstGeom>
              <a:ln>
                <a:solidFill>
                  <a:srgbClr val="065B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o 12"/>
              <p:cNvGrpSpPr/>
              <p:nvPr/>
            </p:nvGrpSpPr>
            <p:grpSpPr>
              <a:xfrm>
                <a:off x="378297" y="2409547"/>
                <a:ext cx="2111064" cy="1336075"/>
                <a:chOff x="-318735" y="997769"/>
                <a:chExt cx="2111064" cy="1336075"/>
              </a:xfrm>
            </p:grpSpPr>
            <p:sp>
              <p:nvSpPr>
                <p:cNvPr id="38" name="Retângulo de cantos arredondados 37"/>
                <p:cNvSpPr/>
                <p:nvPr/>
              </p:nvSpPr>
              <p:spPr>
                <a:xfrm>
                  <a:off x="-318735" y="1593523"/>
                  <a:ext cx="2111064" cy="74032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solidFill>
                        <a:srgbClr val="0038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Municípios</a:t>
                  </a:r>
                </a:p>
              </p:txBody>
            </p:sp>
            <p:pic>
              <p:nvPicPr>
                <p:cNvPr id="39" name="Imagem 3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203" y="997769"/>
                  <a:ext cx="779517" cy="779517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upo 13"/>
              <p:cNvGrpSpPr/>
              <p:nvPr/>
            </p:nvGrpSpPr>
            <p:grpSpPr>
              <a:xfrm>
                <a:off x="2454805" y="2409547"/>
                <a:ext cx="2111062" cy="1348825"/>
                <a:chOff x="835493" y="991673"/>
                <a:chExt cx="2111062" cy="1348825"/>
              </a:xfrm>
            </p:grpSpPr>
            <p:sp>
              <p:nvSpPr>
                <p:cNvPr id="36" name="Retângulo de cantos arredondados 35"/>
                <p:cNvSpPr/>
                <p:nvPr/>
              </p:nvSpPr>
              <p:spPr>
                <a:xfrm>
                  <a:off x="835493" y="1601890"/>
                  <a:ext cx="2111062" cy="73860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solidFill>
                        <a:srgbClr val="0038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Infraestrutura</a:t>
                  </a:r>
                </a:p>
              </p:txBody>
            </p:sp>
            <p:pic>
              <p:nvPicPr>
                <p:cNvPr id="37" name="Imagem 3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836" t="22731" r="57652" b="64229"/>
                <a:stretch/>
              </p:blipFill>
              <p:spPr>
                <a:xfrm>
                  <a:off x="1505493" y="991673"/>
                  <a:ext cx="772734" cy="772733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upo 14"/>
              <p:cNvGrpSpPr/>
              <p:nvPr/>
            </p:nvGrpSpPr>
            <p:grpSpPr>
              <a:xfrm>
                <a:off x="4689238" y="2409547"/>
                <a:ext cx="2034862" cy="1331381"/>
                <a:chOff x="2087548" y="1017432"/>
                <a:chExt cx="2034862" cy="1331381"/>
              </a:xfrm>
            </p:grpSpPr>
            <p:sp>
              <p:nvSpPr>
                <p:cNvPr id="34" name="Retângulo de cantos arredondados 33"/>
                <p:cNvSpPr/>
                <p:nvPr/>
              </p:nvSpPr>
              <p:spPr>
                <a:xfrm>
                  <a:off x="2087548" y="1608492"/>
                  <a:ext cx="2034862" cy="74032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solidFill>
                        <a:srgbClr val="0038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Microcrédito</a:t>
                  </a:r>
                </a:p>
              </p:txBody>
            </p:sp>
            <p:pic>
              <p:nvPicPr>
                <p:cNvPr id="35" name="Imagem 3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146" t="81695" r="57344" b="5481"/>
                <a:stretch/>
              </p:blipFill>
              <p:spPr>
                <a:xfrm>
                  <a:off x="2719023" y="1017432"/>
                  <a:ext cx="772732" cy="759854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upo 15"/>
              <p:cNvGrpSpPr/>
              <p:nvPr/>
            </p:nvGrpSpPr>
            <p:grpSpPr>
              <a:xfrm>
                <a:off x="8498130" y="2409547"/>
                <a:ext cx="2034862" cy="1335946"/>
                <a:chOff x="3246210" y="1004552"/>
                <a:chExt cx="2034862" cy="1335946"/>
              </a:xfrm>
            </p:grpSpPr>
            <p:sp>
              <p:nvSpPr>
                <p:cNvPr id="32" name="Retângulo de cantos arredondados 31"/>
                <p:cNvSpPr/>
                <p:nvPr/>
              </p:nvSpPr>
              <p:spPr>
                <a:xfrm>
                  <a:off x="3246210" y="1600177"/>
                  <a:ext cx="2034862" cy="74032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solidFill>
                        <a:srgbClr val="0038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Inovação</a:t>
                  </a:r>
                </a:p>
              </p:txBody>
            </p:sp>
            <p:pic>
              <p:nvPicPr>
                <p:cNvPr id="33" name="Imagem 3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597" t="1515" r="32650" b="85445"/>
                <a:stretch/>
              </p:blipFill>
              <p:spPr>
                <a:xfrm>
                  <a:off x="3873316" y="1004552"/>
                  <a:ext cx="785611" cy="772733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upo 16"/>
              <p:cNvGrpSpPr/>
              <p:nvPr/>
            </p:nvGrpSpPr>
            <p:grpSpPr>
              <a:xfrm>
                <a:off x="6373514" y="3100996"/>
                <a:ext cx="2111062" cy="1314751"/>
                <a:chOff x="4313662" y="1017432"/>
                <a:chExt cx="2111062" cy="1314751"/>
              </a:xfrm>
            </p:grpSpPr>
            <p:sp>
              <p:nvSpPr>
                <p:cNvPr id="30" name="Retângulo de cantos arredondados 29"/>
                <p:cNvSpPr/>
                <p:nvPr/>
              </p:nvSpPr>
              <p:spPr>
                <a:xfrm>
                  <a:off x="4313662" y="1591862"/>
                  <a:ext cx="2111062" cy="74032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solidFill>
                        <a:srgbClr val="0038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Agronegócio</a:t>
                  </a:r>
                </a:p>
              </p:txBody>
            </p:sp>
            <p:pic>
              <p:nvPicPr>
                <p:cNvPr id="31" name="Imagem 3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02" t="1610" r="82786" b="85567"/>
                <a:stretch/>
              </p:blipFill>
              <p:spPr>
                <a:xfrm>
                  <a:off x="4984860" y="1017432"/>
                  <a:ext cx="772733" cy="759854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upo 17"/>
              <p:cNvGrpSpPr/>
              <p:nvPr/>
            </p:nvGrpSpPr>
            <p:grpSpPr>
              <a:xfrm>
                <a:off x="524316" y="3934383"/>
                <a:ext cx="2111063" cy="1324537"/>
                <a:chOff x="5683734" y="1017432"/>
                <a:chExt cx="2111063" cy="1324537"/>
              </a:xfrm>
            </p:grpSpPr>
            <p:sp>
              <p:nvSpPr>
                <p:cNvPr id="28" name="Retângulo de cantos arredondados 27"/>
                <p:cNvSpPr/>
                <p:nvPr/>
              </p:nvSpPr>
              <p:spPr>
                <a:xfrm>
                  <a:off x="5683734" y="1601648"/>
                  <a:ext cx="2111063" cy="74032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 err="1">
                      <a:solidFill>
                        <a:srgbClr val="0038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PPPs</a:t>
                  </a:r>
                  <a:r>
                    <a:rPr lang="pt-BR" sz="1400" b="1" dirty="0">
                      <a:solidFill>
                        <a:srgbClr val="0038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e concessões</a:t>
                  </a:r>
                </a:p>
              </p:txBody>
            </p:sp>
            <p:pic>
              <p:nvPicPr>
                <p:cNvPr id="29" name="Imagem 2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104" t="41551" r="32144" b="45625"/>
                <a:stretch/>
              </p:blipFill>
              <p:spPr>
                <a:xfrm>
                  <a:off x="6220163" y="1017432"/>
                  <a:ext cx="785612" cy="759853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upo 18"/>
              <p:cNvGrpSpPr/>
              <p:nvPr/>
            </p:nvGrpSpPr>
            <p:grpSpPr>
              <a:xfrm>
                <a:off x="2458716" y="3902949"/>
                <a:ext cx="2111062" cy="1354694"/>
                <a:chOff x="7236754" y="994119"/>
                <a:chExt cx="2111062" cy="1354694"/>
              </a:xfrm>
            </p:grpSpPr>
            <p:sp>
              <p:nvSpPr>
                <p:cNvPr id="26" name="Retângulo de cantos arredondados 25"/>
                <p:cNvSpPr/>
                <p:nvPr/>
              </p:nvSpPr>
              <p:spPr>
                <a:xfrm>
                  <a:off x="7236754" y="1610205"/>
                  <a:ext cx="2111062" cy="73860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solidFill>
                        <a:srgbClr val="0038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Saneamento básico</a:t>
                  </a:r>
                </a:p>
              </p:txBody>
            </p:sp>
            <p:pic>
              <p:nvPicPr>
                <p:cNvPr id="27" name="Imagem 2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4290" y="994119"/>
                  <a:ext cx="765331" cy="767840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upo 19"/>
              <p:cNvGrpSpPr/>
              <p:nvPr/>
            </p:nvGrpSpPr>
            <p:grpSpPr>
              <a:xfrm>
                <a:off x="4692801" y="3902949"/>
                <a:ext cx="2111062" cy="1444988"/>
                <a:chOff x="9004483" y="1004552"/>
                <a:chExt cx="2111062" cy="1444988"/>
              </a:xfrm>
            </p:grpSpPr>
            <p:sp>
              <p:nvSpPr>
                <p:cNvPr id="24" name="Retângulo de cantos arredondados 23"/>
                <p:cNvSpPr/>
                <p:nvPr/>
              </p:nvSpPr>
              <p:spPr>
                <a:xfrm>
                  <a:off x="9004483" y="1709219"/>
                  <a:ext cx="2111062" cy="74032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solidFill>
                        <a:srgbClr val="0038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Micro e Pequenas Empresas</a:t>
                  </a:r>
                </a:p>
              </p:txBody>
            </p:sp>
            <p:pic>
              <p:nvPicPr>
                <p:cNvPr id="25" name="Imagem 2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42" t="1448" r="7446" b="85729"/>
                <a:stretch/>
              </p:blipFill>
              <p:spPr>
                <a:xfrm>
                  <a:off x="9680087" y="1004552"/>
                  <a:ext cx="759855" cy="759854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upo 20"/>
              <p:cNvGrpSpPr/>
              <p:nvPr/>
            </p:nvGrpSpPr>
            <p:grpSpPr>
              <a:xfrm>
                <a:off x="8484576" y="3907489"/>
                <a:ext cx="2111062" cy="1357139"/>
                <a:chOff x="10481245" y="991673"/>
                <a:chExt cx="2111062" cy="1357139"/>
              </a:xfrm>
            </p:grpSpPr>
            <p:sp>
              <p:nvSpPr>
                <p:cNvPr id="22" name="Retângulo de cantos arredondados 21"/>
                <p:cNvSpPr/>
                <p:nvPr/>
              </p:nvSpPr>
              <p:spPr>
                <a:xfrm>
                  <a:off x="10481245" y="1608491"/>
                  <a:ext cx="2111062" cy="74032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solidFill>
                        <a:srgbClr val="0038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Sustentabilidade</a:t>
                  </a:r>
                </a:p>
              </p:txBody>
            </p:sp>
            <p:pic>
              <p:nvPicPr>
                <p:cNvPr id="23" name="Imagem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854" t="81403" r="32635" b="5338"/>
                <a:stretch/>
              </p:blipFill>
              <p:spPr>
                <a:xfrm>
                  <a:off x="11150410" y="991673"/>
                  <a:ext cx="772732" cy="785611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CaixaDeTexto 7"/>
            <p:cNvSpPr txBox="1"/>
            <p:nvPr/>
          </p:nvSpPr>
          <p:spPr>
            <a:xfrm>
              <a:off x="1133349" y="1517233"/>
              <a:ext cx="4039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38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Setor público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174900" y="1513291"/>
              <a:ext cx="3828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38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Setor privado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9013846" y="1513291"/>
              <a:ext cx="2610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38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Temas transversais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10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112823" y="1727128"/>
            <a:ext cx="4292913" cy="4170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20000"/>
            </a:pPr>
            <a:endParaRPr lang="pt-BR" sz="1400" b="1" dirty="0">
              <a:solidFill>
                <a:srgbClr val="0038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Estruturação de projetos, </a:t>
            </a:r>
            <a:r>
              <a:rPr lang="pt-BR" sz="1400" dirty="0" err="1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PPPs</a:t>
            </a:r>
            <a:r>
              <a:rPr lang="pt-BR" sz="1400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concessões; 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Atuação em mercados de capitais; 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de fundos públicos; 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Instrumentos de garantia de crédito;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e implementação de políticas públicas. 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400" b="1" i="1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Expertise </a:t>
            </a:r>
            <a:r>
              <a:rPr lang="pt-BR" sz="1400" b="1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local: </a:t>
            </a:r>
            <a:r>
              <a:rPr lang="pt-BR" sz="1400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papel das subnacionais para canalizar recursos internacionais e federais para atores locais.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38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>
              <a:spcAft>
                <a:spcPts val="600"/>
              </a:spcAft>
              <a:buSzPct val="120000"/>
            </a:pPr>
            <a:r>
              <a:rPr lang="pt-BR" sz="1400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Aprimorar atuação como </a:t>
            </a:r>
            <a:r>
              <a:rPr lang="pt-BR" sz="1400" b="1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mobilizador de capitais privados para projetos de desenvolvimento</a:t>
            </a:r>
            <a:r>
              <a:rPr lang="pt-BR" sz="1400" dirty="0">
                <a:solidFill>
                  <a:srgbClr val="0038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pt-BR" sz="24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67300" y="1853596"/>
            <a:ext cx="2122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carteira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do Sistema Financeiro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22747" y="2837327"/>
            <a:ext cx="1804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da carteira de crédito com prazo superior a 3 anos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426624" y="3976344"/>
            <a:ext cx="211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da carteira de crédito para o setor público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14744" y="1653751"/>
            <a:ext cx="3025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NA OFERTA DE CRÉDITO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07111" y="2627096"/>
            <a:ext cx="4452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 DE LONGO PRAZO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46583" y="3678684"/>
            <a:ext cx="3807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DO SETOR PÚBLICO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6" y="1864900"/>
            <a:ext cx="3735019" cy="65227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3" y="2873687"/>
            <a:ext cx="3611880" cy="65227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5" y="3936088"/>
            <a:ext cx="3611880" cy="65227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669535" y="2044203"/>
            <a:ext cx="1019945" cy="461665"/>
          </a:xfrm>
          <a:prstGeom prst="rect">
            <a:avLst/>
          </a:prstGeom>
          <a:solidFill>
            <a:srgbClr val="003859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45%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817593" y="3050426"/>
            <a:ext cx="949274" cy="461665"/>
          </a:xfrm>
          <a:prstGeom prst="rect">
            <a:avLst/>
          </a:prstGeom>
          <a:solidFill>
            <a:srgbClr val="003859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73%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292230" y="4126695"/>
            <a:ext cx="937068" cy="461665"/>
          </a:xfrm>
          <a:prstGeom prst="rect">
            <a:avLst/>
          </a:prstGeom>
          <a:solidFill>
            <a:srgbClr val="003859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96%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1A73F1-875E-4B37-A092-68F01A200B7D}"/>
              </a:ext>
            </a:extLst>
          </p:cNvPr>
          <p:cNvSpPr txBox="1"/>
          <p:nvPr/>
        </p:nvSpPr>
        <p:spPr>
          <a:xfrm>
            <a:off x="4433435" y="4916544"/>
            <a:ext cx="2139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da carteira de crédito para investimento e infraestrutura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B25BF08-3F0E-45BB-BDFA-1A083E63359B}"/>
              </a:ext>
            </a:extLst>
          </p:cNvPr>
          <p:cNvSpPr txBox="1"/>
          <p:nvPr/>
        </p:nvSpPr>
        <p:spPr>
          <a:xfrm>
            <a:off x="775583" y="4691134"/>
            <a:ext cx="3064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EM INFRAESTRUTURA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92F6A1BF-2095-482C-9C68-D2BBDA7CFC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6" y="4953625"/>
            <a:ext cx="3611880" cy="65227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6B60C649-E63A-42CC-970D-DD90C89753D3}"/>
              </a:ext>
            </a:extLst>
          </p:cNvPr>
          <p:cNvSpPr txBox="1"/>
          <p:nvPr/>
        </p:nvSpPr>
        <p:spPr>
          <a:xfrm>
            <a:off x="2650309" y="5142598"/>
            <a:ext cx="1067935" cy="461665"/>
          </a:xfrm>
          <a:prstGeom prst="rect">
            <a:avLst/>
          </a:prstGeom>
          <a:solidFill>
            <a:srgbClr val="003859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87%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076678" y="1399866"/>
            <a:ext cx="302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ATUAÇÃO PARA ALÉM DO CRÉDITO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66D04F9D-D307-4DB2-AA98-0AE5B2FAE66B}"/>
              </a:ext>
            </a:extLst>
          </p:cNvPr>
          <p:cNvSpPr txBox="1"/>
          <p:nvPr/>
        </p:nvSpPr>
        <p:spPr>
          <a:xfrm>
            <a:off x="746583" y="611770"/>
            <a:ext cx="1114993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Nacional de Fomento (SNF)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1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746583" y="611770"/>
            <a:ext cx="1114993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Atuação com municípios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0217895" y="8951595"/>
            <a:ext cx="704140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en-US" sz="1800" u="none" spc="179" dirty="0">
                <a:solidFill>
                  <a:srgbClr val="6F8090"/>
                </a:solidFill>
                <a:latin typeface="Clear Sans Regular"/>
              </a:rPr>
              <a:t>MDM COMPANY MEETING | APRIL 2020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2AFE7E6-B607-49C7-BDE0-098356DC8786}"/>
              </a:ext>
            </a:extLst>
          </p:cNvPr>
          <p:cNvSpPr/>
          <p:nvPr/>
        </p:nvSpPr>
        <p:spPr>
          <a:xfrm>
            <a:off x="730223" y="1927653"/>
            <a:ext cx="4292913" cy="35240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000" indent="-180000" algn="just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indent="-180000" algn="just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2021, o SNF respondeu por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93% do crédito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municípios;</a:t>
            </a:r>
          </a:p>
          <a:p>
            <a:pPr marL="180000" indent="-174625" algn="just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Instituições subnacionais oferecem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valor total de crédito, mas realizam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29%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operações; </a:t>
            </a:r>
          </a:p>
          <a:p>
            <a:pPr marL="180000" indent="-174625" algn="just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Subnacionais atendem municípios de menor porte, com operações de </a:t>
            </a:r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médio mais baixo.</a:t>
            </a:r>
          </a:p>
        </p:txBody>
      </p:sp>
      <p:pic>
        <p:nvPicPr>
          <p:cNvPr id="28" name="Imagem 27" descr="Tabela&#10;&#10;Descrição gerada automaticamente com confiança média">
            <a:extLst>
              <a:ext uri="{FF2B5EF4-FFF2-40B4-BE49-F238E27FC236}">
                <a16:creationId xmlns:a16="http://schemas.microsoft.com/office/drawing/2014/main" id="{8FA6D6FC-55C7-4ECC-B262-585FFC2CD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04" y="137477"/>
            <a:ext cx="1025215" cy="1053189"/>
          </a:xfrm>
          <a:prstGeom prst="rect">
            <a:avLst/>
          </a:prstGeom>
        </p:spPr>
      </p:pic>
      <p:pic>
        <p:nvPicPr>
          <p:cNvPr id="29" name="Imagem 28" descr="Uma imagem contendo Ícone&#10;&#10;Descrição gerada automaticamente">
            <a:extLst>
              <a:ext uri="{FF2B5EF4-FFF2-40B4-BE49-F238E27FC236}">
                <a16:creationId xmlns:a16="http://schemas.microsoft.com/office/drawing/2014/main" id="{92C60045-4442-44F2-B651-89F4FFF2D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10" y="159175"/>
            <a:ext cx="1116417" cy="1059107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DAD68381-5497-48B7-92BB-FB6D2B61A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16" y="162261"/>
            <a:ext cx="1116417" cy="103255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0B12BAA3-460B-413A-B7B2-4D1C15F92A29}"/>
              </a:ext>
            </a:extLst>
          </p:cNvPr>
          <p:cNvSpPr txBox="1"/>
          <p:nvPr/>
        </p:nvSpPr>
        <p:spPr>
          <a:xfrm>
            <a:off x="5874482" y="1671378"/>
            <a:ext cx="560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 NO VALOR TOTAL E NO NÚMERO DE OPERAÇÕES DE CRÉDITO PARA MUNICÍPIOS NO ANO DE 2021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F7A151E-B3DD-42D6-ADB4-FE0D7D792E26}"/>
              </a:ext>
            </a:extLst>
          </p:cNvPr>
          <p:cNvSpPr txBox="1"/>
          <p:nvPr/>
        </p:nvSpPr>
        <p:spPr>
          <a:xfrm>
            <a:off x="9456144" y="2310442"/>
            <a:ext cx="1624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 DE OPERAÇÕES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6FD74E8-4E3B-43B5-886C-DA7925700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408" y="5632656"/>
            <a:ext cx="2616557" cy="325222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88A2483-1697-4164-8C98-1ABFC9C6A8FC}"/>
              </a:ext>
            </a:extLst>
          </p:cNvPr>
          <p:cNvSpPr txBox="1"/>
          <p:nvPr/>
        </p:nvSpPr>
        <p:spPr>
          <a:xfrm>
            <a:off x="6411144" y="2308441"/>
            <a:ext cx="146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TOTAL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32CD5B88-0C65-483A-A50A-46BF5BDD4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99063"/>
              </p:ext>
            </p:extLst>
          </p:nvPr>
        </p:nvGraphicFramePr>
        <p:xfrm>
          <a:off x="8576199" y="2601676"/>
          <a:ext cx="3083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C47A78F2-1EAA-431C-9D66-0656551467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857198"/>
              </p:ext>
            </p:extLst>
          </p:nvPr>
        </p:nvGraphicFramePr>
        <p:xfrm>
          <a:off x="5394585" y="2558297"/>
          <a:ext cx="3083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2108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/>
          <p:cNvSpPr txBox="1">
            <a:spLocks/>
          </p:cNvSpPr>
          <p:nvPr/>
        </p:nvSpPr>
        <p:spPr>
          <a:xfrm>
            <a:off x="3748798" y="6680779"/>
            <a:ext cx="9951969" cy="649962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r" defTabSz="783184" rtl="0" eaLnBrk="1" latinLnBrk="0" hangingPunct="1">
              <a:lnSpc>
                <a:spcPct val="90000"/>
              </a:lnSpc>
              <a:spcBef>
                <a:spcPts val="857"/>
              </a:spcBef>
              <a:buFont typeface="Arial" panose="020B0604020202020204" pitchFamily="34" charset="0"/>
              <a:buNone/>
              <a:defRPr sz="21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1592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184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4775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6367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7959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9551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1143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2734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2400" b="1" dirty="0">
              <a:solidFill>
                <a:srgbClr val="003859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746583" y="611770"/>
            <a:ext cx="1114993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de crédito rural: </a:t>
            </a:r>
            <a:r>
              <a:rPr lang="pt-BR" sz="2800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de crédito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10217895" y="8951595"/>
            <a:ext cx="704140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en-US" sz="1800" u="none" spc="179" dirty="0">
                <a:solidFill>
                  <a:srgbClr val="6F8090"/>
                </a:solidFill>
                <a:latin typeface="Clear Sans Regular"/>
              </a:rPr>
              <a:t>MDM COMPANY MEETING | APRIL 2020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EE3D390-D6FA-4C62-B58E-249C0DE86067}"/>
              </a:ext>
            </a:extLst>
          </p:cNvPr>
          <p:cNvSpPr txBox="1"/>
          <p:nvPr/>
        </p:nvSpPr>
        <p:spPr>
          <a:xfrm>
            <a:off x="890295" y="1813186"/>
            <a:ext cx="4323995" cy="427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5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SNF: 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papel central na execução </a:t>
            </a:r>
            <a:r>
              <a:rPr lang="pt-BR" sz="165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de crédito rural.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2020, financiou </a:t>
            </a:r>
            <a:r>
              <a:rPr lang="pt-BR" sz="165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R$ 61,2 bilhões 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programas, o que representou</a:t>
            </a:r>
            <a:r>
              <a:rPr lang="pt-BR" sz="165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76% 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total.</a:t>
            </a:r>
            <a:r>
              <a:rPr lang="pt-BR" sz="165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crédito não vinculado, que soma a maior parte dos financiamentos, </a:t>
            </a:r>
            <a:r>
              <a:rPr lang="pt-BR" sz="165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R$ 93,3 bilhões foram fornecidos pelo SNF </a:t>
            </a: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ano.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</a:pPr>
            <a:endParaRPr lang="pt-BR" sz="1650" spc="36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DFADAB1-02A0-4EAB-A304-31C7A8B68A67}"/>
              </a:ext>
            </a:extLst>
          </p:cNvPr>
          <p:cNvGrpSpPr/>
          <p:nvPr/>
        </p:nvGrpSpPr>
        <p:grpSpPr>
          <a:xfrm>
            <a:off x="5539969" y="1529920"/>
            <a:ext cx="5906814" cy="4321554"/>
            <a:chOff x="6169572" y="1660633"/>
            <a:chExt cx="5906814" cy="4288221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1753055-A716-4093-9A4D-CB356CBCEE30}"/>
                </a:ext>
              </a:extLst>
            </p:cNvPr>
            <p:cNvSpPr/>
            <p:nvPr/>
          </p:nvSpPr>
          <p:spPr>
            <a:xfrm>
              <a:off x="6169572" y="1660633"/>
              <a:ext cx="5906814" cy="4288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4E9BC67-41CA-4D11-BA93-4F5EF9957ABA}"/>
                </a:ext>
              </a:extLst>
            </p:cNvPr>
            <p:cNvSpPr txBox="1"/>
            <p:nvPr/>
          </p:nvSpPr>
          <p:spPr>
            <a:xfrm>
              <a:off x="6266198" y="1866814"/>
              <a:ext cx="5713561" cy="54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defRPr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Total do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crédito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rural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vinculado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não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vinculado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programa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no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ano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2020,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GB" sz="15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R$ </a:t>
              </a:r>
              <a:r>
                <a:rPr lang="en-GB" sz="1500" b="1" dirty="0" err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bilhões</a:t>
              </a:r>
              <a:endParaRPr lang="en-GB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5322462-0B51-4354-9625-F610C7E3FF4A}"/>
              </a:ext>
            </a:extLst>
          </p:cNvPr>
          <p:cNvSpPr txBox="1"/>
          <p:nvPr/>
        </p:nvSpPr>
        <p:spPr>
          <a:xfrm>
            <a:off x="5539969" y="5573435"/>
            <a:ext cx="4014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Banco Central do Brasil, elaborado por ABDE.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EE42E82C-F2EA-4917-A283-8E6A517CF458}"/>
              </a:ext>
            </a:extLst>
          </p:cNvPr>
          <p:cNvGraphicFramePr>
            <a:graphicFrameLocks/>
          </p:cNvGraphicFramePr>
          <p:nvPr/>
        </p:nvGraphicFramePr>
        <p:xfrm>
          <a:off x="5462223" y="2438069"/>
          <a:ext cx="5822502" cy="299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Imagem 20" descr="Uma imagem contendo Ícone&#10;&#10;Descrição gerada automaticamente">
            <a:extLst>
              <a:ext uri="{FF2B5EF4-FFF2-40B4-BE49-F238E27FC236}">
                <a16:creationId xmlns:a16="http://schemas.microsoft.com/office/drawing/2014/main" id="{194395C6-6940-4686-BFDF-35830622AD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/>
          <a:stretch/>
        </p:blipFill>
        <p:spPr>
          <a:xfrm>
            <a:off x="10817021" y="277340"/>
            <a:ext cx="1060019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/>
          <p:cNvSpPr txBox="1">
            <a:spLocks/>
          </p:cNvSpPr>
          <p:nvPr/>
        </p:nvSpPr>
        <p:spPr>
          <a:xfrm>
            <a:off x="3748798" y="6680779"/>
            <a:ext cx="9951969" cy="649962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r" defTabSz="783184" rtl="0" eaLnBrk="1" latinLnBrk="0" hangingPunct="1">
              <a:lnSpc>
                <a:spcPct val="90000"/>
              </a:lnSpc>
              <a:spcBef>
                <a:spcPts val="857"/>
              </a:spcBef>
              <a:buFont typeface="Arial" panose="020B0604020202020204" pitchFamily="34" charset="0"/>
              <a:buNone/>
              <a:defRPr sz="21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1592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184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4775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6367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7959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9551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1143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2734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2400" b="1" dirty="0">
              <a:solidFill>
                <a:srgbClr val="003859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10217895" y="8951595"/>
            <a:ext cx="704140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en-US" sz="1800" u="none" spc="179" dirty="0">
                <a:solidFill>
                  <a:srgbClr val="6F8090"/>
                </a:solidFill>
                <a:latin typeface="Clear Sans Regular"/>
              </a:rPr>
              <a:t>MDM COMPANY MEETING | APRIL 2020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185A18F-6456-497A-85DF-7859A06C90E9}"/>
              </a:ext>
            </a:extLst>
          </p:cNvPr>
          <p:cNvSpPr/>
          <p:nvPr/>
        </p:nvSpPr>
        <p:spPr>
          <a:xfrm>
            <a:off x="578993" y="4174187"/>
            <a:ext cx="5380456" cy="146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740 projetos apoiados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672 empresas apoiadas</a:t>
            </a:r>
            <a:b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(353 empresas de até R$ 4,8 MM de ROB)</a:t>
            </a:r>
          </a:p>
        </p:txBody>
      </p:sp>
      <p:sp>
        <p:nvSpPr>
          <p:cNvPr id="22" name="AutoShape 2" descr="Início | age.pe.gov.br"/>
          <p:cNvSpPr>
            <a:spLocks noChangeAspect="1" noChangeArrowheads="1"/>
          </p:cNvSpPr>
          <p:nvPr/>
        </p:nvSpPr>
        <p:spPr bwMode="auto">
          <a:xfrm>
            <a:off x="848996" y="701049"/>
            <a:ext cx="812923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grpSp>
        <p:nvGrpSpPr>
          <p:cNvPr id="2" name="Grupo 1"/>
          <p:cNvGrpSpPr/>
          <p:nvPr/>
        </p:nvGrpSpPr>
        <p:grpSpPr>
          <a:xfrm>
            <a:off x="6803147" y="1464689"/>
            <a:ext cx="4520030" cy="4232646"/>
            <a:chOff x="6784859" y="1107450"/>
            <a:chExt cx="5014196" cy="4695393"/>
          </a:xfrm>
        </p:grpSpPr>
        <p:sp>
          <p:nvSpPr>
            <p:cNvPr id="18" name="Retângulo 17"/>
            <p:cNvSpPr/>
            <p:nvPr/>
          </p:nvSpPr>
          <p:spPr>
            <a:xfrm>
              <a:off x="6784859" y="1107450"/>
              <a:ext cx="5014196" cy="46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0" name="TextBox 2"/>
            <p:cNvSpPr txBox="1"/>
            <p:nvPr/>
          </p:nvSpPr>
          <p:spPr>
            <a:xfrm>
              <a:off x="6784859" y="1128622"/>
              <a:ext cx="501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Finep </a:t>
              </a:r>
              <a:r>
                <a:rPr lang="pt-BR" sz="2400" b="1" dirty="0" err="1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Inovacred</a:t>
              </a:r>
              <a:endParaRPr lang="pt-BR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3"/>
            <a:srcRect l="33183" t="12052" r="50049" b="74019"/>
            <a:stretch/>
          </p:blipFill>
          <p:spPr>
            <a:xfrm>
              <a:off x="7111131" y="4133354"/>
              <a:ext cx="1233728" cy="576173"/>
            </a:xfrm>
            <a:prstGeom prst="rect">
              <a:avLst/>
            </a:prstGeom>
          </p:spPr>
        </p:pic>
        <p:pic>
          <p:nvPicPr>
            <p:cNvPr id="24" name="Picture 10" descr="AgeRio - Agência Estadual de Fomen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466" y="2418048"/>
              <a:ext cx="1023348" cy="68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badesc - Campanhas Secom S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539" y="2631906"/>
              <a:ext cx="1320320" cy="44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6" descr="Badesul Logo Vector (.PDF) Free Downloa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0465" y="2554371"/>
              <a:ext cx="1615812" cy="436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8" descr="Ficheiro:Logo Bandes.jpg – Wikipédia, a enciclopédia livr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1239" y="3361951"/>
              <a:ext cx="1241923" cy="43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2" descr="Ficheiro:Logo Banrisul.svg – Wikipédia, a enciclopédia livr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554" y="4010766"/>
              <a:ext cx="956125" cy="642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Inf.14/853 - Banco da Amazônia é condenado pelo STJ a ressarcir  correntistas - Conte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4015" y="4979282"/>
              <a:ext cx="1117631" cy="567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8" descr="Ficheiro:Nova logo BDMG.png – Wikipédia, a enciclopédia livr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277" y="1732393"/>
              <a:ext cx="1547249" cy="72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Logomarcas BRDE | Banco Regional de Desenvolvimento do Extremo Su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846" y="1668154"/>
              <a:ext cx="1417791" cy="69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2" descr="Modelos de Placas - Desenbahi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964" y="3305669"/>
              <a:ext cx="1531469" cy="620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4" descr="Nossos parceiros – Norvinco Indústria de Embalagem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680" y="3926996"/>
              <a:ext cx="1712285" cy="9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6" descr="Apresentação - Desenvolve-MT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117" y="4945862"/>
              <a:ext cx="1263587" cy="51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8" descr="Desenvolve SP apresenta o Mapa da Economia Paulista e setores estratégicos  de Rio Preto e região | OExtra.net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884" y="1735007"/>
              <a:ext cx="1126115" cy="644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0" descr="Termos de Uso de Aplicativo | FOMENTO PARANÁ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218" y="3153063"/>
              <a:ext cx="890253" cy="912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2" descr="Goiás Fomento Logo Vector (.CDR) Free Download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7" b="14014"/>
            <a:stretch/>
          </p:blipFill>
          <p:spPr bwMode="auto">
            <a:xfrm>
              <a:off x="8783905" y="4814134"/>
              <a:ext cx="1050279" cy="795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14">
            <a:extLst>
              <a:ext uri="{FF2B5EF4-FFF2-40B4-BE49-F238E27FC236}">
                <a16:creationId xmlns:a16="http://schemas.microsoft.com/office/drawing/2014/main" id="{74631879-8668-1B43-AAF3-95967620A8D5}"/>
              </a:ext>
            </a:extLst>
          </p:cNvPr>
          <p:cNvSpPr txBox="1"/>
          <p:nvPr/>
        </p:nvSpPr>
        <p:spPr>
          <a:xfrm>
            <a:off x="672775" y="2131157"/>
            <a:ext cx="4542969" cy="2008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</a:pPr>
            <a:r>
              <a:rPr lang="pt-BR" sz="17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Finep </a:t>
            </a:r>
            <a:r>
              <a:rPr lang="pt-BR" sz="1700" b="1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Inovacred</a:t>
            </a:r>
            <a:endParaRPr lang="pt-BR" sz="1700" b="1" spc="36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</a:pPr>
            <a:r>
              <a:rPr lang="pt-BR" sz="1700" b="1" spc="3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1700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$ 2,054 bilhões em projetos apoiados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R$ 1,431 bilhão em financiamento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  <a:buFont typeface="Arial" pitchFamily="34" charset="0"/>
              <a:buChar char="•"/>
            </a:pPr>
            <a:r>
              <a:rPr lang="pt-BR" sz="1650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R$ 623 milhões em contrapartida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B2F91345-90AC-2848-A90A-B54D67C710A4}"/>
              </a:ext>
            </a:extLst>
          </p:cNvPr>
          <p:cNvSpPr txBox="1"/>
          <p:nvPr/>
        </p:nvSpPr>
        <p:spPr>
          <a:xfrm>
            <a:off x="578993" y="476428"/>
            <a:ext cx="1114993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="1" dirty="0">
                <a:solidFill>
                  <a:srgbClr val="065B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Atuação do SNF</a:t>
            </a:r>
            <a:endParaRPr lang="pt-BR" sz="2800" dirty="0">
              <a:solidFill>
                <a:srgbClr val="065B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E20DBA30-551E-8F44-BA29-8E172D006025}"/>
              </a:ext>
            </a:extLst>
          </p:cNvPr>
          <p:cNvSpPr txBox="1"/>
          <p:nvPr/>
        </p:nvSpPr>
        <p:spPr>
          <a:xfrm>
            <a:off x="674487" y="1173913"/>
            <a:ext cx="5535393" cy="774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06BF89"/>
              </a:buClr>
              <a:buSzPct val="140000"/>
            </a:pPr>
            <a:r>
              <a:rPr lang="pt-BR" b="1" spc="3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SNF: carteira com mais de R$ 24 bilhões em financiamentos para inovação. </a:t>
            </a:r>
          </a:p>
        </p:txBody>
      </p:sp>
    </p:spTree>
    <p:extLst>
      <p:ext uri="{BB962C8B-B14F-4D97-AF65-F5344CB8AC3E}">
        <p14:creationId xmlns:p14="http://schemas.microsoft.com/office/powerpoint/2010/main" val="425185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/>
          <p:cNvSpPr txBox="1">
            <a:spLocks/>
          </p:cNvSpPr>
          <p:nvPr/>
        </p:nvSpPr>
        <p:spPr>
          <a:xfrm>
            <a:off x="3748798" y="6680779"/>
            <a:ext cx="9951969" cy="649962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r" defTabSz="783184" rtl="0" eaLnBrk="1" latinLnBrk="0" hangingPunct="1">
              <a:lnSpc>
                <a:spcPct val="90000"/>
              </a:lnSpc>
              <a:spcBef>
                <a:spcPts val="857"/>
              </a:spcBef>
              <a:buFont typeface="Arial" panose="020B0604020202020204" pitchFamily="34" charset="0"/>
              <a:buNone/>
              <a:defRPr sz="21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1592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184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4775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6367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7959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9551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1143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2734" indent="0" algn="ctr" defTabSz="783184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2400" b="1" dirty="0">
              <a:solidFill>
                <a:srgbClr val="003859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4851" y="6065949"/>
            <a:ext cx="2717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254710"/>
            <a:ext cx="11740896" cy="414528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1592071" y="3063856"/>
            <a:ext cx="945896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pt-BR" sz="3200" b="1" dirty="0" err="1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MPMEs</a:t>
            </a:r>
            <a:r>
              <a:rPr lang="pt-BR" sz="3200" b="1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a Covid-19</a:t>
            </a:r>
            <a:endParaRPr lang="pt-BR" sz="32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0217895" y="8951595"/>
            <a:ext cx="704140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en-US" sz="1800" u="none" spc="179" dirty="0">
                <a:solidFill>
                  <a:srgbClr val="6F8090"/>
                </a:solidFill>
                <a:latin typeface="Clear Sans Regular"/>
              </a:rPr>
              <a:t>MDM COMPANY MEETING | APRIL 2020</a:t>
            </a:r>
          </a:p>
        </p:txBody>
      </p:sp>
    </p:spTree>
    <p:extLst>
      <p:ext uri="{BB962C8B-B14F-4D97-AF65-F5344CB8AC3E}">
        <p14:creationId xmlns:p14="http://schemas.microsoft.com/office/powerpoint/2010/main" val="2641424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1745</Words>
  <Application>Microsoft Office PowerPoint</Application>
  <PresentationFormat>Widescreen</PresentationFormat>
  <Paragraphs>218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Clear Sans Regular</vt:lpstr>
      <vt:lpstr>Khmer UI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 Moraes</dc:creator>
  <cp:lastModifiedBy>Camila Alves Mateus</cp:lastModifiedBy>
  <cp:revision>165</cp:revision>
  <dcterms:created xsi:type="dcterms:W3CDTF">2021-07-26T18:17:19Z</dcterms:created>
  <dcterms:modified xsi:type="dcterms:W3CDTF">2021-10-06T17:50:06Z</dcterms:modified>
</cp:coreProperties>
</file>