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73" r:id="rId3"/>
    <p:sldId id="256" r:id="rId4"/>
    <p:sldId id="268" r:id="rId5"/>
    <p:sldId id="285" r:id="rId6"/>
    <p:sldId id="287" r:id="rId7"/>
    <p:sldId id="289" r:id="rId8"/>
    <p:sldId id="275" r:id="rId9"/>
    <p:sldId id="290" r:id="rId10"/>
    <p:sldId id="276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283" r:id="rId19"/>
    <p:sldId id="281" r:id="rId20"/>
    <p:sldId id="279" r:id="rId21"/>
    <p:sldId id="271" r:id="rId22"/>
    <p:sldId id="280" r:id="rId23"/>
    <p:sldId id="284" r:id="rId24"/>
    <p:sldId id="272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an\Dropbox\CONAPRA\Atualiza&#231;&#227;o%20Pre&#231;os\Atualizacao%20Precos%20Praticagem%20Estudo%20CEGN%202008_v1.0%20-%2010-06-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lan\Dropbox\CONAPRA\Atualiza&#231;&#227;o%20Pre&#231;os\Atualizacao%20Precos%20Praticagem%20Estudo%20CEGN%202008_v1.0%20-%2010-06-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lan\Dropbox\CONAPRA\Atualiza&#231;&#227;o%20Pre&#231;os\Atualizacao%20Precos%20Praticagem%20Estudo%20CEGN%202008_v1.0%20-%2010-06-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an\Dropbox\CONAPRA\Produtos\04_Compara&#231;&#227;o%20CNAP%20x%20Dibner\04_Compara&#231;&#227;o%20CNAP%20x%20Dibner_v1.0%20-%2001-09-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an\Dropbox\CONAPRA\Produtos\04_Compara&#231;&#227;o%20CNAP%20x%20Dibner\04_Compara&#231;&#227;o%20CNAP%20x%20Dibner_v1.0%20-%2001-09-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an\Dropbox\CONAPRA\Produtos\04_Compara&#231;&#227;o%20CNAP%20x%20Dibner\04_Compara&#231;&#227;o%20CNAP%20x%20Dibner_v1.0%20-%2001-09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Preços em USD</a:t>
            </a:r>
            <a:r>
              <a:rPr lang="pt-BR" baseline="0"/>
              <a:t> de 2007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Portos estrangeiros</c:v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2A78-4694-947A-E662B823297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A78-4694-947A-E662B823297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2A78-4694-947A-E662B8232970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2A78-4694-947A-E662B823297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2A78-4694-947A-E662B823297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2A78-4694-947A-E662B8232970}"/>
              </c:ext>
            </c:extLst>
          </c:dPt>
          <c:cat>
            <c:strRef>
              <c:f>'&lt; 6h (2007)'!$A$7:$A$41</c:f>
              <c:strCache>
                <c:ptCount val="35"/>
                <c:pt idx="0">
                  <c:v>Rio Grande</c:v>
                </c:pt>
                <c:pt idx="1">
                  <c:v>Santos</c:v>
                </c:pt>
                <c:pt idx="2">
                  <c:v>Itajaí</c:v>
                </c:pt>
                <c:pt idx="3">
                  <c:v>Sidney</c:v>
                </c:pt>
                <c:pt idx="4">
                  <c:v>Paranaguá</c:v>
                </c:pt>
                <c:pt idx="5">
                  <c:v>Lucinda</c:v>
                </c:pt>
                <c:pt idx="6">
                  <c:v>Rio de Janeiro</c:v>
                </c:pt>
                <c:pt idx="7">
                  <c:v>Maryborough</c:v>
                </c:pt>
                <c:pt idx="8">
                  <c:v>São F. do Sul</c:v>
                </c:pt>
                <c:pt idx="9">
                  <c:v>Cape Flattery</c:v>
                </c:pt>
                <c:pt idx="10">
                  <c:v>Townsville</c:v>
                </c:pt>
                <c:pt idx="11">
                  <c:v>Cairns</c:v>
                </c:pt>
                <c:pt idx="12">
                  <c:v>Bundaberg</c:v>
                </c:pt>
                <c:pt idx="13">
                  <c:v>Mackay</c:v>
                </c:pt>
                <c:pt idx="14">
                  <c:v>Everglades</c:v>
                </c:pt>
                <c:pt idx="15">
                  <c:v>Weipa</c:v>
                </c:pt>
                <c:pt idx="16">
                  <c:v>Bremerhaven</c:v>
                </c:pt>
                <c:pt idx="17">
                  <c:v>Tampa Bay</c:v>
                </c:pt>
                <c:pt idx="18">
                  <c:v>Hamburg</c:v>
                </c:pt>
                <c:pt idx="19">
                  <c:v>Abbot Point</c:v>
                </c:pt>
                <c:pt idx="20">
                  <c:v>Hay Point</c:v>
                </c:pt>
                <c:pt idx="21">
                  <c:v>Felixstowe</c:v>
                </c:pt>
                <c:pt idx="22">
                  <c:v>Ushuaia</c:v>
                </c:pt>
                <c:pt idx="23">
                  <c:v>Karumba</c:v>
                </c:pt>
                <c:pt idx="24">
                  <c:v>Melbourne</c:v>
                </c:pt>
                <c:pt idx="25">
                  <c:v>Tilbury</c:v>
                </c:pt>
                <c:pt idx="26">
                  <c:v>Miami</c:v>
                </c:pt>
                <c:pt idx="27">
                  <c:v>Long Beach</c:v>
                </c:pt>
                <c:pt idx="28">
                  <c:v>Hong Kong</c:v>
                </c:pt>
                <c:pt idx="29">
                  <c:v>Montevideo</c:v>
                </c:pt>
                <c:pt idx="30">
                  <c:v>Halifax</c:v>
                </c:pt>
                <c:pt idx="31">
                  <c:v>Pusan</c:v>
                </c:pt>
                <c:pt idx="32">
                  <c:v>Shangai</c:v>
                </c:pt>
                <c:pt idx="33">
                  <c:v>Ningbo</c:v>
                </c:pt>
                <c:pt idx="34">
                  <c:v>Yokohama</c:v>
                </c:pt>
              </c:strCache>
            </c:strRef>
          </c:cat>
          <c:val>
            <c:numRef>
              <c:f>'&lt; 6h (2007)'!$E$7:$E$41</c:f>
              <c:numCache>
                <c:formatCode>#,##0.00_);[Red]\(#,##0.00\)</c:formatCode>
                <c:ptCount val="35"/>
                <c:pt idx="0">
                  <c:v>3417</c:v>
                </c:pt>
                <c:pt idx="1">
                  <c:v>3387</c:v>
                </c:pt>
                <c:pt idx="2">
                  <c:v>2970</c:v>
                </c:pt>
                <c:pt idx="3">
                  <c:v>2851</c:v>
                </c:pt>
                <c:pt idx="4">
                  <c:v>2519</c:v>
                </c:pt>
                <c:pt idx="5">
                  <c:v>2481</c:v>
                </c:pt>
                <c:pt idx="6">
                  <c:v>2381</c:v>
                </c:pt>
                <c:pt idx="7">
                  <c:v>2274</c:v>
                </c:pt>
                <c:pt idx="8">
                  <c:v>2046</c:v>
                </c:pt>
                <c:pt idx="9">
                  <c:v>1784</c:v>
                </c:pt>
                <c:pt idx="10">
                  <c:v>1714</c:v>
                </c:pt>
                <c:pt idx="11">
                  <c:v>1701</c:v>
                </c:pt>
                <c:pt idx="12">
                  <c:v>1697</c:v>
                </c:pt>
                <c:pt idx="13">
                  <c:v>1658</c:v>
                </c:pt>
                <c:pt idx="14">
                  <c:v>1604</c:v>
                </c:pt>
                <c:pt idx="15">
                  <c:v>1593</c:v>
                </c:pt>
                <c:pt idx="16">
                  <c:v>1553</c:v>
                </c:pt>
                <c:pt idx="17">
                  <c:v>1470</c:v>
                </c:pt>
                <c:pt idx="18">
                  <c:v>1420</c:v>
                </c:pt>
                <c:pt idx="19">
                  <c:v>1254</c:v>
                </c:pt>
                <c:pt idx="20">
                  <c:v>1251</c:v>
                </c:pt>
                <c:pt idx="21">
                  <c:v>1218</c:v>
                </c:pt>
                <c:pt idx="22">
                  <c:v>1212</c:v>
                </c:pt>
                <c:pt idx="23">
                  <c:v>1163</c:v>
                </c:pt>
                <c:pt idx="24">
                  <c:v>1140</c:v>
                </c:pt>
                <c:pt idx="25">
                  <c:v>1128</c:v>
                </c:pt>
                <c:pt idx="26">
                  <c:v>977</c:v>
                </c:pt>
                <c:pt idx="27">
                  <c:v>783</c:v>
                </c:pt>
                <c:pt idx="28">
                  <c:v>659</c:v>
                </c:pt>
                <c:pt idx="29">
                  <c:v>656</c:v>
                </c:pt>
                <c:pt idx="30">
                  <c:v>572</c:v>
                </c:pt>
                <c:pt idx="31">
                  <c:v>516</c:v>
                </c:pt>
                <c:pt idx="32">
                  <c:v>506</c:v>
                </c:pt>
                <c:pt idx="33">
                  <c:v>491</c:v>
                </c:pt>
                <c:pt idx="34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78-4694-947A-E662B8232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84800"/>
        <c:axId val="119486336"/>
      </c:barChart>
      <c:lineChart>
        <c:grouping val="standard"/>
        <c:varyColors val="0"/>
        <c:ser>
          <c:idx val="1"/>
          <c:order val="1"/>
          <c:tx>
            <c:v>Média</c:v>
          </c:tx>
          <c:marker>
            <c:symbol val="none"/>
          </c:marker>
          <c:val>
            <c:numRef>
              <c:f>'&lt; 6h (2007)'!$F$7:$F$41</c:f>
              <c:numCache>
                <c:formatCode>#,##0.00_);[Red]\(#,##0.00\)</c:formatCode>
                <c:ptCount val="35"/>
                <c:pt idx="0">
                  <c:v>1556.6</c:v>
                </c:pt>
                <c:pt idx="1">
                  <c:v>1556.6</c:v>
                </c:pt>
                <c:pt idx="2">
                  <c:v>1556.6</c:v>
                </c:pt>
                <c:pt idx="3">
                  <c:v>1556.6</c:v>
                </c:pt>
                <c:pt idx="4">
                  <c:v>1556.6</c:v>
                </c:pt>
                <c:pt idx="5">
                  <c:v>1556.6</c:v>
                </c:pt>
                <c:pt idx="6">
                  <c:v>1556.6</c:v>
                </c:pt>
                <c:pt idx="7">
                  <c:v>1556.6</c:v>
                </c:pt>
                <c:pt idx="8">
                  <c:v>1556.6</c:v>
                </c:pt>
                <c:pt idx="9">
                  <c:v>1556.6</c:v>
                </c:pt>
                <c:pt idx="10">
                  <c:v>1556.6</c:v>
                </c:pt>
                <c:pt idx="11">
                  <c:v>1556.6</c:v>
                </c:pt>
                <c:pt idx="12">
                  <c:v>1556.6</c:v>
                </c:pt>
                <c:pt idx="13">
                  <c:v>1556.6</c:v>
                </c:pt>
                <c:pt idx="14">
                  <c:v>1556.6</c:v>
                </c:pt>
                <c:pt idx="15">
                  <c:v>1556.6</c:v>
                </c:pt>
                <c:pt idx="16">
                  <c:v>1556.6</c:v>
                </c:pt>
                <c:pt idx="17">
                  <c:v>1556.6</c:v>
                </c:pt>
                <c:pt idx="18">
                  <c:v>1556.6</c:v>
                </c:pt>
                <c:pt idx="19">
                  <c:v>1556.6</c:v>
                </c:pt>
                <c:pt idx="20">
                  <c:v>1556.6</c:v>
                </c:pt>
                <c:pt idx="21">
                  <c:v>1556.6</c:v>
                </c:pt>
                <c:pt idx="22">
                  <c:v>1556.6</c:v>
                </c:pt>
                <c:pt idx="23">
                  <c:v>1556.6</c:v>
                </c:pt>
                <c:pt idx="24">
                  <c:v>1556.6</c:v>
                </c:pt>
                <c:pt idx="25">
                  <c:v>1556.6</c:v>
                </c:pt>
                <c:pt idx="26">
                  <c:v>1556.6</c:v>
                </c:pt>
                <c:pt idx="27">
                  <c:v>1556.6</c:v>
                </c:pt>
                <c:pt idx="28">
                  <c:v>1556.6</c:v>
                </c:pt>
                <c:pt idx="29">
                  <c:v>1556.6</c:v>
                </c:pt>
                <c:pt idx="30">
                  <c:v>1556.6</c:v>
                </c:pt>
                <c:pt idx="31">
                  <c:v>1556.6</c:v>
                </c:pt>
                <c:pt idx="32">
                  <c:v>1556.6</c:v>
                </c:pt>
                <c:pt idx="33">
                  <c:v>1556.6</c:v>
                </c:pt>
                <c:pt idx="34">
                  <c:v>1556.6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A78-4694-947A-E662B8232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84800"/>
        <c:axId val="119486336"/>
      </c:lineChart>
      <c:catAx>
        <c:axId val="11948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pt-BR"/>
          </a:p>
        </c:txPr>
        <c:crossAx val="119486336"/>
        <c:crosses val="autoZero"/>
        <c:auto val="1"/>
        <c:lblAlgn val="ctr"/>
        <c:lblOffset val="100"/>
        <c:noMultiLvlLbl val="0"/>
      </c:catAx>
      <c:valAx>
        <c:axId val="11948633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lgDash"/>
            </a:ln>
          </c:spPr>
        </c:majorGridlines>
        <c:numFmt formatCode="#,##0.00_);[Red]\(#,##0.00\)" sourceLinked="1"/>
        <c:majorTickMark val="out"/>
        <c:minorTickMark val="none"/>
        <c:tickLblPos val="nextTo"/>
        <c:crossAx val="11948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6001657635678"/>
          <c:y val="0.13850503062117236"/>
          <c:w val="0.23416991449987379"/>
          <c:h val="0.16743438320209975"/>
        </c:manualLayout>
      </c:layout>
      <c:overlay val="1"/>
    </c:legend>
    <c:plotVisOnly val="0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Preços em USD de 2017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Portos estrangeiros</c:v>
          </c:tx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DB8-476B-B18E-9C60548D6CD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DB8-476B-B18E-9C60548D6CD3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FDB8-476B-B18E-9C60548D6CD3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DB8-476B-B18E-9C60548D6CD3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FDB8-476B-B18E-9C60548D6CD3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FDB8-476B-B18E-9C60548D6CD3}"/>
              </c:ext>
            </c:extLst>
          </c:dPt>
          <c:cat>
            <c:strRef>
              <c:f>'&lt; 6h (2017)'!$A$7:$A$41</c:f>
              <c:strCache>
                <c:ptCount val="35"/>
                <c:pt idx="0">
                  <c:v>Sidney</c:v>
                </c:pt>
                <c:pt idx="1">
                  <c:v>Lucinda</c:v>
                </c:pt>
                <c:pt idx="2">
                  <c:v>Maryborough</c:v>
                </c:pt>
                <c:pt idx="3">
                  <c:v>Cape Flattery</c:v>
                </c:pt>
                <c:pt idx="4">
                  <c:v>Townsville</c:v>
                </c:pt>
                <c:pt idx="5">
                  <c:v>Rio Grande</c:v>
                </c:pt>
                <c:pt idx="6">
                  <c:v>Cairns</c:v>
                </c:pt>
                <c:pt idx="7">
                  <c:v>Santos</c:v>
                </c:pt>
                <c:pt idx="8">
                  <c:v>Bundaberg</c:v>
                </c:pt>
                <c:pt idx="9">
                  <c:v>Mackay</c:v>
                </c:pt>
                <c:pt idx="10">
                  <c:v>Everglades</c:v>
                </c:pt>
                <c:pt idx="11">
                  <c:v>Weipa</c:v>
                </c:pt>
                <c:pt idx="12">
                  <c:v>Bremerhaven</c:v>
                </c:pt>
                <c:pt idx="13">
                  <c:v>Itajaí</c:v>
                </c:pt>
                <c:pt idx="14">
                  <c:v>Tampa Bay</c:v>
                </c:pt>
                <c:pt idx="15">
                  <c:v>Hamburg</c:v>
                </c:pt>
                <c:pt idx="16">
                  <c:v>Paranaguá</c:v>
                </c:pt>
                <c:pt idx="17">
                  <c:v>Abbot Point</c:v>
                </c:pt>
                <c:pt idx="18">
                  <c:v>Hay Point</c:v>
                </c:pt>
                <c:pt idx="19">
                  <c:v>Felixstowe</c:v>
                </c:pt>
                <c:pt idx="20">
                  <c:v>Ushuaia</c:v>
                </c:pt>
                <c:pt idx="21">
                  <c:v>Rio de Janeiro</c:v>
                </c:pt>
                <c:pt idx="22">
                  <c:v>Karumba</c:v>
                </c:pt>
                <c:pt idx="23">
                  <c:v>Melbourne</c:v>
                </c:pt>
                <c:pt idx="24">
                  <c:v>Tilbury</c:v>
                </c:pt>
                <c:pt idx="25">
                  <c:v>São F. do Sul</c:v>
                </c:pt>
                <c:pt idx="26">
                  <c:v>Miami</c:v>
                </c:pt>
                <c:pt idx="27">
                  <c:v>Long Beach</c:v>
                </c:pt>
                <c:pt idx="28">
                  <c:v>Hong Kong</c:v>
                </c:pt>
                <c:pt idx="29">
                  <c:v>Montevideo</c:v>
                </c:pt>
                <c:pt idx="30">
                  <c:v>Halifax</c:v>
                </c:pt>
                <c:pt idx="31">
                  <c:v>Pusan</c:v>
                </c:pt>
                <c:pt idx="32">
                  <c:v>Shangai</c:v>
                </c:pt>
                <c:pt idx="33">
                  <c:v>Ningbo</c:v>
                </c:pt>
                <c:pt idx="34">
                  <c:v>Yokohama</c:v>
                </c:pt>
              </c:strCache>
            </c:strRef>
          </c:cat>
          <c:val>
            <c:numRef>
              <c:f>'&lt; 6h (2017)'!$E$7:$E$41</c:f>
              <c:numCache>
                <c:formatCode>#,##0.00_);[Red]\(#,##0.00\)</c:formatCode>
                <c:ptCount val="35"/>
                <c:pt idx="0">
                  <c:v>2851</c:v>
                </c:pt>
                <c:pt idx="1">
                  <c:v>2481</c:v>
                </c:pt>
                <c:pt idx="2">
                  <c:v>2274</c:v>
                </c:pt>
                <c:pt idx="3">
                  <c:v>1784</c:v>
                </c:pt>
                <c:pt idx="4">
                  <c:v>1714</c:v>
                </c:pt>
                <c:pt idx="5">
                  <c:v>1713.7348024316109</c:v>
                </c:pt>
                <c:pt idx="6">
                  <c:v>1701</c:v>
                </c:pt>
                <c:pt idx="7">
                  <c:v>1698.4802431610942</c:v>
                </c:pt>
                <c:pt idx="8">
                  <c:v>1697</c:v>
                </c:pt>
                <c:pt idx="9">
                  <c:v>1658</c:v>
                </c:pt>
                <c:pt idx="10">
                  <c:v>1604</c:v>
                </c:pt>
                <c:pt idx="11">
                  <c:v>1593</c:v>
                </c:pt>
                <c:pt idx="12">
                  <c:v>1553</c:v>
                </c:pt>
                <c:pt idx="13">
                  <c:v>1477.677811550152</c:v>
                </c:pt>
                <c:pt idx="14">
                  <c:v>1470</c:v>
                </c:pt>
                <c:pt idx="15">
                  <c:v>1420</c:v>
                </c:pt>
                <c:pt idx="16">
                  <c:v>1270.2004436046989</c:v>
                </c:pt>
                <c:pt idx="17">
                  <c:v>1254</c:v>
                </c:pt>
                <c:pt idx="18">
                  <c:v>1251</c:v>
                </c:pt>
                <c:pt idx="19">
                  <c:v>1218</c:v>
                </c:pt>
                <c:pt idx="20">
                  <c:v>1212</c:v>
                </c:pt>
                <c:pt idx="21">
                  <c:v>1194.285714285714</c:v>
                </c:pt>
                <c:pt idx="22">
                  <c:v>1163</c:v>
                </c:pt>
                <c:pt idx="23">
                  <c:v>1140</c:v>
                </c:pt>
                <c:pt idx="24">
                  <c:v>1128</c:v>
                </c:pt>
                <c:pt idx="25">
                  <c:v>1026.3454317897372</c:v>
                </c:pt>
                <c:pt idx="26">
                  <c:v>977</c:v>
                </c:pt>
                <c:pt idx="27">
                  <c:v>783</c:v>
                </c:pt>
                <c:pt idx="28">
                  <c:v>659</c:v>
                </c:pt>
                <c:pt idx="29">
                  <c:v>656</c:v>
                </c:pt>
                <c:pt idx="30">
                  <c:v>572</c:v>
                </c:pt>
                <c:pt idx="31">
                  <c:v>516</c:v>
                </c:pt>
                <c:pt idx="32">
                  <c:v>506</c:v>
                </c:pt>
                <c:pt idx="33">
                  <c:v>491</c:v>
                </c:pt>
                <c:pt idx="34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DB8-476B-B18E-9C60548D6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19488"/>
        <c:axId val="119529472"/>
      </c:barChart>
      <c:lineChart>
        <c:grouping val="standard"/>
        <c:varyColors val="0"/>
        <c:ser>
          <c:idx val="1"/>
          <c:order val="1"/>
          <c:tx>
            <c:v>Média</c:v>
          </c:tx>
          <c:marker>
            <c:symbol val="none"/>
          </c:marker>
          <c:val>
            <c:numRef>
              <c:f>'&lt; 6h (2017)'!$F$7:$F$41</c:f>
              <c:numCache>
                <c:formatCode>#,##0.00_);[Red]\(#,##0.00\)</c:formatCode>
                <c:ptCount val="35"/>
                <c:pt idx="0">
                  <c:v>1318.334984194943</c:v>
                </c:pt>
                <c:pt idx="1">
                  <c:v>1318.334984194943</c:v>
                </c:pt>
                <c:pt idx="2">
                  <c:v>1318.334984194943</c:v>
                </c:pt>
                <c:pt idx="3">
                  <c:v>1318.334984194943</c:v>
                </c:pt>
                <c:pt idx="4">
                  <c:v>1318.334984194943</c:v>
                </c:pt>
                <c:pt idx="5">
                  <c:v>1318.334984194943</c:v>
                </c:pt>
                <c:pt idx="6">
                  <c:v>1318.334984194943</c:v>
                </c:pt>
                <c:pt idx="7">
                  <c:v>1318.334984194943</c:v>
                </c:pt>
                <c:pt idx="8">
                  <c:v>1318.334984194943</c:v>
                </c:pt>
                <c:pt idx="9">
                  <c:v>1318.334984194943</c:v>
                </c:pt>
                <c:pt idx="10">
                  <c:v>1318.334984194943</c:v>
                </c:pt>
                <c:pt idx="11">
                  <c:v>1318.334984194943</c:v>
                </c:pt>
                <c:pt idx="12">
                  <c:v>1318.334984194943</c:v>
                </c:pt>
                <c:pt idx="13">
                  <c:v>1318.334984194943</c:v>
                </c:pt>
                <c:pt idx="14">
                  <c:v>1318.334984194943</c:v>
                </c:pt>
                <c:pt idx="15">
                  <c:v>1318.334984194943</c:v>
                </c:pt>
                <c:pt idx="16">
                  <c:v>1318.334984194943</c:v>
                </c:pt>
                <c:pt idx="17">
                  <c:v>1318.334984194943</c:v>
                </c:pt>
                <c:pt idx="18">
                  <c:v>1318.334984194943</c:v>
                </c:pt>
                <c:pt idx="19">
                  <c:v>1318.334984194943</c:v>
                </c:pt>
                <c:pt idx="20">
                  <c:v>1318.334984194943</c:v>
                </c:pt>
                <c:pt idx="21">
                  <c:v>1318.334984194943</c:v>
                </c:pt>
                <c:pt idx="22">
                  <c:v>1318.334984194943</c:v>
                </c:pt>
                <c:pt idx="23">
                  <c:v>1318.334984194943</c:v>
                </c:pt>
                <c:pt idx="24">
                  <c:v>1318.334984194943</c:v>
                </c:pt>
                <c:pt idx="25">
                  <c:v>1318.334984194943</c:v>
                </c:pt>
                <c:pt idx="26">
                  <c:v>1318.334984194943</c:v>
                </c:pt>
                <c:pt idx="27">
                  <c:v>1318.334984194943</c:v>
                </c:pt>
                <c:pt idx="28">
                  <c:v>1318.334984194943</c:v>
                </c:pt>
                <c:pt idx="29">
                  <c:v>1318.334984194943</c:v>
                </c:pt>
                <c:pt idx="30">
                  <c:v>1318.334984194943</c:v>
                </c:pt>
                <c:pt idx="31">
                  <c:v>1318.334984194943</c:v>
                </c:pt>
                <c:pt idx="32">
                  <c:v>1318.334984194943</c:v>
                </c:pt>
                <c:pt idx="33">
                  <c:v>1318.334984194943</c:v>
                </c:pt>
                <c:pt idx="34">
                  <c:v>1318.334984194943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DB8-476B-B18E-9C60548D6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19488"/>
        <c:axId val="119529472"/>
      </c:lineChart>
      <c:catAx>
        <c:axId val="11951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pt-BR"/>
          </a:p>
        </c:txPr>
        <c:crossAx val="119529472"/>
        <c:crosses val="autoZero"/>
        <c:auto val="1"/>
        <c:lblAlgn val="ctr"/>
        <c:lblOffset val="100"/>
        <c:noMultiLvlLbl val="0"/>
      </c:catAx>
      <c:valAx>
        <c:axId val="11952947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lgDash"/>
            </a:ln>
          </c:spPr>
        </c:majorGridlines>
        <c:numFmt formatCode="#,##0.00_);[Red]\(#,##0.00\)" sourceLinked="1"/>
        <c:majorTickMark val="out"/>
        <c:minorTickMark val="none"/>
        <c:tickLblPos val="nextTo"/>
        <c:crossAx val="11951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2975899124007"/>
          <c:y val="0.15702354913969088"/>
          <c:w val="0.22477718229978844"/>
          <c:h val="0.1730091215635933"/>
        </c:manualLayout>
      </c:layout>
      <c:overlay val="1"/>
      <c:txPr>
        <a:bodyPr/>
        <a:lstStyle/>
        <a:p>
          <a:pPr rtl="0">
            <a:defRPr/>
          </a:pPr>
          <a:endParaRPr lang="pt-BR"/>
        </a:p>
      </c:txPr>
    </c:legend>
    <c:plotVisOnly val="0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Preços CNAP em USD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Portos estrangeiros</c:v>
          </c:tx>
          <c:invertIfNegative val="0"/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AE5-4F47-91DD-FD5D0CD0E1EE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9AE5-4F47-91DD-FD5D0CD0E1EE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9AE5-4F47-91DD-FD5D0CD0E1E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9AE5-4F47-91DD-FD5D0CD0E1EE}"/>
              </c:ext>
            </c:extLst>
          </c:dPt>
          <c:cat>
            <c:strRef>
              <c:f>'CNAP &lt; 6h'!$A$8:$A$40</c:f>
              <c:strCache>
                <c:ptCount val="33"/>
                <c:pt idx="0">
                  <c:v>Sidney</c:v>
                </c:pt>
                <c:pt idx="1">
                  <c:v>Lucinda</c:v>
                </c:pt>
                <c:pt idx="2">
                  <c:v>Maryborough</c:v>
                </c:pt>
                <c:pt idx="3">
                  <c:v>Cape Flattery</c:v>
                </c:pt>
                <c:pt idx="4">
                  <c:v>Townsville</c:v>
                </c:pt>
                <c:pt idx="5">
                  <c:v>Cairns</c:v>
                </c:pt>
                <c:pt idx="6">
                  <c:v>Bundaberg</c:v>
                </c:pt>
                <c:pt idx="7">
                  <c:v>Mackay</c:v>
                </c:pt>
                <c:pt idx="8">
                  <c:v>Everglades</c:v>
                </c:pt>
                <c:pt idx="9">
                  <c:v>Weipa</c:v>
                </c:pt>
                <c:pt idx="10">
                  <c:v>Bremerhaven</c:v>
                </c:pt>
                <c:pt idx="11">
                  <c:v>Tampa Bay</c:v>
                </c:pt>
                <c:pt idx="12">
                  <c:v>Hamburg</c:v>
                </c:pt>
                <c:pt idx="13">
                  <c:v>Abbot Point</c:v>
                </c:pt>
                <c:pt idx="14">
                  <c:v>Hay Point</c:v>
                </c:pt>
                <c:pt idx="15">
                  <c:v>Felixstowe</c:v>
                </c:pt>
                <c:pt idx="16">
                  <c:v>Ushuaia</c:v>
                </c:pt>
                <c:pt idx="17">
                  <c:v>Karumba</c:v>
                </c:pt>
                <c:pt idx="18">
                  <c:v>Melbourne</c:v>
                </c:pt>
                <c:pt idx="19">
                  <c:v>Tilbury</c:v>
                </c:pt>
                <c:pt idx="20">
                  <c:v>Miami</c:v>
                </c:pt>
                <c:pt idx="21">
                  <c:v>Santos</c:v>
                </c:pt>
                <c:pt idx="22">
                  <c:v>Long Beach</c:v>
                </c:pt>
                <c:pt idx="23">
                  <c:v>Itajaí</c:v>
                </c:pt>
                <c:pt idx="24">
                  <c:v>Hong Kong</c:v>
                </c:pt>
                <c:pt idx="25">
                  <c:v>Montevideo</c:v>
                </c:pt>
                <c:pt idx="26">
                  <c:v>Halifax</c:v>
                </c:pt>
                <c:pt idx="27">
                  <c:v>Pusan</c:v>
                </c:pt>
                <c:pt idx="28">
                  <c:v>Rio Grande</c:v>
                </c:pt>
                <c:pt idx="29">
                  <c:v>Shangai</c:v>
                </c:pt>
                <c:pt idx="30">
                  <c:v>Ningbo</c:v>
                </c:pt>
                <c:pt idx="31">
                  <c:v>Yokohama</c:v>
                </c:pt>
                <c:pt idx="32">
                  <c:v>Rio de Janeiro</c:v>
                </c:pt>
              </c:strCache>
            </c:strRef>
          </c:cat>
          <c:val>
            <c:numRef>
              <c:f>'CNAP &lt; 6h'!$F$8:$F$40</c:f>
              <c:numCache>
                <c:formatCode>#,##0.00_);[Red]\(#,##0.00\)</c:formatCode>
                <c:ptCount val="33"/>
                <c:pt idx="0">
                  <c:v>2851</c:v>
                </c:pt>
                <c:pt idx="1">
                  <c:v>2481</c:v>
                </c:pt>
                <c:pt idx="2">
                  <c:v>2274</c:v>
                </c:pt>
                <c:pt idx="3">
                  <c:v>1784</c:v>
                </c:pt>
                <c:pt idx="4">
                  <c:v>1714</c:v>
                </c:pt>
                <c:pt idx="5">
                  <c:v>1701</c:v>
                </c:pt>
                <c:pt idx="6">
                  <c:v>1697</c:v>
                </c:pt>
                <c:pt idx="7">
                  <c:v>1658</c:v>
                </c:pt>
                <c:pt idx="8">
                  <c:v>1604</c:v>
                </c:pt>
                <c:pt idx="9">
                  <c:v>1593</c:v>
                </c:pt>
                <c:pt idx="10">
                  <c:v>1553</c:v>
                </c:pt>
                <c:pt idx="11">
                  <c:v>1470</c:v>
                </c:pt>
                <c:pt idx="12">
                  <c:v>1420</c:v>
                </c:pt>
                <c:pt idx="13">
                  <c:v>1254</c:v>
                </c:pt>
                <c:pt idx="14">
                  <c:v>1251</c:v>
                </c:pt>
                <c:pt idx="15">
                  <c:v>1218</c:v>
                </c:pt>
                <c:pt idx="16">
                  <c:v>1212</c:v>
                </c:pt>
                <c:pt idx="17">
                  <c:v>1163</c:v>
                </c:pt>
                <c:pt idx="18">
                  <c:v>1140</c:v>
                </c:pt>
                <c:pt idx="19">
                  <c:v>1128</c:v>
                </c:pt>
                <c:pt idx="20">
                  <c:v>977</c:v>
                </c:pt>
                <c:pt idx="21">
                  <c:v>969.37436676798393</c:v>
                </c:pt>
                <c:pt idx="22">
                  <c:v>783</c:v>
                </c:pt>
                <c:pt idx="23">
                  <c:v>673.04194528875382</c:v>
                </c:pt>
                <c:pt idx="24">
                  <c:v>659</c:v>
                </c:pt>
                <c:pt idx="25">
                  <c:v>656</c:v>
                </c:pt>
                <c:pt idx="26">
                  <c:v>572</c:v>
                </c:pt>
                <c:pt idx="27">
                  <c:v>516</c:v>
                </c:pt>
                <c:pt idx="28">
                  <c:v>507.89133738601828</c:v>
                </c:pt>
                <c:pt idx="29">
                  <c:v>506</c:v>
                </c:pt>
                <c:pt idx="30">
                  <c:v>491</c:v>
                </c:pt>
                <c:pt idx="31">
                  <c:v>435</c:v>
                </c:pt>
                <c:pt idx="32">
                  <c:v>376.99088145896661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E5-4F47-91DD-FD5D0CD0E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80096"/>
        <c:axId val="107381888"/>
      </c:barChart>
      <c:lineChart>
        <c:grouping val="standard"/>
        <c:varyColors val="0"/>
        <c:ser>
          <c:idx val="1"/>
          <c:order val="1"/>
          <c:tx>
            <c:v>Média</c:v>
          </c:tx>
          <c:marker>
            <c:symbol val="none"/>
          </c:marker>
          <c:val>
            <c:numRef>
              <c:f>'CNAP &lt; 6h'!$G$8:$G$40</c:f>
              <c:numCache>
                <c:formatCode>#,##0.00_);[Red]\(#,##0.00\)</c:formatCode>
                <c:ptCount val="33"/>
                <c:pt idx="0">
                  <c:v>1220.857531239446</c:v>
                </c:pt>
                <c:pt idx="1">
                  <c:v>1220.857531239446</c:v>
                </c:pt>
                <c:pt idx="2">
                  <c:v>1220.857531239446</c:v>
                </c:pt>
                <c:pt idx="3">
                  <c:v>1220.857531239446</c:v>
                </c:pt>
                <c:pt idx="4">
                  <c:v>1220.857531239446</c:v>
                </c:pt>
                <c:pt idx="5">
                  <c:v>1220.857531239446</c:v>
                </c:pt>
                <c:pt idx="6">
                  <c:v>1220.857531239446</c:v>
                </c:pt>
                <c:pt idx="7">
                  <c:v>1220.857531239446</c:v>
                </c:pt>
                <c:pt idx="8">
                  <c:v>1220.857531239446</c:v>
                </c:pt>
                <c:pt idx="9">
                  <c:v>1220.857531239446</c:v>
                </c:pt>
                <c:pt idx="10">
                  <c:v>1220.857531239446</c:v>
                </c:pt>
                <c:pt idx="11">
                  <c:v>1220.857531239446</c:v>
                </c:pt>
                <c:pt idx="12">
                  <c:v>1220.857531239446</c:v>
                </c:pt>
                <c:pt idx="13">
                  <c:v>1220.857531239446</c:v>
                </c:pt>
                <c:pt idx="14">
                  <c:v>1220.857531239446</c:v>
                </c:pt>
                <c:pt idx="15">
                  <c:v>1220.857531239446</c:v>
                </c:pt>
                <c:pt idx="16">
                  <c:v>1220.857531239446</c:v>
                </c:pt>
                <c:pt idx="17">
                  <c:v>1220.857531239446</c:v>
                </c:pt>
                <c:pt idx="18">
                  <c:v>1220.857531239446</c:v>
                </c:pt>
                <c:pt idx="19">
                  <c:v>1220.857531239446</c:v>
                </c:pt>
                <c:pt idx="20">
                  <c:v>1220.857531239446</c:v>
                </c:pt>
                <c:pt idx="21">
                  <c:v>1220.857531239446</c:v>
                </c:pt>
                <c:pt idx="22">
                  <c:v>1220.857531239446</c:v>
                </c:pt>
                <c:pt idx="23">
                  <c:v>1220.857531239446</c:v>
                </c:pt>
                <c:pt idx="24">
                  <c:v>1220.857531239446</c:v>
                </c:pt>
                <c:pt idx="25">
                  <c:v>1220.857531239446</c:v>
                </c:pt>
                <c:pt idx="26">
                  <c:v>1220.857531239446</c:v>
                </c:pt>
                <c:pt idx="27">
                  <c:v>1220.857531239446</c:v>
                </c:pt>
                <c:pt idx="28">
                  <c:v>1220.857531239446</c:v>
                </c:pt>
                <c:pt idx="29">
                  <c:v>1220.857531239446</c:v>
                </c:pt>
                <c:pt idx="30">
                  <c:v>1220.857531239446</c:v>
                </c:pt>
                <c:pt idx="31">
                  <c:v>1220.857531239446</c:v>
                </c:pt>
                <c:pt idx="32">
                  <c:v>1220.857531239446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AE5-4F47-91DD-FD5D0CD0E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80096"/>
        <c:axId val="107381888"/>
      </c:lineChart>
      <c:catAx>
        <c:axId val="10738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pt-BR"/>
          </a:p>
        </c:txPr>
        <c:crossAx val="107381888"/>
        <c:crosses val="autoZero"/>
        <c:auto val="1"/>
        <c:lblAlgn val="ctr"/>
        <c:lblOffset val="100"/>
        <c:noMultiLvlLbl val="0"/>
      </c:catAx>
      <c:valAx>
        <c:axId val="10738188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lgDash"/>
            </a:ln>
          </c:spPr>
        </c:majorGridlines>
        <c:numFmt formatCode="#,##0.00_);[Red]\(#,##0.00\)" sourceLinked="1"/>
        <c:majorTickMark val="out"/>
        <c:minorTickMark val="none"/>
        <c:tickLblPos val="nextTo"/>
        <c:crossAx val="10738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35385575778857"/>
          <c:y val="0.15702354913969088"/>
          <c:w val="0.22472163891689889"/>
          <c:h val="0.1730091215635933"/>
        </c:manualLayout>
      </c:layout>
      <c:overlay val="1"/>
    </c:legend>
    <c:plotVisOnly val="0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 b="1" i="0" baseline="0">
                <a:effectLst/>
              </a:rPr>
              <a:t>Custo Anual por Prático nos EUA em US$ (Dibner)</a:t>
            </a:r>
            <a:endParaRPr lang="pt-BR" sz="1400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Dibner</c:v>
          </c:tx>
          <c:spPr>
            <a:ln w="28575">
              <a:noFill/>
            </a:ln>
          </c:spPr>
          <c:xVal>
            <c:numRef>
              <c:f>'Dibner x CNAP'!$D$5:$D$26</c:f>
              <c:numCache>
                <c:formatCode>General</c:formatCode>
                <c:ptCount val="22"/>
                <c:pt idx="0">
                  <c:v>52.5</c:v>
                </c:pt>
                <c:pt idx="1">
                  <c:v>43</c:v>
                </c:pt>
                <c:pt idx="2">
                  <c:v>55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85</c:v>
                </c:pt>
                <c:pt idx="9">
                  <c:v>28</c:v>
                </c:pt>
                <c:pt idx="10">
                  <c:v>17</c:v>
                </c:pt>
                <c:pt idx="11">
                  <c:v>44</c:v>
                </c:pt>
                <c:pt idx="12">
                  <c:v>102</c:v>
                </c:pt>
                <c:pt idx="13">
                  <c:v>100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17</c:v>
                </c:pt>
                <c:pt idx="18">
                  <c:v>20</c:v>
                </c:pt>
                <c:pt idx="19">
                  <c:v>14</c:v>
                </c:pt>
                <c:pt idx="20">
                  <c:v>21</c:v>
                </c:pt>
                <c:pt idx="21">
                  <c:v>20</c:v>
                </c:pt>
              </c:numCache>
            </c:numRef>
          </c:xVal>
          <c:yVal>
            <c:numRef>
              <c:f>'Dibner x CNAP'!$E$5:$E$26</c:f>
              <c:numCache>
                <c:formatCode>#,##0.00</c:formatCode>
                <c:ptCount val="22"/>
                <c:pt idx="0">
                  <c:v>215790.47619047618</c:v>
                </c:pt>
                <c:pt idx="1">
                  <c:v>206558</c:v>
                </c:pt>
                <c:pt idx="2">
                  <c:v>230364</c:v>
                </c:pt>
                <c:pt idx="3">
                  <c:v>221118</c:v>
                </c:pt>
                <c:pt idx="4">
                  <c:v>478667</c:v>
                </c:pt>
                <c:pt idx="5">
                  <c:v>228140</c:v>
                </c:pt>
                <c:pt idx="6">
                  <c:v>188070</c:v>
                </c:pt>
                <c:pt idx="7">
                  <c:v>435714</c:v>
                </c:pt>
                <c:pt idx="8">
                  <c:v>369475</c:v>
                </c:pt>
                <c:pt idx="9">
                  <c:v>323973</c:v>
                </c:pt>
                <c:pt idx="10">
                  <c:v>218706</c:v>
                </c:pt>
                <c:pt idx="11">
                  <c:v>226159</c:v>
                </c:pt>
                <c:pt idx="12">
                  <c:v>188725</c:v>
                </c:pt>
                <c:pt idx="13">
                  <c:v>170590</c:v>
                </c:pt>
                <c:pt idx="14">
                  <c:v>137436</c:v>
                </c:pt>
                <c:pt idx="15">
                  <c:v>229059</c:v>
                </c:pt>
                <c:pt idx="16">
                  <c:v>250334</c:v>
                </c:pt>
                <c:pt idx="17">
                  <c:v>272654</c:v>
                </c:pt>
                <c:pt idx="18">
                  <c:v>247236</c:v>
                </c:pt>
                <c:pt idx="19">
                  <c:v>294827</c:v>
                </c:pt>
                <c:pt idx="20">
                  <c:v>254638</c:v>
                </c:pt>
                <c:pt idx="21">
                  <c:v>212259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69-41DF-8138-40F855F50104}"/>
            </c:ext>
          </c:extLst>
        </c:ser>
        <c:ser>
          <c:idx val="2"/>
          <c:order val="1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Média Dibner</c:name>
            <c:spPr>
              <a:ln w="50800" cap="sq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xVal>
            <c:numRef>
              <c:f>'Dibner x CNAP'!$D$5:$D$45</c:f>
              <c:numCache>
                <c:formatCode>General</c:formatCode>
                <c:ptCount val="41"/>
                <c:pt idx="0">
                  <c:v>52.5</c:v>
                </c:pt>
                <c:pt idx="1">
                  <c:v>43</c:v>
                </c:pt>
                <c:pt idx="2">
                  <c:v>55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85</c:v>
                </c:pt>
                <c:pt idx="9">
                  <c:v>28</c:v>
                </c:pt>
                <c:pt idx="10">
                  <c:v>17</c:v>
                </c:pt>
                <c:pt idx="11">
                  <c:v>44</c:v>
                </c:pt>
                <c:pt idx="12">
                  <c:v>102</c:v>
                </c:pt>
                <c:pt idx="13">
                  <c:v>100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17</c:v>
                </c:pt>
                <c:pt idx="18">
                  <c:v>20</c:v>
                </c:pt>
                <c:pt idx="19">
                  <c:v>14</c:v>
                </c:pt>
                <c:pt idx="20">
                  <c:v>21</c:v>
                </c:pt>
                <c:pt idx="21">
                  <c:v>20</c:v>
                </c:pt>
                <c:pt idx="22">
                  <c:v>160</c:v>
                </c:pt>
                <c:pt idx="23">
                  <c:v>45</c:v>
                </c:pt>
                <c:pt idx="24">
                  <c:v>36</c:v>
                </c:pt>
                <c:pt idx="25">
                  <c:v>33</c:v>
                </c:pt>
                <c:pt idx="26">
                  <c:v>15</c:v>
                </c:pt>
                <c:pt idx="27">
                  <c:v>4</c:v>
                </c:pt>
                <c:pt idx="28">
                  <c:v>6</c:v>
                </c:pt>
                <c:pt idx="29">
                  <c:v>4</c:v>
                </c:pt>
                <c:pt idx="30">
                  <c:v>18</c:v>
                </c:pt>
                <c:pt idx="31">
                  <c:v>6</c:v>
                </c:pt>
                <c:pt idx="32">
                  <c:v>5</c:v>
                </c:pt>
                <c:pt idx="33">
                  <c:v>33</c:v>
                </c:pt>
                <c:pt idx="34">
                  <c:v>3</c:v>
                </c:pt>
                <c:pt idx="35">
                  <c:v>31</c:v>
                </c:pt>
                <c:pt idx="36">
                  <c:v>65</c:v>
                </c:pt>
                <c:pt idx="37">
                  <c:v>65</c:v>
                </c:pt>
                <c:pt idx="38">
                  <c:v>26</c:v>
                </c:pt>
                <c:pt idx="39">
                  <c:v>9</c:v>
                </c:pt>
                <c:pt idx="40">
                  <c:v>17</c:v>
                </c:pt>
              </c:numCache>
            </c:numRef>
          </c:xVal>
          <c:yVal>
            <c:numRef>
              <c:f>'Dibner x CNAP'!$F$5:$F$45</c:f>
              <c:numCache>
                <c:formatCode>#,##0.00</c:formatCode>
                <c:ptCount val="41"/>
                <c:pt idx="0">
                  <c:v>254567.8398268398</c:v>
                </c:pt>
                <c:pt idx="1">
                  <c:v>254567.8398268398</c:v>
                </c:pt>
                <c:pt idx="2">
                  <c:v>254567.8398268398</c:v>
                </c:pt>
                <c:pt idx="3">
                  <c:v>254567.8398268398</c:v>
                </c:pt>
                <c:pt idx="4">
                  <c:v>254567.8398268398</c:v>
                </c:pt>
                <c:pt idx="5">
                  <c:v>254567.8398268398</c:v>
                </c:pt>
                <c:pt idx="6">
                  <c:v>254567.8398268398</c:v>
                </c:pt>
                <c:pt idx="7">
                  <c:v>254567.8398268398</c:v>
                </c:pt>
                <c:pt idx="8">
                  <c:v>254567.8398268398</c:v>
                </c:pt>
                <c:pt idx="9">
                  <c:v>254567.8398268398</c:v>
                </c:pt>
                <c:pt idx="10">
                  <c:v>254567.8398268398</c:v>
                </c:pt>
                <c:pt idx="11">
                  <c:v>254567.8398268398</c:v>
                </c:pt>
                <c:pt idx="12">
                  <c:v>254567.8398268398</c:v>
                </c:pt>
                <c:pt idx="13">
                  <c:v>254567.8398268398</c:v>
                </c:pt>
                <c:pt idx="14">
                  <c:v>254567.8398268398</c:v>
                </c:pt>
                <c:pt idx="15">
                  <c:v>254567.8398268398</c:v>
                </c:pt>
                <c:pt idx="16">
                  <c:v>254567.8398268398</c:v>
                </c:pt>
                <c:pt idx="17">
                  <c:v>254567.8398268398</c:v>
                </c:pt>
                <c:pt idx="18">
                  <c:v>254567.8398268398</c:v>
                </c:pt>
                <c:pt idx="19">
                  <c:v>254567.8398268398</c:v>
                </c:pt>
                <c:pt idx="20">
                  <c:v>254567.8398268398</c:v>
                </c:pt>
                <c:pt idx="21">
                  <c:v>254567.8398268398</c:v>
                </c:pt>
                <c:pt idx="22">
                  <c:v>254567.8398268398</c:v>
                </c:pt>
                <c:pt idx="23">
                  <c:v>254567.8398268398</c:v>
                </c:pt>
                <c:pt idx="24">
                  <c:v>254567.8398268398</c:v>
                </c:pt>
                <c:pt idx="25">
                  <c:v>254567.8398268398</c:v>
                </c:pt>
                <c:pt idx="26">
                  <c:v>254567.8398268398</c:v>
                </c:pt>
                <c:pt idx="27">
                  <c:v>254567.8398268398</c:v>
                </c:pt>
                <c:pt idx="28">
                  <c:v>254567.8398268398</c:v>
                </c:pt>
                <c:pt idx="29">
                  <c:v>254567.8398268398</c:v>
                </c:pt>
                <c:pt idx="30">
                  <c:v>254567.8398268398</c:v>
                </c:pt>
                <c:pt idx="31">
                  <c:v>254567.8398268398</c:v>
                </c:pt>
                <c:pt idx="32">
                  <c:v>254567.8398268398</c:v>
                </c:pt>
                <c:pt idx="33">
                  <c:v>254567.8398268398</c:v>
                </c:pt>
                <c:pt idx="34">
                  <c:v>254567.8398268398</c:v>
                </c:pt>
                <c:pt idx="35">
                  <c:v>254567.8398268398</c:v>
                </c:pt>
                <c:pt idx="36">
                  <c:v>254567.8398268398</c:v>
                </c:pt>
                <c:pt idx="37">
                  <c:v>254567.8398268398</c:v>
                </c:pt>
                <c:pt idx="38">
                  <c:v>254567.8398268398</c:v>
                </c:pt>
                <c:pt idx="39">
                  <c:v>254567.8398268398</c:v>
                </c:pt>
                <c:pt idx="40">
                  <c:v>254567.8398268398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D69-41DF-8138-40F855F50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411328"/>
        <c:axId val="61414016"/>
      </c:scatterChart>
      <c:valAx>
        <c:axId val="61411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Nº de Práticos</a:t>
                </a:r>
                <a:r>
                  <a:rPr lang="pt-BR" baseline="0"/>
                  <a:t> no Porto</a:t>
                </a:r>
                <a:endParaRPr lang="pt-B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1414016"/>
        <c:crosses val="autoZero"/>
        <c:crossBetween val="midCat"/>
      </c:valAx>
      <c:valAx>
        <c:axId val="61414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Custo por Prático (US$)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61411328"/>
        <c:crosses val="autoZero"/>
        <c:crossBetween val="midCat"/>
      </c:valAx>
    </c:plotArea>
    <c:legend>
      <c:legendPos val="b"/>
      <c:overlay val="0"/>
    </c:legend>
    <c:plotVisOnly val="0"/>
    <c:dispBlanksAs val="span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Custo Anual por Prático no Brasil em US$ (CNAP)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CNAP</c:v>
          </c:tx>
          <c:spPr>
            <a:ln w="28575">
              <a:noFill/>
            </a:ln>
          </c:spPr>
          <c:xVal>
            <c:numRef>
              <c:f>'Dibner x CNAP'!$D$27:$D$45</c:f>
              <c:numCache>
                <c:formatCode>General</c:formatCode>
                <c:ptCount val="19"/>
                <c:pt idx="0">
                  <c:v>160</c:v>
                </c:pt>
                <c:pt idx="1">
                  <c:v>45</c:v>
                </c:pt>
                <c:pt idx="2">
                  <c:v>36</c:v>
                </c:pt>
                <c:pt idx="3">
                  <c:v>33</c:v>
                </c:pt>
                <c:pt idx="4">
                  <c:v>15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18</c:v>
                </c:pt>
                <c:pt idx="9">
                  <c:v>6</c:v>
                </c:pt>
                <c:pt idx="10">
                  <c:v>5</c:v>
                </c:pt>
                <c:pt idx="11">
                  <c:v>33</c:v>
                </c:pt>
                <c:pt idx="12">
                  <c:v>3</c:v>
                </c:pt>
                <c:pt idx="13">
                  <c:v>31</c:v>
                </c:pt>
                <c:pt idx="14">
                  <c:v>65</c:v>
                </c:pt>
                <c:pt idx="15">
                  <c:v>65</c:v>
                </c:pt>
                <c:pt idx="16">
                  <c:v>26</c:v>
                </c:pt>
                <c:pt idx="17">
                  <c:v>9</c:v>
                </c:pt>
                <c:pt idx="18">
                  <c:v>17</c:v>
                </c:pt>
              </c:numCache>
            </c:numRef>
          </c:xVal>
          <c:yVal>
            <c:numRef>
              <c:f>'Dibner x CNAP'!$E$27:$E$45</c:f>
              <c:numCache>
                <c:formatCode>#,##0.00</c:formatCode>
                <c:ptCount val="19"/>
                <c:pt idx="0">
                  <c:v>18857.821117424239</c:v>
                </c:pt>
                <c:pt idx="1">
                  <c:v>75950.896969696973</c:v>
                </c:pt>
                <c:pt idx="2">
                  <c:v>86587.43276515152</c:v>
                </c:pt>
                <c:pt idx="3">
                  <c:v>68570.276865572028</c:v>
                </c:pt>
                <c:pt idx="4">
                  <c:v>170687.44111600588</c:v>
                </c:pt>
                <c:pt idx="5">
                  <c:v>130404.67234848485</c:v>
                </c:pt>
                <c:pt idx="6">
                  <c:v>121673.47095959594</c:v>
                </c:pt>
                <c:pt idx="7">
                  <c:v>161889.86078431376</c:v>
                </c:pt>
                <c:pt idx="8">
                  <c:v>141501.51786588348</c:v>
                </c:pt>
                <c:pt idx="9">
                  <c:v>186630.53398692812</c:v>
                </c:pt>
                <c:pt idx="10">
                  <c:v>198022.66823529414</c:v>
                </c:pt>
                <c:pt idx="11">
                  <c:v>56088.359123146358</c:v>
                </c:pt>
                <c:pt idx="12">
                  <c:v>164411.86797385622</c:v>
                </c:pt>
                <c:pt idx="13">
                  <c:v>95024.975428963618</c:v>
                </c:pt>
                <c:pt idx="14">
                  <c:v>198761.15804811931</c:v>
                </c:pt>
                <c:pt idx="15">
                  <c:v>132118.49184942717</c:v>
                </c:pt>
                <c:pt idx="16">
                  <c:v>70962.048717948725</c:v>
                </c:pt>
                <c:pt idx="17">
                  <c:v>79568.913720538709</c:v>
                </c:pt>
                <c:pt idx="18">
                  <c:v>136579.83830007774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2C-497E-8F64-3FEE935EBAAC}"/>
            </c:ext>
          </c:extLst>
        </c:ser>
        <c:ser>
          <c:idx val="3"/>
          <c:order val="1"/>
          <c:tx>
            <c:v>  </c:v>
          </c:tx>
          <c:spPr>
            <a:ln w="28575">
              <a:noFill/>
            </a:ln>
          </c:spPr>
          <c:marker>
            <c:symbol val="none"/>
          </c:marker>
          <c:trendline>
            <c:name>Média CNAP</c:name>
            <c:spPr>
              <a:ln w="50800" cap="sq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xVal>
            <c:numRef>
              <c:f>'Dibner x CNAP'!$D$5:$D$45</c:f>
              <c:numCache>
                <c:formatCode>General</c:formatCode>
                <c:ptCount val="41"/>
                <c:pt idx="0">
                  <c:v>52.5</c:v>
                </c:pt>
                <c:pt idx="1">
                  <c:v>43</c:v>
                </c:pt>
                <c:pt idx="2">
                  <c:v>55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85</c:v>
                </c:pt>
                <c:pt idx="9">
                  <c:v>28</c:v>
                </c:pt>
                <c:pt idx="10">
                  <c:v>17</c:v>
                </c:pt>
                <c:pt idx="11">
                  <c:v>44</c:v>
                </c:pt>
                <c:pt idx="12">
                  <c:v>102</c:v>
                </c:pt>
                <c:pt idx="13">
                  <c:v>100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17</c:v>
                </c:pt>
                <c:pt idx="18">
                  <c:v>20</c:v>
                </c:pt>
                <c:pt idx="19">
                  <c:v>14</c:v>
                </c:pt>
                <c:pt idx="20">
                  <c:v>21</c:v>
                </c:pt>
                <c:pt idx="21">
                  <c:v>20</c:v>
                </c:pt>
                <c:pt idx="22">
                  <c:v>160</c:v>
                </c:pt>
                <c:pt idx="23">
                  <c:v>45</c:v>
                </c:pt>
                <c:pt idx="24">
                  <c:v>36</c:v>
                </c:pt>
                <c:pt idx="25">
                  <c:v>33</c:v>
                </c:pt>
                <c:pt idx="26">
                  <c:v>15</c:v>
                </c:pt>
                <c:pt idx="27">
                  <c:v>4</c:v>
                </c:pt>
                <c:pt idx="28">
                  <c:v>6</c:v>
                </c:pt>
                <c:pt idx="29">
                  <c:v>4</c:v>
                </c:pt>
                <c:pt idx="30">
                  <c:v>18</c:v>
                </c:pt>
                <c:pt idx="31">
                  <c:v>6</c:v>
                </c:pt>
                <c:pt idx="32">
                  <c:v>5</c:v>
                </c:pt>
                <c:pt idx="33">
                  <c:v>33</c:v>
                </c:pt>
                <c:pt idx="34">
                  <c:v>3</c:v>
                </c:pt>
                <c:pt idx="35">
                  <c:v>31</c:v>
                </c:pt>
                <c:pt idx="36">
                  <c:v>65</c:v>
                </c:pt>
                <c:pt idx="37">
                  <c:v>65</c:v>
                </c:pt>
                <c:pt idx="38">
                  <c:v>26</c:v>
                </c:pt>
                <c:pt idx="39">
                  <c:v>9</c:v>
                </c:pt>
                <c:pt idx="40">
                  <c:v>17</c:v>
                </c:pt>
              </c:numCache>
            </c:numRef>
          </c:xVal>
          <c:yVal>
            <c:numRef>
              <c:f>'Dibner x CNAP'!$G$5:$G$45</c:f>
              <c:numCache>
                <c:formatCode>#,##0.00</c:formatCode>
                <c:ptCount val="41"/>
                <c:pt idx="0">
                  <c:v>120752.22348296993</c:v>
                </c:pt>
                <c:pt idx="1">
                  <c:v>120752.22348296993</c:v>
                </c:pt>
                <c:pt idx="2">
                  <c:v>120752.22348296993</c:v>
                </c:pt>
                <c:pt idx="3">
                  <c:v>120752.22348296993</c:v>
                </c:pt>
                <c:pt idx="4">
                  <c:v>120752.22348296993</c:v>
                </c:pt>
                <c:pt idx="5">
                  <c:v>120752.22348296993</c:v>
                </c:pt>
                <c:pt idx="6">
                  <c:v>120752.22348296993</c:v>
                </c:pt>
                <c:pt idx="7">
                  <c:v>120752.22348296993</c:v>
                </c:pt>
                <c:pt idx="8">
                  <c:v>120752.22348296993</c:v>
                </c:pt>
                <c:pt idx="9">
                  <c:v>120752.22348296993</c:v>
                </c:pt>
                <c:pt idx="10">
                  <c:v>120752.22348296993</c:v>
                </c:pt>
                <c:pt idx="11">
                  <c:v>120752.22348296993</c:v>
                </c:pt>
                <c:pt idx="12">
                  <c:v>120752.22348296993</c:v>
                </c:pt>
                <c:pt idx="13">
                  <c:v>120752.22348296993</c:v>
                </c:pt>
                <c:pt idx="14">
                  <c:v>120752.22348296993</c:v>
                </c:pt>
                <c:pt idx="15">
                  <c:v>120752.22348296993</c:v>
                </c:pt>
                <c:pt idx="16">
                  <c:v>120752.22348296993</c:v>
                </c:pt>
                <c:pt idx="17">
                  <c:v>120752.22348296993</c:v>
                </c:pt>
                <c:pt idx="18">
                  <c:v>120752.22348296993</c:v>
                </c:pt>
                <c:pt idx="19">
                  <c:v>120752.22348296993</c:v>
                </c:pt>
                <c:pt idx="20">
                  <c:v>120752.22348296993</c:v>
                </c:pt>
                <c:pt idx="21">
                  <c:v>120752.22348296993</c:v>
                </c:pt>
                <c:pt idx="22">
                  <c:v>120752.22348296993</c:v>
                </c:pt>
                <c:pt idx="23">
                  <c:v>120752.22348296993</c:v>
                </c:pt>
                <c:pt idx="24">
                  <c:v>120752.22348296993</c:v>
                </c:pt>
                <c:pt idx="25">
                  <c:v>120752.22348296993</c:v>
                </c:pt>
                <c:pt idx="26">
                  <c:v>120752.22348296993</c:v>
                </c:pt>
                <c:pt idx="27">
                  <c:v>120752.22348296993</c:v>
                </c:pt>
                <c:pt idx="28">
                  <c:v>120752.22348296993</c:v>
                </c:pt>
                <c:pt idx="29">
                  <c:v>120752.22348296993</c:v>
                </c:pt>
                <c:pt idx="30">
                  <c:v>120752.22348296993</c:v>
                </c:pt>
                <c:pt idx="31">
                  <c:v>120752.22348296993</c:v>
                </c:pt>
                <c:pt idx="32">
                  <c:v>120752.22348296993</c:v>
                </c:pt>
                <c:pt idx="33">
                  <c:v>120752.22348296993</c:v>
                </c:pt>
                <c:pt idx="34">
                  <c:v>120752.22348296993</c:v>
                </c:pt>
                <c:pt idx="35">
                  <c:v>120752.22348296993</c:v>
                </c:pt>
                <c:pt idx="36">
                  <c:v>120752.22348296993</c:v>
                </c:pt>
                <c:pt idx="37">
                  <c:v>120752.22348296993</c:v>
                </c:pt>
                <c:pt idx="38">
                  <c:v>120752.22348296993</c:v>
                </c:pt>
                <c:pt idx="39">
                  <c:v>120752.22348296993</c:v>
                </c:pt>
                <c:pt idx="40">
                  <c:v>120752.22348296993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2C-497E-8F64-3FEE935EB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96000"/>
        <c:axId val="64498304"/>
      </c:scatterChart>
      <c:valAx>
        <c:axId val="6449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Nº de Práticos</a:t>
                </a:r>
                <a:r>
                  <a:rPr lang="pt-BR" baseline="0"/>
                  <a:t> na ZP</a:t>
                </a:r>
                <a:endParaRPr lang="pt-B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4498304"/>
        <c:crosses val="autoZero"/>
        <c:crossBetween val="midCat"/>
      </c:valAx>
      <c:valAx>
        <c:axId val="64498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Custo por Prático (US$)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64496000"/>
        <c:crosses val="autoZero"/>
        <c:crossBetween val="midCat"/>
      </c:valAx>
    </c:plotArea>
    <c:legend>
      <c:legendPos val="b"/>
      <c:overlay val="0"/>
    </c:legend>
    <c:plotVisOnly val="0"/>
    <c:dispBlanksAs val="span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Custo Anual por Prático em US$ nos</a:t>
            </a:r>
            <a:r>
              <a:rPr lang="pt-BR" baseline="0"/>
              <a:t> EUA (Dibner) e no Brasil (CNAP)</a:t>
            </a:r>
            <a:endParaRPr lang="pt-BR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Dibner</c:v>
          </c:tx>
          <c:spPr>
            <a:ln w="28575">
              <a:noFill/>
            </a:ln>
          </c:spPr>
          <c:xVal>
            <c:numRef>
              <c:f>'Dibner x CNAP'!$D$5:$D$26</c:f>
              <c:numCache>
                <c:formatCode>General</c:formatCode>
                <c:ptCount val="22"/>
                <c:pt idx="0">
                  <c:v>52.5</c:v>
                </c:pt>
                <c:pt idx="1">
                  <c:v>43</c:v>
                </c:pt>
                <c:pt idx="2">
                  <c:v>55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85</c:v>
                </c:pt>
                <c:pt idx="9">
                  <c:v>28</c:v>
                </c:pt>
                <c:pt idx="10">
                  <c:v>17</c:v>
                </c:pt>
                <c:pt idx="11">
                  <c:v>44</c:v>
                </c:pt>
                <c:pt idx="12">
                  <c:v>102</c:v>
                </c:pt>
                <c:pt idx="13">
                  <c:v>100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17</c:v>
                </c:pt>
                <c:pt idx="18">
                  <c:v>20</c:v>
                </c:pt>
                <c:pt idx="19">
                  <c:v>14</c:v>
                </c:pt>
                <c:pt idx="20">
                  <c:v>21</c:v>
                </c:pt>
                <c:pt idx="21">
                  <c:v>20</c:v>
                </c:pt>
              </c:numCache>
            </c:numRef>
          </c:xVal>
          <c:yVal>
            <c:numRef>
              <c:f>'Dibner x CNAP'!$E$5:$E$26</c:f>
              <c:numCache>
                <c:formatCode>#,##0.00</c:formatCode>
                <c:ptCount val="22"/>
                <c:pt idx="0">
                  <c:v>215790.47619047618</c:v>
                </c:pt>
                <c:pt idx="1">
                  <c:v>206558</c:v>
                </c:pt>
                <c:pt idx="2">
                  <c:v>230364</c:v>
                </c:pt>
                <c:pt idx="3">
                  <c:v>221118</c:v>
                </c:pt>
                <c:pt idx="4">
                  <c:v>478667</c:v>
                </c:pt>
                <c:pt idx="5">
                  <c:v>228140</c:v>
                </c:pt>
                <c:pt idx="6">
                  <c:v>188070</c:v>
                </c:pt>
                <c:pt idx="7">
                  <c:v>435714</c:v>
                </c:pt>
                <c:pt idx="8">
                  <c:v>369475</c:v>
                </c:pt>
                <c:pt idx="9">
                  <c:v>323973</c:v>
                </c:pt>
                <c:pt idx="10">
                  <c:v>218706</c:v>
                </c:pt>
                <c:pt idx="11">
                  <c:v>226159</c:v>
                </c:pt>
                <c:pt idx="12">
                  <c:v>188725</c:v>
                </c:pt>
                <c:pt idx="13">
                  <c:v>170590</c:v>
                </c:pt>
                <c:pt idx="14">
                  <c:v>137436</c:v>
                </c:pt>
                <c:pt idx="15">
                  <c:v>229059</c:v>
                </c:pt>
                <c:pt idx="16">
                  <c:v>250334</c:v>
                </c:pt>
                <c:pt idx="17">
                  <c:v>272654</c:v>
                </c:pt>
                <c:pt idx="18">
                  <c:v>247236</c:v>
                </c:pt>
                <c:pt idx="19">
                  <c:v>294827</c:v>
                </c:pt>
                <c:pt idx="20">
                  <c:v>254638</c:v>
                </c:pt>
                <c:pt idx="21">
                  <c:v>212259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CA-4FB3-9B3A-184F6A945456}"/>
            </c:ext>
          </c:extLst>
        </c:ser>
        <c:ser>
          <c:idx val="0"/>
          <c:order val="1"/>
          <c:tx>
            <c:v>CNAP</c:v>
          </c:tx>
          <c:spPr>
            <a:ln w="28575">
              <a:noFill/>
            </a:ln>
          </c:spPr>
          <c:xVal>
            <c:numRef>
              <c:f>'Dibner x CNAP'!$D$27:$D$45</c:f>
              <c:numCache>
                <c:formatCode>General</c:formatCode>
                <c:ptCount val="19"/>
                <c:pt idx="0">
                  <c:v>160</c:v>
                </c:pt>
                <c:pt idx="1">
                  <c:v>45</c:v>
                </c:pt>
                <c:pt idx="2">
                  <c:v>36</c:v>
                </c:pt>
                <c:pt idx="3">
                  <c:v>33</c:v>
                </c:pt>
                <c:pt idx="4">
                  <c:v>15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18</c:v>
                </c:pt>
                <c:pt idx="9">
                  <c:v>6</c:v>
                </c:pt>
                <c:pt idx="10">
                  <c:v>5</c:v>
                </c:pt>
                <c:pt idx="11">
                  <c:v>33</c:v>
                </c:pt>
                <c:pt idx="12">
                  <c:v>3</c:v>
                </c:pt>
                <c:pt idx="13">
                  <c:v>31</c:v>
                </c:pt>
                <c:pt idx="14">
                  <c:v>65</c:v>
                </c:pt>
                <c:pt idx="15">
                  <c:v>65</c:v>
                </c:pt>
                <c:pt idx="16">
                  <c:v>26</c:v>
                </c:pt>
                <c:pt idx="17">
                  <c:v>9</c:v>
                </c:pt>
                <c:pt idx="18">
                  <c:v>17</c:v>
                </c:pt>
              </c:numCache>
            </c:numRef>
          </c:xVal>
          <c:yVal>
            <c:numRef>
              <c:f>'Dibner x CNAP'!$E$27:$E$45</c:f>
              <c:numCache>
                <c:formatCode>#,##0.00</c:formatCode>
                <c:ptCount val="19"/>
                <c:pt idx="0">
                  <c:v>18857.821117424239</c:v>
                </c:pt>
                <c:pt idx="1">
                  <c:v>75950.896969696973</c:v>
                </c:pt>
                <c:pt idx="2">
                  <c:v>86587.43276515152</c:v>
                </c:pt>
                <c:pt idx="3">
                  <c:v>68570.276865572028</c:v>
                </c:pt>
                <c:pt idx="4">
                  <c:v>170687.44111600588</c:v>
                </c:pt>
                <c:pt idx="5">
                  <c:v>130404.67234848485</c:v>
                </c:pt>
                <c:pt idx="6">
                  <c:v>121673.47095959594</c:v>
                </c:pt>
                <c:pt idx="7">
                  <c:v>161889.86078431376</c:v>
                </c:pt>
                <c:pt idx="8">
                  <c:v>141501.51786588348</c:v>
                </c:pt>
                <c:pt idx="9">
                  <c:v>186630.53398692812</c:v>
                </c:pt>
                <c:pt idx="10">
                  <c:v>198022.66823529414</c:v>
                </c:pt>
                <c:pt idx="11">
                  <c:v>56088.359123146358</c:v>
                </c:pt>
                <c:pt idx="12">
                  <c:v>164411.86797385622</c:v>
                </c:pt>
                <c:pt idx="13">
                  <c:v>95024.975428963618</c:v>
                </c:pt>
                <c:pt idx="14">
                  <c:v>198761.15804811931</c:v>
                </c:pt>
                <c:pt idx="15">
                  <c:v>132118.49184942717</c:v>
                </c:pt>
                <c:pt idx="16">
                  <c:v>70962.048717948725</c:v>
                </c:pt>
                <c:pt idx="17">
                  <c:v>79568.913720538709</c:v>
                </c:pt>
                <c:pt idx="18">
                  <c:v>136579.83830007774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CA-4FB3-9B3A-184F6A945456}"/>
            </c:ext>
          </c:extLst>
        </c:ser>
        <c:ser>
          <c:idx val="2"/>
          <c:order val="2"/>
          <c:tx>
            <c:v> </c:v>
          </c:tx>
          <c:spPr>
            <a:ln w="28575">
              <a:noFill/>
            </a:ln>
          </c:spPr>
          <c:marker>
            <c:symbol val="none"/>
          </c:marker>
          <c:trendline>
            <c:name>Média Dibner</c:name>
            <c:spPr>
              <a:ln w="50800" cap="sq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xVal>
            <c:numRef>
              <c:f>'Dibner x CNAP'!$D$5:$D$45</c:f>
              <c:numCache>
                <c:formatCode>General</c:formatCode>
                <c:ptCount val="41"/>
                <c:pt idx="0">
                  <c:v>52.5</c:v>
                </c:pt>
                <c:pt idx="1">
                  <c:v>43</c:v>
                </c:pt>
                <c:pt idx="2">
                  <c:v>55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85</c:v>
                </c:pt>
                <c:pt idx="9">
                  <c:v>28</c:v>
                </c:pt>
                <c:pt idx="10">
                  <c:v>17</c:v>
                </c:pt>
                <c:pt idx="11">
                  <c:v>44</c:v>
                </c:pt>
                <c:pt idx="12">
                  <c:v>102</c:v>
                </c:pt>
                <c:pt idx="13">
                  <c:v>100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17</c:v>
                </c:pt>
                <c:pt idx="18">
                  <c:v>20</c:v>
                </c:pt>
                <c:pt idx="19">
                  <c:v>14</c:v>
                </c:pt>
                <c:pt idx="20">
                  <c:v>21</c:v>
                </c:pt>
                <c:pt idx="21">
                  <c:v>20</c:v>
                </c:pt>
                <c:pt idx="22">
                  <c:v>160</c:v>
                </c:pt>
                <c:pt idx="23">
                  <c:v>45</c:v>
                </c:pt>
                <c:pt idx="24">
                  <c:v>36</c:v>
                </c:pt>
                <c:pt idx="25">
                  <c:v>33</c:v>
                </c:pt>
                <c:pt idx="26">
                  <c:v>15</c:v>
                </c:pt>
                <c:pt idx="27">
                  <c:v>4</c:v>
                </c:pt>
                <c:pt idx="28">
                  <c:v>6</c:v>
                </c:pt>
                <c:pt idx="29">
                  <c:v>4</c:v>
                </c:pt>
                <c:pt idx="30">
                  <c:v>18</c:v>
                </c:pt>
                <c:pt idx="31">
                  <c:v>6</c:v>
                </c:pt>
                <c:pt idx="32">
                  <c:v>5</c:v>
                </c:pt>
                <c:pt idx="33">
                  <c:v>33</c:v>
                </c:pt>
                <c:pt idx="34">
                  <c:v>3</c:v>
                </c:pt>
                <c:pt idx="35">
                  <c:v>31</c:v>
                </c:pt>
                <c:pt idx="36">
                  <c:v>65</c:v>
                </c:pt>
                <c:pt idx="37">
                  <c:v>65</c:v>
                </c:pt>
                <c:pt idx="38">
                  <c:v>26</c:v>
                </c:pt>
                <c:pt idx="39">
                  <c:v>9</c:v>
                </c:pt>
                <c:pt idx="40">
                  <c:v>17</c:v>
                </c:pt>
              </c:numCache>
            </c:numRef>
          </c:xVal>
          <c:yVal>
            <c:numRef>
              <c:f>'Dibner x CNAP'!$F$5:$F$45</c:f>
              <c:numCache>
                <c:formatCode>#,##0.00</c:formatCode>
                <c:ptCount val="41"/>
                <c:pt idx="0">
                  <c:v>254567.8398268398</c:v>
                </c:pt>
                <c:pt idx="1">
                  <c:v>254567.8398268398</c:v>
                </c:pt>
                <c:pt idx="2">
                  <c:v>254567.8398268398</c:v>
                </c:pt>
                <c:pt idx="3">
                  <c:v>254567.8398268398</c:v>
                </c:pt>
                <c:pt idx="4">
                  <c:v>254567.8398268398</c:v>
                </c:pt>
                <c:pt idx="5">
                  <c:v>254567.8398268398</c:v>
                </c:pt>
                <c:pt idx="6">
                  <c:v>254567.8398268398</c:v>
                </c:pt>
                <c:pt idx="7">
                  <c:v>254567.8398268398</c:v>
                </c:pt>
                <c:pt idx="8">
                  <c:v>254567.8398268398</c:v>
                </c:pt>
                <c:pt idx="9">
                  <c:v>254567.8398268398</c:v>
                </c:pt>
                <c:pt idx="10">
                  <c:v>254567.8398268398</c:v>
                </c:pt>
                <c:pt idx="11">
                  <c:v>254567.8398268398</c:v>
                </c:pt>
                <c:pt idx="12">
                  <c:v>254567.8398268398</c:v>
                </c:pt>
                <c:pt idx="13">
                  <c:v>254567.8398268398</c:v>
                </c:pt>
                <c:pt idx="14">
                  <c:v>254567.8398268398</c:v>
                </c:pt>
                <c:pt idx="15">
                  <c:v>254567.8398268398</c:v>
                </c:pt>
                <c:pt idx="16">
                  <c:v>254567.8398268398</c:v>
                </c:pt>
                <c:pt idx="17">
                  <c:v>254567.8398268398</c:v>
                </c:pt>
                <c:pt idx="18">
                  <c:v>254567.8398268398</c:v>
                </c:pt>
                <c:pt idx="19">
                  <c:v>254567.8398268398</c:v>
                </c:pt>
                <c:pt idx="20">
                  <c:v>254567.8398268398</c:v>
                </c:pt>
                <c:pt idx="21">
                  <c:v>254567.8398268398</c:v>
                </c:pt>
                <c:pt idx="22">
                  <c:v>254567.8398268398</c:v>
                </c:pt>
                <c:pt idx="23">
                  <c:v>254567.8398268398</c:v>
                </c:pt>
                <c:pt idx="24">
                  <c:v>254567.8398268398</c:v>
                </c:pt>
                <c:pt idx="25">
                  <c:v>254567.8398268398</c:v>
                </c:pt>
                <c:pt idx="26">
                  <c:v>254567.8398268398</c:v>
                </c:pt>
                <c:pt idx="27">
                  <c:v>254567.8398268398</c:v>
                </c:pt>
                <c:pt idx="28">
                  <c:v>254567.8398268398</c:v>
                </c:pt>
                <c:pt idx="29">
                  <c:v>254567.8398268398</c:v>
                </c:pt>
                <c:pt idx="30">
                  <c:v>254567.8398268398</c:v>
                </c:pt>
                <c:pt idx="31">
                  <c:v>254567.8398268398</c:v>
                </c:pt>
                <c:pt idx="32">
                  <c:v>254567.8398268398</c:v>
                </c:pt>
                <c:pt idx="33">
                  <c:v>254567.8398268398</c:v>
                </c:pt>
                <c:pt idx="34">
                  <c:v>254567.8398268398</c:v>
                </c:pt>
                <c:pt idx="35">
                  <c:v>254567.8398268398</c:v>
                </c:pt>
                <c:pt idx="36">
                  <c:v>254567.8398268398</c:v>
                </c:pt>
                <c:pt idx="37">
                  <c:v>254567.8398268398</c:v>
                </c:pt>
                <c:pt idx="38">
                  <c:v>254567.8398268398</c:v>
                </c:pt>
                <c:pt idx="39">
                  <c:v>254567.8398268398</c:v>
                </c:pt>
                <c:pt idx="40">
                  <c:v>254567.8398268398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CCA-4FB3-9B3A-184F6A945456}"/>
            </c:ext>
          </c:extLst>
        </c:ser>
        <c:ser>
          <c:idx val="3"/>
          <c:order val="3"/>
          <c:tx>
            <c:v>  </c:v>
          </c:tx>
          <c:spPr>
            <a:ln w="28575">
              <a:noFill/>
            </a:ln>
          </c:spPr>
          <c:marker>
            <c:symbol val="none"/>
          </c:marker>
          <c:trendline>
            <c:name>Média CNAP</c:name>
            <c:spPr>
              <a:ln w="50800" cap="sq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xVal>
            <c:numRef>
              <c:f>'Dibner x CNAP'!$D$5:$D$45</c:f>
              <c:numCache>
                <c:formatCode>General</c:formatCode>
                <c:ptCount val="41"/>
                <c:pt idx="0">
                  <c:v>52.5</c:v>
                </c:pt>
                <c:pt idx="1">
                  <c:v>43</c:v>
                </c:pt>
                <c:pt idx="2">
                  <c:v>55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85</c:v>
                </c:pt>
                <c:pt idx="9">
                  <c:v>28</c:v>
                </c:pt>
                <c:pt idx="10">
                  <c:v>17</c:v>
                </c:pt>
                <c:pt idx="11">
                  <c:v>44</c:v>
                </c:pt>
                <c:pt idx="12">
                  <c:v>102</c:v>
                </c:pt>
                <c:pt idx="13">
                  <c:v>100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17</c:v>
                </c:pt>
                <c:pt idx="18">
                  <c:v>20</c:v>
                </c:pt>
                <c:pt idx="19">
                  <c:v>14</c:v>
                </c:pt>
                <c:pt idx="20">
                  <c:v>21</c:v>
                </c:pt>
                <c:pt idx="21">
                  <c:v>20</c:v>
                </c:pt>
                <c:pt idx="22">
                  <c:v>160</c:v>
                </c:pt>
                <c:pt idx="23">
                  <c:v>45</c:v>
                </c:pt>
                <c:pt idx="24">
                  <c:v>36</c:v>
                </c:pt>
                <c:pt idx="25">
                  <c:v>33</c:v>
                </c:pt>
                <c:pt idx="26">
                  <c:v>15</c:v>
                </c:pt>
                <c:pt idx="27">
                  <c:v>4</c:v>
                </c:pt>
                <c:pt idx="28">
                  <c:v>6</c:v>
                </c:pt>
                <c:pt idx="29">
                  <c:v>4</c:v>
                </c:pt>
                <c:pt idx="30">
                  <c:v>18</c:v>
                </c:pt>
                <c:pt idx="31">
                  <c:v>6</c:v>
                </c:pt>
                <c:pt idx="32">
                  <c:v>5</c:v>
                </c:pt>
                <c:pt idx="33">
                  <c:v>33</c:v>
                </c:pt>
                <c:pt idx="34">
                  <c:v>3</c:v>
                </c:pt>
                <c:pt idx="35">
                  <c:v>31</c:v>
                </c:pt>
                <c:pt idx="36">
                  <c:v>65</c:v>
                </c:pt>
                <c:pt idx="37">
                  <c:v>65</c:v>
                </c:pt>
                <c:pt idx="38">
                  <c:v>26</c:v>
                </c:pt>
                <c:pt idx="39">
                  <c:v>9</c:v>
                </c:pt>
                <c:pt idx="40">
                  <c:v>17</c:v>
                </c:pt>
              </c:numCache>
            </c:numRef>
          </c:xVal>
          <c:yVal>
            <c:numRef>
              <c:f>'Dibner x CNAP'!$G$5:$G$45</c:f>
              <c:numCache>
                <c:formatCode>#,##0.00</c:formatCode>
                <c:ptCount val="41"/>
                <c:pt idx="0">
                  <c:v>120752.22348296993</c:v>
                </c:pt>
                <c:pt idx="1">
                  <c:v>120752.22348296993</c:v>
                </c:pt>
                <c:pt idx="2">
                  <c:v>120752.22348296993</c:v>
                </c:pt>
                <c:pt idx="3">
                  <c:v>120752.22348296993</c:v>
                </c:pt>
                <c:pt idx="4">
                  <c:v>120752.22348296993</c:v>
                </c:pt>
                <c:pt idx="5">
                  <c:v>120752.22348296993</c:v>
                </c:pt>
                <c:pt idx="6">
                  <c:v>120752.22348296993</c:v>
                </c:pt>
                <c:pt idx="7">
                  <c:v>120752.22348296993</c:v>
                </c:pt>
                <c:pt idx="8">
                  <c:v>120752.22348296993</c:v>
                </c:pt>
                <c:pt idx="9">
                  <c:v>120752.22348296993</c:v>
                </c:pt>
                <c:pt idx="10">
                  <c:v>120752.22348296993</c:v>
                </c:pt>
                <c:pt idx="11">
                  <c:v>120752.22348296993</c:v>
                </c:pt>
                <c:pt idx="12">
                  <c:v>120752.22348296993</c:v>
                </c:pt>
                <c:pt idx="13">
                  <c:v>120752.22348296993</c:v>
                </c:pt>
                <c:pt idx="14">
                  <c:v>120752.22348296993</c:v>
                </c:pt>
                <c:pt idx="15">
                  <c:v>120752.22348296993</c:v>
                </c:pt>
                <c:pt idx="16">
                  <c:v>120752.22348296993</c:v>
                </c:pt>
                <c:pt idx="17">
                  <c:v>120752.22348296993</c:v>
                </c:pt>
                <c:pt idx="18">
                  <c:v>120752.22348296993</c:v>
                </c:pt>
                <c:pt idx="19">
                  <c:v>120752.22348296993</c:v>
                </c:pt>
                <c:pt idx="20">
                  <c:v>120752.22348296993</c:v>
                </c:pt>
                <c:pt idx="21">
                  <c:v>120752.22348296993</c:v>
                </c:pt>
                <c:pt idx="22">
                  <c:v>120752.22348296993</c:v>
                </c:pt>
                <c:pt idx="23">
                  <c:v>120752.22348296993</c:v>
                </c:pt>
                <c:pt idx="24">
                  <c:v>120752.22348296993</c:v>
                </c:pt>
                <c:pt idx="25">
                  <c:v>120752.22348296993</c:v>
                </c:pt>
                <c:pt idx="26">
                  <c:v>120752.22348296993</c:v>
                </c:pt>
                <c:pt idx="27">
                  <c:v>120752.22348296993</c:v>
                </c:pt>
                <c:pt idx="28">
                  <c:v>120752.22348296993</c:v>
                </c:pt>
                <c:pt idx="29">
                  <c:v>120752.22348296993</c:v>
                </c:pt>
                <c:pt idx="30">
                  <c:v>120752.22348296993</c:v>
                </c:pt>
                <c:pt idx="31">
                  <c:v>120752.22348296993</c:v>
                </c:pt>
                <c:pt idx="32">
                  <c:v>120752.22348296993</c:v>
                </c:pt>
                <c:pt idx="33">
                  <c:v>120752.22348296993</c:v>
                </c:pt>
                <c:pt idx="34">
                  <c:v>120752.22348296993</c:v>
                </c:pt>
                <c:pt idx="35">
                  <c:v>120752.22348296993</c:v>
                </c:pt>
                <c:pt idx="36">
                  <c:v>120752.22348296993</c:v>
                </c:pt>
                <c:pt idx="37">
                  <c:v>120752.22348296993</c:v>
                </c:pt>
                <c:pt idx="38">
                  <c:v>120752.22348296993</c:v>
                </c:pt>
                <c:pt idx="39">
                  <c:v>120752.22348296993</c:v>
                </c:pt>
                <c:pt idx="40">
                  <c:v>120752.22348296993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CCA-4FB3-9B3A-184F6A945456}"/>
            </c:ext>
          </c:extLst>
        </c:ser>
        <c:ser>
          <c:idx val="4"/>
          <c:order val="4"/>
          <c:tx>
            <c:v>   </c:v>
          </c:tx>
          <c:spPr>
            <a:ln w="28575">
              <a:noFill/>
            </a:ln>
          </c:spPr>
          <c:marker>
            <c:symbol val="none"/>
          </c:marker>
          <c:trendline>
            <c:name>Média Geral</c:name>
            <c:spPr>
              <a:ln w="50800" cap="sq">
                <a:solidFill>
                  <a:srgbClr val="FF0066"/>
                </a:solidFill>
              </a:ln>
            </c:spPr>
            <c:trendlineType val="linear"/>
            <c:dispRSqr val="0"/>
            <c:dispEq val="0"/>
          </c:trendline>
          <c:xVal>
            <c:numRef>
              <c:f>'Dibner x CNAP'!$D$5:$D$45</c:f>
              <c:numCache>
                <c:formatCode>General</c:formatCode>
                <c:ptCount val="41"/>
                <c:pt idx="0">
                  <c:v>52.5</c:v>
                </c:pt>
                <c:pt idx="1">
                  <c:v>43</c:v>
                </c:pt>
                <c:pt idx="2">
                  <c:v>55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14</c:v>
                </c:pt>
                <c:pt idx="8">
                  <c:v>85</c:v>
                </c:pt>
                <c:pt idx="9">
                  <c:v>28</c:v>
                </c:pt>
                <c:pt idx="10">
                  <c:v>17</c:v>
                </c:pt>
                <c:pt idx="11">
                  <c:v>44</c:v>
                </c:pt>
                <c:pt idx="12">
                  <c:v>102</c:v>
                </c:pt>
                <c:pt idx="13">
                  <c:v>100</c:v>
                </c:pt>
                <c:pt idx="14">
                  <c:v>7</c:v>
                </c:pt>
                <c:pt idx="15">
                  <c:v>12</c:v>
                </c:pt>
                <c:pt idx="16">
                  <c:v>23</c:v>
                </c:pt>
                <c:pt idx="17">
                  <c:v>17</c:v>
                </c:pt>
                <c:pt idx="18">
                  <c:v>20</c:v>
                </c:pt>
                <c:pt idx="19">
                  <c:v>14</c:v>
                </c:pt>
                <c:pt idx="20">
                  <c:v>21</c:v>
                </c:pt>
                <c:pt idx="21">
                  <c:v>20</c:v>
                </c:pt>
                <c:pt idx="22">
                  <c:v>160</c:v>
                </c:pt>
                <c:pt idx="23">
                  <c:v>45</c:v>
                </c:pt>
                <c:pt idx="24">
                  <c:v>36</c:v>
                </c:pt>
                <c:pt idx="25">
                  <c:v>33</c:v>
                </c:pt>
                <c:pt idx="26">
                  <c:v>15</c:v>
                </c:pt>
                <c:pt idx="27">
                  <c:v>4</c:v>
                </c:pt>
                <c:pt idx="28">
                  <c:v>6</c:v>
                </c:pt>
                <c:pt idx="29">
                  <c:v>4</c:v>
                </c:pt>
                <c:pt idx="30">
                  <c:v>18</c:v>
                </c:pt>
                <c:pt idx="31">
                  <c:v>6</c:v>
                </c:pt>
                <c:pt idx="32">
                  <c:v>5</c:v>
                </c:pt>
                <c:pt idx="33">
                  <c:v>33</c:v>
                </c:pt>
                <c:pt idx="34">
                  <c:v>3</c:v>
                </c:pt>
                <c:pt idx="35">
                  <c:v>31</c:v>
                </c:pt>
                <c:pt idx="36">
                  <c:v>65</c:v>
                </c:pt>
                <c:pt idx="37">
                  <c:v>65</c:v>
                </c:pt>
                <c:pt idx="38">
                  <c:v>26</c:v>
                </c:pt>
                <c:pt idx="39">
                  <c:v>9</c:v>
                </c:pt>
                <c:pt idx="40">
                  <c:v>17</c:v>
                </c:pt>
              </c:numCache>
            </c:numRef>
          </c:xVal>
          <c:yVal>
            <c:numRef>
              <c:f>'Dibner x CNAP'!$H$5:$H$45</c:f>
              <c:numCache>
                <c:formatCode>#,##0.00</c:formatCode>
                <c:ptCount val="41"/>
                <c:pt idx="0">
                  <c:v>192555.72493577818</c:v>
                </c:pt>
                <c:pt idx="1">
                  <c:v>192555.72493577818</c:v>
                </c:pt>
                <c:pt idx="2">
                  <c:v>192555.72493577818</c:v>
                </c:pt>
                <c:pt idx="3">
                  <c:v>192555.72493577818</c:v>
                </c:pt>
                <c:pt idx="4">
                  <c:v>192555.72493577818</c:v>
                </c:pt>
                <c:pt idx="5">
                  <c:v>192555.72493577818</c:v>
                </c:pt>
                <c:pt idx="6">
                  <c:v>192555.72493577818</c:v>
                </c:pt>
                <c:pt idx="7">
                  <c:v>192555.72493577818</c:v>
                </c:pt>
                <c:pt idx="8">
                  <c:v>192555.72493577818</c:v>
                </c:pt>
                <c:pt idx="9">
                  <c:v>192555.72493577818</c:v>
                </c:pt>
                <c:pt idx="10">
                  <c:v>192555.72493577818</c:v>
                </c:pt>
                <c:pt idx="11">
                  <c:v>192555.72493577818</c:v>
                </c:pt>
                <c:pt idx="12">
                  <c:v>192555.72493577818</c:v>
                </c:pt>
                <c:pt idx="13">
                  <c:v>192555.72493577818</c:v>
                </c:pt>
                <c:pt idx="14">
                  <c:v>192555.72493577818</c:v>
                </c:pt>
                <c:pt idx="15">
                  <c:v>192555.72493577818</c:v>
                </c:pt>
                <c:pt idx="16">
                  <c:v>192555.72493577818</c:v>
                </c:pt>
                <c:pt idx="17">
                  <c:v>192555.72493577818</c:v>
                </c:pt>
                <c:pt idx="18">
                  <c:v>192555.72493577818</c:v>
                </c:pt>
                <c:pt idx="19">
                  <c:v>192555.72493577818</c:v>
                </c:pt>
                <c:pt idx="20">
                  <c:v>192555.72493577818</c:v>
                </c:pt>
                <c:pt idx="21">
                  <c:v>192555.72493577818</c:v>
                </c:pt>
                <c:pt idx="22">
                  <c:v>192555.72493577818</c:v>
                </c:pt>
                <c:pt idx="23">
                  <c:v>192555.72493577818</c:v>
                </c:pt>
                <c:pt idx="24">
                  <c:v>192555.72493577818</c:v>
                </c:pt>
                <c:pt idx="25">
                  <c:v>192555.72493577818</c:v>
                </c:pt>
                <c:pt idx="26">
                  <c:v>192555.72493577818</c:v>
                </c:pt>
                <c:pt idx="27">
                  <c:v>192555.72493577818</c:v>
                </c:pt>
                <c:pt idx="28">
                  <c:v>192555.72493577818</c:v>
                </c:pt>
                <c:pt idx="29">
                  <c:v>192555.72493577818</c:v>
                </c:pt>
                <c:pt idx="30">
                  <c:v>192555.72493577818</c:v>
                </c:pt>
                <c:pt idx="31">
                  <c:v>192555.72493577818</c:v>
                </c:pt>
                <c:pt idx="32">
                  <c:v>192555.72493577818</c:v>
                </c:pt>
                <c:pt idx="33">
                  <c:v>192555.72493577818</c:v>
                </c:pt>
                <c:pt idx="34">
                  <c:v>192555.72493577818</c:v>
                </c:pt>
                <c:pt idx="35">
                  <c:v>192555.72493577818</c:v>
                </c:pt>
                <c:pt idx="36">
                  <c:v>192555.72493577818</c:v>
                </c:pt>
                <c:pt idx="37">
                  <c:v>192555.72493577818</c:v>
                </c:pt>
                <c:pt idx="38">
                  <c:v>192555.72493577818</c:v>
                </c:pt>
                <c:pt idx="39">
                  <c:v>192555.72493577818</c:v>
                </c:pt>
                <c:pt idx="40">
                  <c:v>192555.72493577818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CCA-4FB3-9B3A-184F6A945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953024"/>
        <c:axId val="139535104"/>
      </c:scatterChart>
      <c:valAx>
        <c:axId val="131953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Nº de Práticos</a:t>
                </a:r>
                <a:r>
                  <a:rPr lang="pt-BR" baseline="0"/>
                  <a:t> no Porto ou na ZP</a:t>
                </a:r>
                <a:endParaRPr lang="pt-B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9535104"/>
        <c:crosses val="autoZero"/>
        <c:crossBetween val="midCat"/>
      </c:valAx>
      <c:valAx>
        <c:axId val="139535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Custo por Prático (US$)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131953024"/>
        <c:crosses val="autoZero"/>
        <c:crossBetween val="midCat"/>
      </c:valAx>
    </c:plotArea>
    <c:legend>
      <c:legendPos val="b"/>
      <c:overlay val="0"/>
    </c:legend>
    <c:plotVisOnly val="0"/>
    <c:dispBlanksAs val="span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0.77924</cdr:x>
      <cdr:y>0.06221</cdr:y>
    </cdr:from>
    <cdr:to>
      <cdr:x>0.96485</cdr:x>
      <cdr:y>0.12349</cdr:y>
    </cdr:to>
    <cdr:grpSp>
      <cdr:nvGrpSpPr>
        <cdr:cNvPr id="4" name="Grupo 3">
          <a:extLst xmlns:a="http://schemas.openxmlformats.org/drawingml/2006/main">
            <a:ext uri="{FF2B5EF4-FFF2-40B4-BE49-F238E27FC236}">
              <a16:creationId xmlns:a16="http://schemas.microsoft.com/office/drawing/2014/main" id="{6DB0F290-1881-4F05-8D9E-D63A0343CE23}"/>
            </a:ext>
          </a:extLst>
        </cdr:cNvPr>
        <cdr:cNvGrpSpPr/>
      </cdr:nvGrpSpPr>
      <cdr:grpSpPr>
        <a:xfrm xmlns:a="http://schemas.openxmlformats.org/drawingml/2006/main">
          <a:off x="5975444" y="225390"/>
          <a:ext cx="1423322" cy="222010"/>
          <a:chOff x="4634404" y="628931"/>
          <a:chExt cx="1139398" cy="168088"/>
        </a:xfrm>
      </cdr:grpSpPr>
      <cdr:sp macro="" textlink="">
        <cdr:nvSpPr>
          <cdr:cNvPr id="2" name="Retângulo 1"/>
          <cdr:cNvSpPr/>
        </cdr:nvSpPr>
        <cdr:spPr>
          <a:xfrm xmlns:a="http://schemas.openxmlformats.org/drawingml/2006/main">
            <a:off x="4634404" y="672821"/>
            <a:ext cx="255082" cy="7937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000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pt-BR"/>
          </a:p>
        </cdr:txBody>
      </cdr:sp>
      <cdr:sp macro="" textlink="">
        <cdr:nvSpPr>
          <cdr:cNvPr id="3" name="CaixaDeTexto 2"/>
          <cdr:cNvSpPr txBox="1"/>
        </cdr:nvSpPr>
        <cdr:spPr>
          <a:xfrm xmlns:a="http://schemas.openxmlformats.org/drawingml/2006/main">
            <a:off x="4923507" y="628931"/>
            <a:ext cx="850295" cy="16808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/>
          <a:lstStyle xmlns:a="http://schemas.openxmlformats.org/drawingml/2006/main"/>
          <a:p xmlns:a="http://schemas.openxmlformats.org/drawingml/2006/main">
            <a:r>
              <a:rPr lang="pt-BR" sz="1000" dirty="0"/>
              <a:t>Portos do Brasil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0.78665</cdr:x>
      <cdr:y>0.07355</cdr:y>
    </cdr:from>
    <cdr:to>
      <cdr:x>0.97226</cdr:x>
      <cdr:y>0.13483</cdr:y>
    </cdr:to>
    <cdr:grpSp>
      <cdr:nvGrpSpPr>
        <cdr:cNvPr id="4" name="Grupo 3">
          <a:extLst xmlns:a="http://schemas.openxmlformats.org/drawingml/2006/main">
            <a:ext uri="{FF2B5EF4-FFF2-40B4-BE49-F238E27FC236}">
              <a16:creationId xmlns:a16="http://schemas.microsoft.com/office/drawing/2014/main" id="{FA4F013B-BA10-46F7-8965-3C53F7F57391}"/>
            </a:ext>
          </a:extLst>
        </cdr:cNvPr>
        <cdr:cNvGrpSpPr/>
      </cdr:nvGrpSpPr>
      <cdr:grpSpPr>
        <a:xfrm xmlns:a="http://schemas.openxmlformats.org/drawingml/2006/main">
          <a:off x="6371798" y="260650"/>
          <a:ext cx="1503426" cy="217171"/>
          <a:chOff x="4634404" y="628931"/>
          <a:chExt cx="1139398" cy="168088"/>
        </a:xfrm>
      </cdr:grpSpPr>
      <cdr:sp macro="" textlink="">
        <cdr:nvSpPr>
          <cdr:cNvPr id="2" name="Retângulo 1"/>
          <cdr:cNvSpPr/>
        </cdr:nvSpPr>
        <cdr:spPr>
          <a:xfrm xmlns:a="http://schemas.openxmlformats.org/drawingml/2006/main">
            <a:off x="4634404" y="672821"/>
            <a:ext cx="255074" cy="7937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000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pt-BR"/>
          </a:p>
        </cdr:txBody>
      </cdr:sp>
      <cdr:sp macro="" textlink="">
        <cdr:nvSpPr>
          <cdr:cNvPr id="3" name="CaixaDeTexto 2"/>
          <cdr:cNvSpPr txBox="1"/>
        </cdr:nvSpPr>
        <cdr:spPr>
          <a:xfrm xmlns:a="http://schemas.openxmlformats.org/drawingml/2006/main">
            <a:off x="4923507" y="628931"/>
            <a:ext cx="850295" cy="16808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/>
          <a:lstStyle xmlns:a="http://schemas.openxmlformats.org/drawingml/2006/main"/>
          <a:p xmlns:a="http://schemas.openxmlformats.org/drawingml/2006/main">
            <a:r>
              <a:rPr lang="pt-BR" sz="1000"/>
              <a:t>Portos do Brasil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0.78199</cdr:x>
      <cdr:y>0.06242</cdr:y>
    </cdr:from>
    <cdr:to>
      <cdr:x>0.9676</cdr:x>
      <cdr:y>0.1237</cdr:y>
    </cdr:to>
    <cdr:grpSp>
      <cdr:nvGrpSpPr>
        <cdr:cNvPr id="4" name="Grupo 3">
          <a:extLst xmlns:a="http://schemas.openxmlformats.org/drawingml/2006/main">
            <a:ext uri="{FF2B5EF4-FFF2-40B4-BE49-F238E27FC236}">
              <a16:creationId xmlns:a16="http://schemas.microsoft.com/office/drawing/2014/main" id="{0A6AC19F-DE29-465C-89DB-B10C9C2F0494}"/>
            </a:ext>
          </a:extLst>
        </cdr:cNvPr>
        <cdr:cNvGrpSpPr/>
      </cdr:nvGrpSpPr>
      <cdr:grpSpPr>
        <a:xfrm xmlns:a="http://schemas.openxmlformats.org/drawingml/2006/main">
          <a:off x="6348907" y="206790"/>
          <a:ext cx="1506953" cy="203023"/>
          <a:chOff x="4634404" y="628931"/>
          <a:chExt cx="1139398" cy="168088"/>
        </a:xfrm>
      </cdr:grpSpPr>
      <cdr:sp macro="" textlink="">
        <cdr:nvSpPr>
          <cdr:cNvPr id="2" name="Retângulo 1"/>
          <cdr:cNvSpPr/>
        </cdr:nvSpPr>
        <cdr:spPr>
          <a:xfrm xmlns:a="http://schemas.openxmlformats.org/drawingml/2006/main">
            <a:off x="4634404" y="672821"/>
            <a:ext cx="255074" cy="7937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000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pt-BR"/>
          </a:p>
        </cdr:txBody>
      </cdr:sp>
      <cdr:sp macro="" textlink="">
        <cdr:nvSpPr>
          <cdr:cNvPr id="3" name="CaixaDeTexto 2"/>
          <cdr:cNvSpPr txBox="1"/>
        </cdr:nvSpPr>
        <cdr:spPr>
          <a:xfrm xmlns:a="http://schemas.openxmlformats.org/drawingml/2006/main">
            <a:off x="4923507" y="628931"/>
            <a:ext cx="850295" cy="16808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/>
          <a:lstStyle xmlns:a="http://schemas.openxmlformats.org/drawingml/2006/main"/>
          <a:p xmlns:a="http://schemas.openxmlformats.org/drawingml/2006/main">
            <a:r>
              <a:rPr lang="pt-BR" sz="1000"/>
              <a:t>Portos do Brasil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81EFF-4462-4F8C-AACC-F3F9E413FB71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0EA3E-7F90-41B5-B1C9-A3F773D77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6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18A1D-D7F1-4364-A122-F9E538924A6E}" type="datetimeFigureOut">
              <a:rPr lang="pt-BR" smtClean="0"/>
              <a:t>09/08/2018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ACE8E-E856-4B96-8F7D-62B45CADEE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97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0000"/>
                </a:solidFill>
              </a:defRPr>
            </a:lvl1pPr>
          </a:lstStyle>
          <a:p>
            <a:fld id="{4BDF68E2-58F2-4D09-BE8B-E3BD06533059}" type="datetimeFigureOut">
              <a:rPr lang="en-US" smtClean="0"/>
              <a:pPr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526646" cy="676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residencia@conapra.org.br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cia@conapra.org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5428"/>
            <a:ext cx="9144000" cy="40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5078" y="961869"/>
            <a:ext cx="7337931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Comissão Nacional de Assuntos de Praticagem - CNAP;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Adotado “modelo” de preços para o serviço desenvolvido por uma Universidade;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Selecionou como referência os EUA;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/>
              <a:t>Empregou o trabalho de um consultor privado para efetuar comparações entre Zonas de Praticagem.</a:t>
            </a:r>
            <a:endParaRPr lang="pt-BR" altLang="pt-BR" sz="2800" dirty="0">
              <a:solidFill>
                <a:schemeClr val="accent2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FA2008-44AA-40E8-8F5F-4F87DB215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6" y="3127982"/>
            <a:ext cx="3982574" cy="29869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</p:spTree>
    <p:extLst>
      <p:ext uri="{BB962C8B-B14F-4D97-AF65-F5344CB8AC3E}">
        <p14:creationId xmlns:p14="http://schemas.microsoft.com/office/powerpoint/2010/main" val="185773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7A1E451-FB29-4348-9EAB-56925BD10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721953"/>
              </p:ext>
            </p:extLst>
          </p:nvPr>
        </p:nvGraphicFramePr>
        <p:xfrm>
          <a:off x="2138264" y="1757294"/>
          <a:ext cx="7668345" cy="362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3C0B93FD-C829-4CE7-A6B8-C7AD110D0560}"/>
              </a:ext>
            </a:extLst>
          </p:cNvPr>
          <p:cNvSpPr/>
          <p:nvPr/>
        </p:nvSpPr>
        <p:spPr>
          <a:xfrm>
            <a:off x="4898968" y="765034"/>
            <a:ext cx="6888489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Artigo do Centro de Estudos em Gestão Naval </a:t>
            </a:r>
          </a:p>
        </p:txBody>
      </p:sp>
    </p:spTree>
    <p:extLst>
      <p:ext uri="{BB962C8B-B14F-4D97-AF65-F5344CB8AC3E}">
        <p14:creationId xmlns:p14="http://schemas.microsoft.com/office/powerpoint/2010/main" val="21119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0B93FD-C829-4CE7-A6B8-C7AD110D0560}"/>
              </a:ext>
            </a:extLst>
          </p:cNvPr>
          <p:cNvSpPr/>
          <p:nvPr/>
        </p:nvSpPr>
        <p:spPr>
          <a:xfrm>
            <a:off x="4898968" y="765034"/>
            <a:ext cx="6888489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Artigo do Centro de Estudos em Gestão Naval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DFE0B6D-7659-4A53-8D2D-1FEFBA30C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838094"/>
              </p:ext>
            </p:extLst>
          </p:nvPr>
        </p:nvGraphicFramePr>
        <p:xfrm>
          <a:off x="1931976" y="1757294"/>
          <a:ext cx="8099919" cy="354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41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0B93FD-C829-4CE7-A6B8-C7AD110D0560}"/>
              </a:ext>
            </a:extLst>
          </p:cNvPr>
          <p:cNvSpPr/>
          <p:nvPr/>
        </p:nvSpPr>
        <p:spPr>
          <a:xfrm>
            <a:off x="4898968" y="765034"/>
            <a:ext cx="6888489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Artigo do Centro de Estudos em Gestão Naval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2ACC009-2FCD-400E-B8F9-6C3CCBED7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95396"/>
              </p:ext>
            </p:extLst>
          </p:nvPr>
        </p:nvGraphicFramePr>
        <p:xfrm>
          <a:off x="2036541" y="1757294"/>
          <a:ext cx="8118918" cy="331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629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0B93FD-C829-4CE7-A6B8-C7AD110D0560}"/>
              </a:ext>
            </a:extLst>
          </p:cNvPr>
          <p:cNvSpPr/>
          <p:nvPr/>
        </p:nvSpPr>
        <p:spPr>
          <a:xfrm>
            <a:off x="6397769" y="765034"/>
            <a:ext cx="4553491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Custo da Estrutura do Serviço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3A43346-497C-4479-8D4F-B4135831C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14471"/>
              </p:ext>
            </p:extLst>
          </p:nvPr>
        </p:nvGraphicFramePr>
        <p:xfrm>
          <a:off x="1240740" y="1210669"/>
          <a:ext cx="3868124" cy="5011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040">
                  <a:extLst>
                    <a:ext uri="{9D8B030D-6E8A-4147-A177-3AD203B41FA5}">
                      <a16:colId xmlns:a16="http://schemas.microsoft.com/office/drawing/2014/main" val="3019980455"/>
                    </a:ext>
                  </a:extLst>
                </a:gridCol>
                <a:gridCol w="907605">
                  <a:extLst>
                    <a:ext uri="{9D8B030D-6E8A-4147-A177-3AD203B41FA5}">
                      <a16:colId xmlns:a16="http://schemas.microsoft.com/office/drawing/2014/main" val="2413388642"/>
                    </a:ext>
                  </a:extLst>
                </a:gridCol>
                <a:gridCol w="691508">
                  <a:extLst>
                    <a:ext uri="{9D8B030D-6E8A-4147-A177-3AD203B41FA5}">
                      <a16:colId xmlns:a16="http://schemas.microsoft.com/office/drawing/2014/main" val="2980891451"/>
                    </a:ext>
                  </a:extLst>
                </a:gridCol>
                <a:gridCol w="831971">
                  <a:extLst>
                    <a:ext uri="{9D8B030D-6E8A-4147-A177-3AD203B41FA5}">
                      <a16:colId xmlns:a16="http://schemas.microsoft.com/office/drawing/2014/main" val="2741791790"/>
                    </a:ext>
                  </a:extLst>
                </a:gridCol>
              </a:tblGrid>
              <a:tr h="87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ASSOCIAÇÃO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CUSTO TOTAL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ANUAL (US$)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Nº DE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PRÁTICOS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CUSTO ANUAL</a:t>
                      </a:r>
                      <a:br>
                        <a:rPr lang="pt-BR" sz="900">
                          <a:effectLst/>
                        </a:rPr>
                      </a:br>
                      <a:r>
                        <a:rPr lang="pt-BR" sz="900">
                          <a:effectLst/>
                        </a:rPr>
                        <a:t>POR PRÁTICO (US$)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718799421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Puget Sound, WA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11.329.000,00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52,5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215.790,48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295976301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Columbia River Pilots, OR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8.882.000,00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206.558,00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292026345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San Francisco, CA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12.670.000,00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230.364,00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876144519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Hawaii, HI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2.211.180,00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221.118,00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3955881768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Columbia River Bar, OR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7.180.000,00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478.667,00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4185993566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Corpus Christi, TX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2.965.822,00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228.140,00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418965826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Freeport, TX - Brazos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752.279,00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188.070,00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58409274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Galveston-Texas City, TX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6.100.000,00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435.714,00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365073950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Houston Pilots, TX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31.405.347,00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369.475,00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2375220794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Sabine River, TX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9.071.250,00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323.973,00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3373396065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Lake Charles Pilots, 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3.718.000,00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218.706,00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2483910354"/>
                  </a:ext>
                </a:extLst>
              </a:tr>
              <a:tr h="305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Associated Branch Pilots, 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9.951.000,00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226.159,00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287685791"/>
                  </a:ext>
                </a:extLst>
              </a:tr>
              <a:tr h="305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Crescent River Port Pilots, LA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19.250.000,00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188.725,00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526897489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New Orleans-Baton Rouge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17.059.000,00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170.590,00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666298977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Pascagoula, MS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962.049,00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137.436,00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57152540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Mobile Bar, AL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2.748.709,00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229.059,00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525687230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Tampa Bay, FL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5.757.676,00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250.334,00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3945268867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Miami, FL-Biscayne Bay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4.635.120,00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272.654,00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3343695684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Port Everglades, FL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4.944.730,00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247.236,00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3414855371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St John Bar Pilots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4.127.572,00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294.827,00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2857314172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Savannah, GA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5.347.400,00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254.638,00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167415617"/>
                  </a:ext>
                </a:extLst>
              </a:tr>
              <a:tr h="16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Charleston, SC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4.245.176,00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212.259,00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2562056013"/>
                  </a:ext>
                </a:extLst>
              </a:tr>
              <a:tr h="160311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Custo Anual Médio por Prático nos EUA: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244.680,00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extLst>
                  <a:ext uri="{0D108BD9-81ED-4DB2-BD59-A6C34878D82A}">
                    <a16:rowId xmlns:a16="http://schemas.microsoft.com/office/drawing/2014/main" val="253506519"/>
                  </a:ext>
                </a:extLst>
              </a:tr>
              <a:tr h="16031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NOTA: Los Angeles </a:t>
                      </a:r>
                      <a:r>
                        <a:rPr lang="pt-BR" sz="800" dirty="0" err="1">
                          <a:effectLst/>
                        </a:rPr>
                        <a:t>Pilots</a:t>
                      </a:r>
                      <a:r>
                        <a:rPr lang="pt-BR" sz="800" dirty="0">
                          <a:effectLst/>
                        </a:rPr>
                        <a:t>, CA não disponível e não incluso na média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1" marR="3177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35946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514FE64-F251-4B20-BABE-3E9298F93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685447"/>
              </p:ext>
            </p:extLst>
          </p:nvPr>
        </p:nvGraphicFramePr>
        <p:xfrm>
          <a:off x="5261113" y="1970844"/>
          <a:ext cx="5928924" cy="382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517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0B93FD-C829-4CE7-A6B8-C7AD110D0560}"/>
              </a:ext>
            </a:extLst>
          </p:cNvPr>
          <p:cNvSpPr/>
          <p:nvPr/>
        </p:nvSpPr>
        <p:spPr>
          <a:xfrm>
            <a:off x="6397769" y="765034"/>
            <a:ext cx="4553491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Custo da Estrutura do Serviço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04CF878-DB88-452C-B292-4D3552C85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510436"/>
              </p:ext>
            </p:extLst>
          </p:nvPr>
        </p:nvGraphicFramePr>
        <p:xfrm>
          <a:off x="2637183" y="1838324"/>
          <a:ext cx="6264882" cy="397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05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0B93FD-C829-4CE7-A6B8-C7AD110D0560}"/>
              </a:ext>
            </a:extLst>
          </p:cNvPr>
          <p:cNvSpPr/>
          <p:nvPr/>
        </p:nvSpPr>
        <p:spPr>
          <a:xfrm>
            <a:off x="6397769" y="765034"/>
            <a:ext cx="4553491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Custo da Estrutura do Serviço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6D4F6E3-D85D-4676-84D7-C04860A11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338026"/>
              </p:ext>
            </p:extLst>
          </p:nvPr>
        </p:nvGraphicFramePr>
        <p:xfrm>
          <a:off x="1683024" y="1311659"/>
          <a:ext cx="8136835" cy="476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16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5078" y="961869"/>
            <a:ext cx="73379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Instabilidade Jurídica – Proposta prevê desconsiderar contratos em vigor;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 tomador de serviço não é obrigado a aceitar o preço máximo estabelecido – É apenas um limitador para a negociação;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Caso não haja acordo, ainda não foi previsto como será fixado o preço;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Decreto considerado ilegal na justiça – Os preços não podem ser aplicados;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/>
              <a:t>A Autoridade Marítima não pode fixar os preços;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/>
              <a:t>Foi criado um vácuo regulatório;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FA2008-44AA-40E8-8F5F-4F87DB215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6" y="3127982"/>
            <a:ext cx="3982574" cy="29869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5577907" y="218409"/>
            <a:ext cx="638931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0FBC67D-871D-4DFE-A24A-DDD0221FE8D3}"/>
              </a:ext>
            </a:extLst>
          </p:cNvPr>
          <p:cNvSpPr/>
          <p:nvPr/>
        </p:nvSpPr>
        <p:spPr>
          <a:xfrm>
            <a:off x="7517057" y="765034"/>
            <a:ext cx="2791983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CONSEQUÊNCIAS </a:t>
            </a:r>
          </a:p>
        </p:txBody>
      </p:sp>
    </p:spTree>
    <p:extLst>
      <p:ext uri="{BB962C8B-B14F-4D97-AF65-F5344CB8AC3E}">
        <p14:creationId xmlns:p14="http://schemas.microsoft.com/office/powerpoint/2010/main" val="9324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38353" y="369485"/>
            <a:ext cx="7524432" cy="110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ENQUANTO ISSO ...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CENTROS DE CONTROLE OPERACIONAL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8" y="1487623"/>
            <a:ext cx="73379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3200" dirty="0"/>
              <a:t>Implantação em diversas Zonas de Praticagem;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3200" dirty="0"/>
              <a:t>Permite a compilação de diversas informações relevantes para o planejamento das manobras;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EB0E40-7EC5-43EA-BB94-6A354A49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074" y="3429000"/>
            <a:ext cx="4672014" cy="26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90968" y="369485"/>
            <a:ext cx="4394986" cy="110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ENQUANTO ISSO ...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PORTABLE PILOT UNIT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8" y="1487623"/>
            <a:ext cx="73379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3200" dirty="0"/>
              <a:t>Sistema de Apoio à Decisão do Prático no decorrer das Fainas de Praticagem;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3200" dirty="0"/>
              <a:t>Permite complementar as informações disponíveis a bordo dos navios;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A55605-E5FA-4297-A944-3E66FBDC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9" y="1487622"/>
            <a:ext cx="3604639" cy="270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CB6F71C-4F32-4EAA-8F2A-B6739A37D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32" y="3549725"/>
            <a:ext cx="360463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7698" y="460070"/>
            <a:ext cx="9221638" cy="475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2"/>
                </a:solidFill>
              </a:rPr>
              <a:t>APRESENTAÇÃO DO DIRETOR-PRESIDENTE DO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2"/>
                </a:solidFill>
              </a:rPr>
              <a:t>CONSELHO NACIONAL DE PRATICAGEM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2"/>
                </a:solidFill>
              </a:rPr>
              <a:t>– PRÁTICO GUSTAVO MARTINS –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endParaRPr lang="pt-BR" altLang="pt-BR" sz="2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5"/>
                </a:solidFill>
              </a:rPr>
              <a:t>CÂMARA  DE DEPUTADOS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5"/>
                </a:solidFill>
              </a:rPr>
              <a:t>COMISSÃO DE DESENVOLVIMENTO ECONÔMICO,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5"/>
                </a:solidFill>
              </a:rPr>
              <a:t>INDUSTRIA, COMÉRCIO E SERVIÇOS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endParaRPr lang="pt-BR" altLang="pt-BR" sz="2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2"/>
                </a:solidFill>
              </a:rPr>
              <a:t>AUDIÊNCIA PÚBLICA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endParaRPr lang="pt-BR" altLang="pt-BR" sz="2800" dirty="0">
              <a:solidFill>
                <a:schemeClr val="accent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chemeClr val="accent2"/>
                </a:solidFill>
              </a:rPr>
              <a:t>A REGULAÇÃO DOS SERVIÇOS DE PRATICAGEM	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5242" y="5642992"/>
            <a:ext cx="3456203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dirty="0">
                <a:solidFill>
                  <a:schemeClr val="accent2"/>
                </a:solidFill>
              </a:rPr>
              <a:t>BRASÍLIA – 09 DE AGOSTO DE 2018</a:t>
            </a:r>
          </a:p>
        </p:txBody>
      </p:sp>
      <p:sp>
        <p:nvSpPr>
          <p:cNvPr id="4" name="Retângulo 3"/>
          <p:cNvSpPr/>
          <p:nvPr/>
        </p:nvSpPr>
        <p:spPr>
          <a:xfrm>
            <a:off x="8823604" y="5903431"/>
            <a:ext cx="2852063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dirty="0">
                <a:solidFill>
                  <a:schemeClr val="accent2"/>
                </a:solidFill>
                <a:hlinkClick r:id="rId2"/>
              </a:rPr>
              <a:t>presidencia@conapra.org.br</a:t>
            </a:r>
            <a:endParaRPr lang="pt-BR" altLang="pt-B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4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74420" y="269472"/>
            <a:ext cx="3795463" cy="110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ENQUANTO ISSO ...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AIS </a:t>
            </a:r>
            <a:r>
              <a:rPr lang="pt-BR" altLang="pt-BR" sz="3600" dirty="0" err="1">
                <a:solidFill>
                  <a:schemeClr val="accent2"/>
                </a:solidFill>
              </a:rPr>
              <a:t>AtoN</a:t>
            </a:r>
            <a:endParaRPr lang="pt-BR" altLang="pt-BR" sz="3600" dirty="0">
              <a:solidFill>
                <a:schemeClr val="accent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078" y="816097"/>
            <a:ext cx="55356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Adoção do AIS para Auxílio à Navegação (</a:t>
            </a:r>
            <a:r>
              <a:rPr lang="pt-BR" sz="3200" dirty="0" err="1"/>
              <a:t>AtoN</a:t>
            </a:r>
            <a:r>
              <a:rPr lang="pt-BR" sz="3200" dirty="0"/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3200" dirty="0"/>
              <a:t>Emprego previsto na NORMAM-17;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3200" dirty="0"/>
              <a:t>Pode ser empregado para gerar </a:t>
            </a:r>
            <a:r>
              <a:rPr lang="pt-BR" altLang="pt-BR" sz="3200" dirty="0" err="1"/>
              <a:t>AtoN</a:t>
            </a:r>
            <a:r>
              <a:rPr lang="pt-BR" altLang="pt-BR" sz="3200" dirty="0"/>
              <a:t> Virtuais em locais de difícil acesso ou com manutenção complexa;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9475C7-F67A-4379-9EAD-7A79C29E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89" y="1884443"/>
            <a:ext cx="4896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1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74420" y="269472"/>
            <a:ext cx="3795463" cy="110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ENQUANTO ISSO ...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REDRAFT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9" y="1016129"/>
            <a:ext cx="4294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Sistema desenvolvido para cálculo de calado dinâmico;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Permite melhor planejamento das operações, contribuindo para maior segurança e eficiência.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470088-9F30-4546-A1C2-437BF583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44" y="2093369"/>
            <a:ext cx="670653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08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74420" y="269472"/>
            <a:ext cx="3795463" cy="1100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ENQUANTO ISSO ...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REDRAFT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8" y="816097"/>
            <a:ext cx="73379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Desenvolvido por iniciativa da Praticagem de São Paulo;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Em processo de adoção em outras Zonas de Praticagem;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3200" dirty="0"/>
              <a:t>Vencedor do Prêmio ANTAQ 2017 na Categoria “Iniciativas Inovadoras”.</a:t>
            </a:r>
            <a:endParaRPr lang="pt-BR" altLang="pt-BR" sz="3200" dirty="0">
              <a:solidFill>
                <a:schemeClr val="accent2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58ED84-5C5F-47F4-B2AB-E8A00126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708277"/>
            <a:ext cx="4438184" cy="23336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F564989-CB85-4E78-9A30-5B7B782D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4366706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5078" y="1067885"/>
            <a:ext cx="7337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 Marinha do Brasil tem sido responsável pela regulação de preços do serviço a mais de 200 anos;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 subordinação dos requisitos de segurança aos aspectos econômicos certamente não contribuirá para a obtenção de melhores índices de segurança; 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Os contratos de prestação de serviço estão sendo negociados, apesar da instabilidade jurídica.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FA2008-44AA-40E8-8F5F-4F87DB215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6" y="3127982"/>
            <a:ext cx="3982574" cy="29869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3FE03BE-7513-4CB3-8DB2-44180F357F70}"/>
              </a:ext>
            </a:extLst>
          </p:cNvPr>
          <p:cNvSpPr/>
          <p:nvPr/>
        </p:nvSpPr>
        <p:spPr>
          <a:xfrm>
            <a:off x="7432743" y="218409"/>
            <a:ext cx="4693978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04022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3" y="143063"/>
            <a:ext cx="9144000" cy="40532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88905" y="4426225"/>
            <a:ext cx="49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Obrigado pela Atenção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86352" y="5890179"/>
            <a:ext cx="2852063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dirty="0">
                <a:solidFill>
                  <a:schemeClr val="accent2"/>
                </a:solidFill>
                <a:hlinkClick r:id="rId3"/>
              </a:rPr>
              <a:t>presidencia@conapra.org.br</a:t>
            </a:r>
            <a:endParaRPr lang="pt-BR" altLang="pt-B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2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25609" y="237461"/>
            <a:ext cx="2028119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SUMÁRIO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2369" y="744908"/>
            <a:ext cx="6639382" cy="5299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FILME INSTITUCIONAL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CONAPRA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SERVIÇO DE PRATICAGEM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LEGISLAÇÃO PERTINENTE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REGULAÇÃO DO SERVIÇO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PROPOSTA DE PREÇOS DA CNAP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ENQUANTO ISSO ...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accent2"/>
                </a:solidFill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4368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57619" y="237461"/>
            <a:ext cx="2056140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CONAPRA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2370" y="1328012"/>
            <a:ext cx="69728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É uma associação profissional, sem fins lucrativos, que congrega Práticos brasileiros, tendo por finalidade representá-los perante autoridades governamentais e entidades representativas de setores do meio marítimo nas questões ligadas à Praticagem.</a:t>
            </a:r>
          </a:p>
          <a:p>
            <a:pPr algn="just"/>
            <a:r>
              <a:rPr lang="pt-BR" sz="2400" dirty="0"/>
              <a:t> </a:t>
            </a:r>
          </a:p>
          <a:p>
            <a:pPr algn="just"/>
            <a:r>
              <a:rPr lang="pt-BR" sz="2400" dirty="0"/>
              <a:t>É reconhecido pela Autoridade Marítima (Marinha do Brasil) como Órgão de Representação Nacional de Praticagem, possuindo as tarefas específicas previstas em Normas e em outros documentos emitidos pela Diretoria de Portos e Costas (DPC).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80" y="3661130"/>
            <a:ext cx="4267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50901" y="269472"/>
            <a:ext cx="499675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SERVIÇO DE PRATICAGEM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8" y="816097"/>
            <a:ext cx="7337931" cy="554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Disponível em todos os portos do mundo;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Registros da atividade há mais de quatro mil anos;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Regulamentada no Brasil desde 1808;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dirty="0"/>
              <a:t>Atividade privada, regulamentada pela Marinha do Brasil;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Envolve aproximadamente 12 mil trabalhadores diretos e indiretos.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FA2008-44AA-40E8-8F5F-4F87DB215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6" y="3127982"/>
            <a:ext cx="3982574" cy="29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50901" y="269472"/>
            <a:ext cx="499675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SERVIÇO DE PRATICAGEM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9" y="961869"/>
            <a:ext cx="6516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 importância do serviço de praticagem, em todo o mundo, está no gerenciamento dos riscos inerentes à navegação em águas restritas;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Visa evitar os acidentes ou, quando não for possível evitá-los, ao menos minimizar as suas consequências negativas;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Contribui não só para a segurança, mas também para a eficiência portuária.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2208BFC-1D36-4666-BC64-7D79D5799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50" y="2855548"/>
            <a:ext cx="4248472" cy="31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50901" y="269472"/>
            <a:ext cx="4996754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SERVIÇO DE PRATICAGEM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9" y="961869"/>
            <a:ext cx="6516296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É adotado no Brasil o modelo não concorrencial, padrão nos principais portos do mundo;</a:t>
            </a:r>
          </a:p>
          <a:p>
            <a:pPr marL="638175" lvl="1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O serviço é organizado mediante uma Escala de Rodízio Única, estabelecida pela Autoridade Marítima, em Norma;</a:t>
            </a:r>
          </a:p>
          <a:p>
            <a:pPr marL="638175" lvl="1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A Norma também estabelece, pautada na experiência internacional, um número adequado de práticos para cada ZP, a </a:t>
            </a:r>
            <a:r>
              <a:rPr lang="pt-BR" sz="2800" b="1" i="1" dirty="0"/>
              <a:t>Lotação</a:t>
            </a:r>
            <a:r>
              <a:rPr lang="pt-BR" sz="2800" dirty="0"/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7F7CAD-A90C-4106-B0F6-B5CE8B04C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07" y="3270247"/>
            <a:ext cx="3946226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25345" y="269472"/>
            <a:ext cx="4922310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LEGISLAÇÃO PERTINENTE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078" y="816097"/>
            <a:ext cx="7337931" cy="498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DECRETO REAL DE 12 DE JUNHO DE 1808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19 DECRETOS / DECRETOS LEI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LEI FEDERAL 9537 DE 11/12/1997 – LESTA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DECRETO 2597 DE 18/05/1998 – RLESTA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FF0000"/>
                </a:solidFill>
              </a:rPr>
              <a:t>DECRETO 7860 DE 06/12/2012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NORMA DA AUTORIDADE MARÍTIMA – NORMAM 12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FA2008-44AA-40E8-8F5F-4F87DB215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6" y="3127982"/>
            <a:ext cx="3982574" cy="29869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DA6FE89-7CB5-42FE-A8B2-81F26D8B9B25}"/>
              </a:ext>
            </a:extLst>
          </p:cNvPr>
          <p:cNvSpPr/>
          <p:nvPr/>
        </p:nvSpPr>
        <p:spPr>
          <a:xfrm>
            <a:off x="7634673" y="1810922"/>
            <a:ext cx="4146007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/>
              <a:t>RESOLUÇÃO A960 DA IMO</a:t>
            </a:r>
          </a:p>
        </p:txBody>
      </p:sp>
    </p:spTree>
    <p:extLst>
      <p:ext uri="{BB962C8B-B14F-4D97-AF65-F5344CB8AC3E}">
        <p14:creationId xmlns:p14="http://schemas.microsoft.com/office/powerpoint/2010/main" val="79978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99433" y="218409"/>
            <a:ext cx="4924490" cy="54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dirty="0">
                <a:solidFill>
                  <a:schemeClr val="accent2"/>
                </a:solidFill>
              </a:rPr>
              <a:t>REGULAÇÃO DO SERVIÇO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5302" y="1087496"/>
            <a:ext cx="652981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Posicionamento da Secretaria de Acompanhamento Econômico do MF:</a:t>
            </a:r>
          </a:p>
          <a:p>
            <a:pPr marL="1095375" lvl="2" indent="-457200" algn="just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000" dirty="0"/>
              <a:t>... o serviço em questão tem sido fortemente regulado ao longo de sua história. A Autoridade Marítima define em que área o serviço é obrigatório, controla a oferta, fixando o número de práticos, e pode interferir no preço a ser cobrado.</a:t>
            </a:r>
          </a:p>
          <a:p>
            <a:pPr marL="1095375" lvl="2" indent="-457200" algn="just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pt-BR" sz="2000" dirty="0"/>
          </a:p>
          <a:p>
            <a:pPr marL="1095375" lvl="2" indent="-457200" algn="just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000" dirty="0"/>
              <a:t>Além das razões ambientais e de segurança que levam a tal modelo de mercado, há também, como demonstrado nos itens anteriores, fundamentos econômicos que induzem a esse modelo regulatório. Além disso, experiências internacionais reforçam a eficiência da estrutura adotada no Brasil.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48CF9F-04A7-40F5-8982-6C28EC7C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909" y="1334426"/>
            <a:ext cx="4672014" cy="26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67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506</TotalTime>
  <Words>1167</Words>
  <Application>Microsoft Office PowerPoint</Application>
  <PresentationFormat>Widescreen</PresentationFormat>
  <Paragraphs>216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Nascimento</dc:creator>
  <cp:lastModifiedBy>Gustavo Martins</cp:lastModifiedBy>
  <cp:revision>97</cp:revision>
  <cp:lastPrinted>2016-10-04T11:05:22Z</cp:lastPrinted>
  <dcterms:created xsi:type="dcterms:W3CDTF">2016-09-29T18:09:36Z</dcterms:created>
  <dcterms:modified xsi:type="dcterms:W3CDTF">2018-08-09T10:47:13Z</dcterms:modified>
</cp:coreProperties>
</file>