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216" r:id="rId1"/>
  </p:sldMasterIdLst>
  <p:notesMasterIdLst>
    <p:notesMasterId r:id="rId18"/>
  </p:notesMasterIdLst>
  <p:sldIdLst>
    <p:sldId id="280" r:id="rId2"/>
    <p:sldId id="267" r:id="rId3"/>
    <p:sldId id="269" r:id="rId4"/>
    <p:sldId id="258" r:id="rId5"/>
    <p:sldId id="270" r:id="rId6"/>
    <p:sldId id="274" r:id="rId7"/>
    <p:sldId id="261" r:id="rId8"/>
    <p:sldId id="275" r:id="rId9"/>
    <p:sldId id="278" r:id="rId10"/>
    <p:sldId id="276" r:id="rId11"/>
    <p:sldId id="277" r:id="rId12"/>
    <p:sldId id="279" r:id="rId13"/>
    <p:sldId id="260" r:id="rId14"/>
    <p:sldId id="265" r:id="rId15"/>
    <p:sldId id="272" r:id="rId16"/>
    <p:sldId id="273" r:id="rId17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8858D"/>
    <a:srgbClr val="FF2A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7842" autoAdjust="0"/>
    <p:restoredTop sz="94618" autoAdjust="0"/>
  </p:normalViewPr>
  <p:slideViewPr>
    <p:cSldViewPr snapToObjects="1" showGuides="1">
      <p:cViewPr>
        <p:scale>
          <a:sx n="100" d="100"/>
          <a:sy n="100" d="100"/>
        </p:scale>
        <p:origin x="-1016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54511-20A6-7845-B51F-D6CF12327B32}" type="datetimeFigureOut">
              <a:rPr lang="pt-BR" smtClean="0"/>
              <a:pPr/>
              <a:t>8/9/18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2D648-8526-A445-974F-BAC6EB335171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2D648-8526-A445-974F-BAC6EB335171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baseline="0" dirty="0" smtClean="0"/>
              <a:t>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2D648-8526-A445-974F-BAC6EB335171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baseline="0" dirty="0" smtClean="0"/>
              <a:t>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2D648-8526-A445-974F-BAC6EB335171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2D648-8526-A445-974F-BAC6EB335171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2D648-8526-A445-974F-BAC6EB335171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2D648-8526-A445-974F-BAC6EB335171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2D648-8526-A445-974F-BAC6EB335171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2D648-8526-A445-974F-BAC6EB335171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2D648-8526-A445-974F-BAC6EB335171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2D648-8526-A445-974F-BAC6EB335171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2D648-8526-A445-974F-BAC6EB335171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2D648-8526-A445-974F-BAC6EB335171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2D648-8526-A445-974F-BAC6EB335171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2D648-8526-A445-974F-BAC6EB335171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4AB02A5-4FE5-49D9-9E24-09F23B90C450}" type="datetimeFigureOut">
              <a:rPr lang="en-US" smtClean="0"/>
              <a:pPr/>
              <a:t>8/9/18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7C7D-C733-4542-821E-9D48DC4003BB}" type="datetimeFigureOut">
              <a:rPr lang="pt-BR" smtClean="0"/>
              <a:pPr/>
              <a:t>8/9/18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10DA-EE56-E140-93B1-5801CCE7A57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5197C7D-C733-4542-821E-9D48DC4003BB}" type="datetimeFigureOut">
              <a:rPr lang="pt-BR" smtClean="0"/>
              <a:pPr/>
              <a:t>8/9/18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6410DA-EE56-E140-93B1-5801CCE7A57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7C7D-C733-4542-821E-9D48DC4003BB}" type="datetimeFigureOut">
              <a:rPr lang="pt-BR" smtClean="0"/>
              <a:pPr/>
              <a:t>8/9/18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6410DA-EE56-E140-93B1-5801CCE7A57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8/9/18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197C7D-C733-4542-821E-9D48DC4003BB}" type="datetimeFigureOut">
              <a:rPr lang="pt-BR" smtClean="0"/>
              <a:pPr/>
              <a:t>8/9/18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6410DA-EE56-E140-93B1-5801CCE7A57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197C7D-C733-4542-821E-9D48DC4003BB}" type="datetimeFigureOut">
              <a:rPr lang="pt-BR" smtClean="0"/>
              <a:pPr/>
              <a:t>8/9/18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6410DA-EE56-E140-93B1-5801CCE7A57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7C7D-C733-4542-821E-9D48DC4003BB}" type="datetimeFigureOut">
              <a:rPr lang="pt-BR" smtClean="0"/>
              <a:pPr/>
              <a:t>8/9/18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6410DA-EE56-E140-93B1-5801CCE7A57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7C7D-C733-4542-821E-9D48DC4003BB}" type="datetimeFigureOut">
              <a:rPr lang="pt-BR" smtClean="0"/>
              <a:pPr/>
              <a:t>8/9/18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6410DA-EE56-E140-93B1-5801CCE7A57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7C7D-C733-4542-821E-9D48DC4003BB}" type="datetimeFigureOut">
              <a:rPr lang="pt-BR" smtClean="0"/>
              <a:pPr/>
              <a:t>8/9/18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9619C8-A375-448C-891B-9999C6BE8E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197C7D-C733-4542-821E-9D48DC4003BB}" type="datetimeFigureOut">
              <a:rPr lang="pt-BR" smtClean="0"/>
              <a:pPr/>
              <a:t>8/9/18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6410DA-EE56-E140-93B1-5801CCE7A57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197C7D-C733-4542-821E-9D48DC4003BB}" type="datetimeFigureOut">
              <a:rPr lang="pt-BR" smtClean="0"/>
              <a:pPr/>
              <a:t>8/9/18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6410DA-EE56-E140-93B1-5801CCE7A57F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5" r:id="rId9"/>
    <p:sldLayoutId id="2147484226" r:id="rId10"/>
    <p:sldLayoutId id="21474842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kt subindo preto.png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1447800" y="0"/>
            <a:ext cx="104669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1295400"/>
            <a:ext cx="472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ln w="12700" cap="flat" cmpd="sng" algn="ctr">
                  <a:solidFill>
                    <a:schemeClr val="bg1">
                      <a:lumMod val="50000"/>
                      <a:alpha val="7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7F7F7F"/>
                </a:solidFill>
                <a:latin typeface="Arial Black"/>
                <a:cs typeface="Arial Black"/>
              </a:rPr>
              <a:t>AUDIÊNCIA PÚBLICA</a:t>
            </a:r>
          </a:p>
          <a:p>
            <a:endParaRPr lang="pt-BR" sz="4400" dirty="0" smtClean="0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7F7F7F"/>
              </a:solidFill>
              <a:latin typeface="Arial Black"/>
              <a:cs typeface="Arial Black"/>
            </a:endParaRPr>
          </a:p>
          <a:p>
            <a:r>
              <a:rPr lang="pt-BR" sz="3200" dirty="0" smtClean="0">
                <a:ln w="3175" cap="flat" cmpd="sng" algn="ctr">
                  <a:solidFill>
                    <a:schemeClr val="bg1">
                      <a:lumMod val="50000"/>
                      <a:alpha val="79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7F7F7F"/>
                </a:solidFill>
                <a:latin typeface="Arial Black"/>
                <a:cs typeface="Arial Black"/>
              </a:rPr>
              <a:t>PL </a:t>
            </a:r>
            <a:r>
              <a:rPr lang="pt-BR" sz="3200" spc="300" dirty="0" smtClean="0">
                <a:ln w="3175" cap="flat" cmpd="sng" algn="ctr">
                  <a:solidFill>
                    <a:schemeClr val="bg1">
                      <a:lumMod val="50000"/>
                      <a:alpha val="79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7F7F7F"/>
                </a:solidFill>
                <a:latin typeface="Arial Black"/>
                <a:cs typeface="Arial Black"/>
              </a:rPr>
              <a:t>8535/17</a:t>
            </a:r>
          </a:p>
          <a:p>
            <a:endParaRPr lang="pt-BR" sz="4400" dirty="0">
              <a:solidFill>
                <a:schemeClr val="bg1">
                  <a:lumMod val="95000"/>
                </a:schemeClr>
              </a:solidFill>
              <a:latin typeface="Arial Black"/>
              <a:cs typeface="Arial Black"/>
            </a:endParaRPr>
          </a:p>
        </p:txBody>
      </p:sp>
      <p:pic>
        <p:nvPicPr>
          <p:cNvPr id="10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848600" y="5562600"/>
            <a:ext cx="109462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2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sz="22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Art. 3o Os </a:t>
            </a:r>
            <a:r>
              <a:rPr lang="en-US" sz="2200" dirty="0" err="1" smtClean="0">
                <a:solidFill>
                  <a:schemeClr val="tx2"/>
                </a:solidFill>
              </a:rPr>
              <a:t>atos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praticados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por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disposições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normativas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pretéritas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bem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como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trabalho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realizado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pela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Comissão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prevista</a:t>
            </a:r>
            <a:r>
              <a:rPr lang="en-US" sz="2200" dirty="0" smtClean="0">
                <a:solidFill>
                  <a:schemeClr val="tx2"/>
                </a:solidFill>
              </a:rPr>
              <a:t> no </a:t>
            </a:r>
            <a:r>
              <a:rPr lang="en-US" sz="2200" dirty="0" err="1" smtClean="0">
                <a:solidFill>
                  <a:schemeClr val="tx2"/>
                </a:solidFill>
              </a:rPr>
              <a:t>Decreto</a:t>
            </a:r>
            <a:r>
              <a:rPr lang="en-US" sz="2200" dirty="0" smtClean="0">
                <a:solidFill>
                  <a:schemeClr val="tx2"/>
                </a:solidFill>
              </a:rPr>
              <a:t> 7.860, de 6 de </a:t>
            </a:r>
            <a:r>
              <a:rPr lang="en-US" sz="2200" dirty="0" err="1" smtClean="0">
                <a:solidFill>
                  <a:schemeClr val="tx2"/>
                </a:solidFill>
              </a:rPr>
              <a:t>dezembro</a:t>
            </a:r>
            <a:r>
              <a:rPr lang="en-US" sz="2200" dirty="0" smtClean="0">
                <a:solidFill>
                  <a:schemeClr val="tx2"/>
                </a:solidFill>
              </a:rPr>
              <a:t> de 2012, </a:t>
            </a:r>
            <a:r>
              <a:rPr lang="en-US" sz="2200" dirty="0" err="1" smtClean="0">
                <a:solidFill>
                  <a:schemeClr val="tx2"/>
                </a:solidFill>
              </a:rPr>
              <a:t>serão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considerados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pela</a:t>
            </a:r>
            <a:r>
              <a:rPr lang="en-US" sz="2200" dirty="0" smtClean="0">
                <a:solidFill>
                  <a:schemeClr val="tx2"/>
                </a:solidFill>
              </a:rPr>
              <a:t> ANTAQ, </a:t>
            </a:r>
            <a:r>
              <a:rPr lang="en-US" sz="2200" dirty="0" err="1" smtClean="0">
                <a:solidFill>
                  <a:schemeClr val="tx2"/>
                </a:solidFill>
              </a:rPr>
              <a:t>sobretudo</a:t>
            </a:r>
            <a:r>
              <a:rPr lang="en-US" sz="2200" dirty="0" smtClean="0">
                <a:solidFill>
                  <a:schemeClr val="tx2"/>
                </a:solidFill>
              </a:rPr>
              <a:t> no </a:t>
            </a:r>
            <a:r>
              <a:rPr lang="en-US" sz="2200" dirty="0" err="1" smtClean="0">
                <a:solidFill>
                  <a:schemeClr val="tx2"/>
                </a:solidFill>
              </a:rPr>
              <a:t>tocante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à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metodologia</a:t>
            </a:r>
            <a:r>
              <a:rPr lang="en-US" sz="2200" dirty="0" smtClean="0">
                <a:solidFill>
                  <a:schemeClr val="tx2"/>
                </a:solidFill>
              </a:rPr>
              <a:t> de </a:t>
            </a:r>
            <a:r>
              <a:rPr lang="en-US" sz="2200" dirty="0" err="1" smtClean="0">
                <a:solidFill>
                  <a:schemeClr val="tx2"/>
                </a:solidFill>
              </a:rPr>
              <a:t>regulação</a:t>
            </a:r>
            <a:r>
              <a:rPr lang="en-US" sz="2200" dirty="0" smtClean="0">
                <a:solidFill>
                  <a:schemeClr val="tx2"/>
                </a:solidFill>
              </a:rPr>
              <a:t> de </a:t>
            </a:r>
            <a:r>
              <a:rPr lang="en-US" sz="2200" dirty="0" err="1" smtClean="0">
                <a:solidFill>
                  <a:schemeClr val="tx2"/>
                </a:solidFill>
              </a:rPr>
              <a:t>preços</a:t>
            </a:r>
            <a:r>
              <a:rPr lang="en-US" sz="2200" dirty="0" smtClean="0">
                <a:solidFill>
                  <a:schemeClr val="tx2"/>
                </a:solidFill>
              </a:rPr>
              <a:t>. </a:t>
            </a:r>
          </a:p>
          <a:p>
            <a:pPr>
              <a:buNone/>
            </a:pPr>
            <a:endParaRPr lang="en-US" sz="22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Art. 4o </a:t>
            </a:r>
            <a:r>
              <a:rPr lang="en-US" sz="2200" dirty="0" err="1" smtClean="0">
                <a:solidFill>
                  <a:schemeClr val="tx2"/>
                </a:solidFill>
              </a:rPr>
              <a:t>Fica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revogado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inciso</a:t>
            </a:r>
            <a:r>
              <a:rPr lang="en-US" sz="2200" dirty="0" smtClean="0">
                <a:solidFill>
                  <a:schemeClr val="tx2"/>
                </a:solidFill>
              </a:rPr>
              <a:t> II, do </a:t>
            </a:r>
            <a:r>
              <a:rPr lang="en-US" sz="2200" dirty="0" err="1" smtClean="0">
                <a:solidFill>
                  <a:schemeClr val="tx2"/>
                </a:solidFill>
              </a:rPr>
              <a:t>parágrafo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único</a:t>
            </a:r>
            <a:r>
              <a:rPr lang="en-US" sz="2200" dirty="0" smtClean="0">
                <a:solidFill>
                  <a:schemeClr val="tx2"/>
                </a:solidFill>
              </a:rPr>
              <a:t>, do art. 14 </a:t>
            </a:r>
            <a:r>
              <a:rPr lang="en-US" sz="2200" dirty="0" err="1" smtClean="0">
                <a:solidFill>
                  <a:schemeClr val="tx2"/>
                </a:solidFill>
              </a:rPr>
              <a:t>da</a:t>
            </a:r>
            <a:r>
              <a:rPr lang="en-US" sz="2200" dirty="0" smtClean="0">
                <a:solidFill>
                  <a:schemeClr val="tx2"/>
                </a:solidFill>
              </a:rPr>
              <a:t> Lei no 9.537, de 11 de </a:t>
            </a:r>
            <a:r>
              <a:rPr lang="en-US" sz="2200" dirty="0" err="1" smtClean="0">
                <a:solidFill>
                  <a:schemeClr val="tx2"/>
                </a:solidFill>
              </a:rPr>
              <a:t>dezembro</a:t>
            </a:r>
            <a:r>
              <a:rPr lang="en-US" sz="2200" dirty="0" smtClean="0">
                <a:solidFill>
                  <a:schemeClr val="tx2"/>
                </a:solidFill>
              </a:rPr>
              <a:t> de 1997. </a:t>
            </a:r>
          </a:p>
          <a:p>
            <a:pPr>
              <a:buNone/>
            </a:pPr>
            <a:endParaRPr lang="en-US" sz="1600" dirty="0" smtClean="0"/>
          </a:p>
          <a:p>
            <a:pPr algn="just">
              <a:buNone/>
            </a:pPr>
            <a:endParaRPr lang="en-US" sz="1600" baseline="30000" dirty="0" smtClean="0"/>
          </a:p>
          <a:p>
            <a:pPr algn="just"/>
            <a:endParaRPr lang="pt-B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2279" y="457200"/>
            <a:ext cx="8229600" cy="56356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</a:t>
            </a:r>
            <a:r>
              <a:rPr kumimoji="0" lang="pt-B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ue</a:t>
            </a:r>
            <a:r>
              <a:rPr kumimoji="0" lang="pt-BR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 PL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8535</a:t>
            </a:r>
            <a:r>
              <a:rPr kumimoji="0" lang="pt-BR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propõe: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96200" y="152400"/>
            <a:ext cx="109462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5486400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Conforme</a:t>
            </a:r>
            <a:r>
              <a:rPr lang="en-US" sz="2200" dirty="0" smtClean="0"/>
              <a:t> </a:t>
            </a:r>
            <a:r>
              <a:rPr lang="en-US" sz="2200" dirty="0" err="1" smtClean="0"/>
              <a:t>expresso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justificação</a:t>
            </a:r>
            <a:r>
              <a:rPr lang="en-US" sz="2200" dirty="0" smtClean="0"/>
              <a:t> do PL 8535/2017, “…</a:t>
            </a:r>
            <a:r>
              <a:rPr lang="en-US" sz="2200" dirty="0" err="1" smtClean="0"/>
              <a:t>os</a:t>
            </a:r>
            <a:r>
              <a:rPr lang="en-US" sz="2200" dirty="0" smtClean="0"/>
              <a:t> </a:t>
            </a:r>
            <a:r>
              <a:rPr lang="en-US" sz="2200" dirty="0" err="1" smtClean="0"/>
              <a:t>seus</a:t>
            </a:r>
            <a:r>
              <a:rPr lang="en-US" sz="2200" dirty="0" smtClean="0"/>
              <a:t> </a:t>
            </a:r>
            <a:r>
              <a:rPr lang="en-US" sz="2200" dirty="0" err="1" smtClean="0"/>
              <a:t>atos</a:t>
            </a:r>
            <a:r>
              <a:rPr lang="en-US" sz="2200" dirty="0" smtClean="0"/>
              <a:t> (</a:t>
            </a:r>
            <a:r>
              <a:rPr lang="en-US" sz="2200" dirty="0" err="1" smtClean="0"/>
              <a:t>da</a:t>
            </a:r>
            <a:r>
              <a:rPr lang="en-US" sz="2200" dirty="0" smtClean="0"/>
              <a:t> CNAP) </a:t>
            </a:r>
            <a:r>
              <a:rPr lang="en-US" sz="2200" dirty="0" err="1" smtClean="0"/>
              <a:t>não</a:t>
            </a:r>
            <a:r>
              <a:rPr lang="en-US" sz="2200" dirty="0" smtClean="0"/>
              <a:t> se </a:t>
            </a:r>
            <a:r>
              <a:rPr lang="en-US" sz="2200" dirty="0" err="1" smtClean="0"/>
              <a:t>revelavam</a:t>
            </a:r>
            <a:r>
              <a:rPr lang="en-US" sz="2200" dirty="0" smtClean="0"/>
              <a:t> </a:t>
            </a:r>
            <a:r>
              <a:rPr lang="en-US" sz="2200" dirty="0" err="1" smtClean="0"/>
              <a:t>assegurados</a:t>
            </a:r>
            <a:r>
              <a:rPr lang="en-US" sz="2200" dirty="0" smtClean="0"/>
              <a:t> </a:t>
            </a:r>
            <a:r>
              <a:rPr lang="en-US" sz="2200" dirty="0" err="1" smtClean="0"/>
              <a:t>pela</a:t>
            </a:r>
            <a:r>
              <a:rPr lang="en-US" sz="2200" dirty="0" smtClean="0"/>
              <a:t> </a:t>
            </a:r>
            <a:r>
              <a:rPr lang="en-US" sz="2200" dirty="0" err="1" smtClean="0"/>
              <a:t>legislação</a:t>
            </a:r>
            <a:r>
              <a:rPr lang="en-US" sz="2200" dirty="0" smtClean="0"/>
              <a:t>...”</a:t>
            </a:r>
          </a:p>
          <a:p>
            <a:pPr>
              <a:buNone/>
            </a:pPr>
            <a:r>
              <a:rPr lang="en-US" sz="2200" dirty="0" smtClean="0"/>
              <a:t>   </a:t>
            </a:r>
            <a:r>
              <a:rPr lang="en-US" sz="2200" dirty="0" err="1" smtClean="0"/>
              <a:t>Diversas</a:t>
            </a:r>
            <a:r>
              <a:rPr lang="en-US" sz="2200" dirty="0" smtClean="0"/>
              <a:t> </a:t>
            </a:r>
            <a:r>
              <a:rPr lang="en-US" sz="2200" dirty="0" err="1" smtClean="0"/>
              <a:t>decisões</a:t>
            </a:r>
            <a:r>
              <a:rPr lang="en-US" sz="2200" dirty="0" smtClean="0"/>
              <a:t> </a:t>
            </a:r>
            <a:r>
              <a:rPr lang="en-US" sz="2200" dirty="0" err="1" smtClean="0"/>
              <a:t>judiciais</a:t>
            </a:r>
            <a:r>
              <a:rPr lang="en-US" sz="2200" dirty="0" smtClean="0"/>
              <a:t> </a:t>
            </a:r>
            <a:r>
              <a:rPr lang="en-US" sz="2200" dirty="0" err="1" smtClean="0"/>
              <a:t>confirmaram</a:t>
            </a:r>
            <a:r>
              <a:rPr lang="en-US" sz="2200" dirty="0" smtClean="0"/>
              <a:t> a </a:t>
            </a:r>
            <a:r>
              <a:rPr lang="en-US" sz="2200" dirty="0" err="1" smtClean="0"/>
              <a:t>impossibilidade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alteração</a:t>
            </a:r>
            <a:r>
              <a:rPr lang="en-US" sz="2200" dirty="0" smtClean="0"/>
              <a:t> de </a:t>
            </a:r>
            <a:r>
              <a:rPr lang="en-US" sz="2200" dirty="0" err="1" smtClean="0"/>
              <a:t>dispositivos</a:t>
            </a:r>
            <a:r>
              <a:rPr lang="en-US" sz="2200" dirty="0" smtClean="0"/>
              <a:t> </a:t>
            </a:r>
            <a:r>
              <a:rPr lang="en-US" sz="2200" dirty="0" err="1" smtClean="0"/>
              <a:t>estabelecidos</a:t>
            </a:r>
            <a:r>
              <a:rPr lang="en-US" sz="2200" dirty="0" smtClean="0"/>
              <a:t> </a:t>
            </a:r>
            <a:r>
              <a:rPr lang="en-US" sz="2200" dirty="0" err="1" smtClean="0"/>
              <a:t>em</a:t>
            </a:r>
            <a:r>
              <a:rPr lang="en-US" sz="2200" dirty="0" smtClean="0"/>
              <a:t> lei ( Lei 9537/1997 – LESTA )  </a:t>
            </a:r>
            <a:r>
              <a:rPr lang="en-US" sz="2200" dirty="0" err="1" smtClean="0"/>
              <a:t>por</a:t>
            </a:r>
            <a:r>
              <a:rPr lang="en-US" sz="2200" dirty="0" smtClean="0"/>
              <a:t> um </a:t>
            </a:r>
            <a:r>
              <a:rPr lang="en-US" sz="2200" dirty="0" err="1" smtClean="0"/>
              <a:t>decreto</a:t>
            </a:r>
            <a:r>
              <a:rPr lang="en-US" sz="2200" dirty="0" smtClean="0"/>
              <a:t> ( Dec 7860/2012 ), </a:t>
            </a:r>
            <a:r>
              <a:rPr lang="en-US" sz="2200" dirty="0" err="1" smtClean="0"/>
              <a:t>mas</a:t>
            </a:r>
            <a:r>
              <a:rPr lang="en-US" sz="2200" dirty="0" smtClean="0"/>
              <a:t> </a:t>
            </a:r>
            <a:r>
              <a:rPr lang="en-US" sz="2200" dirty="0" err="1" smtClean="0"/>
              <a:t>também</a:t>
            </a:r>
            <a:r>
              <a:rPr lang="en-US" sz="2200" dirty="0" smtClean="0"/>
              <a:t>  a </a:t>
            </a:r>
            <a:r>
              <a:rPr lang="en-US" sz="2200" dirty="0" err="1" smtClean="0"/>
              <a:t>inconstitucionalidade</a:t>
            </a:r>
            <a:r>
              <a:rPr lang="en-US" sz="2200" dirty="0" smtClean="0"/>
              <a:t> do </a:t>
            </a:r>
            <a:r>
              <a:rPr lang="en-US" sz="2200" dirty="0" err="1" smtClean="0"/>
              <a:t>estabelecimento</a:t>
            </a:r>
            <a:r>
              <a:rPr lang="en-US" sz="2200" dirty="0" smtClean="0"/>
              <a:t> de </a:t>
            </a:r>
            <a:r>
              <a:rPr lang="en-US" sz="2200" dirty="0" err="1" smtClean="0"/>
              <a:t>preços</a:t>
            </a:r>
            <a:r>
              <a:rPr lang="en-US" sz="2200" dirty="0" smtClean="0"/>
              <a:t> </a:t>
            </a:r>
            <a:r>
              <a:rPr lang="en-US" sz="2200" dirty="0" err="1" smtClean="0"/>
              <a:t>máximos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uma</a:t>
            </a:r>
            <a:r>
              <a:rPr lang="en-US" sz="2200" dirty="0" smtClean="0"/>
              <a:t> </a:t>
            </a:r>
            <a:r>
              <a:rPr lang="en-US" sz="2200" dirty="0" err="1" smtClean="0"/>
              <a:t>atividade</a:t>
            </a:r>
            <a:r>
              <a:rPr lang="en-US" sz="2200" dirty="0" smtClean="0"/>
              <a:t> </a:t>
            </a:r>
            <a:r>
              <a:rPr lang="en-US" sz="2200" dirty="0" err="1" smtClean="0"/>
              <a:t>privada</a:t>
            </a:r>
            <a:r>
              <a:rPr lang="en-US" sz="2200" dirty="0" smtClean="0"/>
              <a:t>. </a:t>
            </a:r>
          </a:p>
          <a:p>
            <a:r>
              <a:rPr lang="en-US" sz="2200" dirty="0" err="1" smtClean="0"/>
              <a:t>Assim</a:t>
            </a:r>
            <a:r>
              <a:rPr lang="en-US" sz="2200" dirty="0" smtClean="0"/>
              <a:t>, </a:t>
            </a:r>
            <a:r>
              <a:rPr lang="en-US" sz="2200" dirty="0" err="1" smtClean="0"/>
              <a:t>mesmo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a </a:t>
            </a:r>
            <a:r>
              <a:rPr lang="en-US" sz="2200" dirty="0" err="1" smtClean="0"/>
              <a:t>Lesta</a:t>
            </a:r>
            <a:r>
              <a:rPr lang="en-US" sz="2200" dirty="0" smtClean="0"/>
              <a:t> </a:t>
            </a:r>
            <a:r>
              <a:rPr lang="en-US" sz="2200" dirty="0" err="1" smtClean="0"/>
              <a:t>seja</a:t>
            </a:r>
            <a:r>
              <a:rPr lang="en-US" sz="2200" dirty="0" smtClean="0"/>
              <a:t> </a:t>
            </a:r>
            <a:r>
              <a:rPr lang="en-US" sz="2200" dirty="0" err="1" smtClean="0"/>
              <a:t>alterada</a:t>
            </a:r>
            <a:r>
              <a:rPr lang="en-US" sz="2200" dirty="0" smtClean="0"/>
              <a:t> </a:t>
            </a:r>
            <a:r>
              <a:rPr lang="en-US" sz="2200" dirty="0" err="1" smtClean="0"/>
              <a:t>através</a:t>
            </a:r>
            <a:r>
              <a:rPr lang="en-US" sz="2200" dirty="0" smtClean="0"/>
              <a:t> de </a:t>
            </a:r>
            <a:r>
              <a:rPr lang="en-US" sz="2200" dirty="0" err="1" smtClean="0"/>
              <a:t>uma</a:t>
            </a:r>
            <a:r>
              <a:rPr lang="en-US" sz="2200" dirty="0" smtClean="0"/>
              <a:t> nova lei </a:t>
            </a:r>
            <a:r>
              <a:rPr lang="en-US" sz="2200" dirty="0" err="1" smtClean="0"/>
              <a:t>não</a:t>
            </a:r>
            <a:r>
              <a:rPr lang="en-US" sz="2200" dirty="0" smtClean="0"/>
              <a:t> </a:t>
            </a:r>
            <a:r>
              <a:rPr lang="en-US" sz="2200" dirty="0" err="1" smtClean="0"/>
              <a:t>poderá</a:t>
            </a:r>
            <a:r>
              <a:rPr lang="en-US" sz="2200" dirty="0" smtClean="0"/>
              <a:t> </a:t>
            </a:r>
            <a:r>
              <a:rPr lang="en-US" sz="2200" dirty="0" err="1" smtClean="0"/>
              <a:t>definir</a:t>
            </a:r>
            <a:r>
              <a:rPr lang="en-US" sz="2200" dirty="0" smtClean="0"/>
              <a:t> </a:t>
            </a:r>
            <a:r>
              <a:rPr lang="en-US" sz="2200" dirty="0" err="1" smtClean="0"/>
              <a:t>o</a:t>
            </a:r>
            <a:r>
              <a:rPr lang="en-US" sz="2200" dirty="0" smtClean="0"/>
              <a:t> </a:t>
            </a:r>
            <a:r>
              <a:rPr lang="en-US" sz="2200" dirty="0" err="1" smtClean="0"/>
              <a:t>estabelecimento</a:t>
            </a:r>
            <a:r>
              <a:rPr lang="en-US" sz="2200" dirty="0" smtClean="0"/>
              <a:t> de </a:t>
            </a:r>
            <a:r>
              <a:rPr lang="en-US" sz="2200" dirty="0" err="1" smtClean="0"/>
              <a:t>preços</a:t>
            </a:r>
            <a:r>
              <a:rPr lang="en-US" sz="2200" dirty="0" smtClean="0"/>
              <a:t> </a:t>
            </a:r>
            <a:r>
              <a:rPr lang="en-US" sz="2200" dirty="0" err="1" smtClean="0"/>
              <a:t>máximos</a:t>
            </a:r>
            <a:r>
              <a:rPr lang="en-US" sz="2200" dirty="0" smtClean="0"/>
              <a:t> </a:t>
            </a:r>
            <a:r>
              <a:rPr lang="en-US" sz="2200" dirty="0" err="1" smtClean="0"/>
              <a:t>como</a:t>
            </a:r>
            <a:r>
              <a:rPr lang="en-US" sz="2200" dirty="0" smtClean="0"/>
              <a:t> </a:t>
            </a:r>
            <a:r>
              <a:rPr lang="en-US" sz="2200" dirty="0" err="1" smtClean="0"/>
              <a:t>pretendido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criação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CNAP </a:t>
            </a:r>
            <a:r>
              <a:rPr lang="en-US" sz="2200" dirty="0" err="1" smtClean="0"/>
              <a:t>ou</a:t>
            </a:r>
            <a:r>
              <a:rPr lang="en-US" sz="2200" dirty="0" smtClean="0"/>
              <a:t> </a:t>
            </a:r>
            <a:r>
              <a:rPr lang="en-US" sz="2200" dirty="0" err="1" smtClean="0"/>
              <a:t>como</a:t>
            </a:r>
            <a:r>
              <a:rPr lang="en-US" sz="2200" dirty="0" smtClean="0"/>
              <a:t> </a:t>
            </a:r>
            <a:r>
              <a:rPr lang="en-US" sz="2200" dirty="0" err="1" smtClean="0"/>
              <a:t>proposto</a:t>
            </a:r>
            <a:r>
              <a:rPr lang="en-US" sz="2200" dirty="0" smtClean="0"/>
              <a:t> </a:t>
            </a:r>
            <a:r>
              <a:rPr lang="en-US" sz="2200" dirty="0" err="1" smtClean="0"/>
              <a:t>pelo</a:t>
            </a:r>
            <a:r>
              <a:rPr lang="en-US" sz="2200" dirty="0" smtClean="0"/>
              <a:t> PL 8535/2017.</a:t>
            </a:r>
          </a:p>
          <a:p>
            <a:endParaRPr lang="en-US" sz="1600" dirty="0" smtClean="0"/>
          </a:p>
          <a:p>
            <a:pPr algn="just"/>
            <a:endParaRPr lang="en-US" sz="1600" baseline="30000" dirty="0" smtClean="0"/>
          </a:p>
          <a:p>
            <a:pPr algn="just"/>
            <a:endParaRPr lang="pt-B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2279" y="76200"/>
            <a:ext cx="6895321" cy="1066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Estabelecimento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</a:t>
            </a:r>
            <a:r>
              <a:rPr lang="pt-BR" sz="36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preços pela  CNAP é ilegal</a:t>
            </a:r>
            <a:r>
              <a:rPr kumimoji="0" lang="pt-BR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96200" y="152400"/>
            <a:ext cx="109462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5029200"/>
          </a:xfrm>
        </p:spPr>
        <p:txBody>
          <a:bodyPr>
            <a:noAutofit/>
          </a:bodyPr>
          <a:lstStyle/>
          <a:p>
            <a:r>
              <a:rPr lang="en-US" sz="1600" baseline="30000" dirty="0" smtClean="0"/>
              <a:t>……….</a:t>
            </a:r>
          </a:p>
          <a:p>
            <a:r>
              <a:rPr lang="en-US" sz="1600" dirty="0" smtClean="0"/>
              <a:t>6. A </a:t>
            </a:r>
            <a:r>
              <a:rPr lang="en-US" sz="1600" dirty="0" err="1" smtClean="0"/>
              <a:t>interpretação</a:t>
            </a:r>
            <a:r>
              <a:rPr lang="en-US" sz="1600" dirty="0" smtClean="0"/>
              <a:t> </a:t>
            </a:r>
            <a:r>
              <a:rPr lang="en-US" sz="1600" dirty="0" err="1" smtClean="0"/>
              <a:t>sistemática</a:t>
            </a:r>
            <a:r>
              <a:rPr lang="en-US" sz="1600" dirty="0" smtClean="0"/>
              <a:t> dos </a:t>
            </a:r>
            <a:r>
              <a:rPr lang="en-US" sz="1600" dirty="0" err="1" smtClean="0"/>
              <a:t>dispositivos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Lei </a:t>
            </a:r>
            <a:r>
              <a:rPr lang="en-US" sz="1600" dirty="0" err="1" smtClean="0"/>
              <a:t>n</a:t>
            </a:r>
            <a:r>
              <a:rPr lang="en-US" sz="1600" dirty="0" smtClean="0"/>
              <a:t>. 9.537/1997, </a:t>
            </a:r>
            <a:r>
              <a:rPr lang="en-US" sz="1600" dirty="0" err="1" smtClean="0"/>
              <a:t>consoante</a:t>
            </a:r>
            <a:r>
              <a:rPr lang="en-US" sz="1600" dirty="0" smtClean="0"/>
              <a:t> </a:t>
            </a:r>
            <a:r>
              <a:rPr lang="en-US" sz="1600" dirty="0" err="1" smtClean="0"/>
              <a:t>entendimento</a:t>
            </a:r>
            <a:r>
              <a:rPr lang="en-US" sz="1600" dirty="0" smtClean="0"/>
              <a:t> </a:t>
            </a:r>
            <a:r>
              <a:rPr lang="en-US" sz="1600" dirty="0" err="1" smtClean="0"/>
              <a:t>desta</a:t>
            </a:r>
            <a:r>
              <a:rPr lang="en-US" sz="1600" dirty="0" smtClean="0"/>
              <a:t> </a:t>
            </a:r>
            <a:r>
              <a:rPr lang="en-US" sz="1600" dirty="0" err="1" smtClean="0"/>
              <a:t>relatoria</a:t>
            </a:r>
            <a:r>
              <a:rPr lang="en-US" sz="1600" dirty="0" smtClean="0"/>
              <a:t>, </a:t>
            </a:r>
            <a:r>
              <a:rPr lang="en-US" sz="1600" dirty="0" err="1" smtClean="0"/>
              <a:t>só</a:t>
            </a:r>
            <a:r>
              <a:rPr lang="en-US" sz="1600" dirty="0" smtClean="0"/>
              <a:t> </a:t>
            </a:r>
            <a:r>
              <a:rPr lang="en-US" sz="1600" dirty="0" err="1" smtClean="0"/>
              <a:t>pode</a:t>
            </a:r>
            <a:r>
              <a:rPr lang="en-US" sz="1600" dirty="0" smtClean="0"/>
              <a:t> </a:t>
            </a:r>
            <a:r>
              <a:rPr lang="en-US" sz="1600" dirty="0" err="1" smtClean="0"/>
              <a:t>conduzir</a:t>
            </a:r>
            <a:r>
              <a:rPr lang="en-US" sz="1600" dirty="0" smtClean="0"/>
              <a:t> </a:t>
            </a:r>
            <a:r>
              <a:rPr lang="en-US" sz="1600" dirty="0" err="1" smtClean="0"/>
              <a:t>à</a:t>
            </a:r>
            <a:r>
              <a:rPr lang="en-US" sz="1600" dirty="0" smtClean="0"/>
              <a:t> </a:t>
            </a:r>
            <a:r>
              <a:rPr lang="en-US" sz="1600" dirty="0" err="1" smtClean="0"/>
              <a:t>conclusão</a:t>
            </a:r>
            <a:r>
              <a:rPr lang="en-US" sz="1600" dirty="0" smtClean="0"/>
              <a:t> de </a:t>
            </a:r>
            <a:r>
              <a:rPr lang="en-US" sz="1600" dirty="0" err="1" smtClean="0"/>
              <a:t>que</a:t>
            </a:r>
            <a:r>
              <a:rPr lang="en-US" sz="1600" dirty="0" smtClean="0"/>
              <a:t>, </a:t>
            </a:r>
            <a:r>
              <a:rPr lang="en-US" sz="1600" dirty="0" err="1" smtClean="0"/>
              <a:t>apenas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excepcionalidade</a:t>
            </a:r>
            <a:r>
              <a:rPr lang="en-US" sz="1600" dirty="0" smtClean="0"/>
              <a:t>, </a:t>
            </a:r>
            <a:r>
              <a:rPr lang="en-US" sz="1600" dirty="0" err="1" smtClean="0"/>
              <a:t>é</a:t>
            </a:r>
            <a:r>
              <a:rPr lang="en-US" sz="1600" dirty="0" smtClean="0"/>
              <a:t> dada </a:t>
            </a:r>
            <a:r>
              <a:rPr lang="en-US" sz="1600" dirty="0" err="1" smtClean="0"/>
              <a:t>à</a:t>
            </a:r>
            <a:r>
              <a:rPr lang="en-US" sz="1600" dirty="0" smtClean="0"/>
              <a:t> </a:t>
            </a:r>
            <a:r>
              <a:rPr lang="en-US" sz="1600" dirty="0" err="1" smtClean="0"/>
              <a:t>autoridade</a:t>
            </a:r>
            <a:r>
              <a:rPr lang="en-US" sz="1600" dirty="0" smtClean="0"/>
              <a:t> </a:t>
            </a:r>
            <a:r>
              <a:rPr lang="en-US" sz="1600" dirty="0" err="1" smtClean="0"/>
              <a:t>marítima</a:t>
            </a:r>
            <a:r>
              <a:rPr lang="en-US" sz="1600" dirty="0" smtClean="0"/>
              <a:t> a </a:t>
            </a:r>
            <a:r>
              <a:rPr lang="en-US" sz="1600" dirty="0" err="1" smtClean="0"/>
              <a:t>interferência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fixação</a:t>
            </a:r>
            <a:r>
              <a:rPr lang="en-US" sz="1600" dirty="0" smtClean="0"/>
              <a:t> dos </a:t>
            </a:r>
            <a:r>
              <a:rPr lang="en-US" sz="1600" dirty="0" err="1" smtClean="0"/>
              <a:t>preços</a:t>
            </a:r>
            <a:r>
              <a:rPr lang="en-US" sz="1600" dirty="0" smtClean="0"/>
              <a:t> dos </a:t>
            </a:r>
            <a:r>
              <a:rPr lang="en-US" sz="1600" dirty="0" err="1" smtClean="0"/>
              <a:t>serviços</a:t>
            </a:r>
            <a:r>
              <a:rPr lang="en-US" sz="1600" dirty="0" smtClean="0"/>
              <a:t> de </a:t>
            </a:r>
            <a:r>
              <a:rPr lang="en-US" sz="1600" dirty="0" err="1" smtClean="0"/>
              <a:t>praticagem</a:t>
            </a:r>
            <a:r>
              <a:rPr lang="en-US" sz="1600" dirty="0" smtClean="0"/>
              <a:t>, </a:t>
            </a:r>
            <a:r>
              <a:rPr lang="en-US" sz="1600" dirty="0" err="1" smtClean="0"/>
              <a:t>para</a:t>
            </a:r>
            <a:r>
              <a:rPr lang="en-US" sz="1600" dirty="0" smtClean="0"/>
              <a:t> </a:t>
            </a:r>
            <a:r>
              <a:rPr lang="en-US" sz="1600" dirty="0" err="1" smtClean="0"/>
              <a:t>que</a:t>
            </a:r>
            <a:r>
              <a:rPr lang="en-US" sz="1600" dirty="0" smtClean="0"/>
              <a:t> </a:t>
            </a:r>
            <a:r>
              <a:rPr lang="en-US" sz="1600" dirty="0" err="1" smtClean="0"/>
              <a:t>não</a:t>
            </a:r>
            <a:r>
              <a:rPr lang="en-US" sz="1600" dirty="0" smtClean="0"/>
              <a:t> se </a:t>
            </a:r>
            <a:r>
              <a:rPr lang="en-US" sz="1600" dirty="0" err="1" smtClean="0"/>
              <a:t>cesse</a:t>
            </a:r>
            <a:r>
              <a:rPr lang="en-US" sz="1600" dirty="0" smtClean="0"/>
              <a:t> </a:t>
            </a:r>
            <a:r>
              <a:rPr lang="en-US" sz="1600" dirty="0" err="1" smtClean="0"/>
              <a:t>ou</a:t>
            </a:r>
            <a:r>
              <a:rPr lang="en-US" sz="1600" dirty="0" smtClean="0"/>
              <a:t> </a:t>
            </a:r>
            <a:r>
              <a:rPr lang="en-US" sz="1600" dirty="0" err="1" smtClean="0"/>
              <a:t>interrompa</a:t>
            </a:r>
            <a:r>
              <a:rPr lang="en-US" sz="1600" dirty="0" smtClean="0"/>
              <a:t> </a:t>
            </a:r>
            <a:r>
              <a:rPr lang="en-US" sz="1600" dirty="0" err="1" smtClean="0"/>
              <a:t>o</a:t>
            </a:r>
            <a:r>
              <a:rPr lang="en-US" sz="1600" dirty="0" smtClean="0"/>
              <a:t> regular </a:t>
            </a:r>
            <a:r>
              <a:rPr lang="en-US" sz="1600" dirty="0" err="1" smtClean="0"/>
              <a:t>andamento</a:t>
            </a:r>
            <a:r>
              <a:rPr lang="en-US" sz="1600" dirty="0" smtClean="0"/>
              <a:t> das </a:t>
            </a:r>
            <a:r>
              <a:rPr lang="en-US" sz="1600" dirty="0" err="1" smtClean="0"/>
              <a:t>atividades</a:t>
            </a:r>
            <a:r>
              <a:rPr lang="en-US" sz="1600" dirty="0" smtClean="0"/>
              <a:t>, </a:t>
            </a:r>
            <a:r>
              <a:rPr lang="en-US" sz="1600" dirty="0" err="1" smtClean="0"/>
              <a:t>como</a:t>
            </a:r>
            <a:r>
              <a:rPr lang="en-US" sz="1600" dirty="0" smtClean="0"/>
              <a:t> </a:t>
            </a:r>
            <a:r>
              <a:rPr lang="en-US" sz="1600" dirty="0" err="1" smtClean="0"/>
              <a:t>bem</a:t>
            </a:r>
            <a:r>
              <a:rPr lang="en-US" sz="1600" dirty="0" smtClean="0"/>
              <a:t> </a:t>
            </a:r>
            <a:r>
              <a:rPr lang="en-US" sz="1600" dirty="0" err="1" smtClean="0"/>
              <a:t>definiu</a:t>
            </a:r>
            <a:r>
              <a:rPr lang="en-US" sz="1600" dirty="0" smtClean="0"/>
              <a:t> a lei. </a:t>
            </a:r>
          </a:p>
          <a:p>
            <a:r>
              <a:rPr lang="en-US" sz="1600" dirty="0" smtClean="0"/>
              <a:t>7. A </a:t>
            </a:r>
            <a:r>
              <a:rPr lang="en-US" sz="1600" dirty="0" err="1" smtClean="0"/>
              <a:t>doutrina</a:t>
            </a:r>
            <a:r>
              <a:rPr lang="en-US" sz="1600" dirty="0" smtClean="0"/>
              <a:t> </a:t>
            </a:r>
            <a:r>
              <a:rPr lang="en-US" sz="1600" dirty="0" err="1" smtClean="0"/>
              <a:t>e</a:t>
            </a:r>
            <a:r>
              <a:rPr lang="en-US" sz="1600" dirty="0" smtClean="0"/>
              <a:t> a </a:t>
            </a:r>
            <a:r>
              <a:rPr lang="en-US" sz="1600" dirty="0" err="1" smtClean="0"/>
              <a:t>jurisprudência</a:t>
            </a:r>
            <a:r>
              <a:rPr lang="en-US" sz="1600" dirty="0" smtClean="0"/>
              <a:t> </a:t>
            </a:r>
            <a:r>
              <a:rPr lang="en-US" sz="1600" dirty="0" err="1" smtClean="0"/>
              <a:t>são</a:t>
            </a:r>
            <a:r>
              <a:rPr lang="en-US" sz="1600" dirty="0" smtClean="0"/>
              <a:t> </a:t>
            </a:r>
            <a:r>
              <a:rPr lang="en-US" sz="1600" dirty="0" err="1" smtClean="0"/>
              <a:t>uníssonas</a:t>
            </a:r>
            <a:r>
              <a:rPr lang="en-US" sz="1600" dirty="0" smtClean="0"/>
              <a:t> no </a:t>
            </a:r>
            <a:r>
              <a:rPr lang="en-US" sz="1600" dirty="0" err="1" smtClean="0"/>
              <a:t>sentido</a:t>
            </a:r>
            <a:r>
              <a:rPr lang="en-US" sz="1600" dirty="0" smtClean="0"/>
              <a:t> de </a:t>
            </a:r>
            <a:r>
              <a:rPr lang="en-US" sz="1600" dirty="0" err="1" smtClean="0"/>
              <a:t>que</a:t>
            </a:r>
            <a:r>
              <a:rPr lang="en-US" sz="1600" dirty="0" smtClean="0"/>
              <a:t> a </a:t>
            </a:r>
            <a:r>
              <a:rPr lang="en-US" sz="1600" dirty="0" err="1" smtClean="0"/>
              <a:t>interferência</a:t>
            </a:r>
            <a:r>
              <a:rPr lang="en-US" sz="1600" dirty="0" smtClean="0"/>
              <a:t> do Estado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formação</a:t>
            </a:r>
            <a:r>
              <a:rPr lang="en-US" sz="1600" dirty="0" smtClean="0"/>
              <a:t> do </a:t>
            </a:r>
            <a:r>
              <a:rPr lang="en-US" sz="1600" dirty="0" err="1" smtClean="0"/>
              <a:t>preço</a:t>
            </a:r>
            <a:r>
              <a:rPr lang="en-US" sz="1600" dirty="0" smtClean="0"/>
              <a:t> </a:t>
            </a:r>
            <a:r>
              <a:rPr lang="en-US" sz="1600" dirty="0" err="1" smtClean="0"/>
              <a:t>somente</a:t>
            </a:r>
            <a:r>
              <a:rPr lang="en-US" sz="1600" dirty="0" smtClean="0"/>
              <a:t> </a:t>
            </a:r>
            <a:r>
              <a:rPr lang="en-US" sz="1600" dirty="0" err="1" smtClean="0"/>
              <a:t>pode</a:t>
            </a:r>
            <a:r>
              <a:rPr lang="en-US" sz="1600" dirty="0" smtClean="0"/>
              <a:t> ser </a:t>
            </a:r>
            <a:r>
              <a:rPr lang="en-US" sz="1600" dirty="0" err="1" smtClean="0"/>
              <a:t>admitida</a:t>
            </a:r>
            <a:r>
              <a:rPr lang="en-US" sz="1600" dirty="0" smtClean="0"/>
              <a:t> </a:t>
            </a:r>
            <a:r>
              <a:rPr lang="en-US" sz="1600" dirty="0" err="1" smtClean="0"/>
              <a:t>em</a:t>
            </a:r>
            <a:r>
              <a:rPr lang="en-US" sz="1600" dirty="0" smtClean="0"/>
              <a:t> </a:t>
            </a:r>
            <a:r>
              <a:rPr lang="en-US" sz="1600" dirty="0" err="1" smtClean="0"/>
              <a:t>situações</a:t>
            </a:r>
            <a:r>
              <a:rPr lang="en-US" sz="1600" dirty="0" smtClean="0"/>
              <a:t> </a:t>
            </a:r>
            <a:r>
              <a:rPr lang="en-US" sz="1600" dirty="0" err="1" smtClean="0"/>
              <a:t>excepcionais</a:t>
            </a:r>
            <a:r>
              <a:rPr lang="en-US" sz="1600" dirty="0" smtClean="0"/>
              <a:t> de total </a:t>
            </a:r>
            <a:r>
              <a:rPr lang="en-US" sz="1600" dirty="0" err="1" smtClean="0"/>
              <a:t>desordem</a:t>
            </a:r>
            <a:r>
              <a:rPr lang="en-US" sz="1600" dirty="0" smtClean="0"/>
              <a:t> de um </a:t>
            </a:r>
            <a:r>
              <a:rPr lang="en-US" sz="1600" dirty="0" err="1" smtClean="0"/>
              <a:t>setor</a:t>
            </a:r>
            <a:r>
              <a:rPr lang="en-US" sz="1600" dirty="0" smtClean="0"/>
              <a:t> de </a:t>
            </a:r>
            <a:r>
              <a:rPr lang="en-US" sz="1600" dirty="0" err="1" smtClean="0"/>
              <a:t>mercado</a:t>
            </a:r>
            <a:r>
              <a:rPr lang="en-US" sz="1600" dirty="0" smtClean="0"/>
              <a:t> </a:t>
            </a:r>
            <a:r>
              <a:rPr lang="en-US" sz="1600" dirty="0" err="1" smtClean="0"/>
              <a:t>e</a:t>
            </a:r>
            <a:r>
              <a:rPr lang="en-US" sz="1600" dirty="0" smtClean="0"/>
              <a:t> </a:t>
            </a:r>
            <a:r>
              <a:rPr lang="en-US" sz="1600" dirty="0" err="1" smtClean="0"/>
              <a:t>por</a:t>
            </a:r>
            <a:r>
              <a:rPr lang="en-US" sz="1600" dirty="0" smtClean="0"/>
              <a:t> </a:t>
            </a:r>
            <a:r>
              <a:rPr lang="en-US" sz="1600" dirty="0" err="1" smtClean="0"/>
              <a:t>prazo</a:t>
            </a:r>
            <a:r>
              <a:rPr lang="en-US" sz="1600" dirty="0" smtClean="0"/>
              <a:t> </a:t>
            </a:r>
            <a:r>
              <a:rPr lang="en-US" sz="1600" dirty="0" err="1" smtClean="0"/>
              <a:t>limitado</a:t>
            </a:r>
            <a:r>
              <a:rPr lang="en-US" sz="1600" dirty="0" smtClean="0"/>
              <a:t>, sob </a:t>
            </a:r>
            <a:r>
              <a:rPr lang="en-US" sz="1600" dirty="0" err="1" smtClean="0"/>
              <a:t>o</a:t>
            </a:r>
            <a:r>
              <a:rPr lang="en-US" sz="1600" dirty="0" smtClean="0"/>
              <a:t> </a:t>
            </a:r>
            <a:r>
              <a:rPr lang="en-US" sz="1600" dirty="0" err="1" smtClean="0"/>
              <a:t>risco</a:t>
            </a:r>
            <a:r>
              <a:rPr lang="en-US" sz="1600" dirty="0" smtClean="0"/>
              <a:t> de macular </a:t>
            </a:r>
            <a:r>
              <a:rPr lang="en-US" sz="1600" dirty="0" err="1" smtClean="0"/>
              <a:t>o</a:t>
            </a:r>
            <a:r>
              <a:rPr lang="en-US" sz="1600" dirty="0" smtClean="0"/>
              <a:t> </a:t>
            </a:r>
            <a:r>
              <a:rPr lang="en-US" sz="1600" dirty="0" err="1" smtClean="0"/>
              <a:t>modelo</a:t>
            </a:r>
            <a:r>
              <a:rPr lang="en-US" sz="1600" dirty="0" smtClean="0"/>
              <a:t> </a:t>
            </a:r>
            <a:r>
              <a:rPr lang="en-US" sz="1600" dirty="0" err="1" smtClean="0"/>
              <a:t>concebido</a:t>
            </a:r>
            <a:r>
              <a:rPr lang="en-US" sz="1600" dirty="0" smtClean="0"/>
              <a:t> </a:t>
            </a:r>
            <a:r>
              <a:rPr lang="en-US" sz="1600" dirty="0" err="1" smtClean="0"/>
              <a:t>pela</a:t>
            </a:r>
            <a:r>
              <a:rPr lang="en-US" sz="1600" dirty="0" smtClean="0"/>
              <a:t> CF/1988, com </a:t>
            </a:r>
            <a:r>
              <a:rPr lang="en-US" sz="1600" dirty="0" err="1" smtClean="0"/>
              <a:t>exceção</a:t>
            </a:r>
            <a:r>
              <a:rPr lang="en-US" sz="1600" dirty="0" smtClean="0"/>
              <a:t> dos </a:t>
            </a:r>
            <a:r>
              <a:rPr lang="en-US" sz="1600" dirty="0" err="1" smtClean="0"/>
              <a:t>casos</a:t>
            </a:r>
            <a:r>
              <a:rPr lang="en-US" sz="1600" dirty="0" smtClean="0"/>
              <a:t> </a:t>
            </a:r>
            <a:r>
              <a:rPr lang="en-US" sz="1600" dirty="0" err="1" smtClean="0"/>
              <a:t>em</a:t>
            </a:r>
            <a:r>
              <a:rPr lang="en-US" sz="1600" dirty="0" smtClean="0"/>
              <a:t> </a:t>
            </a:r>
            <a:r>
              <a:rPr lang="en-US" sz="1600" dirty="0" err="1" smtClean="0"/>
              <a:t>que</a:t>
            </a:r>
            <a:r>
              <a:rPr lang="en-US" sz="1600" dirty="0" smtClean="0"/>
              <a:t> a </a:t>
            </a:r>
            <a:r>
              <a:rPr lang="en-US" sz="1600" dirty="0" err="1" smtClean="0"/>
              <a:t>própria</a:t>
            </a:r>
            <a:r>
              <a:rPr lang="en-US" sz="1600" dirty="0" smtClean="0"/>
              <a:t> </a:t>
            </a:r>
            <a:r>
              <a:rPr lang="en-US" sz="1600" dirty="0" err="1" smtClean="0"/>
              <a:t>Carta</a:t>
            </a:r>
            <a:r>
              <a:rPr lang="en-US" sz="1600" dirty="0" smtClean="0"/>
              <a:t> </a:t>
            </a:r>
            <a:r>
              <a:rPr lang="en-US" sz="1600" dirty="0" err="1" smtClean="0"/>
              <a:t>Constitucional</a:t>
            </a:r>
            <a:r>
              <a:rPr lang="en-US" sz="1600" dirty="0" smtClean="0"/>
              <a:t> </a:t>
            </a:r>
            <a:r>
              <a:rPr lang="en-US" sz="1600" dirty="0" err="1" smtClean="0"/>
              <a:t>instituiu</a:t>
            </a:r>
            <a:r>
              <a:rPr lang="en-US" sz="1600" dirty="0" smtClean="0"/>
              <a:t> </a:t>
            </a:r>
            <a:r>
              <a:rPr lang="en-US" sz="1600" dirty="0" err="1" smtClean="0"/>
              <a:t>o</a:t>
            </a:r>
            <a:r>
              <a:rPr lang="en-US" sz="1600" dirty="0" smtClean="0"/>
              <a:t> regime de </a:t>
            </a:r>
            <a:r>
              <a:rPr lang="en-US" sz="1600" dirty="0" err="1" smtClean="0"/>
              <a:t>exploração</a:t>
            </a:r>
            <a:r>
              <a:rPr lang="en-US" sz="1600" dirty="0" smtClean="0"/>
              <a:t> </a:t>
            </a:r>
            <a:r>
              <a:rPr lang="en-US" sz="1600" dirty="0" err="1" smtClean="0"/>
              <a:t>por</a:t>
            </a:r>
            <a:r>
              <a:rPr lang="en-US" sz="1600" dirty="0" smtClean="0"/>
              <a:t> </a:t>
            </a:r>
            <a:r>
              <a:rPr lang="en-US" sz="1600" dirty="0" err="1" smtClean="0"/>
              <a:t>monopólio</a:t>
            </a:r>
            <a:r>
              <a:rPr lang="en-US" sz="1600" dirty="0" smtClean="0"/>
              <a:t> </a:t>
            </a:r>
            <a:r>
              <a:rPr lang="en-US" sz="1600" dirty="0" err="1" smtClean="0"/>
              <a:t>público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8. É </a:t>
            </a:r>
            <a:r>
              <a:rPr lang="en-US" sz="1600" dirty="0" err="1" smtClean="0"/>
              <a:t>inconcebível</a:t>
            </a:r>
            <a:r>
              <a:rPr lang="en-US" sz="1600" dirty="0" smtClean="0"/>
              <a:t>, no </a:t>
            </a:r>
            <a:r>
              <a:rPr lang="en-US" sz="1600" dirty="0" err="1" smtClean="0"/>
              <a:t>modelo</a:t>
            </a:r>
            <a:r>
              <a:rPr lang="en-US" sz="1600" dirty="0" smtClean="0"/>
              <a:t> </a:t>
            </a:r>
            <a:r>
              <a:rPr lang="en-US" sz="1600" dirty="0" err="1" smtClean="0"/>
              <a:t>constitucional</a:t>
            </a:r>
            <a:r>
              <a:rPr lang="en-US" sz="1600" dirty="0" smtClean="0"/>
              <a:t> </a:t>
            </a:r>
            <a:r>
              <a:rPr lang="en-US" sz="1600" dirty="0" err="1" smtClean="0"/>
              <a:t>brasileiro</a:t>
            </a:r>
            <a:r>
              <a:rPr lang="en-US" sz="1600" dirty="0" smtClean="0"/>
              <a:t>, a </a:t>
            </a:r>
            <a:r>
              <a:rPr lang="en-US" sz="1600" dirty="0" err="1" smtClean="0"/>
              <a:t>intervenção</a:t>
            </a:r>
            <a:r>
              <a:rPr lang="en-US" sz="1600" dirty="0" smtClean="0"/>
              <a:t> do Estado no </a:t>
            </a:r>
            <a:r>
              <a:rPr lang="en-US" sz="1600" dirty="0" err="1" smtClean="0"/>
              <a:t>controle</a:t>
            </a:r>
            <a:r>
              <a:rPr lang="en-US" sz="1600" dirty="0" smtClean="0"/>
              <a:t> de </a:t>
            </a:r>
            <a:r>
              <a:rPr lang="en-US" sz="1600" dirty="0" err="1" smtClean="0"/>
              <a:t>preços</a:t>
            </a:r>
            <a:r>
              <a:rPr lang="en-US" sz="1600" dirty="0" smtClean="0"/>
              <a:t> de forma </a:t>
            </a:r>
            <a:r>
              <a:rPr lang="en-US" sz="1600" dirty="0" err="1" smtClean="0"/>
              <a:t>permanente</a:t>
            </a:r>
            <a:r>
              <a:rPr lang="en-US" sz="1600" dirty="0" smtClean="0"/>
              <a:t>, </a:t>
            </a:r>
            <a:r>
              <a:rPr lang="en-US" sz="1600" dirty="0" err="1" smtClean="0"/>
              <a:t>como</a:t>
            </a:r>
            <a:r>
              <a:rPr lang="en-US" sz="1600" dirty="0" smtClean="0"/>
              <a:t> </a:t>
            </a:r>
            <a:r>
              <a:rPr lang="en-US" sz="1600" dirty="0" err="1" smtClean="0"/>
              <a:t>política</a:t>
            </a:r>
            <a:r>
              <a:rPr lang="en-US" sz="1600" dirty="0" smtClean="0"/>
              <a:t> </a:t>
            </a:r>
            <a:r>
              <a:rPr lang="en-US" sz="1600" dirty="0" err="1" smtClean="0"/>
              <a:t>pública</a:t>
            </a:r>
            <a:r>
              <a:rPr lang="en-US" sz="1600" dirty="0" smtClean="0"/>
              <a:t> </a:t>
            </a:r>
            <a:r>
              <a:rPr lang="en-US" sz="1600" dirty="0" err="1" smtClean="0"/>
              <a:t>ordinária</a:t>
            </a:r>
            <a:r>
              <a:rPr lang="en-US" sz="1600" dirty="0" smtClean="0"/>
              <a:t>, </a:t>
            </a:r>
            <a:r>
              <a:rPr lang="en-US" sz="1600" dirty="0" err="1" smtClean="0"/>
              <a:t>em</a:t>
            </a:r>
            <a:r>
              <a:rPr lang="en-US" sz="1600" dirty="0" smtClean="0"/>
              <a:t> </a:t>
            </a:r>
            <a:r>
              <a:rPr lang="en-US" sz="1600" dirty="0" err="1" smtClean="0"/>
              <a:t>atividade</a:t>
            </a:r>
            <a:r>
              <a:rPr lang="en-US" sz="1600" dirty="0" smtClean="0"/>
              <a:t> </a:t>
            </a:r>
            <a:r>
              <a:rPr lang="en-US" sz="1600" dirty="0" err="1" smtClean="0"/>
              <a:t>manifestamente</a:t>
            </a:r>
            <a:r>
              <a:rPr lang="en-US" sz="1600" dirty="0" smtClean="0"/>
              <a:t> </a:t>
            </a:r>
            <a:r>
              <a:rPr lang="en-US" sz="1600" dirty="0" err="1" smtClean="0"/>
              <a:t>entregue</a:t>
            </a:r>
            <a:r>
              <a:rPr lang="en-US" sz="1600" dirty="0" smtClean="0"/>
              <a:t> </a:t>
            </a:r>
            <a:r>
              <a:rPr lang="en-US" sz="1600" dirty="0" err="1" smtClean="0"/>
              <a:t>à</a:t>
            </a:r>
            <a:r>
              <a:rPr lang="en-US" sz="1600" dirty="0" smtClean="0"/>
              <a:t> </a:t>
            </a:r>
            <a:r>
              <a:rPr lang="en-US" sz="1600" dirty="0" err="1" smtClean="0"/>
              <a:t>livre</a:t>
            </a:r>
            <a:r>
              <a:rPr lang="en-US" sz="1600" dirty="0" smtClean="0"/>
              <a:t> </a:t>
            </a:r>
            <a:r>
              <a:rPr lang="en-US" sz="1600" dirty="0" err="1" smtClean="0"/>
              <a:t>iniciativa</a:t>
            </a:r>
            <a:r>
              <a:rPr lang="en-US" sz="1600" dirty="0" smtClean="0"/>
              <a:t> </a:t>
            </a:r>
            <a:r>
              <a:rPr lang="en-US" sz="1600" dirty="0" err="1" smtClean="0"/>
              <a:t>e</a:t>
            </a:r>
            <a:r>
              <a:rPr lang="en-US" sz="1600" dirty="0" smtClean="0"/>
              <a:t> </a:t>
            </a:r>
            <a:r>
              <a:rPr lang="en-US" sz="1600" dirty="0" err="1" smtClean="0"/>
              <a:t>concorrência</a:t>
            </a:r>
            <a:r>
              <a:rPr lang="en-US" sz="1600" dirty="0" smtClean="0"/>
              <a:t>, </a:t>
            </a:r>
            <a:r>
              <a:rPr lang="en-US" sz="1600" dirty="0" err="1" smtClean="0"/>
              <a:t>ainda</a:t>
            </a:r>
            <a:r>
              <a:rPr lang="en-US" sz="1600" dirty="0" smtClean="0"/>
              <a:t> </a:t>
            </a:r>
            <a:r>
              <a:rPr lang="en-US" sz="1600" dirty="0" err="1" smtClean="0"/>
              <a:t>que</a:t>
            </a:r>
            <a:r>
              <a:rPr lang="en-US" sz="1600" dirty="0" smtClean="0"/>
              <a:t> </a:t>
            </a:r>
            <a:r>
              <a:rPr lang="en-US" sz="1600" dirty="0" err="1" smtClean="0"/>
              <a:t>definida</a:t>
            </a:r>
            <a:r>
              <a:rPr lang="en-US" sz="1600" dirty="0" smtClean="0"/>
              <a:t> </a:t>
            </a:r>
            <a:r>
              <a:rPr lang="en-US" sz="1600" dirty="0" err="1" smtClean="0"/>
              <a:t>como</a:t>
            </a:r>
            <a:r>
              <a:rPr lang="en-US" sz="1600" dirty="0" smtClean="0"/>
              <a:t> </a:t>
            </a:r>
            <a:r>
              <a:rPr lang="en-US" sz="1600" dirty="0" err="1" smtClean="0"/>
              <a:t>essencial</a:t>
            </a:r>
            <a:r>
              <a:rPr lang="en-US" sz="1600" dirty="0" smtClean="0"/>
              <a:t>. </a:t>
            </a:r>
          </a:p>
          <a:p>
            <a:r>
              <a:rPr lang="en-US" sz="1600" dirty="0" smtClean="0"/>
              <a:t>9. O </a:t>
            </a:r>
            <a:r>
              <a:rPr lang="en-US" sz="1600" dirty="0" err="1" smtClean="0"/>
              <a:t>limite</a:t>
            </a:r>
            <a:r>
              <a:rPr lang="en-US" sz="1600" dirty="0" smtClean="0"/>
              <a:t> de um </a:t>
            </a:r>
            <a:r>
              <a:rPr lang="en-US" sz="1600" dirty="0" err="1" smtClean="0"/>
              <a:t>decreto</a:t>
            </a:r>
            <a:r>
              <a:rPr lang="en-US" sz="1600" dirty="0" smtClean="0"/>
              <a:t> </a:t>
            </a:r>
            <a:r>
              <a:rPr lang="en-US" sz="1600" dirty="0" err="1" smtClean="0"/>
              <a:t>regulamentar</a:t>
            </a:r>
            <a:r>
              <a:rPr lang="en-US" sz="1600" dirty="0" smtClean="0"/>
              <a:t> </a:t>
            </a:r>
            <a:r>
              <a:rPr lang="en-US" sz="1600" dirty="0" err="1" smtClean="0"/>
              <a:t>é</a:t>
            </a:r>
            <a:r>
              <a:rPr lang="en-US" sz="1600" dirty="0" smtClean="0"/>
              <a:t> </a:t>
            </a:r>
            <a:r>
              <a:rPr lang="en-US" sz="1600" dirty="0" err="1" smtClean="0"/>
              <a:t>dar</a:t>
            </a:r>
            <a:r>
              <a:rPr lang="en-US" sz="1600" dirty="0" smtClean="0"/>
              <a:t> </a:t>
            </a:r>
            <a:r>
              <a:rPr lang="en-US" sz="1600" dirty="0" err="1" smtClean="0"/>
              <a:t>efetividade</a:t>
            </a:r>
            <a:r>
              <a:rPr lang="en-US" sz="1600" dirty="0" smtClean="0"/>
              <a:t> </a:t>
            </a:r>
            <a:r>
              <a:rPr lang="en-US" sz="1600" dirty="0" err="1" smtClean="0"/>
              <a:t>ou</a:t>
            </a:r>
            <a:r>
              <a:rPr lang="en-US" sz="1600" dirty="0" smtClean="0"/>
              <a:t> </a:t>
            </a:r>
            <a:r>
              <a:rPr lang="en-US" sz="1600" dirty="0" err="1" smtClean="0"/>
              <a:t>aplicabilidade</a:t>
            </a:r>
            <a:r>
              <a:rPr lang="en-US" sz="1600" dirty="0" smtClean="0"/>
              <a:t> a </a:t>
            </a:r>
            <a:r>
              <a:rPr lang="en-US" sz="1600" dirty="0" err="1" smtClean="0"/>
              <a:t>uma</a:t>
            </a:r>
            <a:r>
              <a:rPr lang="en-US" sz="1600" dirty="0" smtClean="0"/>
              <a:t> </a:t>
            </a:r>
            <a:r>
              <a:rPr lang="en-US" sz="1600" dirty="0" err="1" smtClean="0"/>
              <a:t>norma</a:t>
            </a:r>
            <a:r>
              <a:rPr lang="en-US" sz="1600" dirty="0" smtClean="0"/>
              <a:t> </a:t>
            </a:r>
            <a:r>
              <a:rPr lang="en-US" sz="1600" dirty="0" err="1" smtClean="0"/>
              <a:t>já</a:t>
            </a:r>
            <a:r>
              <a:rPr lang="en-US" sz="1600" dirty="0" smtClean="0"/>
              <a:t> </a:t>
            </a:r>
            <a:r>
              <a:rPr lang="en-US" sz="1600" dirty="0" err="1" smtClean="0"/>
              <a:t>existente</a:t>
            </a:r>
            <a:r>
              <a:rPr lang="en-US" sz="1600" dirty="0" smtClean="0"/>
              <a:t>, </a:t>
            </a:r>
            <a:r>
              <a:rPr lang="en-US" sz="1600" dirty="0" err="1" smtClean="0"/>
              <a:t>não</a:t>
            </a:r>
            <a:r>
              <a:rPr lang="en-US" sz="1600" dirty="0" smtClean="0"/>
              <a:t> </a:t>
            </a:r>
            <a:r>
              <a:rPr lang="en-US" sz="1600" dirty="0" err="1" smtClean="0"/>
              <a:t>lhe</a:t>
            </a:r>
            <a:r>
              <a:rPr lang="en-US" sz="1600" dirty="0" smtClean="0"/>
              <a:t> </a:t>
            </a:r>
            <a:r>
              <a:rPr lang="en-US" sz="1600" dirty="0" err="1" smtClean="0"/>
              <a:t>sendo</a:t>
            </a:r>
            <a:r>
              <a:rPr lang="en-US" sz="1600" dirty="0" smtClean="0"/>
              <a:t> </a:t>
            </a:r>
            <a:r>
              <a:rPr lang="en-US" sz="1600" dirty="0" err="1" smtClean="0"/>
              <a:t>possível</a:t>
            </a:r>
            <a:r>
              <a:rPr lang="en-US" sz="1600" dirty="0" smtClean="0"/>
              <a:t> a </a:t>
            </a:r>
            <a:r>
              <a:rPr lang="en-US" sz="1600" dirty="0" err="1" smtClean="0"/>
              <a:t>ampliação</a:t>
            </a:r>
            <a:r>
              <a:rPr lang="en-US" sz="1600" dirty="0" smtClean="0"/>
              <a:t> </a:t>
            </a:r>
            <a:r>
              <a:rPr lang="en-US" sz="1600" dirty="0" err="1" smtClean="0"/>
              <a:t>ou</a:t>
            </a:r>
            <a:r>
              <a:rPr lang="en-US" sz="1600" dirty="0" smtClean="0"/>
              <a:t> </a:t>
            </a:r>
            <a:r>
              <a:rPr lang="en-US" sz="1600" dirty="0" err="1" smtClean="0"/>
              <a:t>restrição</a:t>
            </a:r>
            <a:r>
              <a:rPr lang="en-US" sz="1600" dirty="0" smtClean="0"/>
              <a:t> de </a:t>
            </a:r>
            <a:r>
              <a:rPr lang="en-US" sz="1600" dirty="0" err="1" smtClean="0"/>
              <a:t>conteúdo</a:t>
            </a:r>
            <a:r>
              <a:rPr lang="en-US" sz="1600" dirty="0" smtClean="0"/>
              <a:t>, sob </a:t>
            </a:r>
            <a:r>
              <a:rPr lang="en-US" sz="1600" dirty="0" err="1" smtClean="0"/>
              <a:t>pena</a:t>
            </a:r>
            <a:r>
              <a:rPr lang="en-US" sz="1600" dirty="0" smtClean="0"/>
              <a:t> de </a:t>
            </a:r>
            <a:r>
              <a:rPr lang="en-US" sz="1600" dirty="0" err="1" smtClean="0"/>
              <a:t>ofensa</a:t>
            </a:r>
            <a:r>
              <a:rPr lang="en-US" sz="1600" dirty="0" smtClean="0"/>
              <a:t> </a:t>
            </a:r>
            <a:r>
              <a:rPr lang="en-US" sz="1600" dirty="0" err="1" smtClean="0"/>
              <a:t>à</a:t>
            </a:r>
            <a:r>
              <a:rPr lang="en-US" sz="1600" dirty="0" smtClean="0"/>
              <a:t> </a:t>
            </a:r>
            <a:r>
              <a:rPr lang="en-US" sz="1600" dirty="0" err="1" smtClean="0"/>
              <a:t>ordem</a:t>
            </a:r>
            <a:r>
              <a:rPr lang="en-US" sz="1600" dirty="0" smtClean="0"/>
              <a:t> </a:t>
            </a:r>
            <a:r>
              <a:rPr lang="en-US" sz="1600" dirty="0" err="1" smtClean="0"/>
              <a:t>constitucional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………..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2279" y="76200"/>
            <a:ext cx="6895321" cy="1066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Decisão</a:t>
            </a:r>
            <a:r>
              <a:rPr lang="en-US" sz="36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do STJ </a:t>
            </a:r>
            <a:r>
              <a:rPr lang="en-US" sz="360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</a:t>
            </a:r>
            <a:r>
              <a:rPr lang="en-US" sz="36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Recurso</a:t>
            </a:r>
            <a:r>
              <a:rPr lang="en-US" sz="36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Especial  n</a:t>
            </a:r>
            <a:r>
              <a:rPr lang="en-US" sz="3600" baseline="300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</a:t>
            </a:r>
            <a:r>
              <a:rPr lang="en-US" sz="36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1.701.900</a:t>
            </a:r>
            <a:r>
              <a:rPr lang="en-US" sz="36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96200" y="152400"/>
            <a:ext cx="109462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2279" y="76200"/>
            <a:ext cx="6895321" cy="1066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Paradigma Mundial dos Serviços de Praticagem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96200" y="152400"/>
            <a:ext cx="1094624" cy="99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463800"/>
            <a:ext cx="9144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Regulamentação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estrita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pelo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poder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público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2832100"/>
            <a:ext cx="9144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Número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limitado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práticos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Estrutura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orgânica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integrada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prático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lancha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atalaia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567668"/>
            <a:ext cx="9144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Atendimento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 </a:t>
            </a:r>
            <a:r>
              <a:rPr lang="en-US" dirty="0" err="1">
                <a:solidFill>
                  <a:schemeClr val="bg1"/>
                </a:solidFill>
              </a:rPr>
              <a:t>qualquer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usuário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sem</a:t>
            </a:r>
            <a:r>
              <a:rPr lang="en-US" dirty="0">
                <a:solidFill>
                  <a:schemeClr val="bg1"/>
                </a:solidFill>
              </a:rPr>
              <a:t> regime de </a:t>
            </a:r>
            <a:r>
              <a:rPr lang="en-US" dirty="0" err="1">
                <a:solidFill>
                  <a:schemeClr val="bg1"/>
                </a:solidFill>
              </a:rPr>
              <a:t>preferência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3937000"/>
            <a:ext cx="9144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Serviço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de </a:t>
            </a:r>
            <a:r>
              <a:rPr lang="en-US" dirty="0" err="1">
                <a:solidFill>
                  <a:schemeClr val="bg1"/>
                </a:solidFill>
              </a:rPr>
              <a:t>natureza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não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comercial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4305300"/>
            <a:ext cx="9144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Práticos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independentes</a:t>
            </a:r>
            <a:r>
              <a:rPr lang="en-US" dirty="0">
                <a:solidFill>
                  <a:schemeClr val="bg1"/>
                </a:solidFill>
              </a:rPr>
              <a:t> dos </a:t>
            </a:r>
            <a:r>
              <a:rPr lang="en-US" dirty="0" err="1">
                <a:solidFill>
                  <a:schemeClr val="bg1"/>
                </a:solidFill>
              </a:rPr>
              <a:t>usuários</a:t>
            </a:r>
            <a:r>
              <a:rPr lang="en-US" dirty="0">
                <a:solidFill>
                  <a:schemeClr val="bg1"/>
                </a:solidFill>
              </a:rPr>
              <a:t> do </a:t>
            </a:r>
            <a:r>
              <a:rPr lang="en-US" dirty="0" err="1">
                <a:solidFill>
                  <a:schemeClr val="bg1"/>
                </a:solidFill>
              </a:rPr>
              <a:t>serviço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4673600"/>
            <a:ext cx="9144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Uma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estação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coordenadora</a:t>
            </a:r>
            <a:r>
              <a:rPr lang="en-US" dirty="0">
                <a:solidFill>
                  <a:schemeClr val="bg1"/>
                </a:solidFill>
              </a:rPr>
              <a:t> dos </a:t>
            </a:r>
            <a:r>
              <a:rPr lang="en-US" dirty="0" err="1">
                <a:solidFill>
                  <a:schemeClr val="bg1"/>
                </a:solidFill>
              </a:rPr>
              <a:t>serviços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Zona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5041900"/>
            <a:ext cx="9144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Uma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única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organização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práticos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região/país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5409168"/>
            <a:ext cx="9144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Escala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de </a:t>
            </a:r>
            <a:r>
              <a:rPr lang="en-US" dirty="0" err="1">
                <a:solidFill>
                  <a:schemeClr val="bg1"/>
                </a:solidFill>
              </a:rPr>
              <a:t>rodízio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integrada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23" grpId="0" animBg="1"/>
      <p:bldP spid="22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2279" y="1844357"/>
            <a:ext cx="8229600" cy="6156643"/>
          </a:xfrm>
        </p:spPr>
        <p:txBody>
          <a:bodyPr>
            <a:normAutofit/>
          </a:bodyPr>
          <a:lstStyle/>
          <a:p>
            <a:pPr marL="177800" indent="-177800">
              <a:lnSpc>
                <a:spcPts val="3040"/>
              </a:lnSpc>
              <a:buFont typeface="Wingdings" charset="2"/>
              <a:buChar char="u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Ninguém pode ser obrigado a se associar</a:t>
            </a:r>
          </a:p>
          <a:p>
            <a:pPr marL="177800" indent="-177800">
              <a:lnSpc>
                <a:spcPts val="3040"/>
              </a:lnSpc>
              <a:buFont typeface="Wingdings" charset="2"/>
              <a:buChar char="u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Instrumentos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legais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controle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atividade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são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aplicáveis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aos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práticos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mas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não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às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empresas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associações</a:t>
            </a:r>
            <a:endParaRPr lang="en-US" sz="288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7800" indent="-177800">
              <a:lnSpc>
                <a:spcPts val="3040"/>
              </a:lnSpc>
              <a:buNone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ASSIM:</a:t>
            </a:r>
          </a:p>
          <a:p>
            <a:pPr marL="177800" indent="-177800">
              <a:lnSpc>
                <a:spcPts val="3040"/>
              </a:lnSpc>
              <a:buNone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escala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necessária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garantir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pPr marL="177800" indent="-177800">
              <a:lnSpc>
                <a:spcPts val="3040"/>
              </a:lnSpc>
              <a:buFont typeface="Wingdings" charset="2"/>
              <a:buChar char="u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Atendimento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obrigatório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ininterrupto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</a:p>
          <a:p>
            <a:pPr marL="177800" indent="-177800">
              <a:lnSpc>
                <a:spcPts val="3040"/>
              </a:lnSpc>
              <a:buFont typeface="Wingdings" charset="2"/>
              <a:buChar char="u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Prevenção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fadiga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</a:p>
          <a:p>
            <a:pPr marL="177800" indent="-177800">
              <a:lnSpc>
                <a:spcPts val="3040"/>
              </a:lnSpc>
              <a:buFont typeface="Wingdings" charset="2"/>
              <a:buChar char="u"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inexistência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regimes de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preferência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</a:p>
          <a:p>
            <a:pPr marL="177800" indent="-177800">
              <a:lnSpc>
                <a:spcPts val="3040"/>
              </a:lnSpc>
              <a:buFont typeface="Wingdings" charset="2"/>
              <a:buChar char="u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Adestramento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necessário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</a:p>
          <a:p>
            <a:pPr marL="177800" indent="-177800">
              <a:lnSpc>
                <a:spcPts val="3040"/>
              </a:lnSpc>
              <a:buFont typeface="Wingdings" charset="2"/>
              <a:buChar char="u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Número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adequado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práticos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pt-BR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7800" indent="-177800">
              <a:lnSpc>
                <a:spcPts val="3040"/>
              </a:lnSpc>
              <a:buFont typeface="Wingdings" charset="2"/>
              <a:buChar char="u"/>
            </a:pPr>
            <a:endParaRPr lang="pt-BR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2279" y="457200"/>
            <a:ext cx="8229600" cy="563562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Situação no Brasil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96200" y="152400"/>
            <a:ext cx="109462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3999" cy="5715000"/>
          </a:xfrm>
        </p:spPr>
        <p:txBody>
          <a:bodyPr numCol="2">
            <a:noAutofit/>
          </a:bodyPr>
          <a:lstStyle/>
          <a:p>
            <a:pPr>
              <a:buNone/>
            </a:pPr>
            <a:endParaRPr lang="en-US" sz="1300" b="1" i="1" dirty="0" smtClean="0"/>
          </a:p>
          <a:p>
            <a:pPr>
              <a:buNone/>
            </a:pP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0226 - ESCALA DE RODÍZIO ÚNICA DE SERVIÇO DE PRÁTICO </a:t>
            </a:r>
          </a:p>
          <a:p>
            <a:pPr>
              <a:buNone/>
            </a:pP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a) É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estabelecida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especificamente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cada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ZP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inclui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todos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Práticos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habilitados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aptos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atividade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ZP,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independentemente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forma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atuação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por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meio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qual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Práticos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são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divididos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obrigatoriamente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entre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seguintes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grupos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</a:p>
          <a:p>
            <a:pPr>
              <a:buNone/>
            </a:pP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1)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Práticos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Período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Escala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  <a:b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2)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Práticos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Período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Repouso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3)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Práticos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Período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Férias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Essa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escala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visa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garantir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disponibilidade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ininterrupta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Serviço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Praticagem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evitar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fadiga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Prático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execução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das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fainas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praticagem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Adicionalmente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contribui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manutenção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habilitação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Prático</a:t>
            </a:r>
            <a:endParaRPr lang="en-US" sz="13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endParaRPr lang="en-US" sz="13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0227- ELABORAÇÃO DA ESCALA DE RODÍZIO ÚNICA DE SERVIÇO DE PRÁTICO </a:t>
            </a:r>
          </a:p>
          <a:p>
            <a:pPr>
              <a:buNone/>
            </a:pP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a) A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distribuição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dos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Práticos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consolidada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somente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Escala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Rodízio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Única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Serviço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Prático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deverá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proporcionar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revezamento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dos </a:t>
            </a:r>
          </a:p>
          <a:p>
            <a:pPr>
              <a:buNone/>
            </a:pPr>
            <a:endParaRPr lang="en-US" sz="13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endParaRPr lang="en-US" sz="13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endParaRPr lang="en-US" sz="13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Práticos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Períodos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Serviço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pré-estabelecidos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manter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atendimento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das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embarcações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forma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contínua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seja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cada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faina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praticagem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será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realizada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por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Prático(s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perfeitamente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identificado(s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nessa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Escala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>
              <a:buNone/>
            </a:pPr>
            <a:endParaRPr lang="en-US" sz="13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19088" indent="125413">
              <a:buNone/>
            </a:pP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0245 - NÚMERO DE PRÁTICOS POR ZP </a:t>
            </a:r>
          </a:p>
          <a:p>
            <a:pPr marL="319088" indent="125413">
              <a:buNone/>
            </a:pP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a) A DPC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estabelecerá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lotação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Práticos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por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ZP,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considerando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-se,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dentre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outros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aspectos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volume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esperado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tráfego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embarcações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tempo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despendido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grau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dificuldade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realização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das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fainas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praticagem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necessidade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manutenção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habilitação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períodos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escala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repouso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conforme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previstos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itens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0226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0227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desta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norma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). </a:t>
            </a:r>
          </a:p>
          <a:p>
            <a:pPr marL="319088" indent="125413">
              <a:buNone/>
            </a:pP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Sempre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julgar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necessário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considerando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-se as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expectativas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projeções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modificações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ocorridas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no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tráfego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aquaviário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a DPC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corrigirá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eventuais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distorções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lotações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visando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adequá-las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às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necessidades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Serviço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Praticagem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pt-BR" sz="13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7800" indent="-177800">
              <a:lnSpc>
                <a:spcPts val="3040"/>
              </a:lnSpc>
              <a:buFont typeface="Wingdings" charset="2"/>
              <a:buChar char="u"/>
            </a:pPr>
            <a:endParaRPr lang="pt-BR" sz="13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2279" y="457200"/>
            <a:ext cx="8229600" cy="563562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Extrato da NORMAM 12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96200" y="152400"/>
            <a:ext cx="109462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854952" cy="990600"/>
          </a:xfrm>
        </p:spPr>
        <p:txBody>
          <a:bodyPr/>
          <a:lstStyle/>
          <a:p>
            <a:pPr algn="ctr"/>
            <a:r>
              <a:rPr lang="pt-BR" cap="small" dirty="0" smtClean="0">
                <a:latin typeface="+mn-lt"/>
              </a:rPr>
              <a:t>Muito</a:t>
            </a:r>
            <a:r>
              <a:rPr lang="pt-BR" cap="all" dirty="0" smtClean="0">
                <a:latin typeface="+mn-lt"/>
              </a:rPr>
              <a:t> O</a:t>
            </a:r>
            <a:r>
              <a:rPr lang="pt-BR" cap="small" dirty="0" smtClean="0">
                <a:latin typeface="+mn-lt"/>
              </a:rPr>
              <a:t>brigado</a:t>
            </a:r>
            <a:endParaRPr lang="pt-BR" cap="all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>
                <a:solidFill>
                  <a:schemeClr val="tx1">
                    <a:alpha val="66000"/>
                  </a:schemeClr>
                </a:solidFill>
              </a:rPr>
              <a:t>Otavio A. Fragoso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tx1">
                    <a:alpha val="66000"/>
                  </a:schemeClr>
                </a:solidFill>
              </a:rPr>
              <a:t>P</a:t>
            </a:r>
            <a:r>
              <a:rPr lang="pt-BR" sz="2400" dirty="0" smtClean="0">
                <a:solidFill>
                  <a:schemeClr val="tx1">
                    <a:alpha val="66000"/>
                  </a:schemeClr>
                </a:solidFill>
              </a:rPr>
              <a:t>residente</a:t>
            </a:r>
          </a:p>
          <a:p>
            <a:pPr algn="ctr">
              <a:buNone/>
            </a:pPr>
            <a:r>
              <a:rPr lang="pt-BR" dirty="0" smtClean="0">
                <a:solidFill>
                  <a:schemeClr val="tx1">
                    <a:alpha val="66000"/>
                  </a:schemeClr>
                </a:solidFill>
              </a:rPr>
              <a:t>FENAPRÁTICOS</a:t>
            </a:r>
          </a:p>
          <a:p>
            <a:pPr algn="ctr">
              <a:buNone/>
            </a:pPr>
            <a:endParaRPr lang="pt-BR" dirty="0" smtClean="0">
              <a:solidFill>
                <a:schemeClr val="tx1">
                  <a:alpha val="66000"/>
                </a:schemeClr>
              </a:solidFill>
            </a:endParaRPr>
          </a:p>
          <a:p>
            <a:pPr algn="ctr">
              <a:buNone/>
            </a:pPr>
            <a:endParaRPr lang="pt-BR" dirty="0" smtClean="0">
              <a:solidFill>
                <a:schemeClr val="tx1">
                  <a:alpha val="66000"/>
                </a:schemeClr>
              </a:solidFill>
            </a:endParaRPr>
          </a:p>
          <a:p>
            <a:pPr algn="ctr">
              <a:buNone/>
            </a:pPr>
            <a:endParaRPr lang="pt-BR" dirty="0" smtClean="0">
              <a:solidFill>
                <a:schemeClr val="tx1">
                  <a:alpha val="66000"/>
                </a:schemeClr>
              </a:solidFill>
            </a:endParaRPr>
          </a:p>
          <a:p>
            <a:pPr algn="ctr">
              <a:buNone/>
            </a:pPr>
            <a:r>
              <a:rPr lang="pt-BR" sz="1200" dirty="0" smtClean="0">
                <a:solidFill>
                  <a:schemeClr val="tx1">
                    <a:alpha val="66000"/>
                  </a:schemeClr>
                </a:solidFill>
              </a:rPr>
              <a:t>fenapraticos@fenapraticos.org</a:t>
            </a:r>
            <a:endParaRPr lang="pt-BR" sz="1200" dirty="0">
              <a:solidFill>
                <a:schemeClr val="tx1">
                  <a:alpha val="66000"/>
                </a:schemeClr>
              </a:solidFill>
            </a:endParaRPr>
          </a:p>
        </p:txBody>
      </p:sp>
      <p:pic>
        <p:nvPicPr>
          <p:cNvPr id="4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96200" y="152400"/>
            <a:ext cx="109462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96200" y="152400"/>
            <a:ext cx="1094624" cy="990600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609600" y="1676400"/>
            <a:ext cx="8181224" cy="44196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lang="pt-BR" sz="2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r>
              <a:rPr lang="pt-BR" sz="2600" dirty="0" smtClean="0">
                <a:solidFill>
                  <a:srgbClr val="000000"/>
                </a:solidFill>
              </a:rPr>
              <a:t>Lei Complementar 97</a:t>
            </a:r>
            <a:r>
              <a:rPr lang="pt-BR" sz="2600" dirty="0">
                <a:solidFill>
                  <a:srgbClr val="000000"/>
                </a:solidFill>
              </a:rPr>
              <a:t>/1999</a:t>
            </a:r>
            <a:endParaRPr lang="pt-BR" sz="2600" dirty="0" smtClean="0">
              <a:solidFill>
                <a:srgbClr val="00000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r>
              <a:rPr lang="pt-BR" sz="2595" dirty="0" smtClean="0">
                <a:solidFill>
                  <a:srgbClr val="000000"/>
                </a:solidFill>
              </a:rPr>
              <a:t>Lei </a:t>
            </a:r>
            <a:r>
              <a:rPr lang="pt-BR" sz="2595" dirty="0">
                <a:solidFill>
                  <a:srgbClr val="000000"/>
                </a:solidFill>
                <a:cs typeface="Constantia (Body)"/>
              </a:rPr>
              <a:t>9537/1997</a:t>
            </a:r>
            <a:r>
              <a:rPr lang="pt-BR" sz="2595" dirty="0" smtClean="0">
                <a:solidFill>
                  <a:srgbClr val="000000"/>
                </a:solidFill>
                <a:cs typeface="Constantia (Body)"/>
              </a:rPr>
              <a:t> </a:t>
            </a:r>
            <a:r>
              <a:rPr lang="en-US" sz="2595" dirty="0" smtClean="0">
                <a:solidFill>
                  <a:srgbClr val="000000"/>
                </a:solidFill>
              </a:rPr>
              <a:t>–</a:t>
            </a:r>
            <a:r>
              <a:rPr lang="pt-BR" sz="2595" dirty="0" smtClean="0">
                <a:solidFill>
                  <a:srgbClr val="000000"/>
                </a:solidFill>
              </a:rPr>
              <a:t> Lesta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r>
              <a:rPr lang="pt-BR" sz="2600" dirty="0" smtClean="0">
                <a:solidFill>
                  <a:srgbClr val="000000"/>
                </a:solidFill>
              </a:rPr>
              <a:t>Decreto </a:t>
            </a:r>
            <a:r>
              <a:rPr lang="pt-BR" sz="2600" dirty="0">
                <a:solidFill>
                  <a:srgbClr val="000000"/>
                </a:solidFill>
              </a:rPr>
              <a:t>2596/1998</a:t>
            </a:r>
            <a:r>
              <a:rPr lang="pt-BR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–</a:t>
            </a:r>
            <a:r>
              <a:rPr lang="pt-BR" sz="2600" dirty="0" smtClean="0">
                <a:solidFill>
                  <a:srgbClr val="000000"/>
                </a:solidFill>
              </a:rPr>
              <a:t> R</a:t>
            </a:r>
            <a:r>
              <a:rPr lang="en-US" sz="2600" dirty="0" err="1" smtClean="0">
                <a:solidFill>
                  <a:srgbClr val="000000"/>
                </a:solidFill>
              </a:rPr>
              <a:t>l</a:t>
            </a:r>
            <a:r>
              <a:rPr lang="pt-BR" sz="2600" dirty="0" smtClean="0">
                <a:solidFill>
                  <a:srgbClr val="000000"/>
                </a:solidFill>
              </a:rPr>
              <a:t>esta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r>
              <a:rPr lang="pt-BR" sz="2600" dirty="0" err="1" smtClean="0">
                <a:solidFill>
                  <a:srgbClr val="000000"/>
                </a:solidFill>
              </a:rPr>
              <a:t>Normam</a:t>
            </a:r>
            <a:r>
              <a:rPr lang="pt-BR" sz="2600" dirty="0" smtClean="0">
                <a:solidFill>
                  <a:srgbClr val="000000"/>
                </a:solidFill>
              </a:rPr>
              <a:t> </a:t>
            </a:r>
            <a:r>
              <a:rPr lang="pt-BR" sz="2600" dirty="0">
                <a:solidFill>
                  <a:srgbClr val="000000"/>
                </a:solidFill>
              </a:rPr>
              <a:t>12</a:t>
            </a:r>
            <a:endParaRPr lang="pt-BR" sz="2600" dirty="0" smtClean="0">
              <a:solidFill>
                <a:srgbClr val="00000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r>
              <a:rPr kumimoji="0" lang="pt-BR" sz="2600" b="0" i="0" u="none" strike="noStrike" kern="1200" cap="none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Decreto 7860/2012*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endParaRPr lang="pt-BR" sz="2600" dirty="0" smtClean="0">
              <a:solidFill>
                <a:srgbClr val="00000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endParaRPr kumimoji="0" lang="pt-BR" sz="2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endParaRPr kumimoji="0" lang="pt-BR" sz="2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*Cria a CNAP e altera o Decreto 2596/1988.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 aplicação suspensa por decisão</a:t>
            </a: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judicial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r>
              <a:rPr lang="x-none" sz="3600" dirty="0" smtClean="0">
                <a:solidFill>
                  <a:schemeClr val="tx1"/>
                </a:solidFill>
                <a:latin typeface="+mn-lt"/>
                <a:ea typeface="Cambria"/>
                <a:cs typeface="Arial Hebrew"/>
              </a:rPr>
              <a:t>Moldura Legal</a:t>
            </a:r>
            <a:endParaRPr lang="pt-BR" sz="3600" dirty="0">
              <a:solidFill>
                <a:schemeClr val="tx1"/>
              </a:solidFill>
              <a:latin typeface="+mn-lt"/>
              <a:cs typeface="Arial Hebr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ea typeface="Cambria"/>
                <a:cs typeface="Arial"/>
              </a:rPr>
              <a:t/>
            </a:r>
            <a:br>
              <a:rPr lang="en-US" dirty="0" smtClean="0">
                <a:latin typeface="Arial"/>
                <a:ea typeface="Cambria"/>
                <a:cs typeface="Arial"/>
              </a:rPr>
            </a:br>
            <a:r>
              <a:rPr lang="en-US" dirty="0" smtClean="0">
                <a:latin typeface="Arial"/>
                <a:ea typeface="Cambria"/>
                <a:cs typeface="Arial"/>
              </a:rPr>
              <a:t>   </a:t>
            </a:r>
            <a:r>
              <a:rPr lang="en-US" sz="4000" dirty="0" smtClean="0">
                <a:latin typeface="+mn-lt"/>
                <a:ea typeface="Cambria"/>
                <a:cs typeface="Arial"/>
              </a:rPr>
              <a:t>Lei </a:t>
            </a:r>
            <a:r>
              <a:rPr lang="en-US" sz="4000" dirty="0" err="1" smtClean="0">
                <a:latin typeface="+mn-lt"/>
                <a:ea typeface="Cambria"/>
                <a:cs typeface="Arial"/>
              </a:rPr>
              <a:t>Complementar</a:t>
            </a:r>
            <a:r>
              <a:rPr lang="en-US" sz="4000" dirty="0" smtClean="0">
                <a:latin typeface="+mn-lt"/>
                <a:ea typeface="Cambria"/>
                <a:cs typeface="Arial"/>
              </a:rPr>
              <a:t>  97/1999</a:t>
            </a:r>
            <a:r>
              <a:rPr lang="pt-BR" dirty="0" smtClean="0">
                <a:latin typeface="Times New Roman"/>
                <a:ea typeface="Cambria"/>
                <a:cs typeface="Times New Roman"/>
              </a:rPr>
              <a:t/>
            </a:r>
            <a:br>
              <a:rPr lang="pt-BR" dirty="0" smtClean="0">
                <a:latin typeface="Times New Roman"/>
                <a:ea typeface="Cambria"/>
                <a:cs typeface="Times New Roman"/>
              </a:rPr>
            </a:br>
            <a:endParaRPr lang="pt-BR" dirty="0"/>
          </a:p>
        </p:txBody>
      </p:sp>
      <p:pic>
        <p:nvPicPr>
          <p:cNvPr id="5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96200" y="152400"/>
            <a:ext cx="1094624" cy="99060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534400" cy="56388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  <a:buNone/>
            </a:pPr>
            <a:r>
              <a:rPr lang="en-US" i="1" dirty="0" smtClean="0">
                <a:latin typeface="Arial"/>
                <a:ea typeface="Cambria"/>
                <a:cs typeface="Arial"/>
              </a:rPr>
              <a:t> </a:t>
            </a:r>
          </a:p>
          <a:p>
            <a:pPr>
              <a:spcAft>
                <a:spcPts val="0"/>
              </a:spcAft>
              <a:buNone/>
            </a:pP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Art. 17.</a:t>
            </a:r>
            <a:r>
              <a:rPr lang="en-US" sz="3097" b="1" i="1" dirty="0" smtClean="0">
                <a:solidFill>
                  <a:srgbClr val="000000"/>
                </a:solidFill>
              </a:rPr>
              <a:t> </a:t>
            </a:r>
            <a:r>
              <a:rPr lang="en-US" sz="3097" b="1" i="1" dirty="0" err="1" smtClean="0">
                <a:solidFill>
                  <a:srgbClr val="000000"/>
                </a:solidFill>
              </a:rPr>
              <a:t>Cabe</a:t>
            </a:r>
            <a:r>
              <a:rPr lang="en-US" sz="3097" b="1" i="1" dirty="0" smtClean="0">
                <a:solidFill>
                  <a:srgbClr val="000000"/>
                </a:solidFill>
              </a:rPr>
              <a:t> </a:t>
            </a:r>
            <a:r>
              <a:rPr lang="en-US" sz="3097" b="1" i="1" dirty="0" err="1" smtClean="0">
                <a:solidFill>
                  <a:srgbClr val="000000"/>
                </a:solidFill>
              </a:rPr>
              <a:t>à</a:t>
            </a:r>
            <a:r>
              <a:rPr lang="en-US" sz="3097" b="1" i="1" dirty="0" smtClean="0">
                <a:solidFill>
                  <a:srgbClr val="000000"/>
                </a:solidFill>
              </a:rPr>
              <a:t> </a:t>
            </a:r>
            <a:r>
              <a:rPr lang="en-US" sz="3097" b="1" i="1" dirty="0" err="1" smtClean="0">
                <a:solidFill>
                  <a:srgbClr val="000000"/>
                </a:solidFill>
              </a:rPr>
              <a:t>Marinha</a:t>
            </a:r>
            <a:r>
              <a:rPr lang="en-US" sz="3097" b="1" i="1" dirty="0" smtClean="0">
                <a:solidFill>
                  <a:srgbClr val="000000"/>
                </a:solidFill>
              </a:rPr>
              <a:t>, </a:t>
            </a:r>
            <a:r>
              <a:rPr lang="en-US" sz="3097" b="1" i="1" dirty="0" err="1" smtClean="0">
                <a:solidFill>
                  <a:srgbClr val="000000"/>
                </a:solidFill>
              </a:rPr>
              <a:t>como</a:t>
            </a:r>
            <a:r>
              <a:rPr lang="en-US" sz="3097" b="1" i="1" dirty="0" smtClean="0">
                <a:solidFill>
                  <a:srgbClr val="000000"/>
                </a:solidFill>
              </a:rPr>
              <a:t> </a:t>
            </a:r>
            <a:r>
              <a:rPr lang="en-US" sz="3097" b="1" i="1" dirty="0" err="1" smtClean="0">
                <a:solidFill>
                  <a:srgbClr val="000000"/>
                </a:solidFill>
              </a:rPr>
              <a:t>atribuições</a:t>
            </a:r>
            <a:r>
              <a:rPr lang="en-US" sz="3097" b="1" i="1" dirty="0" smtClean="0">
                <a:solidFill>
                  <a:srgbClr val="000000"/>
                </a:solidFill>
              </a:rPr>
              <a:t> </a:t>
            </a:r>
            <a:r>
              <a:rPr lang="en-US" sz="3097" b="1" i="1" dirty="0" err="1" smtClean="0">
                <a:solidFill>
                  <a:srgbClr val="000000"/>
                </a:solidFill>
              </a:rPr>
              <a:t>subsidiárias</a:t>
            </a:r>
            <a:r>
              <a:rPr lang="en-US" sz="3097" b="1" i="1" dirty="0" smtClean="0">
                <a:solidFill>
                  <a:srgbClr val="000000"/>
                </a:solidFill>
              </a:rPr>
              <a:t> </a:t>
            </a:r>
            <a:r>
              <a:rPr lang="en-US" sz="3097" b="1" i="1" dirty="0" err="1" smtClean="0">
                <a:solidFill>
                  <a:srgbClr val="000000"/>
                </a:solidFill>
              </a:rPr>
              <a:t>particulares</a:t>
            </a:r>
            <a:r>
              <a:rPr lang="en-US" sz="3097" b="1" i="1" dirty="0" smtClean="0">
                <a:solidFill>
                  <a:srgbClr val="000000"/>
                </a:solidFill>
              </a:rPr>
              <a:t>:</a:t>
            </a:r>
            <a:endParaRPr lang="pt-BR" sz="3097" b="1" i="1" dirty="0" smtClean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  <a:buNone/>
            </a:pP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        I -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orientar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e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controlar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a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Marinha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Mercante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e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suas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atividades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correlatas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, no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que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interessa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à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defesa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nacional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;</a:t>
            </a:r>
            <a:endParaRPr lang="pt-BR" sz="3097" i="1" dirty="0" smtClean="0">
              <a:solidFill>
                <a:schemeClr val="tx1">
                  <a:lumMod val="50000"/>
                  <a:lumOff val="50000"/>
                  <a:alpha val="37000"/>
                </a:schemeClr>
              </a:solidFill>
            </a:endParaRPr>
          </a:p>
          <a:p>
            <a:pPr>
              <a:spcAft>
                <a:spcPts val="0"/>
              </a:spcAft>
              <a:buNone/>
            </a:pP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        II - </a:t>
            </a:r>
            <a:r>
              <a:rPr lang="en-US" sz="3097" b="1" i="1" dirty="0" err="1" smtClean="0">
                <a:solidFill>
                  <a:srgbClr val="000000"/>
                </a:solidFill>
              </a:rPr>
              <a:t>prover</a:t>
            </a:r>
            <a:r>
              <a:rPr lang="en-US" sz="3097" b="1" i="1" dirty="0" smtClean="0">
                <a:solidFill>
                  <a:srgbClr val="000000"/>
                </a:solidFill>
              </a:rPr>
              <a:t> a </a:t>
            </a:r>
            <a:r>
              <a:rPr lang="en-US" sz="3097" b="1" i="1" dirty="0" err="1" smtClean="0">
                <a:solidFill>
                  <a:srgbClr val="000000"/>
                </a:solidFill>
              </a:rPr>
              <a:t>segurança</a:t>
            </a:r>
            <a:r>
              <a:rPr lang="en-US" sz="3097" b="1" i="1" dirty="0" smtClean="0">
                <a:solidFill>
                  <a:srgbClr val="000000"/>
                </a:solidFill>
              </a:rPr>
              <a:t> </a:t>
            </a:r>
            <a:r>
              <a:rPr lang="en-US" sz="3097" b="1" i="1" dirty="0" err="1" smtClean="0">
                <a:solidFill>
                  <a:srgbClr val="000000"/>
                </a:solidFill>
              </a:rPr>
              <a:t>da</a:t>
            </a:r>
            <a:r>
              <a:rPr lang="en-US" sz="3097" b="1" i="1" dirty="0" smtClean="0">
                <a:solidFill>
                  <a:srgbClr val="000000"/>
                </a:solidFill>
              </a:rPr>
              <a:t> </a:t>
            </a:r>
            <a:r>
              <a:rPr lang="en-US" sz="3097" b="1" i="1" dirty="0" err="1" smtClean="0">
                <a:solidFill>
                  <a:srgbClr val="000000"/>
                </a:solidFill>
              </a:rPr>
              <a:t>navegação</a:t>
            </a:r>
            <a:r>
              <a:rPr lang="en-US" sz="3097" b="1" i="1" dirty="0" smtClean="0">
                <a:solidFill>
                  <a:srgbClr val="000000"/>
                </a:solidFill>
              </a:rPr>
              <a:t> </a:t>
            </a:r>
            <a:r>
              <a:rPr lang="en-US" sz="3097" b="1" i="1" dirty="0" err="1" smtClean="0">
                <a:solidFill>
                  <a:srgbClr val="000000"/>
                </a:solidFill>
              </a:rPr>
              <a:t>aquaviária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;</a:t>
            </a:r>
            <a:endParaRPr lang="pt-BR" sz="3097" i="1" dirty="0" smtClean="0">
              <a:solidFill>
                <a:schemeClr val="tx1">
                  <a:lumMod val="50000"/>
                  <a:lumOff val="50000"/>
                  <a:alpha val="37000"/>
                </a:schemeClr>
              </a:solidFill>
            </a:endParaRPr>
          </a:p>
          <a:p>
            <a:pPr>
              <a:spcAft>
                <a:spcPts val="0"/>
              </a:spcAft>
              <a:buNone/>
            </a:pP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        III -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contribuir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para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a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formulação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e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condução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de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políticas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nacionais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que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digam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respeito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ao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mar;</a:t>
            </a:r>
            <a:endParaRPr lang="pt-BR" sz="3097" i="1" dirty="0" smtClean="0">
              <a:solidFill>
                <a:schemeClr val="tx1">
                  <a:lumMod val="50000"/>
                  <a:lumOff val="50000"/>
                  <a:alpha val="37000"/>
                </a:schemeClr>
              </a:solidFill>
            </a:endParaRPr>
          </a:p>
          <a:p>
            <a:pPr>
              <a:spcAft>
                <a:spcPts val="0"/>
              </a:spcAft>
              <a:buNone/>
            </a:pP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        IV -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implementar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e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fiscalizar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cumprimento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de leis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e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regulamentos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, no mar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e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nas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águas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interiores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,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em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coordenação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com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outros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órgãos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do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Poder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Executivo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, federal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ou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estadual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,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quando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se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fizer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necessária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,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em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razão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de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competências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específicas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.</a:t>
            </a:r>
            <a:endParaRPr lang="pt-BR" sz="3097" i="1" dirty="0" smtClean="0">
              <a:solidFill>
                <a:schemeClr val="tx1">
                  <a:lumMod val="50000"/>
                  <a:lumOff val="50000"/>
                  <a:alpha val="37000"/>
                </a:schemeClr>
              </a:solidFill>
            </a:endParaRPr>
          </a:p>
          <a:p>
            <a:pPr>
              <a:spcAft>
                <a:spcPts val="1000"/>
              </a:spcAft>
              <a:buNone/>
            </a:pP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        V –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cooperar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com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os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órgãos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federais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,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quando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se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fizer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necessário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,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na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repressão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aos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delitos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de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repercussão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nacional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ou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internacional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,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quanto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ao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uso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do mar,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águas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interiores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e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de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áreas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portuárias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,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na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forma de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apoio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logístico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, de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inteligência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, de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comunicações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e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 de </a:t>
            </a:r>
            <a:r>
              <a:rPr lang="en-US" sz="3097" i="1" dirty="0" err="1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instrução</a:t>
            </a:r>
            <a:r>
              <a:rPr lang="en-US" sz="3097" i="1" dirty="0" smtClean="0">
                <a:solidFill>
                  <a:schemeClr val="tx1">
                    <a:lumMod val="50000"/>
                    <a:lumOff val="50000"/>
                    <a:alpha val="37000"/>
                  </a:schemeClr>
                </a:solidFill>
              </a:rPr>
              <a:t>.  </a:t>
            </a:r>
            <a:endParaRPr lang="pt-BR" sz="3097" i="1" dirty="0" smtClean="0">
              <a:solidFill>
                <a:schemeClr val="tx1">
                  <a:lumMod val="50000"/>
                  <a:lumOff val="50000"/>
                  <a:alpha val="37000"/>
                </a:schemeClr>
              </a:solidFill>
            </a:endParaRPr>
          </a:p>
          <a:p>
            <a:pPr>
              <a:buNone/>
            </a:pPr>
            <a:endParaRPr lang="pt-BR" sz="3097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279" y="457200"/>
            <a:ext cx="6971521" cy="563562"/>
          </a:xfrm>
        </p:spPr>
        <p:txBody>
          <a:bodyPr>
            <a:noAutofit/>
          </a:bodyPr>
          <a:lstStyle/>
          <a:p>
            <a:r>
              <a:rPr lang="pt-BR" sz="3600" dirty="0" smtClean="0">
                <a:latin typeface="+mn-lt"/>
              </a:rPr>
              <a:t>   Lei 9537/1997 (LESTA)</a:t>
            </a:r>
            <a:endParaRPr lang="pt-BR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2279" y="1524000"/>
            <a:ext cx="8229600" cy="5334000"/>
          </a:xfrm>
        </p:spPr>
        <p:txBody>
          <a:bodyPr wrap="square" numCol="2">
            <a:noAutofit/>
          </a:bodyPr>
          <a:lstStyle/>
          <a:p>
            <a:pPr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CAPÍTULO III</a:t>
            </a:r>
            <a:endParaRPr lang="pt-BR" sz="1200" b="1" i="1" dirty="0" smtClean="0">
              <a:ea typeface="Cambria"/>
              <a:cs typeface=""/>
            </a:endParaRPr>
          </a:p>
          <a:p>
            <a:pPr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Do </a:t>
            </a:r>
            <a:r>
              <a:rPr lang="en-US" sz="12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Serviço</a:t>
            </a:r>
            <a:r>
              <a:rPr lang="en-US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Praticagem</a:t>
            </a:r>
            <a:endParaRPr lang="pt-BR" sz="1200" b="1" i="1" dirty="0" smtClean="0">
              <a:solidFill>
                <a:schemeClr val="tx1">
                  <a:lumMod val="50000"/>
                  <a:lumOff val="50000"/>
                </a:schemeClr>
              </a:solidFill>
              <a:cs typeface=""/>
            </a:endParaRPr>
          </a:p>
          <a:p>
            <a:pPr>
              <a:spcAft>
                <a:spcPts val="0"/>
              </a:spcAft>
              <a:buNone/>
            </a:pP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Art. 12º O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serviço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praticagem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consiste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no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conjunto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atividades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profissionais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assessoria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ao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Comandante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requeridas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por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força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peculiaridades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locais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que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dificultem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a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livre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segura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movimentação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da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embarcação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.</a:t>
            </a:r>
            <a:endParaRPr lang="pt-BR" sz="1200" i="1" dirty="0" smtClean="0">
              <a:solidFill>
                <a:schemeClr val="tx1">
                  <a:lumMod val="50000"/>
                  <a:lumOff val="50000"/>
                </a:schemeClr>
              </a:solidFill>
              <a:cs typeface=""/>
            </a:endParaRPr>
          </a:p>
          <a:p>
            <a:pPr>
              <a:spcAft>
                <a:spcPts val="0"/>
              </a:spcAft>
              <a:buNone/>
            </a:pP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Art. 13º O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serviço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praticagem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será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executado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por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práticos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devidamente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habilitados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individualmente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organizados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em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associações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ou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contratados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por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empresas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.</a:t>
            </a:r>
            <a:endParaRPr lang="pt-BR" sz="1200" i="1" dirty="0" smtClean="0">
              <a:solidFill>
                <a:schemeClr val="tx1">
                  <a:lumMod val="50000"/>
                  <a:lumOff val="50000"/>
                </a:schemeClr>
              </a:solidFill>
              <a:cs typeface=""/>
            </a:endParaRPr>
          </a:p>
          <a:p>
            <a:pPr>
              <a:spcAft>
                <a:spcPts val="0"/>
              </a:spcAft>
              <a:buNone/>
            </a:pP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§1o A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inscrição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aquaviários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como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práticos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obedecerá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aos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requisitos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estabelecidos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pela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autoridade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marítima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sendo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concedida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especificamente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para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cada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zona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praticagem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após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a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aprovação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em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exame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estágio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qualificação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.</a:t>
            </a:r>
            <a:endParaRPr lang="pt-BR" sz="1200" i="1" dirty="0" smtClean="0">
              <a:solidFill>
                <a:schemeClr val="tx1">
                  <a:lumMod val="50000"/>
                  <a:lumOff val="50000"/>
                </a:schemeClr>
              </a:solidFill>
              <a:cs typeface=""/>
            </a:endParaRPr>
          </a:p>
          <a:p>
            <a:pPr>
              <a:spcAft>
                <a:spcPts val="0"/>
              </a:spcAft>
              <a:buNone/>
              <a:tabLst>
                <a:tab pos="3683000" algn="l"/>
              </a:tabLst>
            </a:pP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§ 2o A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manutenção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da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habilitação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do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prático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depende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do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cumprimento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da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freqüência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mínima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manobras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estabelecida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pela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autoridade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marítima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.</a:t>
            </a:r>
            <a:endParaRPr lang="pt-BR" sz="1200" i="1" dirty="0" smtClean="0">
              <a:solidFill>
                <a:schemeClr val="tx1">
                  <a:lumMod val="50000"/>
                  <a:lumOff val="50000"/>
                </a:schemeClr>
              </a:solidFill>
              <a:cs typeface=""/>
            </a:endParaRPr>
          </a:p>
          <a:p>
            <a:pPr>
              <a:spcAft>
                <a:spcPts val="0"/>
              </a:spcAft>
              <a:buNone/>
            </a:pP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§ 3o É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assegurado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a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todo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prático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na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forma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prevista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no   caput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deste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artigo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livre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exercício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do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serviço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praticagem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.</a:t>
            </a:r>
            <a:endParaRPr lang="pt-BR" sz="1200" i="1" dirty="0" smtClean="0">
              <a:solidFill>
                <a:schemeClr val="tx1">
                  <a:lumMod val="50000"/>
                  <a:lumOff val="50000"/>
                </a:schemeClr>
              </a:solidFill>
              <a:cs typeface=""/>
            </a:endParaRPr>
          </a:p>
          <a:p>
            <a:pPr marL="319088" indent="-230188">
              <a:spcAft>
                <a:spcPts val="0"/>
              </a:spcAft>
              <a:buNone/>
            </a:pPr>
            <a:endParaRPr lang="en-US" sz="1200" i="1" dirty="0" smtClean="0">
              <a:solidFill>
                <a:schemeClr val="tx1">
                  <a:lumMod val="50000"/>
                  <a:lumOff val="50000"/>
                </a:schemeClr>
              </a:solidFill>
              <a:cs typeface=""/>
            </a:endParaRPr>
          </a:p>
          <a:p>
            <a:pPr marL="319088" indent="-230188">
              <a:spcAft>
                <a:spcPts val="0"/>
              </a:spcAft>
              <a:buNone/>
            </a:pP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§ 4o A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autoridade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marítima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pode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habilitar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Comandantes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navios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bandeira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brasileira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a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conduzir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a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embarcação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sob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seu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comando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no interior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zona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praticagem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especifica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ou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em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parte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dela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os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quais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serão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considerados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como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práticos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nesta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situação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exclusiva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.</a:t>
            </a:r>
            <a:endParaRPr lang="pt-BR" sz="1200" i="1" dirty="0" smtClean="0">
              <a:solidFill>
                <a:schemeClr val="tx1">
                  <a:lumMod val="50000"/>
                  <a:lumOff val="50000"/>
                </a:schemeClr>
              </a:solidFill>
              <a:cs typeface=""/>
            </a:endParaRPr>
          </a:p>
          <a:p>
            <a:pPr marL="319088" indent="-230188">
              <a:spcAft>
                <a:spcPts val="0"/>
              </a:spcAft>
              <a:buNone/>
            </a:pPr>
            <a:r>
              <a:rPr lang="en-US" sz="1300" b="1" i="1" dirty="0" smtClean="0">
                <a:cs typeface=""/>
              </a:rPr>
              <a:t>Art. 14º O </a:t>
            </a:r>
            <a:r>
              <a:rPr lang="en-US" sz="1300" b="1" i="1" dirty="0" err="1" smtClean="0">
                <a:cs typeface=""/>
              </a:rPr>
              <a:t>serviço</a:t>
            </a:r>
            <a:r>
              <a:rPr lang="en-US" sz="1300" b="1" i="1" dirty="0" smtClean="0">
                <a:cs typeface=""/>
              </a:rPr>
              <a:t> de </a:t>
            </a:r>
            <a:r>
              <a:rPr lang="en-US" sz="1300" b="1" i="1" dirty="0" err="1" smtClean="0">
                <a:cs typeface=""/>
              </a:rPr>
              <a:t>praticagem</a:t>
            </a:r>
            <a:r>
              <a:rPr lang="en-US" sz="1300" b="1" i="1" dirty="0" smtClean="0">
                <a:cs typeface=""/>
              </a:rPr>
              <a:t>, </a:t>
            </a:r>
            <a:r>
              <a:rPr lang="en-US" sz="1300" b="1" i="1" dirty="0" err="1" smtClean="0">
                <a:cs typeface=""/>
              </a:rPr>
              <a:t>considerado</a:t>
            </a:r>
            <a:r>
              <a:rPr lang="en-US" sz="1300" b="1" i="1" dirty="0" smtClean="0">
                <a:cs typeface=""/>
              </a:rPr>
              <a:t> </a:t>
            </a:r>
            <a:r>
              <a:rPr lang="en-US" sz="1300" b="1" i="1" dirty="0" err="1" smtClean="0">
                <a:cs typeface=""/>
              </a:rPr>
              <a:t>atividade</a:t>
            </a:r>
            <a:r>
              <a:rPr lang="en-US" sz="1300" b="1" i="1" dirty="0" smtClean="0">
                <a:cs typeface=""/>
              </a:rPr>
              <a:t> </a:t>
            </a:r>
            <a:r>
              <a:rPr lang="en-US" sz="1300" b="1" i="1" dirty="0" err="1" smtClean="0">
                <a:cs typeface=""/>
              </a:rPr>
              <a:t>essencial</a:t>
            </a:r>
            <a:r>
              <a:rPr lang="en-US" sz="1300" b="1" i="1" dirty="0" smtClean="0">
                <a:cs typeface=""/>
              </a:rPr>
              <a:t>, </a:t>
            </a:r>
            <a:r>
              <a:rPr lang="en-US" sz="1300" b="1" i="1" dirty="0" err="1" smtClean="0">
                <a:cs typeface=""/>
              </a:rPr>
              <a:t>deve</a:t>
            </a:r>
            <a:r>
              <a:rPr lang="en-US" sz="1300" b="1" i="1" dirty="0" smtClean="0">
                <a:cs typeface=""/>
              </a:rPr>
              <a:t> </a:t>
            </a:r>
            <a:r>
              <a:rPr lang="en-US" sz="1300" b="1" i="1" dirty="0" err="1" smtClean="0">
                <a:cs typeface=""/>
              </a:rPr>
              <a:t>estar</a:t>
            </a:r>
            <a:r>
              <a:rPr lang="en-US" sz="1300" b="1" i="1" dirty="0" smtClean="0">
                <a:cs typeface=""/>
              </a:rPr>
              <a:t> </a:t>
            </a:r>
            <a:r>
              <a:rPr lang="en-US" sz="1300" b="1" i="1" dirty="0" err="1" smtClean="0">
                <a:cs typeface=""/>
              </a:rPr>
              <a:t>permanentemente</a:t>
            </a:r>
            <a:r>
              <a:rPr lang="en-US" sz="1300" b="1" i="1" dirty="0" smtClean="0">
                <a:cs typeface=""/>
              </a:rPr>
              <a:t> </a:t>
            </a:r>
            <a:r>
              <a:rPr lang="en-US" sz="1300" b="1" i="1" dirty="0" err="1" smtClean="0">
                <a:cs typeface=""/>
              </a:rPr>
              <a:t>disponível</a:t>
            </a:r>
            <a:r>
              <a:rPr lang="en-US" sz="1300" b="1" i="1" dirty="0" smtClean="0">
                <a:cs typeface=""/>
              </a:rPr>
              <a:t> </a:t>
            </a:r>
            <a:r>
              <a:rPr lang="en-US" sz="1300" b="1" i="1" dirty="0" err="1" smtClean="0">
                <a:cs typeface=""/>
              </a:rPr>
              <a:t>nas</a:t>
            </a:r>
            <a:r>
              <a:rPr lang="en-US" sz="1300" b="1" i="1" dirty="0" smtClean="0">
                <a:cs typeface=""/>
              </a:rPr>
              <a:t> </a:t>
            </a:r>
            <a:r>
              <a:rPr lang="en-US" sz="1300" b="1" i="1" dirty="0" err="1" smtClean="0">
                <a:cs typeface=""/>
              </a:rPr>
              <a:t>zonas</a:t>
            </a:r>
            <a:r>
              <a:rPr lang="en-US" sz="1300" b="1" i="1" dirty="0" smtClean="0">
                <a:cs typeface=""/>
              </a:rPr>
              <a:t> de </a:t>
            </a:r>
            <a:r>
              <a:rPr lang="en-US" sz="1300" b="1" i="1" dirty="0" err="1" smtClean="0">
                <a:cs typeface=""/>
              </a:rPr>
              <a:t>praticagem</a:t>
            </a:r>
            <a:r>
              <a:rPr lang="en-US" sz="1300" b="1" i="1" dirty="0" smtClean="0">
                <a:cs typeface=""/>
              </a:rPr>
              <a:t> </a:t>
            </a:r>
            <a:r>
              <a:rPr lang="en-US" sz="1300" b="1" i="1" dirty="0" err="1" smtClean="0">
                <a:cs typeface=""/>
              </a:rPr>
              <a:t>estabelecidas</a:t>
            </a:r>
            <a:r>
              <a:rPr lang="en-US" sz="1300" b="1" i="1" dirty="0" smtClean="0">
                <a:cs typeface=""/>
              </a:rPr>
              <a:t>.</a:t>
            </a:r>
            <a:endParaRPr lang="pt-BR" sz="1300" b="1" i="1" dirty="0" smtClean="0">
              <a:cs typeface=""/>
            </a:endParaRPr>
          </a:p>
          <a:p>
            <a:pPr marL="319088" indent="-230188">
              <a:spcAft>
                <a:spcPts val="0"/>
              </a:spcAft>
              <a:buNone/>
            </a:pP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Parágrafo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único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. Para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assegurar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disposto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no caput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deste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artigo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, a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autoridade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marítima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poderá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:</a:t>
            </a:r>
            <a:endParaRPr lang="pt-BR" sz="1300" b="1" i="1" dirty="0" smtClean="0">
              <a:solidFill>
                <a:srgbClr val="000000"/>
              </a:solidFill>
              <a:cs typeface=""/>
            </a:endParaRPr>
          </a:p>
          <a:p>
            <a:pPr marL="319088" indent="-230188">
              <a:spcAft>
                <a:spcPts val="0"/>
              </a:spcAft>
              <a:buNone/>
            </a:pP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I -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estabelecer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número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práticos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necessário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para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cada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zona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praticagem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;</a:t>
            </a:r>
            <a:endParaRPr lang="pt-BR" sz="1200" i="1" dirty="0" smtClean="0">
              <a:solidFill>
                <a:schemeClr val="tx1">
                  <a:lumMod val="50000"/>
                  <a:lumOff val="50000"/>
                </a:schemeClr>
              </a:solidFill>
              <a:cs typeface=""/>
            </a:endParaRPr>
          </a:p>
          <a:p>
            <a:pPr marL="319088" indent="-230188">
              <a:spcAft>
                <a:spcPts val="0"/>
              </a:spcAft>
              <a:buNone/>
            </a:pP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II -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fixar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preço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do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serviço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em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cada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zona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de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praticagem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;</a:t>
            </a:r>
            <a:endParaRPr lang="pt-BR" sz="1300" b="1" i="1" dirty="0" smtClean="0">
              <a:solidFill>
                <a:srgbClr val="000000"/>
              </a:solidFill>
              <a:cs typeface=""/>
            </a:endParaRPr>
          </a:p>
          <a:p>
            <a:pPr marL="319088" indent="-230188">
              <a:spcAft>
                <a:spcPts val="0"/>
              </a:spcAft>
              <a:buNone/>
            </a:pP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III -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requisitar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serviço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 de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práticos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"/>
              </a:rPr>
              <a:t>.</a:t>
            </a:r>
            <a:endParaRPr lang="pt-BR" sz="1200" i="1" dirty="0" smtClean="0">
              <a:solidFill>
                <a:schemeClr val="tx1">
                  <a:lumMod val="50000"/>
                  <a:lumOff val="50000"/>
                </a:schemeClr>
              </a:solidFill>
              <a:cs typeface=""/>
            </a:endParaRPr>
          </a:p>
          <a:p>
            <a:pPr marL="319088" indent="-230188">
              <a:spcAft>
                <a:spcPts val="0"/>
              </a:spcAft>
              <a:buNone/>
            </a:pP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Art. 15º O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prático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não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pode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recusar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-se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à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prestação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do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serviço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de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praticagem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, sob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pena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de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suspensão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do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certificado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de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habilitação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ou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,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em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caso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de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reincidência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,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cancelamento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 </a:t>
            </a:r>
            <a:r>
              <a:rPr lang="en-US" sz="1300" b="1" i="1" dirty="0" err="1" smtClean="0">
                <a:solidFill>
                  <a:srgbClr val="000000"/>
                </a:solidFill>
                <a:cs typeface=""/>
              </a:rPr>
              <a:t>deste</a:t>
            </a:r>
            <a:r>
              <a:rPr lang="en-US" sz="1300" b="1" i="1" dirty="0" smtClean="0">
                <a:solidFill>
                  <a:srgbClr val="000000"/>
                </a:solidFill>
                <a:cs typeface=""/>
              </a:rPr>
              <a:t>.</a:t>
            </a:r>
            <a:endParaRPr lang="pt-BR" sz="1300" b="1" i="1" dirty="0" smtClean="0">
              <a:solidFill>
                <a:srgbClr val="000000"/>
              </a:solidFill>
              <a:cs typeface=""/>
            </a:endParaRPr>
          </a:p>
          <a:p>
            <a:pPr>
              <a:buNone/>
            </a:pPr>
            <a:endParaRPr lang="pt-BR" sz="12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96200" y="152400"/>
            <a:ext cx="109462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Art. 1o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Esta</a:t>
            </a:r>
            <a:r>
              <a:rPr lang="en-US" sz="2000" dirty="0" smtClean="0">
                <a:solidFill>
                  <a:schemeClr val="tx2"/>
                </a:solidFill>
              </a:rPr>
              <a:t> Lei </a:t>
            </a:r>
            <a:r>
              <a:rPr lang="en-US" sz="2000" dirty="0" err="1" smtClean="0">
                <a:solidFill>
                  <a:schemeClr val="tx2"/>
                </a:solidFill>
              </a:rPr>
              <a:t>altera</a:t>
            </a:r>
            <a:r>
              <a:rPr lang="en-US" sz="2000" dirty="0" smtClean="0">
                <a:solidFill>
                  <a:schemeClr val="tx2"/>
                </a:solidFill>
              </a:rPr>
              <a:t> as Leis no 9.537, de 11 de </a:t>
            </a:r>
            <a:r>
              <a:rPr lang="en-US" sz="2000" dirty="0" err="1" smtClean="0">
                <a:solidFill>
                  <a:schemeClr val="tx2"/>
                </a:solidFill>
              </a:rPr>
              <a:t>dezembro</a:t>
            </a:r>
            <a:r>
              <a:rPr lang="en-US" sz="2000" dirty="0" smtClean="0">
                <a:solidFill>
                  <a:schemeClr val="tx2"/>
                </a:solidFill>
              </a:rPr>
              <a:t> de 1997, </a:t>
            </a:r>
            <a:r>
              <a:rPr lang="en-US" sz="2000" dirty="0" err="1" smtClean="0">
                <a:solidFill>
                  <a:schemeClr val="tx2"/>
                </a:solidFill>
              </a:rPr>
              <a:t>e</a:t>
            </a:r>
            <a:r>
              <a:rPr lang="en-US" sz="2000" dirty="0" smtClean="0">
                <a:solidFill>
                  <a:schemeClr val="tx2"/>
                </a:solidFill>
              </a:rPr>
              <a:t> 10.233, de 5 de </a:t>
            </a:r>
            <a:r>
              <a:rPr lang="en-US" sz="2000" dirty="0" err="1" smtClean="0">
                <a:solidFill>
                  <a:schemeClr val="tx2"/>
                </a:solidFill>
              </a:rPr>
              <a:t>junho</a:t>
            </a:r>
            <a:r>
              <a:rPr lang="en-US" sz="2000" dirty="0" smtClean="0">
                <a:solidFill>
                  <a:schemeClr val="tx2"/>
                </a:solidFill>
              </a:rPr>
              <a:t> de 2001, </a:t>
            </a:r>
            <a:r>
              <a:rPr lang="en-US" sz="2000" dirty="0" err="1" smtClean="0">
                <a:solidFill>
                  <a:schemeClr val="tx2"/>
                </a:solidFill>
              </a:rPr>
              <a:t>para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dispor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quanto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à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competência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</a:t>
            </a:r>
            <a:r>
              <a:rPr lang="en-US" sz="2000" dirty="0" smtClean="0">
                <a:solidFill>
                  <a:schemeClr val="tx2"/>
                </a:solidFill>
              </a:rPr>
              <a:t> ANTAQ </a:t>
            </a:r>
            <a:r>
              <a:rPr lang="en-US" sz="2000" dirty="0" err="1" smtClean="0">
                <a:solidFill>
                  <a:schemeClr val="tx2"/>
                </a:solidFill>
              </a:rPr>
              <a:t>na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regulação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serviços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praticagem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Art. 2o 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O art. </a:t>
            </a:r>
            <a:r>
              <a:rPr lang="pt-BR" sz="2000" dirty="0" smtClean="0">
                <a:solidFill>
                  <a:schemeClr val="tx2"/>
                </a:solidFill>
              </a:rPr>
              <a:t>13 da Lei n</a:t>
            </a:r>
            <a:r>
              <a:rPr lang="pt-BR" sz="2000" baseline="30000" dirty="0" smtClean="0">
                <a:solidFill>
                  <a:schemeClr val="tx2"/>
                </a:solidFill>
              </a:rPr>
              <a:t>o  </a:t>
            </a:r>
            <a:r>
              <a:rPr lang="pt-BR" sz="2000" dirty="0" smtClean="0">
                <a:solidFill>
                  <a:schemeClr val="tx2"/>
                </a:solidFill>
              </a:rPr>
              <a:t>9537, de 11 de dezembro de 1997, passa a vigorar acrescido do seguinte Parágrafo: </a:t>
            </a:r>
          </a:p>
          <a:p>
            <a:pPr algn="just">
              <a:buNone/>
            </a:pPr>
            <a:r>
              <a:rPr lang="pt-BR" sz="2000" dirty="0" smtClean="0">
                <a:solidFill>
                  <a:schemeClr val="tx2"/>
                </a:solidFill>
              </a:rPr>
              <a:t>“Art.13 </a:t>
            </a:r>
            <a:r>
              <a:rPr lang="en-US" sz="2000" dirty="0" smtClean="0">
                <a:solidFill>
                  <a:schemeClr val="tx2"/>
                </a:solidFill>
              </a:rPr>
              <a:t>O </a:t>
            </a:r>
            <a:r>
              <a:rPr lang="en-US" sz="2000" dirty="0" err="1" smtClean="0">
                <a:solidFill>
                  <a:schemeClr val="tx2"/>
                </a:solidFill>
              </a:rPr>
              <a:t>serviço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praticagem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será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executado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por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práticos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devidamente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habilitados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</a:rPr>
              <a:t>individualmente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</a:rPr>
              <a:t>organizados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em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associações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ou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contratados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por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empresas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r>
              <a:rPr lang="pt-BR" sz="2000" dirty="0" smtClean="0">
                <a:solidFill>
                  <a:schemeClr val="tx2"/>
                </a:solidFill>
              </a:rPr>
              <a:t>Parágrafo </a:t>
            </a:r>
            <a:r>
              <a:rPr lang="pt-BR" sz="2000" b="1" dirty="0" smtClean="0">
                <a:solidFill>
                  <a:schemeClr val="tx2"/>
                </a:solidFill>
              </a:rPr>
              <a:t>5</a:t>
            </a:r>
            <a:r>
              <a:rPr lang="pt-BR" sz="2000" b="1" baseline="30000" dirty="0" smtClean="0">
                <a:solidFill>
                  <a:schemeClr val="tx2"/>
                </a:solidFill>
              </a:rPr>
              <a:t>o</a:t>
            </a:r>
            <a:r>
              <a:rPr lang="pt-BR" sz="2000" b="1" dirty="0" smtClean="0">
                <a:solidFill>
                  <a:schemeClr val="tx2"/>
                </a:solidFill>
              </a:rPr>
              <a:t> A ANTAQ deverá ser consultada quando do estabelecimento de normas e procedimentos de segurança que tenham repercussão nos aspectos econômicos </a:t>
            </a:r>
            <a:r>
              <a:rPr lang="pt-BR" sz="2000" b="1" i="1" dirty="0" smtClean="0">
                <a:solidFill>
                  <a:schemeClr val="tx2"/>
                </a:solidFill>
              </a:rPr>
              <a:t>e </a:t>
            </a:r>
            <a:r>
              <a:rPr lang="pt-BR" sz="2000" b="1" dirty="0" smtClean="0">
                <a:solidFill>
                  <a:schemeClr val="tx2"/>
                </a:solidFill>
              </a:rPr>
              <a:t>operacionais</a:t>
            </a:r>
            <a:r>
              <a:rPr lang="pt-BR" sz="2000" b="1" i="1" dirty="0" smtClean="0">
                <a:solidFill>
                  <a:schemeClr val="tx2"/>
                </a:solidFill>
              </a:rPr>
              <a:t> </a:t>
            </a:r>
            <a:r>
              <a:rPr lang="pt-BR" sz="2000" b="1" dirty="0" smtClean="0">
                <a:solidFill>
                  <a:schemeClr val="tx2"/>
                </a:solidFill>
              </a:rPr>
              <a:t>da prestação de serviços de </a:t>
            </a:r>
            <a:r>
              <a:rPr lang="pt-BR" sz="2000" b="1" dirty="0" err="1" smtClean="0">
                <a:solidFill>
                  <a:schemeClr val="tx2"/>
                </a:solidFill>
              </a:rPr>
              <a:t>praticagem</a:t>
            </a:r>
            <a:r>
              <a:rPr lang="pt-BR" sz="2000" dirty="0" smtClean="0">
                <a:solidFill>
                  <a:schemeClr val="tx2"/>
                </a:solidFill>
              </a:rPr>
              <a:t>.”</a:t>
            </a:r>
            <a:r>
              <a:rPr lang="pt-BR" sz="1600" dirty="0" smtClean="0">
                <a:solidFill>
                  <a:schemeClr val="tx2"/>
                </a:solidFill>
              </a:rPr>
              <a:t> </a:t>
            </a:r>
          </a:p>
          <a:p>
            <a:endParaRPr lang="pt-BR" sz="1200" dirty="0" smtClean="0">
              <a:solidFill>
                <a:schemeClr val="tx1">
                  <a:lumMod val="50000"/>
                  <a:lumOff val="50000"/>
                  <a:alpha val="50000"/>
                </a:schemeClr>
              </a:solidFill>
            </a:endParaRPr>
          </a:p>
        </p:txBody>
      </p:sp>
      <p:pic>
        <p:nvPicPr>
          <p:cNvPr id="6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96200" y="152400"/>
            <a:ext cx="1094624" cy="9906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72279" y="457200"/>
            <a:ext cx="8229600" cy="563562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O </a:t>
            </a:r>
            <a:r>
              <a:rPr lang="en-US" sz="4400" dirty="0">
                <a:solidFill>
                  <a:schemeClr val="tx2"/>
                </a:solidFill>
                <a:ea typeface="+mj-ea"/>
                <a:cs typeface="+mj-cs"/>
              </a:rPr>
              <a:t>q</a:t>
            </a:r>
            <a:r>
              <a:rPr kumimoji="0" lang="pt-B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ue</a:t>
            </a: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 o PL </a:t>
            </a:r>
            <a:r>
              <a:rPr lang="pt-BR" sz="4400" dirty="0" smtClean="0">
                <a:solidFill>
                  <a:schemeClr val="tx2"/>
                </a:solidFill>
                <a:ea typeface="+mj-ea"/>
                <a:cs typeface="+mj-cs"/>
              </a:rPr>
              <a:t>8535</a:t>
            </a: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 propõe: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3914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>
                <a:latin typeface="+mn-lt"/>
              </a:rPr>
              <a:t>Contraria a Lei Complementar 97/99</a:t>
            </a:r>
            <a:r>
              <a:rPr lang="pt-BR" dirty="0" smtClean="0">
                <a:latin typeface="+mn-lt"/>
              </a:rPr>
              <a:t>: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Autofit/>
          </a:bodyPr>
          <a:lstStyle/>
          <a:p>
            <a:r>
              <a:rPr lang="pt-BR" sz="1600" dirty="0" smtClean="0">
                <a:solidFill>
                  <a:schemeClr val="tx2"/>
                </a:solidFill>
              </a:rPr>
              <a:t>A Lei n</a:t>
            </a:r>
            <a:r>
              <a:rPr lang="pt-BR" sz="1600" baseline="30000" dirty="0" smtClean="0">
                <a:solidFill>
                  <a:schemeClr val="tx2"/>
                </a:solidFill>
              </a:rPr>
              <a:t>o </a:t>
            </a:r>
            <a:r>
              <a:rPr lang="pt-BR" sz="1600" dirty="0" smtClean="0">
                <a:solidFill>
                  <a:schemeClr val="tx2"/>
                </a:solidFill>
              </a:rPr>
              <a:t>10.233/2001, que cria a ANTAQ e define suas atribuições prevê em seu art. n</a:t>
            </a:r>
            <a:r>
              <a:rPr lang="pt-BR" sz="1600" baseline="30000" dirty="0" smtClean="0">
                <a:solidFill>
                  <a:schemeClr val="tx2"/>
                </a:solidFill>
              </a:rPr>
              <a:t>o</a:t>
            </a:r>
            <a:r>
              <a:rPr lang="pt-BR" sz="1600" dirty="0" smtClean="0">
                <a:solidFill>
                  <a:schemeClr val="tx2"/>
                </a:solidFill>
              </a:rPr>
              <a:t> 27, Parágrafo 2</a:t>
            </a:r>
            <a:r>
              <a:rPr lang="pt-BR" sz="1600" baseline="30000" dirty="0" smtClean="0">
                <a:solidFill>
                  <a:schemeClr val="tx2"/>
                </a:solidFill>
              </a:rPr>
              <a:t>o  </a:t>
            </a:r>
            <a:r>
              <a:rPr lang="pt-BR" sz="1600" dirty="0" smtClean="0">
                <a:solidFill>
                  <a:schemeClr val="tx2"/>
                </a:solidFill>
              </a:rPr>
              <a:t>que: </a:t>
            </a:r>
          </a:p>
          <a:p>
            <a:r>
              <a:rPr lang="pt-BR" sz="1600" b="1" dirty="0" smtClean="0">
                <a:solidFill>
                  <a:schemeClr val="tx2"/>
                </a:solidFill>
              </a:rPr>
              <a:t>“A ANTAQ observará as prerrogativas específicas do Comando da Marinha e atuará sob sua orientação em assuntos de Marinha Mercante que interessarem à defesa nacional</a:t>
            </a:r>
            <a:r>
              <a:rPr lang="pt-BR" sz="1600" dirty="0" smtClean="0">
                <a:solidFill>
                  <a:schemeClr val="tx2"/>
                </a:solidFill>
              </a:rPr>
              <a:t>, </a:t>
            </a:r>
            <a:r>
              <a:rPr lang="pt-BR" sz="1600" b="1" dirty="0" smtClean="0">
                <a:solidFill>
                  <a:schemeClr val="tx2"/>
                </a:solidFill>
              </a:rPr>
              <a:t>à segurança da navegação </a:t>
            </a:r>
            <a:r>
              <a:rPr lang="pt-BR" sz="1600" b="1" dirty="0" err="1" smtClean="0">
                <a:solidFill>
                  <a:schemeClr val="tx2"/>
                </a:solidFill>
              </a:rPr>
              <a:t>aquaviária</a:t>
            </a:r>
            <a:r>
              <a:rPr lang="pt-BR" sz="1600" b="1" dirty="0" smtClean="0">
                <a:solidFill>
                  <a:schemeClr val="tx2"/>
                </a:solidFill>
              </a:rPr>
              <a:t> e à salvaguarda da vida humana no mar,</a:t>
            </a:r>
            <a:r>
              <a:rPr lang="pt-BR" sz="1600" dirty="0" smtClean="0">
                <a:solidFill>
                  <a:schemeClr val="tx2"/>
                </a:solidFill>
              </a:rPr>
              <a:t> devendo ser consultada quando do estabelecimento de normas e procedimentos de segurança que tenham repercussão nos aspectos econômicos e operacionais da prestação de serviços de transporte </a:t>
            </a:r>
            <a:r>
              <a:rPr lang="pt-BR" sz="1600" dirty="0" err="1" smtClean="0">
                <a:solidFill>
                  <a:schemeClr val="tx2"/>
                </a:solidFill>
              </a:rPr>
              <a:t>aquaviário</a:t>
            </a:r>
            <a:r>
              <a:rPr lang="pt-BR" sz="1600" dirty="0" smtClean="0">
                <a:solidFill>
                  <a:schemeClr val="tx2"/>
                </a:solidFill>
              </a:rPr>
              <a:t>.” </a:t>
            </a:r>
          </a:p>
          <a:p>
            <a:r>
              <a:rPr lang="pt-BR" sz="1600" dirty="0" smtClean="0">
                <a:solidFill>
                  <a:schemeClr val="tx2"/>
                </a:solidFill>
              </a:rPr>
              <a:t>Todos os aspectos técnicos hoje controlados pela Autoridade Marítima, entre os quais se destacam: efetivo, treinamento, regras para a execução do serviço, padrão de operação das lanchas e estações de atendimento,  impactam nos aspectos econômicos e operacionais do serviço de </a:t>
            </a:r>
            <a:r>
              <a:rPr lang="pt-BR" sz="1600" dirty="0" err="1" smtClean="0">
                <a:solidFill>
                  <a:schemeClr val="tx2"/>
                </a:solidFill>
              </a:rPr>
              <a:t>praticagem</a:t>
            </a:r>
            <a:r>
              <a:rPr lang="pt-BR" sz="1600" dirty="0" smtClean="0">
                <a:solidFill>
                  <a:schemeClr val="tx2"/>
                </a:solidFill>
              </a:rPr>
              <a:t> e estariam portanto sujeitas à aprovação prévia da ANTAQ para sua implementação. Assim, aprovando-se o art. 2</a:t>
            </a:r>
            <a:r>
              <a:rPr lang="pt-BR" sz="1600" baseline="30000" dirty="0" smtClean="0">
                <a:solidFill>
                  <a:schemeClr val="tx2"/>
                </a:solidFill>
              </a:rPr>
              <a:t>o</a:t>
            </a:r>
            <a:r>
              <a:rPr lang="pt-BR" sz="1600" dirty="0" smtClean="0">
                <a:solidFill>
                  <a:schemeClr val="tx2"/>
                </a:solidFill>
              </a:rPr>
              <a:t> do PL em análise, com a inclusão do Parágrafo 5</a:t>
            </a:r>
            <a:r>
              <a:rPr lang="pt-BR" sz="1600" baseline="30000" dirty="0" smtClean="0">
                <a:solidFill>
                  <a:schemeClr val="tx2"/>
                </a:solidFill>
              </a:rPr>
              <a:t>o</a:t>
            </a:r>
            <a:r>
              <a:rPr lang="pt-BR" sz="1600" dirty="0" smtClean="0">
                <a:solidFill>
                  <a:schemeClr val="tx2"/>
                </a:solidFill>
              </a:rPr>
              <a:t>  ao Art. n</a:t>
            </a:r>
            <a:r>
              <a:rPr lang="pt-BR" sz="1600" baseline="30000" dirty="0" smtClean="0">
                <a:solidFill>
                  <a:schemeClr val="tx2"/>
                </a:solidFill>
              </a:rPr>
              <a:t>o</a:t>
            </a:r>
            <a:r>
              <a:rPr lang="pt-BR" sz="1600" dirty="0" smtClean="0">
                <a:solidFill>
                  <a:schemeClr val="tx2"/>
                </a:solidFill>
              </a:rPr>
              <a:t>13 da Lei n</a:t>
            </a:r>
            <a:r>
              <a:rPr lang="pt-BR" sz="1600" baseline="30000" dirty="0" smtClean="0">
                <a:solidFill>
                  <a:schemeClr val="tx2"/>
                </a:solidFill>
              </a:rPr>
              <a:t>o</a:t>
            </a:r>
            <a:r>
              <a:rPr lang="pt-BR" sz="1600" dirty="0" smtClean="0">
                <a:solidFill>
                  <a:schemeClr val="tx2"/>
                </a:solidFill>
              </a:rPr>
              <a:t> 9.537/1997 estaríamos transferindo, na prática,  para a </a:t>
            </a:r>
            <a:r>
              <a:rPr lang="pt-BR" sz="1600" dirty="0" err="1" smtClean="0">
                <a:solidFill>
                  <a:schemeClr val="tx2"/>
                </a:solidFill>
              </a:rPr>
              <a:t>Antaq</a:t>
            </a:r>
            <a:r>
              <a:rPr lang="pt-BR" sz="1600" dirty="0" smtClean="0">
                <a:solidFill>
                  <a:schemeClr val="tx2"/>
                </a:solidFill>
              </a:rPr>
              <a:t> a competência da Autoridade Marítima Brasileira estabelecida na Lei Complementar n</a:t>
            </a:r>
            <a:r>
              <a:rPr lang="pt-BR" sz="1600" baseline="30000" dirty="0" smtClean="0">
                <a:solidFill>
                  <a:schemeClr val="tx2"/>
                </a:solidFill>
              </a:rPr>
              <a:t>o</a:t>
            </a:r>
            <a:r>
              <a:rPr lang="pt-BR" sz="1600" dirty="0" smtClean="0">
                <a:solidFill>
                  <a:schemeClr val="tx2"/>
                </a:solidFill>
              </a:rPr>
              <a:t> 97/1999 para a regulação e regulamentação do Serviço de </a:t>
            </a:r>
            <a:r>
              <a:rPr lang="pt-BR" sz="1600" dirty="0" err="1" smtClean="0">
                <a:solidFill>
                  <a:schemeClr val="tx2"/>
                </a:solidFill>
              </a:rPr>
              <a:t>Praticagem</a:t>
            </a:r>
            <a:r>
              <a:rPr lang="pt-BR" sz="1600" dirty="0" smtClean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4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96200" y="152400"/>
            <a:ext cx="109462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100" baseline="30000" dirty="0" smtClean="0">
                <a:solidFill>
                  <a:schemeClr val="tx2"/>
                </a:solidFill>
              </a:rPr>
              <a:t>Art. 3o </a:t>
            </a:r>
          </a:p>
          <a:p>
            <a:pPr>
              <a:buNone/>
            </a:pPr>
            <a:r>
              <a:rPr lang="en-US" sz="3100" baseline="30000" dirty="0" smtClean="0">
                <a:solidFill>
                  <a:schemeClr val="tx2"/>
                </a:solidFill>
              </a:rPr>
              <a:t>O art. 27 </a:t>
            </a:r>
            <a:r>
              <a:rPr lang="en-US" sz="3100" baseline="30000" dirty="0" err="1" smtClean="0">
                <a:solidFill>
                  <a:schemeClr val="tx2"/>
                </a:solidFill>
              </a:rPr>
              <a:t>da</a:t>
            </a:r>
            <a:r>
              <a:rPr lang="en-US" sz="3100" baseline="30000" dirty="0" smtClean="0">
                <a:solidFill>
                  <a:schemeClr val="tx2"/>
                </a:solidFill>
              </a:rPr>
              <a:t> Lei no 10.233, de 5 de </a:t>
            </a:r>
            <a:r>
              <a:rPr lang="en-US" sz="3100" baseline="30000" dirty="0" err="1" smtClean="0">
                <a:solidFill>
                  <a:schemeClr val="tx2"/>
                </a:solidFill>
              </a:rPr>
              <a:t>junho</a:t>
            </a:r>
            <a:r>
              <a:rPr lang="en-US" sz="3100" baseline="30000" dirty="0" smtClean="0">
                <a:solidFill>
                  <a:schemeClr val="tx2"/>
                </a:solidFill>
              </a:rPr>
              <a:t> de 2001, </a:t>
            </a:r>
            <a:r>
              <a:rPr lang="en-US" sz="3100" baseline="30000" dirty="0" err="1" smtClean="0">
                <a:solidFill>
                  <a:schemeClr val="tx2"/>
                </a:solidFill>
              </a:rPr>
              <a:t>passa</a:t>
            </a:r>
            <a:r>
              <a:rPr lang="en-US" sz="3100" baseline="30000" dirty="0" smtClean="0">
                <a:solidFill>
                  <a:schemeClr val="tx2"/>
                </a:solidFill>
              </a:rPr>
              <a:t> a </a:t>
            </a:r>
            <a:r>
              <a:rPr lang="en-US" sz="3100" baseline="30000" dirty="0" err="1" smtClean="0">
                <a:solidFill>
                  <a:schemeClr val="tx2"/>
                </a:solidFill>
              </a:rPr>
              <a:t>vigorar</a:t>
            </a:r>
            <a:r>
              <a:rPr lang="en-US" sz="3100" baseline="30000" dirty="0" smtClean="0">
                <a:solidFill>
                  <a:schemeClr val="tx2"/>
                </a:solidFill>
              </a:rPr>
              <a:t> </a:t>
            </a:r>
            <a:r>
              <a:rPr lang="en-US" sz="3100" baseline="30000" dirty="0" err="1" smtClean="0">
                <a:solidFill>
                  <a:schemeClr val="tx2"/>
                </a:solidFill>
              </a:rPr>
              <a:t>acrescido</a:t>
            </a:r>
            <a:r>
              <a:rPr lang="en-US" sz="3100" baseline="30000" dirty="0" smtClean="0">
                <a:solidFill>
                  <a:schemeClr val="tx2"/>
                </a:solidFill>
              </a:rPr>
              <a:t> dos </a:t>
            </a:r>
            <a:r>
              <a:rPr lang="en-US" sz="3100" baseline="30000" dirty="0" err="1" smtClean="0">
                <a:solidFill>
                  <a:schemeClr val="tx2"/>
                </a:solidFill>
              </a:rPr>
              <a:t>seguintes</a:t>
            </a:r>
            <a:r>
              <a:rPr lang="en-US" sz="3100" baseline="30000" dirty="0" smtClean="0">
                <a:solidFill>
                  <a:schemeClr val="tx2"/>
                </a:solidFill>
              </a:rPr>
              <a:t> </a:t>
            </a:r>
            <a:r>
              <a:rPr lang="en-US" sz="3100" baseline="30000" dirty="0" err="1" smtClean="0">
                <a:solidFill>
                  <a:schemeClr val="tx2"/>
                </a:solidFill>
              </a:rPr>
              <a:t>incisos</a:t>
            </a:r>
            <a:r>
              <a:rPr lang="en-US" sz="3100" baseline="30000" dirty="0" smtClean="0">
                <a:solidFill>
                  <a:schemeClr val="tx2"/>
                </a:solidFill>
              </a:rPr>
              <a:t> XXIX </a:t>
            </a:r>
            <a:r>
              <a:rPr lang="en-US" sz="3100" baseline="30000" dirty="0" err="1" smtClean="0">
                <a:solidFill>
                  <a:schemeClr val="tx2"/>
                </a:solidFill>
              </a:rPr>
              <a:t>e</a:t>
            </a:r>
            <a:r>
              <a:rPr lang="en-US" sz="3100" baseline="30000" dirty="0" smtClean="0">
                <a:solidFill>
                  <a:schemeClr val="tx2"/>
                </a:solidFill>
              </a:rPr>
              <a:t> XXX:</a:t>
            </a:r>
          </a:p>
          <a:p>
            <a:pPr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“Art.27 </a:t>
            </a:r>
            <a:r>
              <a:rPr lang="en-US" sz="2000" dirty="0" err="1" smtClean="0">
                <a:solidFill>
                  <a:schemeClr val="tx2"/>
                </a:solidFill>
              </a:rPr>
              <a:t>Cabe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à</a:t>
            </a:r>
            <a:r>
              <a:rPr lang="en-US" sz="2000" dirty="0" smtClean="0">
                <a:solidFill>
                  <a:schemeClr val="tx2"/>
                </a:solidFill>
              </a:rPr>
              <a:t> ANTAQ, </a:t>
            </a:r>
            <a:r>
              <a:rPr lang="en-US" sz="2000" dirty="0" err="1" smtClean="0">
                <a:solidFill>
                  <a:schemeClr val="tx2"/>
                </a:solidFill>
              </a:rPr>
              <a:t>em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sua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esfera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atuação</a:t>
            </a:r>
            <a:r>
              <a:rPr lang="en-US" sz="2000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………………………………………………………………………………….. 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XXIX – </a:t>
            </a:r>
            <a:r>
              <a:rPr lang="en-US" sz="2000" b="1" dirty="0" err="1" smtClean="0">
                <a:solidFill>
                  <a:schemeClr val="tx2"/>
                </a:solidFill>
              </a:rPr>
              <a:t>realizar</a:t>
            </a:r>
            <a:r>
              <a:rPr lang="en-US" sz="2000" b="1" dirty="0" smtClean="0">
                <a:solidFill>
                  <a:schemeClr val="tx2"/>
                </a:solidFill>
              </a:rPr>
              <a:t> a </a:t>
            </a:r>
            <a:r>
              <a:rPr lang="en-US" sz="2000" b="1" dirty="0" err="1" smtClean="0">
                <a:solidFill>
                  <a:schemeClr val="tx2"/>
                </a:solidFill>
              </a:rPr>
              <a:t>regulação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econômica</a:t>
            </a:r>
            <a:r>
              <a:rPr lang="en-US" sz="2000" b="1" dirty="0" smtClean="0">
                <a:solidFill>
                  <a:schemeClr val="tx2"/>
                </a:solidFill>
              </a:rPr>
              <a:t> do </a:t>
            </a:r>
            <a:r>
              <a:rPr lang="en-US" sz="2000" b="1" dirty="0" err="1" smtClean="0">
                <a:solidFill>
                  <a:schemeClr val="tx2"/>
                </a:solidFill>
              </a:rPr>
              <a:t>serviço</a:t>
            </a:r>
            <a:r>
              <a:rPr lang="en-US" sz="2000" b="1" dirty="0" smtClean="0">
                <a:solidFill>
                  <a:schemeClr val="tx2"/>
                </a:solidFill>
              </a:rPr>
              <a:t> de </a:t>
            </a:r>
            <a:r>
              <a:rPr lang="en-US" sz="2000" b="1" dirty="0" err="1" smtClean="0">
                <a:solidFill>
                  <a:schemeClr val="tx2"/>
                </a:solidFill>
              </a:rPr>
              <a:t>praticagem</a:t>
            </a:r>
            <a:r>
              <a:rPr lang="en-US" sz="2000" b="1" dirty="0" smtClean="0">
                <a:solidFill>
                  <a:schemeClr val="tx2"/>
                </a:solidFill>
              </a:rPr>
              <a:t>, </a:t>
            </a:r>
            <a:r>
              <a:rPr lang="en-US" sz="2000" b="1" dirty="0" err="1" smtClean="0">
                <a:solidFill>
                  <a:schemeClr val="tx2"/>
                </a:solidFill>
              </a:rPr>
              <a:t>podendo</a:t>
            </a:r>
            <a:r>
              <a:rPr lang="en-US" sz="2000" b="1" dirty="0" smtClean="0">
                <a:solidFill>
                  <a:schemeClr val="tx2"/>
                </a:solidFill>
              </a:rPr>
              <a:t> inclusive </a:t>
            </a:r>
            <a:r>
              <a:rPr lang="en-US" sz="2000" b="1" dirty="0" err="1" smtClean="0">
                <a:solidFill>
                  <a:schemeClr val="tx2"/>
                </a:solidFill>
              </a:rPr>
              <a:t>fixar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o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preço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máximo</a:t>
            </a:r>
            <a:r>
              <a:rPr lang="en-US" sz="2000" b="1" dirty="0" smtClean="0">
                <a:solidFill>
                  <a:schemeClr val="tx2"/>
                </a:solidFill>
              </a:rPr>
              <a:t> das </a:t>
            </a:r>
            <a:r>
              <a:rPr lang="en-US" sz="2000" b="1" dirty="0" err="1" smtClean="0">
                <a:solidFill>
                  <a:schemeClr val="tx2"/>
                </a:solidFill>
              </a:rPr>
              <a:t>manobras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em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cada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zona</a:t>
            </a:r>
            <a:r>
              <a:rPr lang="en-US" sz="2000" b="1" dirty="0" smtClean="0">
                <a:solidFill>
                  <a:schemeClr val="tx2"/>
                </a:solidFill>
              </a:rPr>
              <a:t> de </a:t>
            </a:r>
            <a:r>
              <a:rPr lang="en-US" sz="2000" b="1" dirty="0" err="1" smtClean="0">
                <a:solidFill>
                  <a:schemeClr val="tx2"/>
                </a:solidFill>
              </a:rPr>
              <a:t>praticagem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XXX – </a:t>
            </a:r>
            <a:r>
              <a:rPr lang="en-US" sz="2000" dirty="0" err="1" smtClean="0">
                <a:solidFill>
                  <a:schemeClr val="tx2"/>
                </a:solidFill>
              </a:rPr>
              <a:t>fiscalizar</a:t>
            </a:r>
            <a:r>
              <a:rPr lang="en-US" sz="2000" dirty="0" smtClean="0">
                <a:solidFill>
                  <a:schemeClr val="tx2"/>
                </a:solidFill>
              </a:rPr>
              <a:t> a </a:t>
            </a:r>
            <a:r>
              <a:rPr lang="en-US" sz="2000" dirty="0" err="1" smtClean="0">
                <a:solidFill>
                  <a:schemeClr val="tx2"/>
                </a:solidFill>
              </a:rPr>
              <a:t>prestação</a:t>
            </a:r>
            <a:r>
              <a:rPr lang="en-US" sz="2000" dirty="0" smtClean="0">
                <a:solidFill>
                  <a:schemeClr val="tx2"/>
                </a:solidFill>
              </a:rPr>
              <a:t> do </a:t>
            </a:r>
            <a:r>
              <a:rPr lang="en-US" sz="2000" dirty="0" err="1" smtClean="0">
                <a:solidFill>
                  <a:schemeClr val="tx2"/>
                </a:solidFill>
              </a:rPr>
              <a:t>serviço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praticagem</a:t>
            </a:r>
            <a:r>
              <a:rPr lang="en-US" sz="2000" dirty="0" smtClean="0">
                <a:solidFill>
                  <a:schemeClr val="tx2"/>
                </a:solidFill>
              </a:rPr>
              <a:t>, no </a:t>
            </a:r>
            <a:r>
              <a:rPr lang="en-US" sz="2000" dirty="0" err="1" smtClean="0">
                <a:solidFill>
                  <a:schemeClr val="tx2"/>
                </a:solidFill>
              </a:rPr>
              <a:t>que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tange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inciso</a:t>
            </a:r>
            <a:r>
              <a:rPr lang="en-US" sz="2000" dirty="0" smtClean="0">
                <a:solidFill>
                  <a:schemeClr val="tx2"/>
                </a:solidFill>
              </a:rPr>
              <a:t> anterior, </a:t>
            </a:r>
            <a:r>
              <a:rPr lang="en-US" sz="2000" dirty="0" err="1" smtClean="0">
                <a:solidFill>
                  <a:schemeClr val="tx2"/>
                </a:solidFill>
              </a:rPr>
              <a:t>garantindo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cumprimento</a:t>
            </a:r>
            <a:r>
              <a:rPr lang="en-US" sz="2000" dirty="0" smtClean="0">
                <a:solidFill>
                  <a:schemeClr val="tx2"/>
                </a:solidFill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</a:rPr>
              <a:t>padrões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adequados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</a:rPr>
              <a:t>observadas</a:t>
            </a:r>
            <a:r>
              <a:rPr lang="en-US" sz="2000" dirty="0" smtClean="0">
                <a:solidFill>
                  <a:schemeClr val="tx2"/>
                </a:solidFill>
              </a:rPr>
              <a:t> as </a:t>
            </a:r>
            <a:r>
              <a:rPr lang="en-US" sz="2000" dirty="0" err="1" smtClean="0">
                <a:solidFill>
                  <a:schemeClr val="tx2"/>
                </a:solidFill>
              </a:rPr>
              <a:t>prerrogativas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autoridade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marítima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descritas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na</a:t>
            </a:r>
            <a:r>
              <a:rPr lang="en-US" sz="2000" dirty="0" smtClean="0">
                <a:solidFill>
                  <a:schemeClr val="tx2"/>
                </a:solidFill>
              </a:rPr>
              <a:t> Lei no 9.537, de 11 de </a:t>
            </a:r>
            <a:r>
              <a:rPr lang="en-US" sz="2000" dirty="0" err="1" smtClean="0">
                <a:solidFill>
                  <a:schemeClr val="tx2"/>
                </a:solidFill>
              </a:rPr>
              <a:t>dezembro</a:t>
            </a:r>
            <a:r>
              <a:rPr lang="en-US" sz="2000" dirty="0" smtClean="0">
                <a:solidFill>
                  <a:schemeClr val="tx2"/>
                </a:solidFill>
              </a:rPr>
              <a:t> de 1997”. 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 algn="just"/>
            <a:endParaRPr lang="en-US" sz="1600" baseline="30000" dirty="0" smtClean="0"/>
          </a:p>
          <a:p>
            <a:pPr algn="just"/>
            <a:endParaRPr lang="pt-B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2279" y="457200"/>
            <a:ext cx="8229600" cy="563562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O </a:t>
            </a:r>
            <a:r>
              <a:rPr lang="en-US" sz="4400" dirty="0">
                <a:solidFill>
                  <a:schemeClr val="tx2"/>
                </a:solidFill>
                <a:ea typeface="+mj-ea"/>
                <a:cs typeface="+mj-cs"/>
              </a:rPr>
              <a:t>q</a:t>
            </a:r>
            <a:r>
              <a:rPr kumimoji="0" lang="pt-B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ue</a:t>
            </a: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 o PL </a:t>
            </a:r>
            <a:r>
              <a:rPr lang="pt-BR" sz="4400" dirty="0" smtClean="0">
                <a:solidFill>
                  <a:schemeClr val="tx2"/>
                </a:solidFill>
                <a:ea typeface="+mj-ea"/>
                <a:cs typeface="+mj-cs"/>
              </a:rPr>
              <a:t>8535</a:t>
            </a: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pt-BR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propõe: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96200" y="152400"/>
            <a:ext cx="109462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083552" cy="990600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Quem tem mais poder de mercado?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Autofit/>
          </a:bodyPr>
          <a:lstStyle/>
          <a:p>
            <a:endParaRPr lang="pt-BR" sz="1800" dirty="0" smtClean="0">
              <a:solidFill>
                <a:schemeClr val="tx2"/>
              </a:solidFill>
            </a:endParaRPr>
          </a:p>
          <a:p>
            <a:r>
              <a:rPr lang="pt-BR" sz="1800" dirty="0" smtClean="0">
                <a:solidFill>
                  <a:schemeClr val="tx2"/>
                </a:solidFill>
              </a:rPr>
              <a:t>Na justificação do projeto é citado o pretenso poder de mercado dos práticos sobre os demandantes do serviço. </a:t>
            </a:r>
          </a:p>
          <a:p>
            <a:r>
              <a:rPr lang="pt-BR" sz="1800" dirty="0" smtClean="0">
                <a:solidFill>
                  <a:schemeClr val="tx2"/>
                </a:solidFill>
              </a:rPr>
              <a:t>No entanto, a grande maioria dos preços praticados na prestação dos serviços de </a:t>
            </a:r>
            <a:r>
              <a:rPr lang="pt-BR" sz="1800" dirty="0" err="1" smtClean="0">
                <a:solidFill>
                  <a:schemeClr val="tx2"/>
                </a:solidFill>
              </a:rPr>
              <a:t>praticagem</a:t>
            </a:r>
            <a:r>
              <a:rPr lang="pt-BR" sz="1800" dirty="0" smtClean="0">
                <a:solidFill>
                  <a:schemeClr val="tx2"/>
                </a:solidFill>
              </a:rPr>
              <a:t> no Brasil são derivados de acordos entre sociedades de práticos e entidades representativas de armadores. 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Na </a:t>
            </a:r>
            <a:r>
              <a:rPr lang="en-US" sz="1800" dirty="0" err="1" smtClean="0">
                <a:solidFill>
                  <a:schemeClr val="tx2"/>
                </a:solidFill>
              </a:rPr>
              <a:t>falta</a:t>
            </a:r>
            <a:r>
              <a:rPr lang="en-US" sz="1800" dirty="0" smtClean="0">
                <a:solidFill>
                  <a:schemeClr val="tx2"/>
                </a:solidFill>
              </a:rPr>
              <a:t> de </a:t>
            </a:r>
            <a:r>
              <a:rPr lang="en-US" sz="1800" dirty="0" err="1" smtClean="0">
                <a:solidFill>
                  <a:schemeClr val="tx2"/>
                </a:solidFill>
              </a:rPr>
              <a:t>acordo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alguns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preços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foram</a:t>
            </a:r>
            <a:r>
              <a:rPr lang="pt-BR" sz="1800" dirty="0" smtClean="0">
                <a:solidFill>
                  <a:schemeClr val="tx2"/>
                </a:solidFill>
              </a:rPr>
              <a:t> fixados pela Autoridade Marítima em cumprimento ao art. 14, parágrafo único, inciso II da Lesta.</a:t>
            </a:r>
          </a:p>
          <a:p>
            <a:r>
              <a:rPr lang="pt-BR" sz="1800" dirty="0" smtClean="0">
                <a:solidFill>
                  <a:schemeClr val="tx2"/>
                </a:solidFill>
              </a:rPr>
              <a:t>Também há preços definidos em processos  judiciais, em geral  promovidos por armadores, que questionaram fixações definidas pela Autoridade Marítima. </a:t>
            </a:r>
          </a:p>
          <a:p>
            <a:r>
              <a:rPr lang="pt-BR" sz="1800" dirty="0" smtClean="0">
                <a:solidFill>
                  <a:schemeClr val="tx2"/>
                </a:solidFill>
              </a:rPr>
              <a:t>A Lesta prevê a suspensão ou cassação da habilitação, em caso de reincidência, do prático que se recusar ao atendimento.</a:t>
            </a:r>
          </a:p>
        </p:txBody>
      </p:sp>
      <p:pic>
        <p:nvPicPr>
          <p:cNvPr id="4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96200" y="152400"/>
            <a:ext cx="109462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990600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 Tabelar preços de uma atividade privada é ilegal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Autofit/>
          </a:bodyPr>
          <a:lstStyle/>
          <a:p>
            <a:r>
              <a:rPr lang="pt-BR" sz="1800" dirty="0" smtClean="0">
                <a:solidFill>
                  <a:schemeClr val="tx2"/>
                </a:solidFill>
              </a:rPr>
              <a:t>Não parece vantajoso substituir a livre negociação de preços que vem funcionando a contento para a grande maioria dos usuários do serviço de </a:t>
            </a:r>
            <a:r>
              <a:rPr lang="pt-BR" sz="1800" dirty="0" err="1" smtClean="0">
                <a:solidFill>
                  <a:schemeClr val="tx2"/>
                </a:solidFill>
              </a:rPr>
              <a:t>praticagem</a:t>
            </a:r>
            <a:r>
              <a:rPr lang="pt-BR" sz="1800" dirty="0" smtClean="0">
                <a:solidFill>
                  <a:schemeClr val="tx2"/>
                </a:solidFill>
              </a:rPr>
              <a:t>, sempre com a possibilidade de intervenção da Autoridade Marítima para garantir a manutenção do tráfego,  por um tabelamento discricionário e independente da vontade das partes promovido pelo Estado.</a:t>
            </a:r>
          </a:p>
          <a:p>
            <a:r>
              <a:rPr lang="pt-BR" sz="1800" dirty="0" smtClean="0">
                <a:solidFill>
                  <a:schemeClr val="tx2"/>
                </a:solidFill>
              </a:rPr>
              <a:t>Chama a atenção o fato de que não há, entre suas competências,</a:t>
            </a:r>
            <a:r>
              <a:rPr lang="pt-BR" sz="1800" dirty="0" smtClean="0">
                <a:solidFill>
                  <a:schemeClr val="tx2"/>
                </a:solidFill>
              </a:rPr>
              <a:t> </a:t>
            </a:r>
            <a:r>
              <a:rPr lang="pt-BR" sz="1800" dirty="0" smtClean="0">
                <a:solidFill>
                  <a:schemeClr val="tx2"/>
                </a:solidFill>
              </a:rPr>
              <a:t>refer</a:t>
            </a:r>
            <a:r>
              <a:rPr lang="pt-BR" sz="1800" dirty="0" smtClean="0">
                <a:solidFill>
                  <a:schemeClr val="tx2"/>
                </a:solidFill>
              </a:rPr>
              <a:t>ência</a:t>
            </a:r>
            <a:r>
              <a:rPr lang="pt-BR" sz="1800" dirty="0" smtClean="0">
                <a:solidFill>
                  <a:schemeClr val="tx2"/>
                </a:solidFill>
              </a:rPr>
              <a:t>  ao </a:t>
            </a:r>
            <a:r>
              <a:rPr lang="pt-BR" sz="1800" dirty="0" smtClean="0">
                <a:solidFill>
                  <a:schemeClr val="tx2"/>
                </a:solidFill>
              </a:rPr>
              <a:t>estabelecimento de preços máximos em qualquer setor do transporte marítimo ou atividade portuária regulada ou fiscalizada pela ANTAQ. É surpreendente que se pretenda inaugurar esta possibilidade numa atividade cujo escopo, o da segurança da navegação, escape às prerrogativas da ANTAQ.</a:t>
            </a:r>
          </a:p>
          <a:p>
            <a:r>
              <a:rPr lang="pt-BR" sz="1800" dirty="0" smtClean="0">
                <a:solidFill>
                  <a:schemeClr val="tx2"/>
                </a:solidFill>
              </a:rPr>
              <a:t>Não caberia, de toda forma, ao Estado, a fixação permanente de preços de uma atividade privada, ainda que de interesse público. A definição de tarifas, no caso de atividades concedidas pelo Estado poderia, apesar do ineditismo, ser um  foco da atenção da ANTAQ,  mas não é este o caso do Serviço de </a:t>
            </a:r>
            <a:r>
              <a:rPr lang="pt-BR" sz="1800" dirty="0" err="1" smtClean="0">
                <a:solidFill>
                  <a:schemeClr val="tx2"/>
                </a:solidFill>
              </a:rPr>
              <a:t>Praticagem</a:t>
            </a:r>
            <a:r>
              <a:rPr lang="pt-BR" sz="1800" dirty="0" smtClean="0">
                <a:solidFill>
                  <a:schemeClr val="tx2"/>
                </a:solidFill>
              </a:rPr>
              <a:t>.</a:t>
            </a:r>
            <a:endParaRPr lang="pt-BR" sz="1800" dirty="0">
              <a:solidFill>
                <a:schemeClr val="tx2"/>
              </a:solidFill>
            </a:endParaRPr>
          </a:p>
        </p:txBody>
      </p:sp>
      <p:pic>
        <p:nvPicPr>
          <p:cNvPr id="4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96200" y="152400"/>
            <a:ext cx="109462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9944</TotalTime>
  <Words>2310</Words>
  <Application>Microsoft Macintosh PowerPoint</Application>
  <PresentationFormat>On-screen Show (4:3)</PresentationFormat>
  <Paragraphs>156</Paragraphs>
  <Slides>16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Slide 1</vt:lpstr>
      <vt:lpstr>Moldura Legal</vt:lpstr>
      <vt:lpstr>    Lei Complementar  97/1999 </vt:lpstr>
      <vt:lpstr>   Lei 9537/1997 (LESTA)</vt:lpstr>
      <vt:lpstr>Slide 5</vt:lpstr>
      <vt:lpstr> Contraria a Lei Complementar 97/99: </vt:lpstr>
      <vt:lpstr>Slide 7</vt:lpstr>
      <vt:lpstr>Quem tem mais poder de mercado?</vt:lpstr>
      <vt:lpstr> Tabelar preços de uma atividade privada é ilegal</vt:lpstr>
      <vt:lpstr>Slide 10</vt:lpstr>
      <vt:lpstr>Slide 11</vt:lpstr>
      <vt:lpstr>Slide 12</vt:lpstr>
      <vt:lpstr>Slide 13</vt:lpstr>
      <vt:lpstr>Slide 14</vt:lpstr>
      <vt:lpstr>Slide 15</vt:lpstr>
      <vt:lpstr>Muito Obrigado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do Pl 2.149/15</dc:title>
  <dc:creator>Otavio Fragoso</dc:creator>
  <cp:lastModifiedBy>Otavio Fragoso</cp:lastModifiedBy>
  <cp:revision>24</cp:revision>
  <dcterms:created xsi:type="dcterms:W3CDTF">2018-08-09T03:10:10Z</dcterms:created>
  <dcterms:modified xsi:type="dcterms:W3CDTF">2018-08-09T03:56:53Z</dcterms:modified>
</cp:coreProperties>
</file>