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52" r:id="rId1"/>
  </p:sldMasterIdLst>
  <p:notesMasterIdLst>
    <p:notesMasterId r:id="rId90"/>
  </p:notesMasterIdLst>
  <p:sldIdLst>
    <p:sldId id="256" r:id="rId2"/>
    <p:sldId id="530" r:id="rId3"/>
    <p:sldId id="545" r:id="rId4"/>
    <p:sldId id="598" r:id="rId5"/>
    <p:sldId id="597" r:id="rId6"/>
    <p:sldId id="600" r:id="rId7"/>
    <p:sldId id="533" r:id="rId8"/>
    <p:sldId id="561" r:id="rId9"/>
    <p:sldId id="601" r:id="rId10"/>
    <p:sldId id="562" r:id="rId11"/>
    <p:sldId id="528" r:id="rId12"/>
    <p:sldId id="547" r:id="rId13"/>
    <p:sldId id="637" r:id="rId14"/>
    <p:sldId id="515" r:id="rId15"/>
    <p:sldId id="629" r:id="rId16"/>
    <p:sldId id="630" r:id="rId17"/>
    <p:sldId id="631" r:id="rId18"/>
    <p:sldId id="634" r:id="rId19"/>
    <p:sldId id="635" r:id="rId20"/>
    <p:sldId id="636" r:id="rId21"/>
    <p:sldId id="697" r:id="rId22"/>
    <p:sldId id="699" r:id="rId23"/>
    <p:sldId id="367" r:id="rId24"/>
    <p:sldId id="559" r:id="rId25"/>
    <p:sldId id="684" r:id="rId26"/>
    <p:sldId id="685" r:id="rId27"/>
    <p:sldId id="686" r:id="rId28"/>
    <p:sldId id="687" r:id="rId29"/>
    <p:sldId id="688" r:id="rId30"/>
    <p:sldId id="689" r:id="rId31"/>
    <p:sldId id="690" r:id="rId32"/>
    <p:sldId id="695" r:id="rId33"/>
    <p:sldId id="692" r:id="rId34"/>
    <p:sldId id="693" r:id="rId35"/>
    <p:sldId id="694" r:id="rId36"/>
    <p:sldId id="626" r:id="rId37"/>
    <p:sldId id="615" r:id="rId38"/>
    <p:sldId id="616" r:id="rId39"/>
    <p:sldId id="617" r:id="rId40"/>
    <p:sldId id="618" r:id="rId41"/>
    <p:sldId id="619" r:id="rId42"/>
    <p:sldId id="620" r:id="rId43"/>
    <p:sldId id="621" r:id="rId44"/>
    <p:sldId id="622" r:id="rId45"/>
    <p:sldId id="628" r:id="rId46"/>
    <p:sldId id="658" r:id="rId47"/>
    <p:sldId id="678" r:id="rId48"/>
    <p:sldId id="659" r:id="rId49"/>
    <p:sldId id="662" r:id="rId50"/>
    <p:sldId id="663" r:id="rId51"/>
    <p:sldId id="660" r:id="rId52"/>
    <p:sldId id="661" r:id="rId53"/>
    <p:sldId id="664" r:id="rId54"/>
    <p:sldId id="627" r:id="rId55"/>
    <p:sldId id="624" r:id="rId56"/>
    <p:sldId id="654" r:id="rId57"/>
    <p:sldId id="655" r:id="rId58"/>
    <p:sldId id="657" r:id="rId59"/>
    <p:sldId id="596" r:id="rId60"/>
    <p:sldId id="643" r:id="rId61"/>
    <p:sldId id="682" r:id="rId62"/>
    <p:sldId id="644" r:id="rId63"/>
    <p:sldId id="645" r:id="rId64"/>
    <p:sldId id="646" r:id="rId65"/>
    <p:sldId id="647" r:id="rId66"/>
    <p:sldId id="648" r:id="rId67"/>
    <p:sldId id="649" r:id="rId68"/>
    <p:sldId id="650" r:id="rId69"/>
    <p:sldId id="651" r:id="rId70"/>
    <p:sldId id="552" r:id="rId71"/>
    <p:sldId id="679" r:id="rId72"/>
    <p:sldId id="680" r:id="rId73"/>
    <p:sldId id="681" r:id="rId74"/>
    <p:sldId id="683" r:id="rId75"/>
    <p:sldId id="668" r:id="rId76"/>
    <p:sldId id="537" r:id="rId77"/>
    <p:sldId id="553" r:id="rId78"/>
    <p:sldId id="565" r:id="rId79"/>
    <p:sldId id="566" r:id="rId80"/>
    <p:sldId id="632" r:id="rId81"/>
    <p:sldId id="633" r:id="rId82"/>
    <p:sldId id="567" r:id="rId83"/>
    <p:sldId id="568" r:id="rId84"/>
    <p:sldId id="558" r:id="rId85"/>
    <p:sldId id="519" r:id="rId86"/>
    <p:sldId id="539" r:id="rId87"/>
    <p:sldId id="575" r:id="rId88"/>
    <p:sldId id="576" r:id="rId89"/>
  </p:sldIdLst>
  <p:sldSz cx="9144000" cy="5715000" type="screen16x10"/>
  <p:notesSz cx="6669088" cy="9926638"/>
  <p:defaultTextStyle>
    <a:defPPr>
      <a:defRPr lang="pt-BR"/>
    </a:defPPr>
    <a:lvl1pPr marL="0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24507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49014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73520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98027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122535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547042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971549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396055" algn="l" defTabSz="8490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sner" initials="G" lastIdx="2" clrIdx="0"/>
  <p:cmAuthor id="1" name="Suellen Aguiar" initials="SA" lastIdx="1" clrIdx="1">
    <p:extLst/>
  </p:cmAuthor>
  <p:cmAuthor id="2" name="Windows User" initials="WU" lastIdx="6" clrIdx="2">
    <p:extLst/>
  </p:cmAuthor>
  <p:cmAuthor id="3" name="Andrea Zaitune Curi" initials="AZC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C07"/>
    <a:srgbClr val="E7CE19"/>
    <a:srgbClr val="D4BB06"/>
    <a:srgbClr val="F8DB08"/>
    <a:srgbClr val="99FF66"/>
    <a:srgbClr val="453A35"/>
    <a:srgbClr val="F33E0D"/>
    <a:srgbClr val="FC1604"/>
    <a:srgbClr val="FB0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5196" autoAdjust="0"/>
  </p:normalViewPr>
  <p:slideViewPr>
    <p:cSldViewPr>
      <p:cViewPr varScale="1">
        <p:scale>
          <a:sx n="103" d="100"/>
          <a:sy n="103" d="100"/>
        </p:scale>
        <p:origin x="990" y="108"/>
      </p:cViewPr>
      <p:guideLst>
        <p:guide orient="horz" pos="216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6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dLbls>
            <c:dLbl>
              <c:idx val="3"/>
              <c:layout>
                <c:manualLayout>
                  <c:x val="3.0513369422572226E-2"/>
                  <c:y val="-6.271653543307099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06-4EC8-B43C-AF06010A4A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j-lt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Sindanpa</c:v>
                </c:pt>
                <c:pt idx="1">
                  <c:v>Petrobras</c:v>
                </c:pt>
                <c:pt idx="2">
                  <c:v>Centronave</c:v>
                </c:pt>
                <c:pt idx="3">
                  <c:v>Log-In</c:v>
                </c:pt>
              </c:strCache>
            </c:strRef>
          </c:cat>
          <c:val>
            <c:numRef>
              <c:f>Plan1!$B$2:$B$5</c:f>
              <c:numCache>
                <c:formatCode>0.00%</c:formatCode>
                <c:ptCount val="4"/>
                <c:pt idx="0">
                  <c:v>0.60000000000000053</c:v>
                </c:pt>
                <c:pt idx="1">
                  <c:v>0.25</c:v>
                </c:pt>
                <c:pt idx="2">
                  <c:v>0.125</c:v>
                </c:pt>
                <c:pt idx="3">
                  <c:v>2.5000000000000022E-2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06-4EC8-B43C-AF06010A4A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71976886482939662"/>
          <c:y val="0.19095423228346486"/>
          <c:w val="0.27296227034120768"/>
          <c:h val="0.56529576771653545"/>
        </c:manualLayout>
      </c:layout>
      <c:overlay val="0"/>
      <c:txPr>
        <a:bodyPr rot="0" vert="horz"/>
        <a:lstStyle/>
        <a:p>
          <a:pPr>
            <a:defRPr>
              <a:latin typeface="+mj-lt"/>
            </a:defRPr>
          </a:pPr>
          <a:endParaRPr lang="pt-BR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60578-E562-4DDB-B22E-6D267F6830D5}" type="doc">
      <dgm:prSet loTypeId="urn:microsoft.com/office/officeart/2005/8/layout/hierarchy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pt-BR"/>
        </a:p>
      </dgm:t>
    </dgm:pt>
    <dgm:pt modelId="{4542BEBE-6841-405F-9703-7B80414611EE}">
      <dgm:prSet phldrT="[Texto]" custT="1"/>
      <dgm:spPr/>
      <dgm:t>
        <a:bodyPr/>
        <a:lstStyle/>
        <a:p>
          <a:r>
            <a:rPr lang="pt-BR" sz="1900" u="none" dirty="0">
              <a:latin typeface="+mj-lt"/>
            </a:rPr>
            <a:t>Altos investimentos iniciais e custos fixos elevados. </a:t>
          </a:r>
          <a:br>
            <a:rPr lang="pt-BR" sz="1900" u="none" dirty="0">
              <a:latin typeface="+mj-lt"/>
            </a:rPr>
          </a:br>
          <a:r>
            <a:rPr lang="pt-BR" sz="1900" u="none" dirty="0">
              <a:latin typeface="+mj-lt"/>
            </a:rPr>
            <a:t>Necessária uma escala mínima de serviço para que ele seja viável economicamente.</a:t>
          </a:r>
        </a:p>
      </dgm:t>
    </dgm:pt>
    <dgm:pt modelId="{7C4C3E34-132C-48D4-A715-43B879348F4A}" type="parTrans" cxnId="{08F2657C-AF36-4AE2-8874-572B1BEB4D57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08E0CE09-3EAD-43E4-A1A3-ABA731DCC075}" type="sibTrans" cxnId="{08F2657C-AF36-4AE2-8874-572B1BEB4D57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B97AB46D-984E-4D55-99EB-8BE91D20C661}">
      <dgm:prSet phldrT="[Texto]" custT="1"/>
      <dgm:spPr/>
      <dgm:t>
        <a:bodyPr/>
        <a:lstStyle/>
        <a:p>
          <a:r>
            <a:rPr lang="pt-BR" sz="1800" u="none" dirty="0">
              <a:latin typeface="+mj-lt"/>
            </a:rPr>
            <a:t>A empresa de praticagem privada arca com todos os investimentos necessários para que o serviço seja executado.</a:t>
          </a:r>
        </a:p>
      </dgm:t>
    </dgm:pt>
    <dgm:pt modelId="{D0C94FA3-CF75-41D0-ACBB-9E2CD8673CC1}" type="parTrans" cxnId="{0B5AB6C2-2579-4F52-BB2F-91E6316E301C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768E179C-1DA8-4877-8FE4-FB762E1B00CA}" type="sibTrans" cxnId="{0B5AB6C2-2579-4F52-BB2F-91E6316E301C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D9F70E11-F9C0-49D0-8913-1E3275BE9623}">
      <dgm:prSet phldrT="[Texto]" custT="1"/>
      <dgm:spPr/>
      <dgm:t>
        <a:bodyPr/>
        <a:lstStyle/>
        <a:p>
          <a:r>
            <a:rPr lang="pt-BR" sz="1800" u="none" dirty="0">
              <a:latin typeface="+mj-lt"/>
            </a:rPr>
            <a:t>Minimiza problemas de competição predatória</a:t>
          </a:r>
        </a:p>
      </dgm:t>
    </dgm:pt>
    <dgm:pt modelId="{D4127D0B-BD20-4E2E-B3A1-9D443BAF125E}" type="parTrans" cxnId="{9BC0191C-EFD0-4520-BBA6-B5751198C1E9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6B49A200-A3BE-4745-B8C2-536861BC1249}" type="sibTrans" cxnId="{9BC0191C-EFD0-4520-BBA6-B5751198C1E9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0D015201-5056-4A61-991F-CC69423312E5}">
      <dgm:prSet phldrT="[Texto]" custT="1"/>
      <dgm:spPr/>
      <dgm:t>
        <a:bodyPr/>
        <a:lstStyle/>
        <a:p>
          <a:r>
            <a:rPr lang="pt-BR" sz="1800" u="none" dirty="0">
              <a:latin typeface="+mj-lt"/>
            </a:rPr>
            <a:t>Evita a degradação da qualidade do serviço </a:t>
          </a:r>
        </a:p>
      </dgm:t>
    </dgm:pt>
    <dgm:pt modelId="{F62AEF47-584D-4E60-901C-BEBC57028B46}" type="parTrans" cxnId="{6E8BE982-906C-4EEE-A37E-BBFAEFEB834C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6D478473-0263-4F1A-8322-CCAB1A5C9B5E}" type="sibTrans" cxnId="{6E8BE982-906C-4EEE-A37E-BBFAEFEB834C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27ADC1BE-31F6-4A35-AA34-F8472638CAAE}">
      <dgm:prSet phldrT="[Texto]" custT="1"/>
      <dgm:spPr/>
      <dgm:t>
        <a:bodyPr/>
        <a:lstStyle/>
        <a:p>
          <a:r>
            <a:rPr lang="pt-BR" sz="1800" u="none" dirty="0">
              <a:latin typeface="+mj-lt"/>
            </a:rPr>
            <a:t>Organização oligopolista =&gt; altas taxas de utilização dos ativos</a:t>
          </a:r>
        </a:p>
      </dgm:t>
    </dgm:pt>
    <dgm:pt modelId="{8D84FAE8-E6D6-4839-A4EE-E45E8B19A823}" type="parTrans" cxnId="{33FA6293-506D-4D7B-9E41-FC0E69E27206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1F47E044-77B4-43B8-898D-1ACC40F6AABA}" type="sibTrans" cxnId="{33FA6293-506D-4D7B-9E41-FC0E69E27206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9C6FA7D7-B1F4-4AD1-AF4A-ED983C13182D}">
      <dgm:prSet phldrT="[Texto]" custT="1"/>
      <dgm:spPr/>
      <dgm:t>
        <a:bodyPr/>
        <a:lstStyle/>
        <a:p>
          <a:r>
            <a:rPr lang="pt-BR" sz="1800" u="none" dirty="0">
              <a:latin typeface="+mj-lt"/>
            </a:rPr>
            <a:t>Garante o fornecimento do serviço de maneira ininterrupta</a:t>
          </a:r>
        </a:p>
      </dgm:t>
    </dgm:pt>
    <dgm:pt modelId="{B34C753C-90EC-4C68-9D75-82BF91119E6D}" type="parTrans" cxnId="{188311AB-1B5B-4DD8-8D11-9EC3A5193B14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E83BD4DB-EE54-41B4-8CD9-4DE41C016FD6}" type="sibTrans" cxnId="{188311AB-1B5B-4DD8-8D11-9EC3A5193B14}">
      <dgm:prSet/>
      <dgm:spPr/>
      <dgm:t>
        <a:bodyPr/>
        <a:lstStyle/>
        <a:p>
          <a:endParaRPr lang="pt-BR" sz="1800" u="none">
            <a:latin typeface="+mj-lt"/>
          </a:endParaRPr>
        </a:p>
      </dgm:t>
    </dgm:pt>
    <dgm:pt modelId="{527C1A5A-068C-40E5-B5CA-A6895D3AA126}" type="pres">
      <dgm:prSet presAssocID="{11860578-E562-4DDB-B22E-6D267F6830D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C63861-DB40-49A3-9E2E-FC0B27D45BE4}" type="pres">
      <dgm:prSet presAssocID="{4542BEBE-6841-405F-9703-7B80414611EE}" presName="vertOne" presStyleCnt="0"/>
      <dgm:spPr/>
    </dgm:pt>
    <dgm:pt modelId="{CA029D4D-A8FD-4E89-87DE-3CF33F1C540B}" type="pres">
      <dgm:prSet presAssocID="{4542BEBE-6841-405F-9703-7B80414611EE}" presName="txOne" presStyleLbl="node0" presStyleIdx="0" presStyleCnt="1" custScaleY="89995">
        <dgm:presLayoutVars>
          <dgm:chPref val="3"/>
        </dgm:presLayoutVars>
      </dgm:prSet>
      <dgm:spPr/>
    </dgm:pt>
    <dgm:pt modelId="{348E4ABD-D1B1-404F-8B7C-EE5332547C70}" type="pres">
      <dgm:prSet presAssocID="{4542BEBE-6841-405F-9703-7B80414611EE}" presName="parTransOne" presStyleCnt="0"/>
      <dgm:spPr/>
    </dgm:pt>
    <dgm:pt modelId="{3F79FA4C-BC5D-4AEF-8679-13B551E00C8B}" type="pres">
      <dgm:prSet presAssocID="{4542BEBE-6841-405F-9703-7B80414611EE}" presName="horzOne" presStyleCnt="0"/>
      <dgm:spPr/>
    </dgm:pt>
    <dgm:pt modelId="{72BD8243-C57D-4511-95CF-A14A37C011C5}" type="pres">
      <dgm:prSet presAssocID="{B97AB46D-984E-4D55-99EB-8BE91D20C661}" presName="vertTwo" presStyleCnt="0"/>
      <dgm:spPr/>
    </dgm:pt>
    <dgm:pt modelId="{D0DF1CBE-2739-4431-9690-2842D9751BDE}" type="pres">
      <dgm:prSet presAssocID="{B97AB46D-984E-4D55-99EB-8BE91D20C661}" presName="txTwo" presStyleLbl="node2" presStyleIdx="0" presStyleCnt="2">
        <dgm:presLayoutVars>
          <dgm:chPref val="3"/>
        </dgm:presLayoutVars>
      </dgm:prSet>
      <dgm:spPr/>
    </dgm:pt>
    <dgm:pt modelId="{AEA0C793-7B0E-4717-B579-1E11209A644F}" type="pres">
      <dgm:prSet presAssocID="{B97AB46D-984E-4D55-99EB-8BE91D20C661}" presName="parTransTwo" presStyleCnt="0"/>
      <dgm:spPr/>
    </dgm:pt>
    <dgm:pt modelId="{D9887DCE-EC4C-498F-97E3-AA207509615C}" type="pres">
      <dgm:prSet presAssocID="{B97AB46D-984E-4D55-99EB-8BE91D20C661}" presName="horzTwo" presStyleCnt="0"/>
      <dgm:spPr/>
    </dgm:pt>
    <dgm:pt modelId="{A12C0828-7E45-4CD1-8A3C-92C8DA8D4050}" type="pres">
      <dgm:prSet presAssocID="{D9F70E11-F9C0-49D0-8913-1E3275BE9623}" presName="vertThree" presStyleCnt="0"/>
      <dgm:spPr/>
    </dgm:pt>
    <dgm:pt modelId="{A695A180-E92C-40D3-922A-A26DF4DD4F6A}" type="pres">
      <dgm:prSet presAssocID="{D9F70E11-F9C0-49D0-8913-1E3275BE9623}" presName="txThree" presStyleLbl="node3" presStyleIdx="0" presStyleCnt="3">
        <dgm:presLayoutVars>
          <dgm:chPref val="3"/>
        </dgm:presLayoutVars>
      </dgm:prSet>
      <dgm:spPr/>
    </dgm:pt>
    <dgm:pt modelId="{CF563510-DB5B-458D-9337-DA6D798089D6}" type="pres">
      <dgm:prSet presAssocID="{D9F70E11-F9C0-49D0-8913-1E3275BE9623}" presName="horzThree" presStyleCnt="0"/>
      <dgm:spPr/>
    </dgm:pt>
    <dgm:pt modelId="{8C204A10-F7E9-40BC-A3BC-260DC8464AF2}" type="pres">
      <dgm:prSet presAssocID="{6B49A200-A3BE-4745-B8C2-536861BC1249}" presName="sibSpaceThree" presStyleCnt="0"/>
      <dgm:spPr/>
    </dgm:pt>
    <dgm:pt modelId="{0A9AA26F-FEC5-4683-B1D9-2D0BE41427F7}" type="pres">
      <dgm:prSet presAssocID="{0D015201-5056-4A61-991F-CC69423312E5}" presName="vertThree" presStyleCnt="0"/>
      <dgm:spPr/>
    </dgm:pt>
    <dgm:pt modelId="{E615CC0D-3188-4FA0-A10F-6D1FDED728B6}" type="pres">
      <dgm:prSet presAssocID="{0D015201-5056-4A61-991F-CC69423312E5}" presName="txThree" presStyleLbl="node3" presStyleIdx="1" presStyleCnt="3">
        <dgm:presLayoutVars>
          <dgm:chPref val="3"/>
        </dgm:presLayoutVars>
      </dgm:prSet>
      <dgm:spPr/>
    </dgm:pt>
    <dgm:pt modelId="{327E2735-DB7E-4891-8D06-E0FB11C727F9}" type="pres">
      <dgm:prSet presAssocID="{0D015201-5056-4A61-991F-CC69423312E5}" presName="horzThree" presStyleCnt="0"/>
      <dgm:spPr/>
    </dgm:pt>
    <dgm:pt modelId="{E7133B47-760B-426B-AD44-1FE625B427BD}" type="pres">
      <dgm:prSet presAssocID="{768E179C-1DA8-4877-8FE4-FB762E1B00CA}" presName="sibSpaceTwo" presStyleCnt="0"/>
      <dgm:spPr/>
    </dgm:pt>
    <dgm:pt modelId="{93A9B6E0-CCC6-4F6F-8999-C5DB47D8476C}" type="pres">
      <dgm:prSet presAssocID="{27ADC1BE-31F6-4A35-AA34-F8472638CAAE}" presName="vertTwo" presStyleCnt="0"/>
      <dgm:spPr/>
    </dgm:pt>
    <dgm:pt modelId="{64F8818F-7362-4596-96D1-4CFD06BBB777}" type="pres">
      <dgm:prSet presAssocID="{27ADC1BE-31F6-4A35-AA34-F8472638CAAE}" presName="txTwo" presStyleLbl="node2" presStyleIdx="1" presStyleCnt="2">
        <dgm:presLayoutVars>
          <dgm:chPref val="3"/>
        </dgm:presLayoutVars>
      </dgm:prSet>
      <dgm:spPr/>
    </dgm:pt>
    <dgm:pt modelId="{C23CD791-4EC5-4C49-8439-BEE7B9D35062}" type="pres">
      <dgm:prSet presAssocID="{27ADC1BE-31F6-4A35-AA34-F8472638CAAE}" presName="parTransTwo" presStyleCnt="0"/>
      <dgm:spPr/>
    </dgm:pt>
    <dgm:pt modelId="{60880F39-B125-4936-8371-6BEFC005D9A2}" type="pres">
      <dgm:prSet presAssocID="{27ADC1BE-31F6-4A35-AA34-F8472638CAAE}" presName="horzTwo" presStyleCnt="0"/>
      <dgm:spPr/>
    </dgm:pt>
    <dgm:pt modelId="{103640C4-E11C-4CCB-9528-06B9123CA356}" type="pres">
      <dgm:prSet presAssocID="{9C6FA7D7-B1F4-4AD1-AF4A-ED983C13182D}" presName="vertThree" presStyleCnt="0"/>
      <dgm:spPr/>
    </dgm:pt>
    <dgm:pt modelId="{88E0ED19-06F8-4FD5-9F11-1151FCC8F04E}" type="pres">
      <dgm:prSet presAssocID="{9C6FA7D7-B1F4-4AD1-AF4A-ED983C13182D}" presName="txThree" presStyleLbl="node3" presStyleIdx="2" presStyleCnt="3">
        <dgm:presLayoutVars>
          <dgm:chPref val="3"/>
        </dgm:presLayoutVars>
      </dgm:prSet>
      <dgm:spPr/>
    </dgm:pt>
    <dgm:pt modelId="{D23B7278-371F-4767-BDE3-BFBFB11CFA8B}" type="pres">
      <dgm:prSet presAssocID="{9C6FA7D7-B1F4-4AD1-AF4A-ED983C13182D}" presName="horzThree" presStyleCnt="0"/>
      <dgm:spPr/>
    </dgm:pt>
  </dgm:ptLst>
  <dgm:cxnLst>
    <dgm:cxn modelId="{15B2CC15-D556-4A64-8590-88DB7F90D03D}" type="presOf" srcId="{0D015201-5056-4A61-991F-CC69423312E5}" destId="{E615CC0D-3188-4FA0-A10F-6D1FDED728B6}" srcOrd="0" destOrd="0" presId="urn:microsoft.com/office/officeart/2005/8/layout/hierarchy4"/>
    <dgm:cxn modelId="{9BC0191C-EFD0-4520-BBA6-B5751198C1E9}" srcId="{B97AB46D-984E-4D55-99EB-8BE91D20C661}" destId="{D9F70E11-F9C0-49D0-8913-1E3275BE9623}" srcOrd="0" destOrd="0" parTransId="{D4127D0B-BD20-4E2E-B3A1-9D443BAF125E}" sibTransId="{6B49A200-A3BE-4745-B8C2-536861BC1249}"/>
    <dgm:cxn modelId="{7193515C-CCA4-4620-99C9-356F2ECF6AD8}" type="presOf" srcId="{11860578-E562-4DDB-B22E-6D267F6830D5}" destId="{527C1A5A-068C-40E5-B5CA-A6895D3AA126}" srcOrd="0" destOrd="0" presId="urn:microsoft.com/office/officeart/2005/8/layout/hierarchy4"/>
    <dgm:cxn modelId="{D120F26E-E88E-4038-B209-4C33AF23EF72}" type="presOf" srcId="{D9F70E11-F9C0-49D0-8913-1E3275BE9623}" destId="{A695A180-E92C-40D3-922A-A26DF4DD4F6A}" srcOrd="0" destOrd="0" presId="urn:microsoft.com/office/officeart/2005/8/layout/hierarchy4"/>
    <dgm:cxn modelId="{08F2657C-AF36-4AE2-8874-572B1BEB4D57}" srcId="{11860578-E562-4DDB-B22E-6D267F6830D5}" destId="{4542BEBE-6841-405F-9703-7B80414611EE}" srcOrd="0" destOrd="0" parTransId="{7C4C3E34-132C-48D4-A715-43B879348F4A}" sibTransId="{08E0CE09-3EAD-43E4-A1A3-ABA731DCC075}"/>
    <dgm:cxn modelId="{AF07997F-51ED-4733-8D24-C6A21330ED94}" type="presOf" srcId="{B97AB46D-984E-4D55-99EB-8BE91D20C661}" destId="{D0DF1CBE-2739-4431-9690-2842D9751BDE}" srcOrd="0" destOrd="0" presId="urn:microsoft.com/office/officeart/2005/8/layout/hierarchy4"/>
    <dgm:cxn modelId="{6E8BE982-906C-4EEE-A37E-BBFAEFEB834C}" srcId="{B97AB46D-984E-4D55-99EB-8BE91D20C661}" destId="{0D015201-5056-4A61-991F-CC69423312E5}" srcOrd="1" destOrd="0" parTransId="{F62AEF47-584D-4E60-901C-BEBC57028B46}" sibTransId="{6D478473-0263-4F1A-8322-CCAB1A5C9B5E}"/>
    <dgm:cxn modelId="{9B148F89-47CC-4C80-B49D-ABD8D096ECDE}" type="presOf" srcId="{9C6FA7D7-B1F4-4AD1-AF4A-ED983C13182D}" destId="{88E0ED19-06F8-4FD5-9F11-1151FCC8F04E}" srcOrd="0" destOrd="0" presId="urn:microsoft.com/office/officeart/2005/8/layout/hierarchy4"/>
    <dgm:cxn modelId="{33FA6293-506D-4D7B-9E41-FC0E69E27206}" srcId="{4542BEBE-6841-405F-9703-7B80414611EE}" destId="{27ADC1BE-31F6-4A35-AA34-F8472638CAAE}" srcOrd="1" destOrd="0" parTransId="{8D84FAE8-E6D6-4839-A4EE-E45E8B19A823}" sibTransId="{1F47E044-77B4-43B8-898D-1ACC40F6AABA}"/>
    <dgm:cxn modelId="{B95FFDA1-2CB3-4228-80B3-1DAF9052F9A9}" type="presOf" srcId="{27ADC1BE-31F6-4A35-AA34-F8472638CAAE}" destId="{64F8818F-7362-4596-96D1-4CFD06BBB777}" srcOrd="0" destOrd="0" presId="urn:microsoft.com/office/officeart/2005/8/layout/hierarchy4"/>
    <dgm:cxn modelId="{188311AB-1B5B-4DD8-8D11-9EC3A5193B14}" srcId="{27ADC1BE-31F6-4A35-AA34-F8472638CAAE}" destId="{9C6FA7D7-B1F4-4AD1-AF4A-ED983C13182D}" srcOrd="0" destOrd="0" parTransId="{B34C753C-90EC-4C68-9D75-82BF91119E6D}" sibTransId="{E83BD4DB-EE54-41B4-8CD9-4DE41C016FD6}"/>
    <dgm:cxn modelId="{10F299BC-8002-4F7F-A2B0-9832543D7FF9}" type="presOf" srcId="{4542BEBE-6841-405F-9703-7B80414611EE}" destId="{CA029D4D-A8FD-4E89-87DE-3CF33F1C540B}" srcOrd="0" destOrd="0" presId="urn:microsoft.com/office/officeart/2005/8/layout/hierarchy4"/>
    <dgm:cxn modelId="{0B5AB6C2-2579-4F52-BB2F-91E6316E301C}" srcId="{4542BEBE-6841-405F-9703-7B80414611EE}" destId="{B97AB46D-984E-4D55-99EB-8BE91D20C661}" srcOrd="0" destOrd="0" parTransId="{D0C94FA3-CF75-41D0-ACBB-9E2CD8673CC1}" sibTransId="{768E179C-1DA8-4877-8FE4-FB762E1B00CA}"/>
    <dgm:cxn modelId="{EF2DFC71-BA82-4A11-B543-5C5009546D4A}" type="presParOf" srcId="{527C1A5A-068C-40E5-B5CA-A6895D3AA126}" destId="{B5C63861-DB40-49A3-9E2E-FC0B27D45BE4}" srcOrd="0" destOrd="0" presId="urn:microsoft.com/office/officeart/2005/8/layout/hierarchy4"/>
    <dgm:cxn modelId="{DB49B6EC-3C1F-4FBA-9D46-6CA20938A91D}" type="presParOf" srcId="{B5C63861-DB40-49A3-9E2E-FC0B27D45BE4}" destId="{CA029D4D-A8FD-4E89-87DE-3CF33F1C540B}" srcOrd="0" destOrd="0" presId="urn:microsoft.com/office/officeart/2005/8/layout/hierarchy4"/>
    <dgm:cxn modelId="{CF1E33C2-13E4-4DC4-857F-DBD8863FC0A9}" type="presParOf" srcId="{B5C63861-DB40-49A3-9E2E-FC0B27D45BE4}" destId="{348E4ABD-D1B1-404F-8B7C-EE5332547C70}" srcOrd="1" destOrd="0" presId="urn:microsoft.com/office/officeart/2005/8/layout/hierarchy4"/>
    <dgm:cxn modelId="{0C87798A-4C0C-4785-AFEF-7242871C9779}" type="presParOf" srcId="{B5C63861-DB40-49A3-9E2E-FC0B27D45BE4}" destId="{3F79FA4C-BC5D-4AEF-8679-13B551E00C8B}" srcOrd="2" destOrd="0" presId="urn:microsoft.com/office/officeart/2005/8/layout/hierarchy4"/>
    <dgm:cxn modelId="{0D8E84E3-EEED-4B0F-A9C9-34B49E9B1966}" type="presParOf" srcId="{3F79FA4C-BC5D-4AEF-8679-13B551E00C8B}" destId="{72BD8243-C57D-4511-95CF-A14A37C011C5}" srcOrd="0" destOrd="0" presId="urn:microsoft.com/office/officeart/2005/8/layout/hierarchy4"/>
    <dgm:cxn modelId="{4C715C91-2D56-4BE4-9211-D1A601A0C680}" type="presParOf" srcId="{72BD8243-C57D-4511-95CF-A14A37C011C5}" destId="{D0DF1CBE-2739-4431-9690-2842D9751BDE}" srcOrd="0" destOrd="0" presId="urn:microsoft.com/office/officeart/2005/8/layout/hierarchy4"/>
    <dgm:cxn modelId="{E005AC71-4F57-4132-8340-2E02B90D7790}" type="presParOf" srcId="{72BD8243-C57D-4511-95CF-A14A37C011C5}" destId="{AEA0C793-7B0E-4717-B579-1E11209A644F}" srcOrd="1" destOrd="0" presId="urn:microsoft.com/office/officeart/2005/8/layout/hierarchy4"/>
    <dgm:cxn modelId="{4CC9B1CF-91F7-4705-B5A0-11F4BAA1D4D6}" type="presParOf" srcId="{72BD8243-C57D-4511-95CF-A14A37C011C5}" destId="{D9887DCE-EC4C-498F-97E3-AA207509615C}" srcOrd="2" destOrd="0" presId="urn:microsoft.com/office/officeart/2005/8/layout/hierarchy4"/>
    <dgm:cxn modelId="{34C8C76B-4BC8-4743-B959-FBCC15A73180}" type="presParOf" srcId="{D9887DCE-EC4C-498F-97E3-AA207509615C}" destId="{A12C0828-7E45-4CD1-8A3C-92C8DA8D4050}" srcOrd="0" destOrd="0" presId="urn:microsoft.com/office/officeart/2005/8/layout/hierarchy4"/>
    <dgm:cxn modelId="{388A72A5-30F4-4B81-A4CB-BF1F97107100}" type="presParOf" srcId="{A12C0828-7E45-4CD1-8A3C-92C8DA8D4050}" destId="{A695A180-E92C-40D3-922A-A26DF4DD4F6A}" srcOrd="0" destOrd="0" presId="urn:microsoft.com/office/officeart/2005/8/layout/hierarchy4"/>
    <dgm:cxn modelId="{F87CE4BA-3AC5-4661-B217-58B81A62863E}" type="presParOf" srcId="{A12C0828-7E45-4CD1-8A3C-92C8DA8D4050}" destId="{CF563510-DB5B-458D-9337-DA6D798089D6}" srcOrd="1" destOrd="0" presId="urn:microsoft.com/office/officeart/2005/8/layout/hierarchy4"/>
    <dgm:cxn modelId="{43E7FD0C-D166-4DE0-8547-8005C0D117E2}" type="presParOf" srcId="{D9887DCE-EC4C-498F-97E3-AA207509615C}" destId="{8C204A10-F7E9-40BC-A3BC-260DC8464AF2}" srcOrd="1" destOrd="0" presId="urn:microsoft.com/office/officeart/2005/8/layout/hierarchy4"/>
    <dgm:cxn modelId="{DD9A70EC-158B-4797-B636-562DFD6C820C}" type="presParOf" srcId="{D9887DCE-EC4C-498F-97E3-AA207509615C}" destId="{0A9AA26F-FEC5-4683-B1D9-2D0BE41427F7}" srcOrd="2" destOrd="0" presId="urn:microsoft.com/office/officeart/2005/8/layout/hierarchy4"/>
    <dgm:cxn modelId="{DA6317B7-513E-4652-A23F-C649B9B5860B}" type="presParOf" srcId="{0A9AA26F-FEC5-4683-B1D9-2D0BE41427F7}" destId="{E615CC0D-3188-4FA0-A10F-6D1FDED728B6}" srcOrd="0" destOrd="0" presId="urn:microsoft.com/office/officeart/2005/8/layout/hierarchy4"/>
    <dgm:cxn modelId="{EA2B57B9-31AA-40FF-B771-3C0394196988}" type="presParOf" srcId="{0A9AA26F-FEC5-4683-B1D9-2D0BE41427F7}" destId="{327E2735-DB7E-4891-8D06-E0FB11C727F9}" srcOrd="1" destOrd="0" presId="urn:microsoft.com/office/officeart/2005/8/layout/hierarchy4"/>
    <dgm:cxn modelId="{00AC2806-AD9B-4266-B4C8-4BDD2F490AEE}" type="presParOf" srcId="{3F79FA4C-BC5D-4AEF-8679-13B551E00C8B}" destId="{E7133B47-760B-426B-AD44-1FE625B427BD}" srcOrd="1" destOrd="0" presId="urn:microsoft.com/office/officeart/2005/8/layout/hierarchy4"/>
    <dgm:cxn modelId="{F5C807E4-13D9-44A7-A646-49EF24B3C7FA}" type="presParOf" srcId="{3F79FA4C-BC5D-4AEF-8679-13B551E00C8B}" destId="{93A9B6E0-CCC6-4F6F-8999-C5DB47D8476C}" srcOrd="2" destOrd="0" presId="urn:microsoft.com/office/officeart/2005/8/layout/hierarchy4"/>
    <dgm:cxn modelId="{224005E2-E70F-4D49-AF12-803712AC3127}" type="presParOf" srcId="{93A9B6E0-CCC6-4F6F-8999-C5DB47D8476C}" destId="{64F8818F-7362-4596-96D1-4CFD06BBB777}" srcOrd="0" destOrd="0" presId="urn:microsoft.com/office/officeart/2005/8/layout/hierarchy4"/>
    <dgm:cxn modelId="{9EEDBF9A-C8AC-4C79-AA22-2A1445740052}" type="presParOf" srcId="{93A9B6E0-CCC6-4F6F-8999-C5DB47D8476C}" destId="{C23CD791-4EC5-4C49-8439-BEE7B9D35062}" srcOrd="1" destOrd="0" presId="urn:microsoft.com/office/officeart/2005/8/layout/hierarchy4"/>
    <dgm:cxn modelId="{1AD2FE01-5F3F-4878-862E-41712BABD014}" type="presParOf" srcId="{93A9B6E0-CCC6-4F6F-8999-C5DB47D8476C}" destId="{60880F39-B125-4936-8371-6BEFC005D9A2}" srcOrd="2" destOrd="0" presId="urn:microsoft.com/office/officeart/2005/8/layout/hierarchy4"/>
    <dgm:cxn modelId="{0223D95C-7E40-418C-B8F6-6206EF7C13D7}" type="presParOf" srcId="{60880F39-B125-4936-8371-6BEFC005D9A2}" destId="{103640C4-E11C-4CCB-9528-06B9123CA356}" srcOrd="0" destOrd="0" presId="urn:microsoft.com/office/officeart/2005/8/layout/hierarchy4"/>
    <dgm:cxn modelId="{E7619BE2-8E31-4AEE-B706-5D732A902F9B}" type="presParOf" srcId="{103640C4-E11C-4CCB-9528-06B9123CA356}" destId="{88E0ED19-06F8-4FD5-9F11-1151FCC8F04E}" srcOrd="0" destOrd="0" presId="urn:microsoft.com/office/officeart/2005/8/layout/hierarchy4"/>
    <dgm:cxn modelId="{6170FE0E-9708-4BBE-A188-C754F22D78F0}" type="presParOf" srcId="{103640C4-E11C-4CCB-9528-06B9123CA356}" destId="{D23B7278-371F-4767-BDE3-BFBFB11CFA8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137D21-C438-429C-8C96-1B9AE87D5AD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pt-BR"/>
        </a:p>
      </dgm:t>
    </dgm:pt>
    <dgm:pt modelId="{90D99325-226A-419B-A8CC-79BD3CC4090C}">
      <dgm:prSet phldrT="[Texto]" custT="1"/>
      <dgm:spPr/>
      <dgm:t>
        <a:bodyPr/>
        <a:lstStyle/>
        <a:p>
          <a:pPr rtl="0"/>
          <a:r>
            <a:rPr lang="pt-BR" sz="1400" b="0" dirty="0">
              <a:latin typeface="+mj-lt"/>
            </a:rPr>
            <a:t>Não inclui a ZP-03 no cálculo do percentual de ajuste</a:t>
          </a:r>
          <a:endParaRPr lang="pt-BR" sz="1400" dirty="0">
            <a:latin typeface="+mj-lt"/>
          </a:endParaRPr>
        </a:p>
      </dgm:t>
    </dgm:pt>
    <dgm:pt modelId="{6EC84A06-D048-4891-99BB-AA9D56722955}" type="parTrans" cxnId="{0A442F80-A7FD-4ACB-BB8E-F085B7F63371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A6CE6E9C-1B19-4ABB-9D7A-5CF032EDD94A}" type="sibTrans" cxnId="{0A442F80-A7FD-4ACB-BB8E-F085B7F63371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A8B2525C-0973-4D97-94AA-1410086EB226}">
      <dgm:prSet phldrT="[Texto]" custT="1"/>
      <dgm:spPr/>
      <dgm:t>
        <a:bodyPr/>
        <a:lstStyle/>
        <a:p>
          <a:pPr rtl="0"/>
          <a:r>
            <a:rPr lang="pt-BR" sz="1400" dirty="0">
              <a:latin typeface="+mj-lt"/>
            </a:rPr>
            <a:t>Inclui a ZP-03 no cálculo do percentual de ajuste como ZP de curta distância</a:t>
          </a:r>
        </a:p>
      </dgm:t>
    </dgm:pt>
    <dgm:pt modelId="{BEF92B3C-60E2-4831-9776-A1A17D4DEEE2}" type="parTrans" cxnId="{E6E18C89-4778-4E54-BAB8-56C5774133CD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66739B37-A16C-4761-B4F6-1B96498D4C54}" type="sibTrans" cxnId="{E6E18C89-4778-4E54-BAB8-56C5774133CD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926617E9-899B-46E6-8657-F1FEC933BB3E}">
      <dgm:prSet phldrT="[Texto]" custT="1"/>
      <dgm:spPr/>
      <dgm:t>
        <a:bodyPr/>
        <a:lstStyle/>
        <a:p>
          <a:pPr rtl="0"/>
          <a:r>
            <a:rPr lang="pt-BR" sz="1400" dirty="0">
              <a:latin typeface="+mj-lt"/>
            </a:rPr>
            <a:t>Insere no cálculo do percentual de ajuste as quatro </a:t>
          </a:r>
          <a:r>
            <a:rPr lang="pt-BR" sz="1400" dirty="0" err="1">
              <a:latin typeface="+mj-lt"/>
            </a:rPr>
            <a:t>ZPs</a:t>
          </a:r>
          <a:r>
            <a:rPr lang="pt-BR" sz="1400" dirty="0">
              <a:latin typeface="+mj-lt"/>
            </a:rPr>
            <a:t> curtas com intensidade de manobra inferior a 200 (7, 13, 18 e 22)</a:t>
          </a:r>
          <a:r>
            <a:rPr lang="pt-BR" sz="1400" baseline="30000" dirty="0">
              <a:latin typeface="+mj-lt"/>
            </a:rPr>
            <a:t> </a:t>
          </a:r>
          <a:endParaRPr lang="pt-BR" sz="1400" dirty="0">
            <a:latin typeface="+mj-lt"/>
          </a:endParaRPr>
        </a:p>
      </dgm:t>
    </dgm:pt>
    <dgm:pt modelId="{B547A6DD-47A4-459A-B6A7-F4C9FD9F545F}" type="parTrans" cxnId="{F761DE95-225C-4A77-9595-F3D042135903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A8826B03-AE60-4999-9B5C-7D46EB6814E3}" type="sibTrans" cxnId="{F761DE95-225C-4A77-9595-F3D042135903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6A90E9C0-27E1-4363-B43A-1254677D9317}">
      <dgm:prSet phldrT="[Texto]" custT="1"/>
      <dgm:spPr/>
      <dgm:t>
        <a:bodyPr/>
        <a:lstStyle/>
        <a:p>
          <a:pPr rtl="0"/>
          <a:r>
            <a:rPr lang="pt-BR" sz="1400" dirty="0">
              <a:latin typeface="+mj-lt"/>
            </a:rPr>
            <a:t>No  cálculo do percentual de ajuste insere as quatro </a:t>
          </a:r>
          <a:r>
            <a:rPr lang="pt-BR" sz="1400" dirty="0" err="1">
              <a:latin typeface="+mj-lt"/>
            </a:rPr>
            <a:t>ZPs</a:t>
          </a:r>
          <a:r>
            <a:rPr lang="pt-BR" sz="1400" dirty="0">
              <a:latin typeface="+mj-lt"/>
            </a:rPr>
            <a:t> curtas com intensidade de manobra inferior a 200 (7, 13, 18 e 22) e considera a ZP-03 como ZP de curta distância</a:t>
          </a:r>
        </a:p>
      </dgm:t>
    </dgm:pt>
    <dgm:pt modelId="{CAB7497B-E227-42F7-A9E8-840DE644BB17}" type="parTrans" cxnId="{C35C57D4-F220-4E81-930A-C026837BD18D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CFD1DC8C-34E3-4227-8B8D-E52AFB65F269}" type="sibTrans" cxnId="{C35C57D4-F220-4E81-930A-C026837BD18D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F964C756-1603-414F-8524-8DE19E2CE292}">
      <dgm:prSet phldrT="[Texto]" custT="1"/>
      <dgm:spPr/>
      <dgm:t>
        <a:bodyPr/>
        <a:lstStyle/>
        <a:p>
          <a:r>
            <a:rPr lang="pt-BR" sz="1400" dirty="0">
              <a:latin typeface="+mj-lt"/>
            </a:rPr>
            <a:t>Considera velocidade média de 15 nós</a:t>
          </a:r>
        </a:p>
      </dgm:t>
    </dgm:pt>
    <dgm:pt modelId="{6A4612BC-6ED9-4CE8-A731-1A8C07579BE8}" type="parTrans" cxnId="{DD17BE34-2B6A-4157-8465-15BD7AC8D084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DA14AC62-38CC-4E6B-920E-0EBFDCA57A45}" type="sibTrans" cxnId="{DD17BE34-2B6A-4157-8465-15BD7AC8D084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D28D1B36-0599-4A7C-9ED7-7F384943E372}">
      <dgm:prSet phldrT="[Texto]"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pt-BR" sz="1400" dirty="0">
              <a:latin typeface="+mj-lt"/>
            </a:rPr>
            <a:t>Considera velocidade média de 15 nós e a ZP-03 no cálculo do percentual de ajuste como ZP de curta distância</a:t>
          </a:r>
        </a:p>
      </dgm:t>
    </dgm:pt>
    <dgm:pt modelId="{873598CD-0597-439D-A847-DEE91A4B72CD}" type="parTrans" cxnId="{788D1A0D-DF2F-48A7-8576-4CA49DF15E4C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F642F199-08BC-42F0-8ACB-77B8B3E7B852}" type="sibTrans" cxnId="{788D1A0D-DF2F-48A7-8576-4CA49DF15E4C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5B99634E-0343-4A64-9BC5-770B97F38277}">
      <dgm:prSet phldrT="[Texto]" custT="1"/>
      <dgm:spPr/>
      <dgm:t>
        <a:bodyPr/>
        <a:lstStyle/>
        <a:p>
          <a:r>
            <a:rPr lang="pt-BR" sz="1400" dirty="0">
              <a:latin typeface="+mj-lt"/>
            </a:rPr>
            <a:t>Considera velocidade média de 15 nós e no cálculo do percentual de ajuste insere as quatro </a:t>
          </a:r>
          <a:r>
            <a:rPr lang="pt-BR" sz="1400" dirty="0" err="1">
              <a:latin typeface="+mj-lt"/>
            </a:rPr>
            <a:t>ZPs</a:t>
          </a:r>
          <a:r>
            <a:rPr lang="pt-BR" sz="1400" dirty="0">
              <a:latin typeface="+mj-lt"/>
            </a:rPr>
            <a:t> curtas com intensidade de manobra inferior a 200 (7, 13, 18 e 22) e considera a ZP-03 como ZP de curta distância</a:t>
          </a:r>
        </a:p>
      </dgm:t>
    </dgm:pt>
    <dgm:pt modelId="{B2E440E2-BBEB-4C36-AEDC-C6573102F831}" type="parTrans" cxnId="{425A5B2F-14F9-4362-B3CD-5478FA097CAE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AD9DFB52-D018-4352-8147-DECC5572D045}" type="sibTrans" cxnId="{425A5B2F-14F9-4362-B3CD-5478FA097CAE}">
      <dgm:prSet/>
      <dgm:spPr/>
      <dgm:t>
        <a:bodyPr/>
        <a:lstStyle/>
        <a:p>
          <a:endParaRPr lang="pt-BR" sz="1500">
            <a:latin typeface="+mj-lt"/>
          </a:endParaRPr>
        </a:p>
      </dgm:t>
    </dgm:pt>
    <dgm:pt modelId="{5F5ECD11-E3C5-4D84-9BD8-BBFD3D217C44}" type="pres">
      <dgm:prSet presAssocID="{1B137D21-C438-429C-8C96-1B9AE87D5AD6}" presName="Name0" presStyleCnt="0">
        <dgm:presLayoutVars>
          <dgm:chMax val="7"/>
          <dgm:chPref val="7"/>
          <dgm:dir/>
        </dgm:presLayoutVars>
      </dgm:prSet>
      <dgm:spPr/>
    </dgm:pt>
    <dgm:pt modelId="{160DBFD0-2F87-4E89-86CA-F06FC943BC13}" type="pres">
      <dgm:prSet presAssocID="{1B137D21-C438-429C-8C96-1B9AE87D5AD6}" presName="Name1" presStyleCnt="0"/>
      <dgm:spPr/>
    </dgm:pt>
    <dgm:pt modelId="{E281DC81-2133-4096-AA9D-1A7C9A9BB732}" type="pres">
      <dgm:prSet presAssocID="{1B137D21-C438-429C-8C96-1B9AE87D5AD6}" presName="cycle" presStyleCnt="0"/>
      <dgm:spPr/>
    </dgm:pt>
    <dgm:pt modelId="{B948AE35-F0D4-49B4-BC9A-1C0544FBFA00}" type="pres">
      <dgm:prSet presAssocID="{1B137D21-C438-429C-8C96-1B9AE87D5AD6}" presName="srcNode" presStyleLbl="node1" presStyleIdx="0" presStyleCnt="7"/>
      <dgm:spPr/>
    </dgm:pt>
    <dgm:pt modelId="{728561B6-261D-48BF-8F69-248ADEAC239A}" type="pres">
      <dgm:prSet presAssocID="{1B137D21-C438-429C-8C96-1B9AE87D5AD6}" presName="conn" presStyleLbl="parChTrans1D2" presStyleIdx="0" presStyleCnt="1"/>
      <dgm:spPr/>
    </dgm:pt>
    <dgm:pt modelId="{BC9C0DAF-9C79-4071-AB2A-33E710A6B089}" type="pres">
      <dgm:prSet presAssocID="{1B137D21-C438-429C-8C96-1B9AE87D5AD6}" presName="extraNode" presStyleLbl="node1" presStyleIdx="0" presStyleCnt="7"/>
      <dgm:spPr/>
    </dgm:pt>
    <dgm:pt modelId="{8AAF7E8F-08BB-49D9-9F98-C45A66B6DDA3}" type="pres">
      <dgm:prSet presAssocID="{1B137D21-C438-429C-8C96-1B9AE87D5AD6}" presName="dstNode" presStyleLbl="node1" presStyleIdx="0" presStyleCnt="7"/>
      <dgm:spPr/>
    </dgm:pt>
    <dgm:pt modelId="{23043450-B7B5-4B4C-A9AF-9A2BB09A3D9C}" type="pres">
      <dgm:prSet presAssocID="{90D99325-226A-419B-A8CC-79BD3CC4090C}" presName="text_1" presStyleLbl="node1" presStyleIdx="0" presStyleCnt="7">
        <dgm:presLayoutVars>
          <dgm:bulletEnabled val="1"/>
        </dgm:presLayoutVars>
      </dgm:prSet>
      <dgm:spPr/>
    </dgm:pt>
    <dgm:pt modelId="{CB360350-79FE-4795-B5F8-5880DEA4614D}" type="pres">
      <dgm:prSet presAssocID="{90D99325-226A-419B-A8CC-79BD3CC4090C}" presName="accent_1" presStyleCnt="0"/>
      <dgm:spPr/>
    </dgm:pt>
    <dgm:pt modelId="{23D74BBB-153A-418E-89D3-E2A5D9B71CFE}" type="pres">
      <dgm:prSet presAssocID="{90D99325-226A-419B-A8CC-79BD3CC4090C}" presName="accentRepeatNode" presStyleLbl="solidFgAcc1" presStyleIdx="0" presStyleCnt="7"/>
      <dgm:spPr/>
    </dgm:pt>
    <dgm:pt modelId="{B8B4753C-2A3A-4BEC-BAB7-1FE45D587D6E}" type="pres">
      <dgm:prSet presAssocID="{A8B2525C-0973-4D97-94AA-1410086EB226}" presName="text_2" presStyleLbl="node1" presStyleIdx="1" presStyleCnt="7">
        <dgm:presLayoutVars>
          <dgm:bulletEnabled val="1"/>
        </dgm:presLayoutVars>
      </dgm:prSet>
      <dgm:spPr/>
    </dgm:pt>
    <dgm:pt modelId="{C5FF144C-4966-4DE7-B3F8-B7FCBAC932AB}" type="pres">
      <dgm:prSet presAssocID="{A8B2525C-0973-4D97-94AA-1410086EB226}" presName="accent_2" presStyleCnt="0"/>
      <dgm:spPr/>
    </dgm:pt>
    <dgm:pt modelId="{1AE39733-D6B6-44CF-9D24-3C2F541E8204}" type="pres">
      <dgm:prSet presAssocID="{A8B2525C-0973-4D97-94AA-1410086EB226}" presName="accentRepeatNode" presStyleLbl="solidFgAcc1" presStyleIdx="1" presStyleCnt="7"/>
      <dgm:spPr/>
    </dgm:pt>
    <dgm:pt modelId="{6E0C154B-80F9-49F0-BD3D-02DAC4C8E62B}" type="pres">
      <dgm:prSet presAssocID="{926617E9-899B-46E6-8657-F1FEC933BB3E}" presName="text_3" presStyleLbl="node1" presStyleIdx="2" presStyleCnt="7">
        <dgm:presLayoutVars>
          <dgm:bulletEnabled val="1"/>
        </dgm:presLayoutVars>
      </dgm:prSet>
      <dgm:spPr/>
    </dgm:pt>
    <dgm:pt modelId="{A2E45F55-9F5A-4699-9D4C-87946D5AAF86}" type="pres">
      <dgm:prSet presAssocID="{926617E9-899B-46E6-8657-F1FEC933BB3E}" presName="accent_3" presStyleCnt="0"/>
      <dgm:spPr/>
    </dgm:pt>
    <dgm:pt modelId="{CC5B662A-9277-4E50-9886-43C6A2B0D5AF}" type="pres">
      <dgm:prSet presAssocID="{926617E9-899B-46E6-8657-F1FEC933BB3E}" presName="accentRepeatNode" presStyleLbl="solidFgAcc1" presStyleIdx="2" presStyleCnt="7"/>
      <dgm:spPr/>
    </dgm:pt>
    <dgm:pt modelId="{854DBB80-9CA0-454B-BAF9-625D09AA4CB0}" type="pres">
      <dgm:prSet presAssocID="{6A90E9C0-27E1-4363-B43A-1254677D9317}" presName="text_4" presStyleLbl="node1" presStyleIdx="3" presStyleCnt="7">
        <dgm:presLayoutVars>
          <dgm:bulletEnabled val="1"/>
        </dgm:presLayoutVars>
      </dgm:prSet>
      <dgm:spPr/>
    </dgm:pt>
    <dgm:pt modelId="{2C38296E-BC45-430E-A7BB-E7F9B73D8248}" type="pres">
      <dgm:prSet presAssocID="{6A90E9C0-27E1-4363-B43A-1254677D9317}" presName="accent_4" presStyleCnt="0"/>
      <dgm:spPr/>
    </dgm:pt>
    <dgm:pt modelId="{5B235A21-1268-4E58-910A-D92A7986C7E6}" type="pres">
      <dgm:prSet presAssocID="{6A90E9C0-27E1-4363-B43A-1254677D9317}" presName="accentRepeatNode" presStyleLbl="solidFgAcc1" presStyleIdx="3" presStyleCnt="7"/>
      <dgm:spPr/>
    </dgm:pt>
    <dgm:pt modelId="{3C0C5617-0844-4E6A-836C-395357A586FF}" type="pres">
      <dgm:prSet presAssocID="{F964C756-1603-414F-8524-8DE19E2CE292}" presName="text_5" presStyleLbl="node1" presStyleIdx="4" presStyleCnt="7">
        <dgm:presLayoutVars>
          <dgm:bulletEnabled val="1"/>
        </dgm:presLayoutVars>
      </dgm:prSet>
      <dgm:spPr/>
    </dgm:pt>
    <dgm:pt modelId="{2E9DD48F-CB98-4B2B-A21B-50F2BDE8F412}" type="pres">
      <dgm:prSet presAssocID="{F964C756-1603-414F-8524-8DE19E2CE292}" presName="accent_5" presStyleCnt="0"/>
      <dgm:spPr/>
    </dgm:pt>
    <dgm:pt modelId="{B54F1FF3-1E28-4671-8608-2E2E619DBA1A}" type="pres">
      <dgm:prSet presAssocID="{F964C756-1603-414F-8524-8DE19E2CE292}" presName="accentRepeatNode" presStyleLbl="solidFgAcc1" presStyleIdx="4" presStyleCnt="7"/>
      <dgm:spPr/>
    </dgm:pt>
    <dgm:pt modelId="{60CB4E02-403B-4759-B653-9B68E0E2D9D6}" type="pres">
      <dgm:prSet presAssocID="{D28D1B36-0599-4A7C-9ED7-7F384943E372}" presName="text_6" presStyleLbl="node1" presStyleIdx="5" presStyleCnt="7">
        <dgm:presLayoutVars>
          <dgm:bulletEnabled val="1"/>
        </dgm:presLayoutVars>
      </dgm:prSet>
      <dgm:spPr/>
    </dgm:pt>
    <dgm:pt modelId="{45325F8F-964D-4579-886E-B2A1DD5896DD}" type="pres">
      <dgm:prSet presAssocID="{D28D1B36-0599-4A7C-9ED7-7F384943E372}" presName="accent_6" presStyleCnt="0"/>
      <dgm:spPr/>
    </dgm:pt>
    <dgm:pt modelId="{DBEB7C52-59C6-478B-A95D-F32BF09F2786}" type="pres">
      <dgm:prSet presAssocID="{D28D1B36-0599-4A7C-9ED7-7F384943E372}" presName="accentRepeatNode" presStyleLbl="solidFgAcc1" presStyleIdx="5" presStyleCnt="7"/>
      <dgm:spPr/>
    </dgm:pt>
    <dgm:pt modelId="{CFAF9077-92EC-495A-A1BF-0DD9465FB4D9}" type="pres">
      <dgm:prSet presAssocID="{5B99634E-0343-4A64-9BC5-770B97F38277}" presName="text_7" presStyleLbl="node1" presStyleIdx="6" presStyleCnt="7" custScaleY="139099">
        <dgm:presLayoutVars>
          <dgm:bulletEnabled val="1"/>
        </dgm:presLayoutVars>
      </dgm:prSet>
      <dgm:spPr/>
    </dgm:pt>
    <dgm:pt modelId="{25F94600-F604-45F6-B706-C7F76115E5ED}" type="pres">
      <dgm:prSet presAssocID="{5B99634E-0343-4A64-9BC5-770B97F38277}" presName="accent_7" presStyleCnt="0"/>
      <dgm:spPr/>
    </dgm:pt>
    <dgm:pt modelId="{2B91C42D-BC97-4301-8911-B86197B25F47}" type="pres">
      <dgm:prSet presAssocID="{5B99634E-0343-4A64-9BC5-770B97F38277}" presName="accentRepeatNode" presStyleLbl="solidFgAcc1" presStyleIdx="6" presStyleCnt="7"/>
      <dgm:spPr/>
    </dgm:pt>
  </dgm:ptLst>
  <dgm:cxnLst>
    <dgm:cxn modelId="{788D1A0D-DF2F-48A7-8576-4CA49DF15E4C}" srcId="{1B137D21-C438-429C-8C96-1B9AE87D5AD6}" destId="{D28D1B36-0599-4A7C-9ED7-7F384943E372}" srcOrd="5" destOrd="0" parTransId="{873598CD-0597-439D-A847-DEE91A4B72CD}" sibTransId="{F642F199-08BC-42F0-8ACB-77B8B3E7B852}"/>
    <dgm:cxn modelId="{425A5B2F-14F9-4362-B3CD-5478FA097CAE}" srcId="{1B137D21-C438-429C-8C96-1B9AE87D5AD6}" destId="{5B99634E-0343-4A64-9BC5-770B97F38277}" srcOrd="6" destOrd="0" parTransId="{B2E440E2-BBEB-4C36-AEDC-C6573102F831}" sibTransId="{AD9DFB52-D018-4352-8147-DECC5572D045}"/>
    <dgm:cxn modelId="{DD17BE34-2B6A-4157-8465-15BD7AC8D084}" srcId="{1B137D21-C438-429C-8C96-1B9AE87D5AD6}" destId="{F964C756-1603-414F-8524-8DE19E2CE292}" srcOrd="4" destOrd="0" parTransId="{6A4612BC-6ED9-4CE8-A731-1A8C07579BE8}" sibTransId="{DA14AC62-38CC-4E6B-920E-0EBFDCA57A45}"/>
    <dgm:cxn modelId="{29D66437-0703-4000-9237-6AB3F4EAABB1}" type="presOf" srcId="{6A90E9C0-27E1-4363-B43A-1254677D9317}" destId="{854DBB80-9CA0-454B-BAF9-625D09AA4CB0}" srcOrd="0" destOrd="0" presId="urn:microsoft.com/office/officeart/2008/layout/VerticalCurvedList"/>
    <dgm:cxn modelId="{589E6D61-73A9-4ACB-B980-B47E6A9600A8}" type="presOf" srcId="{90D99325-226A-419B-A8CC-79BD3CC4090C}" destId="{23043450-B7B5-4B4C-A9AF-9A2BB09A3D9C}" srcOrd="0" destOrd="0" presId="urn:microsoft.com/office/officeart/2008/layout/VerticalCurvedList"/>
    <dgm:cxn modelId="{17446474-574E-478B-BF8D-646FF78F36B4}" type="presOf" srcId="{A8B2525C-0973-4D97-94AA-1410086EB226}" destId="{B8B4753C-2A3A-4BEC-BAB7-1FE45D587D6E}" srcOrd="0" destOrd="0" presId="urn:microsoft.com/office/officeart/2008/layout/VerticalCurvedList"/>
    <dgm:cxn modelId="{0A442F80-A7FD-4ACB-BB8E-F085B7F63371}" srcId="{1B137D21-C438-429C-8C96-1B9AE87D5AD6}" destId="{90D99325-226A-419B-A8CC-79BD3CC4090C}" srcOrd="0" destOrd="0" parTransId="{6EC84A06-D048-4891-99BB-AA9D56722955}" sibTransId="{A6CE6E9C-1B19-4ABB-9D7A-5CF032EDD94A}"/>
    <dgm:cxn modelId="{E6E18C89-4778-4E54-BAB8-56C5774133CD}" srcId="{1B137D21-C438-429C-8C96-1B9AE87D5AD6}" destId="{A8B2525C-0973-4D97-94AA-1410086EB226}" srcOrd="1" destOrd="0" parTransId="{BEF92B3C-60E2-4831-9776-A1A17D4DEEE2}" sibTransId="{66739B37-A16C-4761-B4F6-1B96498D4C54}"/>
    <dgm:cxn modelId="{B04ED089-1E1D-4C4B-8877-0E36596C419F}" type="presOf" srcId="{1B137D21-C438-429C-8C96-1B9AE87D5AD6}" destId="{5F5ECD11-E3C5-4D84-9BD8-BBFD3D217C44}" srcOrd="0" destOrd="0" presId="urn:microsoft.com/office/officeart/2008/layout/VerticalCurvedList"/>
    <dgm:cxn modelId="{F761DE95-225C-4A77-9595-F3D042135903}" srcId="{1B137D21-C438-429C-8C96-1B9AE87D5AD6}" destId="{926617E9-899B-46E6-8657-F1FEC933BB3E}" srcOrd="2" destOrd="0" parTransId="{B547A6DD-47A4-459A-B6A7-F4C9FD9F545F}" sibTransId="{A8826B03-AE60-4999-9B5C-7D46EB6814E3}"/>
    <dgm:cxn modelId="{E28082A4-0559-41DE-99FE-A534DEE36483}" type="presOf" srcId="{D28D1B36-0599-4A7C-9ED7-7F384943E372}" destId="{60CB4E02-403B-4759-B653-9B68E0E2D9D6}" srcOrd="0" destOrd="0" presId="urn:microsoft.com/office/officeart/2008/layout/VerticalCurvedList"/>
    <dgm:cxn modelId="{07A62CB2-2A2C-44DA-9BE2-EF701D2542E6}" type="presOf" srcId="{5B99634E-0343-4A64-9BC5-770B97F38277}" destId="{CFAF9077-92EC-495A-A1BF-0DD9465FB4D9}" srcOrd="0" destOrd="0" presId="urn:microsoft.com/office/officeart/2008/layout/VerticalCurvedList"/>
    <dgm:cxn modelId="{C35C57D4-F220-4E81-930A-C026837BD18D}" srcId="{1B137D21-C438-429C-8C96-1B9AE87D5AD6}" destId="{6A90E9C0-27E1-4363-B43A-1254677D9317}" srcOrd="3" destOrd="0" parTransId="{CAB7497B-E227-42F7-A9E8-840DE644BB17}" sibTransId="{CFD1DC8C-34E3-4227-8B8D-E52AFB65F269}"/>
    <dgm:cxn modelId="{64AD14D9-F349-4831-B386-EECA133C4E17}" type="presOf" srcId="{926617E9-899B-46E6-8657-F1FEC933BB3E}" destId="{6E0C154B-80F9-49F0-BD3D-02DAC4C8E62B}" srcOrd="0" destOrd="0" presId="urn:microsoft.com/office/officeart/2008/layout/VerticalCurvedList"/>
    <dgm:cxn modelId="{97BBD9EF-A5EA-4315-8350-133B7CF4FC9B}" type="presOf" srcId="{A6CE6E9C-1B19-4ABB-9D7A-5CF032EDD94A}" destId="{728561B6-261D-48BF-8F69-248ADEAC239A}" srcOrd="0" destOrd="0" presId="urn:microsoft.com/office/officeart/2008/layout/VerticalCurvedList"/>
    <dgm:cxn modelId="{973957F9-9DB3-442B-A30D-48B3AC336728}" type="presOf" srcId="{F964C756-1603-414F-8524-8DE19E2CE292}" destId="{3C0C5617-0844-4E6A-836C-395357A586FF}" srcOrd="0" destOrd="0" presId="urn:microsoft.com/office/officeart/2008/layout/VerticalCurvedList"/>
    <dgm:cxn modelId="{F54977EE-8A6C-4B53-AE7B-B1A96FD8C000}" type="presParOf" srcId="{5F5ECD11-E3C5-4D84-9BD8-BBFD3D217C44}" destId="{160DBFD0-2F87-4E89-86CA-F06FC943BC13}" srcOrd="0" destOrd="0" presId="urn:microsoft.com/office/officeart/2008/layout/VerticalCurvedList"/>
    <dgm:cxn modelId="{D713ADB5-34E2-48B4-B527-17128D8D90C7}" type="presParOf" srcId="{160DBFD0-2F87-4E89-86CA-F06FC943BC13}" destId="{E281DC81-2133-4096-AA9D-1A7C9A9BB732}" srcOrd="0" destOrd="0" presId="urn:microsoft.com/office/officeart/2008/layout/VerticalCurvedList"/>
    <dgm:cxn modelId="{58CAB9B3-1BAF-47EF-A924-52B184187496}" type="presParOf" srcId="{E281DC81-2133-4096-AA9D-1A7C9A9BB732}" destId="{B948AE35-F0D4-49B4-BC9A-1C0544FBFA00}" srcOrd="0" destOrd="0" presId="urn:microsoft.com/office/officeart/2008/layout/VerticalCurvedList"/>
    <dgm:cxn modelId="{152B7118-F3A8-41A5-A485-BDC9DE182207}" type="presParOf" srcId="{E281DC81-2133-4096-AA9D-1A7C9A9BB732}" destId="{728561B6-261D-48BF-8F69-248ADEAC239A}" srcOrd="1" destOrd="0" presId="urn:microsoft.com/office/officeart/2008/layout/VerticalCurvedList"/>
    <dgm:cxn modelId="{5F5648C3-8BB5-4FE8-A35D-A6AD0DBDE1A5}" type="presParOf" srcId="{E281DC81-2133-4096-AA9D-1A7C9A9BB732}" destId="{BC9C0DAF-9C79-4071-AB2A-33E710A6B089}" srcOrd="2" destOrd="0" presId="urn:microsoft.com/office/officeart/2008/layout/VerticalCurvedList"/>
    <dgm:cxn modelId="{13DA9596-8EEE-4DA4-89A8-7A497C5E90AA}" type="presParOf" srcId="{E281DC81-2133-4096-AA9D-1A7C9A9BB732}" destId="{8AAF7E8F-08BB-49D9-9F98-C45A66B6DDA3}" srcOrd="3" destOrd="0" presId="urn:microsoft.com/office/officeart/2008/layout/VerticalCurvedList"/>
    <dgm:cxn modelId="{A32214DD-B99A-4A9E-80B6-E66D6C4CE3EB}" type="presParOf" srcId="{160DBFD0-2F87-4E89-86CA-F06FC943BC13}" destId="{23043450-B7B5-4B4C-A9AF-9A2BB09A3D9C}" srcOrd="1" destOrd="0" presId="urn:microsoft.com/office/officeart/2008/layout/VerticalCurvedList"/>
    <dgm:cxn modelId="{A2A56ECD-8607-4841-9DE9-DC50D7A6DC80}" type="presParOf" srcId="{160DBFD0-2F87-4E89-86CA-F06FC943BC13}" destId="{CB360350-79FE-4795-B5F8-5880DEA4614D}" srcOrd="2" destOrd="0" presId="urn:microsoft.com/office/officeart/2008/layout/VerticalCurvedList"/>
    <dgm:cxn modelId="{3AB956AD-4165-41A4-8594-44C405FD826D}" type="presParOf" srcId="{CB360350-79FE-4795-B5F8-5880DEA4614D}" destId="{23D74BBB-153A-418E-89D3-E2A5D9B71CFE}" srcOrd="0" destOrd="0" presId="urn:microsoft.com/office/officeart/2008/layout/VerticalCurvedList"/>
    <dgm:cxn modelId="{F278977A-3749-4537-B008-8D3C2C74264D}" type="presParOf" srcId="{160DBFD0-2F87-4E89-86CA-F06FC943BC13}" destId="{B8B4753C-2A3A-4BEC-BAB7-1FE45D587D6E}" srcOrd="3" destOrd="0" presId="urn:microsoft.com/office/officeart/2008/layout/VerticalCurvedList"/>
    <dgm:cxn modelId="{D7C5E9BD-5B68-4B25-8AAE-8BE2DA979E72}" type="presParOf" srcId="{160DBFD0-2F87-4E89-86CA-F06FC943BC13}" destId="{C5FF144C-4966-4DE7-B3F8-B7FCBAC932AB}" srcOrd="4" destOrd="0" presId="urn:microsoft.com/office/officeart/2008/layout/VerticalCurvedList"/>
    <dgm:cxn modelId="{E7BF6DE9-3126-4FDD-B450-3EB71BE6C27E}" type="presParOf" srcId="{C5FF144C-4966-4DE7-B3F8-B7FCBAC932AB}" destId="{1AE39733-D6B6-44CF-9D24-3C2F541E8204}" srcOrd="0" destOrd="0" presId="urn:microsoft.com/office/officeart/2008/layout/VerticalCurvedList"/>
    <dgm:cxn modelId="{54F87990-471C-4D25-A255-2B2A712E5546}" type="presParOf" srcId="{160DBFD0-2F87-4E89-86CA-F06FC943BC13}" destId="{6E0C154B-80F9-49F0-BD3D-02DAC4C8E62B}" srcOrd="5" destOrd="0" presId="urn:microsoft.com/office/officeart/2008/layout/VerticalCurvedList"/>
    <dgm:cxn modelId="{52ABCB69-1099-425D-B5FB-958FD5BBFEE1}" type="presParOf" srcId="{160DBFD0-2F87-4E89-86CA-F06FC943BC13}" destId="{A2E45F55-9F5A-4699-9D4C-87946D5AAF86}" srcOrd="6" destOrd="0" presId="urn:microsoft.com/office/officeart/2008/layout/VerticalCurvedList"/>
    <dgm:cxn modelId="{2D04ECC0-7895-46FE-85FC-49B920A08707}" type="presParOf" srcId="{A2E45F55-9F5A-4699-9D4C-87946D5AAF86}" destId="{CC5B662A-9277-4E50-9886-43C6A2B0D5AF}" srcOrd="0" destOrd="0" presId="urn:microsoft.com/office/officeart/2008/layout/VerticalCurvedList"/>
    <dgm:cxn modelId="{18E9B701-6F56-4174-BCCF-8AD8DAF8CA59}" type="presParOf" srcId="{160DBFD0-2F87-4E89-86CA-F06FC943BC13}" destId="{854DBB80-9CA0-454B-BAF9-625D09AA4CB0}" srcOrd="7" destOrd="0" presId="urn:microsoft.com/office/officeart/2008/layout/VerticalCurvedList"/>
    <dgm:cxn modelId="{8767095D-C36B-446E-BD3C-ED686C2580D0}" type="presParOf" srcId="{160DBFD0-2F87-4E89-86CA-F06FC943BC13}" destId="{2C38296E-BC45-430E-A7BB-E7F9B73D8248}" srcOrd="8" destOrd="0" presId="urn:microsoft.com/office/officeart/2008/layout/VerticalCurvedList"/>
    <dgm:cxn modelId="{BEA64842-6555-4031-8B67-6E41BCC0A7F0}" type="presParOf" srcId="{2C38296E-BC45-430E-A7BB-E7F9B73D8248}" destId="{5B235A21-1268-4E58-910A-D92A7986C7E6}" srcOrd="0" destOrd="0" presId="urn:microsoft.com/office/officeart/2008/layout/VerticalCurvedList"/>
    <dgm:cxn modelId="{FD97D3D6-2221-4277-B9E2-898A2B41E817}" type="presParOf" srcId="{160DBFD0-2F87-4E89-86CA-F06FC943BC13}" destId="{3C0C5617-0844-4E6A-836C-395357A586FF}" srcOrd="9" destOrd="0" presId="urn:microsoft.com/office/officeart/2008/layout/VerticalCurvedList"/>
    <dgm:cxn modelId="{F9D24A3A-AAFC-46A1-A868-DFC8F3E6AD0C}" type="presParOf" srcId="{160DBFD0-2F87-4E89-86CA-F06FC943BC13}" destId="{2E9DD48F-CB98-4B2B-A21B-50F2BDE8F412}" srcOrd="10" destOrd="0" presId="urn:microsoft.com/office/officeart/2008/layout/VerticalCurvedList"/>
    <dgm:cxn modelId="{B16F6211-5F26-4EEB-A4B0-1F718AA76543}" type="presParOf" srcId="{2E9DD48F-CB98-4B2B-A21B-50F2BDE8F412}" destId="{B54F1FF3-1E28-4671-8608-2E2E619DBA1A}" srcOrd="0" destOrd="0" presId="urn:microsoft.com/office/officeart/2008/layout/VerticalCurvedList"/>
    <dgm:cxn modelId="{C788D508-0562-4FFA-A3C5-0BAA4DC40CEE}" type="presParOf" srcId="{160DBFD0-2F87-4E89-86CA-F06FC943BC13}" destId="{60CB4E02-403B-4759-B653-9B68E0E2D9D6}" srcOrd="11" destOrd="0" presId="urn:microsoft.com/office/officeart/2008/layout/VerticalCurvedList"/>
    <dgm:cxn modelId="{1D8F40B7-4240-4AA0-A433-B8BF1582AB87}" type="presParOf" srcId="{160DBFD0-2F87-4E89-86CA-F06FC943BC13}" destId="{45325F8F-964D-4579-886E-B2A1DD5896DD}" srcOrd="12" destOrd="0" presId="urn:microsoft.com/office/officeart/2008/layout/VerticalCurvedList"/>
    <dgm:cxn modelId="{3CF05EED-29FD-4376-9EC1-3E282DD632C6}" type="presParOf" srcId="{45325F8F-964D-4579-886E-B2A1DD5896DD}" destId="{DBEB7C52-59C6-478B-A95D-F32BF09F2786}" srcOrd="0" destOrd="0" presId="urn:microsoft.com/office/officeart/2008/layout/VerticalCurvedList"/>
    <dgm:cxn modelId="{4456E82B-B3EA-411D-854A-7AFDC5D9B1A0}" type="presParOf" srcId="{160DBFD0-2F87-4E89-86CA-F06FC943BC13}" destId="{CFAF9077-92EC-495A-A1BF-0DD9465FB4D9}" srcOrd="13" destOrd="0" presId="urn:microsoft.com/office/officeart/2008/layout/VerticalCurvedList"/>
    <dgm:cxn modelId="{CF6A7082-FFC4-4919-8D7E-F545197CAF06}" type="presParOf" srcId="{160DBFD0-2F87-4E89-86CA-F06FC943BC13}" destId="{25F94600-F604-45F6-B706-C7F76115E5ED}" srcOrd="14" destOrd="0" presId="urn:microsoft.com/office/officeart/2008/layout/VerticalCurvedList"/>
    <dgm:cxn modelId="{E4DCAA09-04C0-4E4B-8568-6DDDA1A641AD}" type="presParOf" srcId="{25F94600-F604-45F6-B706-C7F76115E5ED}" destId="{2B91C42D-BC97-4301-8911-B86197B25F4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F205AA-E3A1-4CC8-ACEC-5BBCE103BA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pt-BR"/>
        </a:p>
      </dgm:t>
    </dgm:pt>
    <dgm:pt modelId="{DED6DC49-102F-46A3-854B-A352B91C1DFC}">
      <dgm:prSet phldrT="[Texto]" custT="1"/>
      <dgm:spPr/>
      <dgm:t>
        <a:bodyPr/>
        <a:lstStyle/>
        <a:p>
          <a:r>
            <a:rPr lang="pt-BR" sz="1600" dirty="0">
              <a:latin typeface="+mj-lt"/>
            </a:rPr>
            <a:t>Contabilidade geral</a:t>
          </a:r>
        </a:p>
      </dgm:t>
    </dgm:pt>
    <dgm:pt modelId="{A5C22F8F-D5D5-4084-AEFC-4CEAE3664F60}" type="parTrans" cxnId="{983BA2BE-5D19-497C-8840-CA225FD66170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D9A0BE60-B082-45F7-A814-F476B14C6159}" type="sibTrans" cxnId="{983BA2BE-5D19-497C-8840-CA225FD66170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191E59DF-7CA7-4FAA-B5EA-4BE8863C7979}">
      <dgm:prSet phldrT="[Texto]" custT="1"/>
      <dgm:spPr/>
      <dgm:t>
        <a:bodyPr/>
        <a:lstStyle/>
        <a:p>
          <a:r>
            <a:rPr lang="pt-BR" sz="1600" dirty="0">
              <a:latin typeface="+mj-lt"/>
            </a:rPr>
            <a:t>Assessoria jurídica trabalhista, cível, tributária e junto ao tribunal marítimo</a:t>
          </a:r>
        </a:p>
      </dgm:t>
    </dgm:pt>
    <dgm:pt modelId="{B4C0E2F6-DB5D-472D-B62A-36D8979124DF}" type="parTrans" cxnId="{24407124-FA0E-4CF2-BF6C-CFF8FA33874E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72FF0D0D-E6E5-41A1-BB3C-4CBEFBA54DDE}" type="sibTrans" cxnId="{24407124-FA0E-4CF2-BF6C-CFF8FA33874E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77928B26-3AC6-4AAC-AB46-4FC18DBF31D5}">
      <dgm:prSet phldrT="[Texto]" custT="1"/>
      <dgm:spPr/>
      <dgm:t>
        <a:bodyPr/>
        <a:lstStyle/>
        <a:p>
          <a:r>
            <a:rPr lang="pt-BR" sz="1600" dirty="0">
              <a:latin typeface="+mj-lt"/>
            </a:rPr>
            <a:t>Despesas tributárias (contribuição sindical e patronal)</a:t>
          </a:r>
        </a:p>
      </dgm:t>
    </dgm:pt>
    <dgm:pt modelId="{D971F2E8-E571-47B4-9D72-4F2BED9C493A}" type="parTrans" cxnId="{165B8833-9898-41B3-8280-6F8A927853E0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C9C460BD-66A1-4FEE-87CF-BEBDD518CF2C}" type="sibTrans" cxnId="{165B8833-9898-41B3-8280-6F8A927853E0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873999B3-D9DF-47B2-9CFD-17B10F5D5B7E}">
      <dgm:prSet custT="1"/>
      <dgm:spPr/>
      <dgm:t>
        <a:bodyPr/>
        <a:lstStyle/>
        <a:p>
          <a:r>
            <a:rPr lang="pt-BR" sz="1600" dirty="0">
              <a:latin typeface="+mj-lt"/>
            </a:rPr>
            <a:t>Administração financeira</a:t>
          </a:r>
        </a:p>
      </dgm:t>
    </dgm:pt>
    <dgm:pt modelId="{F6D3D879-EF24-49CD-98AB-39518F83D3BA}" type="parTrans" cxnId="{F22D7AA6-E82F-42AB-AA4B-67641A65B395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67263D44-F3AE-436A-A368-D76F1F1A0356}" type="sibTrans" cxnId="{F22D7AA6-E82F-42AB-AA4B-67641A65B395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3CFB7E23-B949-4F85-8095-C41E409F3154}">
      <dgm:prSet custT="1"/>
      <dgm:spPr/>
      <dgm:t>
        <a:bodyPr/>
        <a:lstStyle/>
        <a:p>
          <a:r>
            <a:rPr lang="pt-BR" sz="1600" dirty="0">
              <a:latin typeface="+mj-lt"/>
            </a:rPr>
            <a:t>Despesas com publicações (publicações e quadros nas lanchas e nas atalaias)</a:t>
          </a:r>
        </a:p>
      </dgm:t>
    </dgm:pt>
    <dgm:pt modelId="{340CA997-FB95-4C7C-A98E-080956DF9F7A}" type="parTrans" cxnId="{123BB67A-0C45-4CED-B180-4449E5B1DE57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BE0E6D1C-896C-495C-B00D-82DFCA16C4A9}" type="sibTrans" cxnId="{123BB67A-0C45-4CED-B180-4449E5B1DE57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A12D95C2-98FE-4589-B040-FDF316B99272}">
      <dgm:prSet custT="1"/>
      <dgm:spPr/>
      <dgm:t>
        <a:bodyPr/>
        <a:lstStyle/>
        <a:p>
          <a:r>
            <a:rPr lang="pt-BR" sz="1600">
              <a:latin typeface="+mj-lt"/>
            </a:rPr>
            <a:t>Seguro (das lanchas e equipamentos, da atalaia, do escritório, do prático, dos automóveis)</a:t>
          </a:r>
        </a:p>
      </dgm:t>
    </dgm:pt>
    <dgm:pt modelId="{65DFB10A-DAA9-4BFC-B219-99F0C4F48A44}" type="parTrans" cxnId="{91A065E9-B37E-419C-B1F9-7A86A7D2FF9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0E0664F2-36FA-46A0-ACC4-97674C2D0865}" type="sibTrans" cxnId="{91A065E9-B37E-419C-B1F9-7A86A7D2FF9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41DBD964-736D-43C9-B0C6-558D0BC17D8B}">
      <dgm:prSet custT="1"/>
      <dgm:spPr/>
      <dgm:t>
        <a:bodyPr/>
        <a:lstStyle/>
        <a:p>
          <a:r>
            <a:rPr lang="pt-BR" sz="1300" dirty="0">
              <a:latin typeface="+mj-lt"/>
            </a:rPr>
            <a:t>Custos do deslocamento entre as regiões de embarque e desembarque e tempo necessário aos descolamentos e tempo à disposição nas cidades ao longo da ZP (hora do prático a ser remunerada)</a:t>
          </a:r>
        </a:p>
      </dgm:t>
    </dgm:pt>
    <dgm:pt modelId="{0FE567FC-E2FA-4608-9AE1-A3902B82A68B}" type="parTrans" cxnId="{EB280F51-1793-4F55-B97D-C8B23D407CD6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87C1F132-01E3-4761-BE92-17A16949E39F}" type="sibTrans" cxnId="{EB280F51-1793-4F55-B97D-C8B23D407CD6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78AA7144-9BA9-4468-9F34-3D174502543A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43E69037-47B6-47BF-8FB5-918ED73A24BF}" type="parTrans" cxnId="{D7061D68-7365-4CD0-8AC9-80B4134F6654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254123C1-1DE7-444B-B349-44C287622793}" type="sibTrans" cxnId="{D7061D68-7365-4CD0-8AC9-80B4134F6654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8FA523D2-8FD6-4485-95C9-74A18A41B1EA}" type="pres">
      <dgm:prSet presAssocID="{DAF205AA-E3A1-4CC8-ACEC-5BBCE103BA84}" presName="Name0" presStyleCnt="0">
        <dgm:presLayoutVars>
          <dgm:chMax val="7"/>
          <dgm:chPref val="7"/>
          <dgm:dir/>
        </dgm:presLayoutVars>
      </dgm:prSet>
      <dgm:spPr/>
    </dgm:pt>
    <dgm:pt modelId="{1B9BA114-3AEA-4E12-A5F5-3D7A1258F6E7}" type="pres">
      <dgm:prSet presAssocID="{DAF205AA-E3A1-4CC8-ACEC-5BBCE103BA84}" presName="Name1" presStyleCnt="0"/>
      <dgm:spPr/>
    </dgm:pt>
    <dgm:pt modelId="{9385569F-338D-4E74-A898-A8BD6D194A60}" type="pres">
      <dgm:prSet presAssocID="{DAF205AA-E3A1-4CC8-ACEC-5BBCE103BA84}" presName="cycle" presStyleCnt="0"/>
      <dgm:spPr/>
    </dgm:pt>
    <dgm:pt modelId="{2112B456-CB9C-4C0D-AA1E-3217E6D058ED}" type="pres">
      <dgm:prSet presAssocID="{DAF205AA-E3A1-4CC8-ACEC-5BBCE103BA84}" presName="srcNode" presStyleLbl="node1" presStyleIdx="0" presStyleCnt="7"/>
      <dgm:spPr/>
    </dgm:pt>
    <dgm:pt modelId="{60FB37FD-07EF-4AB7-A89F-DA02404FD161}" type="pres">
      <dgm:prSet presAssocID="{DAF205AA-E3A1-4CC8-ACEC-5BBCE103BA84}" presName="conn" presStyleLbl="parChTrans1D2" presStyleIdx="0" presStyleCnt="1"/>
      <dgm:spPr/>
    </dgm:pt>
    <dgm:pt modelId="{F937770D-1178-405F-8A5A-D01CC98CF4F0}" type="pres">
      <dgm:prSet presAssocID="{DAF205AA-E3A1-4CC8-ACEC-5BBCE103BA84}" presName="extraNode" presStyleLbl="node1" presStyleIdx="0" presStyleCnt="7"/>
      <dgm:spPr/>
    </dgm:pt>
    <dgm:pt modelId="{FC9C345A-737B-4309-B578-8AA89CBC6B17}" type="pres">
      <dgm:prSet presAssocID="{DAF205AA-E3A1-4CC8-ACEC-5BBCE103BA84}" presName="dstNode" presStyleLbl="node1" presStyleIdx="0" presStyleCnt="7"/>
      <dgm:spPr/>
    </dgm:pt>
    <dgm:pt modelId="{DF6EC267-D610-4577-BA44-9C4A648E3358}" type="pres">
      <dgm:prSet presAssocID="{DED6DC49-102F-46A3-854B-A352B91C1DFC}" presName="text_1" presStyleLbl="node1" presStyleIdx="0" presStyleCnt="7">
        <dgm:presLayoutVars>
          <dgm:bulletEnabled val="1"/>
        </dgm:presLayoutVars>
      </dgm:prSet>
      <dgm:spPr/>
    </dgm:pt>
    <dgm:pt modelId="{DB14FADE-D9CB-460B-A492-846C64D4C230}" type="pres">
      <dgm:prSet presAssocID="{DED6DC49-102F-46A3-854B-A352B91C1DFC}" presName="accent_1" presStyleCnt="0"/>
      <dgm:spPr/>
    </dgm:pt>
    <dgm:pt modelId="{4D571896-3D22-457F-A85B-AEB30454BD32}" type="pres">
      <dgm:prSet presAssocID="{DED6DC49-102F-46A3-854B-A352B91C1DFC}" presName="accentRepeatNode" presStyleLbl="solidFgAcc1" presStyleIdx="0" presStyleCnt="7"/>
      <dgm:spPr/>
    </dgm:pt>
    <dgm:pt modelId="{2E385328-2572-494D-8A96-3DA4F7FEA021}" type="pres">
      <dgm:prSet presAssocID="{191E59DF-7CA7-4FAA-B5EA-4BE8863C7979}" presName="text_2" presStyleLbl="node1" presStyleIdx="1" presStyleCnt="7">
        <dgm:presLayoutVars>
          <dgm:bulletEnabled val="1"/>
        </dgm:presLayoutVars>
      </dgm:prSet>
      <dgm:spPr/>
    </dgm:pt>
    <dgm:pt modelId="{26D02324-92AF-40CA-9692-BE36B689D733}" type="pres">
      <dgm:prSet presAssocID="{191E59DF-7CA7-4FAA-B5EA-4BE8863C7979}" presName="accent_2" presStyleCnt="0"/>
      <dgm:spPr/>
    </dgm:pt>
    <dgm:pt modelId="{88737A06-2DD8-4EF2-95B9-7F564BFE88F9}" type="pres">
      <dgm:prSet presAssocID="{191E59DF-7CA7-4FAA-B5EA-4BE8863C7979}" presName="accentRepeatNode" presStyleLbl="solidFgAcc1" presStyleIdx="1" presStyleCnt="7"/>
      <dgm:spPr/>
    </dgm:pt>
    <dgm:pt modelId="{3EE238F5-AC8C-47FB-98C9-6F1F7BD09669}" type="pres">
      <dgm:prSet presAssocID="{77928B26-3AC6-4AAC-AB46-4FC18DBF31D5}" presName="text_3" presStyleLbl="node1" presStyleIdx="2" presStyleCnt="7">
        <dgm:presLayoutVars>
          <dgm:bulletEnabled val="1"/>
        </dgm:presLayoutVars>
      </dgm:prSet>
      <dgm:spPr/>
    </dgm:pt>
    <dgm:pt modelId="{811294FF-A648-4A6D-85A2-1ABC4AF40CE2}" type="pres">
      <dgm:prSet presAssocID="{77928B26-3AC6-4AAC-AB46-4FC18DBF31D5}" presName="accent_3" presStyleCnt="0"/>
      <dgm:spPr/>
    </dgm:pt>
    <dgm:pt modelId="{A4D9F774-EBD0-4E1F-8FDA-5F707652E565}" type="pres">
      <dgm:prSet presAssocID="{77928B26-3AC6-4AAC-AB46-4FC18DBF31D5}" presName="accentRepeatNode" presStyleLbl="solidFgAcc1" presStyleIdx="2" presStyleCnt="7"/>
      <dgm:spPr/>
    </dgm:pt>
    <dgm:pt modelId="{B88A5466-1AE9-4BE1-BB15-83BB5D866D59}" type="pres">
      <dgm:prSet presAssocID="{873999B3-D9DF-47B2-9CFD-17B10F5D5B7E}" presName="text_4" presStyleLbl="node1" presStyleIdx="3" presStyleCnt="7">
        <dgm:presLayoutVars>
          <dgm:bulletEnabled val="1"/>
        </dgm:presLayoutVars>
      </dgm:prSet>
      <dgm:spPr/>
    </dgm:pt>
    <dgm:pt modelId="{E247C9E7-23B8-4A4E-86D2-F9791A09103C}" type="pres">
      <dgm:prSet presAssocID="{873999B3-D9DF-47B2-9CFD-17B10F5D5B7E}" presName="accent_4" presStyleCnt="0"/>
      <dgm:spPr/>
    </dgm:pt>
    <dgm:pt modelId="{FB8C76EC-1E2B-40F2-B48A-75A660F72FA8}" type="pres">
      <dgm:prSet presAssocID="{873999B3-D9DF-47B2-9CFD-17B10F5D5B7E}" presName="accentRepeatNode" presStyleLbl="solidFgAcc1" presStyleIdx="3" presStyleCnt="7"/>
      <dgm:spPr/>
    </dgm:pt>
    <dgm:pt modelId="{FD9ABE0E-DE79-4E2F-9CDA-52B88058412C}" type="pres">
      <dgm:prSet presAssocID="{3CFB7E23-B949-4F85-8095-C41E409F3154}" presName="text_5" presStyleLbl="node1" presStyleIdx="4" presStyleCnt="7">
        <dgm:presLayoutVars>
          <dgm:bulletEnabled val="1"/>
        </dgm:presLayoutVars>
      </dgm:prSet>
      <dgm:spPr/>
    </dgm:pt>
    <dgm:pt modelId="{ABE3C8DA-2F47-41E3-89F4-1200E57FE9E4}" type="pres">
      <dgm:prSet presAssocID="{3CFB7E23-B949-4F85-8095-C41E409F3154}" presName="accent_5" presStyleCnt="0"/>
      <dgm:spPr/>
    </dgm:pt>
    <dgm:pt modelId="{5F56E765-217E-4593-8F71-D150164903A0}" type="pres">
      <dgm:prSet presAssocID="{3CFB7E23-B949-4F85-8095-C41E409F3154}" presName="accentRepeatNode" presStyleLbl="solidFgAcc1" presStyleIdx="4" presStyleCnt="7"/>
      <dgm:spPr/>
    </dgm:pt>
    <dgm:pt modelId="{C53C9F3A-FF0F-44A3-9818-750A43BD23E2}" type="pres">
      <dgm:prSet presAssocID="{A12D95C2-98FE-4589-B040-FDF316B99272}" presName="text_6" presStyleLbl="node1" presStyleIdx="5" presStyleCnt="7">
        <dgm:presLayoutVars>
          <dgm:bulletEnabled val="1"/>
        </dgm:presLayoutVars>
      </dgm:prSet>
      <dgm:spPr/>
    </dgm:pt>
    <dgm:pt modelId="{F1BF8E76-6C9D-4E18-A19E-F6A3F17CD22D}" type="pres">
      <dgm:prSet presAssocID="{A12D95C2-98FE-4589-B040-FDF316B99272}" presName="accent_6" presStyleCnt="0"/>
      <dgm:spPr/>
    </dgm:pt>
    <dgm:pt modelId="{EC0AADC2-7C3F-4B80-AD38-C946064322AD}" type="pres">
      <dgm:prSet presAssocID="{A12D95C2-98FE-4589-B040-FDF316B99272}" presName="accentRepeatNode" presStyleLbl="solidFgAcc1" presStyleIdx="5" presStyleCnt="7"/>
      <dgm:spPr/>
    </dgm:pt>
    <dgm:pt modelId="{E8DA6941-7F9A-4584-97EF-0487E3BE6745}" type="pres">
      <dgm:prSet presAssocID="{41DBD964-736D-43C9-B0C6-558D0BC17D8B}" presName="text_7" presStyleLbl="node1" presStyleIdx="6" presStyleCnt="7">
        <dgm:presLayoutVars>
          <dgm:bulletEnabled val="1"/>
        </dgm:presLayoutVars>
      </dgm:prSet>
      <dgm:spPr/>
    </dgm:pt>
    <dgm:pt modelId="{91D1AC7A-6236-4B84-BDCB-2AB7F288CF46}" type="pres">
      <dgm:prSet presAssocID="{41DBD964-736D-43C9-B0C6-558D0BC17D8B}" presName="accent_7" presStyleCnt="0"/>
      <dgm:spPr/>
    </dgm:pt>
    <dgm:pt modelId="{9905EB45-B84F-492F-A2A6-FE104AD4CA2F}" type="pres">
      <dgm:prSet presAssocID="{41DBD964-736D-43C9-B0C6-558D0BC17D8B}" presName="accentRepeatNode" presStyleLbl="solidFgAcc1" presStyleIdx="6" presStyleCnt="7"/>
      <dgm:spPr/>
    </dgm:pt>
  </dgm:ptLst>
  <dgm:cxnLst>
    <dgm:cxn modelId="{652AC81F-3840-4FF4-BE77-FB176EDA24B0}" type="presOf" srcId="{3CFB7E23-B949-4F85-8095-C41E409F3154}" destId="{FD9ABE0E-DE79-4E2F-9CDA-52B88058412C}" srcOrd="0" destOrd="0" presId="urn:microsoft.com/office/officeart/2008/layout/VerticalCurvedList"/>
    <dgm:cxn modelId="{24407124-FA0E-4CF2-BF6C-CFF8FA33874E}" srcId="{DAF205AA-E3A1-4CC8-ACEC-5BBCE103BA84}" destId="{191E59DF-7CA7-4FAA-B5EA-4BE8863C7979}" srcOrd="1" destOrd="0" parTransId="{B4C0E2F6-DB5D-472D-B62A-36D8979124DF}" sibTransId="{72FF0D0D-E6E5-41A1-BB3C-4CBEFBA54DDE}"/>
    <dgm:cxn modelId="{99B70327-24B7-44E2-804E-A70C2831032A}" type="presOf" srcId="{D9A0BE60-B082-45F7-A814-F476B14C6159}" destId="{60FB37FD-07EF-4AB7-A89F-DA02404FD161}" srcOrd="0" destOrd="0" presId="urn:microsoft.com/office/officeart/2008/layout/VerticalCurvedList"/>
    <dgm:cxn modelId="{165B8833-9898-41B3-8280-6F8A927853E0}" srcId="{DAF205AA-E3A1-4CC8-ACEC-5BBCE103BA84}" destId="{77928B26-3AC6-4AAC-AB46-4FC18DBF31D5}" srcOrd="2" destOrd="0" parTransId="{D971F2E8-E571-47B4-9D72-4F2BED9C493A}" sibTransId="{C9C460BD-66A1-4FEE-87CF-BEBDD518CF2C}"/>
    <dgm:cxn modelId="{FFB46E3D-7E50-44EE-B25C-A709052C2837}" type="presOf" srcId="{41DBD964-736D-43C9-B0C6-558D0BC17D8B}" destId="{E8DA6941-7F9A-4584-97EF-0487E3BE6745}" srcOrd="0" destOrd="0" presId="urn:microsoft.com/office/officeart/2008/layout/VerticalCurvedList"/>
    <dgm:cxn modelId="{30E13A5C-1585-44AC-8B39-4B1E69F18969}" type="presOf" srcId="{DAF205AA-E3A1-4CC8-ACEC-5BBCE103BA84}" destId="{8FA523D2-8FD6-4485-95C9-74A18A41B1EA}" srcOrd="0" destOrd="0" presId="urn:microsoft.com/office/officeart/2008/layout/VerticalCurvedList"/>
    <dgm:cxn modelId="{94C82F62-8F24-479D-9C25-146789D7EF48}" type="presOf" srcId="{A12D95C2-98FE-4589-B040-FDF316B99272}" destId="{C53C9F3A-FF0F-44A3-9818-750A43BD23E2}" srcOrd="0" destOrd="0" presId="urn:microsoft.com/office/officeart/2008/layout/VerticalCurvedList"/>
    <dgm:cxn modelId="{D7061D68-7365-4CD0-8AC9-80B4134F6654}" srcId="{DAF205AA-E3A1-4CC8-ACEC-5BBCE103BA84}" destId="{78AA7144-9BA9-4468-9F34-3D174502543A}" srcOrd="7" destOrd="0" parTransId="{43E69037-47B6-47BF-8FB5-918ED73A24BF}" sibTransId="{254123C1-1DE7-444B-B349-44C287622793}"/>
    <dgm:cxn modelId="{EB280F51-1793-4F55-B97D-C8B23D407CD6}" srcId="{DAF205AA-E3A1-4CC8-ACEC-5BBCE103BA84}" destId="{41DBD964-736D-43C9-B0C6-558D0BC17D8B}" srcOrd="6" destOrd="0" parTransId="{0FE567FC-E2FA-4608-9AE1-A3902B82A68B}" sibTransId="{87C1F132-01E3-4761-BE92-17A16949E39F}"/>
    <dgm:cxn modelId="{23B28351-C03C-4A4F-9EA4-162A910C8D5C}" type="presOf" srcId="{191E59DF-7CA7-4FAA-B5EA-4BE8863C7979}" destId="{2E385328-2572-494D-8A96-3DA4F7FEA021}" srcOrd="0" destOrd="0" presId="urn:microsoft.com/office/officeart/2008/layout/VerticalCurvedList"/>
    <dgm:cxn modelId="{123BB67A-0C45-4CED-B180-4449E5B1DE57}" srcId="{DAF205AA-E3A1-4CC8-ACEC-5BBCE103BA84}" destId="{3CFB7E23-B949-4F85-8095-C41E409F3154}" srcOrd="4" destOrd="0" parTransId="{340CA997-FB95-4C7C-A98E-080956DF9F7A}" sibTransId="{BE0E6D1C-896C-495C-B00D-82DFCA16C4A9}"/>
    <dgm:cxn modelId="{A713748A-09B8-4690-B78F-491C64D7E515}" type="presOf" srcId="{873999B3-D9DF-47B2-9CFD-17B10F5D5B7E}" destId="{B88A5466-1AE9-4BE1-BB15-83BB5D866D59}" srcOrd="0" destOrd="0" presId="urn:microsoft.com/office/officeart/2008/layout/VerticalCurvedList"/>
    <dgm:cxn modelId="{3CF4D893-6827-4842-90B8-3465957A4BC4}" type="presOf" srcId="{DED6DC49-102F-46A3-854B-A352B91C1DFC}" destId="{DF6EC267-D610-4577-BA44-9C4A648E3358}" srcOrd="0" destOrd="0" presId="urn:microsoft.com/office/officeart/2008/layout/VerticalCurvedList"/>
    <dgm:cxn modelId="{7F26C29F-E220-4489-B033-0F2A28041788}" type="presOf" srcId="{77928B26-3AC6-4AAC-AB46-4FC18DBF31D5}" destId="{3EE238F5-AC8C-47FB-98C9-6F1F7BD09669}" srcOrd="0" destOrd="0" presId="urn:microsoft.com/office/officeart/2008/layout/VerticalCurvedList"/>
    <dgm:cxn modelId="{F22D7AA6-E82F-42AB-AA4B-67641A65B395}" srcId="{DAF205AA-E3A1-4CC8-ACEC-5BBCE103BA84}" destId="{873999B3-D9DF-47B2-9CFD-17B10F5D5B7E}" srcOrd="3" destOrd="0" parTransId="{F6D3D879-EF24-49CD-98AB-39518F83D3BA}" sibTransId="{67263D44-F3AE-436A-A368-D76F1F1A0356}"/>
    <dgm:cxn modelId="{983BA2BE-5D19-497C-8840-CA225FD66170}" srcId="{DAF205AA-E3A1-4CC8-ACEC-5BBCE103BA84}" destId="{DED6DC49-102F-46A3-854B-A352B91C1DFC}" srcOrd="0" destOrd="0" parTransId="{A5C22F8F-D5D5-4084-AEFC-4CEAE3664F60}" sibTransId="{D9A0BE60-B082-45F7-A814-F476B14C6159}"/>
    <dgm:cxn modelId="{91A065E9-B37E-419C-B1F9-7A86A7D2FF93}" srcId="{DAF205AA-E3A1-4CC8-ACEC-5BBCE103BA84}" destId="{A12D95C2-98FE-4589-B040-FDF316B99272}" srcOrd="5" destOrd="0" parTransId="{65DFB10A-DAA9-4BFC-B219-99F0C4F48A44}" sibTransId="{0E0664F2-36FA-46A0-ACC4-97674C2D0865}"/>
    <dgm:cxn modelId="{56E9BEAF-D92B-450D-889F-4C04AD1FFEAB}" type="presParOf" srcId="{8FA523D2-8FD6-4485-95C9-74A18A41B1EA}" destId="{1B9BA114-3AEA-4E12-A5F5-3D7A1258F6E7}" srcOrd="0" destOrd="0" presId="urn:microsoft.com/office/officeart/2008/layout/VerticalCurvedList"/>
    <dgm:cxn modelId="{49F2D827-7C9E-4FAE-B1BB-5F5436F5F4D0}" type="presParOf" srcId="{1B9BA114-3AEA-4E12-A5F5-3D7A1258F6E7}" destId="{9385569F-338D-4E74-A898-A8BD6D194A60}" srcOrd="0" destOrd="0" presId="urn:microsoft.com/office/officeart/2008/layout/VerticalCurvedList"/>
    <dgm:cxn modelId="{E9639A6B-AE35-4962-9E96-0E9CECA2C6DC}" type="presParOf" srcId="{9385569F-338D-4E74-A898-A8BD6D194A60}" destId="{2112B456-CB9C-4C0D-AA1E-3217E6D058ED}" srcOrd="0" destOrd="0" presId="urn:microsoft.com/office/officeart/2008/layout/VerticalCurvedList"/>
    <dgm:cxn modelId="{135A0786-D809-48B0-A57E-8BC21F2B797B}" type="presParOf" srcId="{9385569F-338D-4E74-A898-A8BD6D194A60}" destId="{60FB37FD-07EF-4AB7-A89F-DA02404FD161}" srcOrd="1" destOrd="0" presId="urn:microsoft.com/office/officeart/2008/layout/VerticalCurvedList"/>
    <dgm:cxn modelId="{A01F58B8-3140-49CF-A9F1-2224C08404E5}" type="presParOf" srcId="{9385569F-338D-4E74-A898-A8BD6D194A60}" destId="{F937770D-1178-405F-8A5A-D01CC98CF4F0}" srcOrd="2" destOrd="0" presId="urn:microsoft.com/office/officeart/2008/layout/VerticalCurvedList"/>
    <dgm:cxn modelId="{6A714DFC-D8B1-4FEC-B0E3-5112FB4223C4}" type="presParOf" srcId="{9385569F-338D-4E74-A898-A8BD6D194A60}" destId="{FC9C345A-737B-4309-B578-8AA89CBC6B17}" srcOrd="3" destOrd="0" presId="urn:microsoft.com/office/officeart/2008/layout/VerticalCurvedList"/>
    <dgm:cxn modelId="{8FE4B5DB-9126-4A4F-B5AF-099D78B356F7}" type="presParOf" srcId="{1B9BA114-3AEA-4E12-A5F5-3D7A1258F6E7}" destId="{DF6EC267-D610-4577-BA44-9C4A648E3358}" srcOrd="1" destOrd="0" presId="urn:microsoft.com/office/officeart/2008/layout/VerticalCurvedList"/>
    <dgm:cxn modelId="{E96367DB-0C3F-4569-BB25-3FF2DDD8A05B}" type="presParOf" srcId="{1B9BA114-3AEA-4E12-A5F5-3D7A1258F6E7}" destId="{DB14FADE-D9CB-460B-A492-846C64D4C230}" srcOrd="2" destOrd="0" presId="urn:microsoft.com/office/officeart/2008/layout/VerticalCurvedList"/>
    <dgm:cxn modelId="{144027C0-F3BB-4828-9012-AF106E8C957C}" type="presParOf" srcId="{DB14FADE-D9CB-460B-A492-846C64D4C230}" destId="{4D571896-3D22-457F-A85B-AEB30454BD32}" srcOrd="0" destOrd="0" presId="urn:microsoft.com/office/officeart/2008/layout/VerticalCurvedList"/>
    <dgm:cxn modelId="{5C3C6AC5-B088-4AC0-9539-1662CA90EE7E}" type="presParOf" srcId="{1B9BA114-3AEA-4E12-A5F5-3D7A1258F6E7}" destId="{2E385328-2572-494D-8A96-3DA4F7FEA021}" srcOrd="3" destOrd="0" presId="urn:microsoft.com/office/officeart/2008/layout/VerticalCurvedList"/>
    <dgm:cxn modelId="{884EF657-E677-4D09-8FC0-5897E92131A0}" type="presParOf" srcId="{1B9BA114-3AEA-4E12-A5F5-3D7A1258F6E7}" destId="{26D02324-92AF-40CA-9692-BE36B689D733}" srcOrd="4" destOrd="0" presId="urn:microsoft.com/office/officeart/2008/layout/VerticalCurvedList"/>
    <dgm:cxn modelId="{65489FA0-10F9-445D-9265-267486EABD32}" type="presParOf" srcId="{26D02324-92AF-40CA-9692-BE36B689D733}" destId="{88737A06-2DD8-4EF2-95B9-7F564BFE88F9}" srcOrd="0" destOrd="0" presId="urn:microsoft.com/office/officeart/2008/layout/VerticalCurvedList"/>
    <dgm:cxn modelId="{796DA65D-A595-48E9-968F-B9EB37443CBF}" type="presParOf" srcId="{1B9BA114-3AEA-4E12-A5F5-3D7A1258F6E7}" destId="{3EE238F5-AC8C-47FB-98C9-6F1F7BD09669}" srcOrd="5" destOrd="0" presId="urn:microsoft.com/office/officeart/2008/layout/VerticalCurvedList"/>
    <dgm:cxn modelId="{E4CDBA5F-315A-48EB-9844-49BA9BFC6462}" type="presParOf" srcId="{1B9BA114-3AEA-4E12-A5F5-3D7A1258F6E7}" destId="{811294FF-A648-4A6D-85A2-1ABC4AF40CE2}" srcOrd="6" destOrd="0" presId="urn:microsoft.com/office/officeart/2008/layout/VerticalCurvedList"/>
    <dgm:cxn modelId="{A145A024-A734-4BF3-AEE6-074EA6AA737E}" type="presParOf" srcId="{811294FF-A648-4A6D-85A2-1ABC4AF40CE2}" destId="{A4D9F774-EBD0-4E1F-8FDA-5F707652E565}" srcOrd="0" destOrd="0" presId="urn:microsoft.com/office/officeart/2008/layout/VerticalCurvedList"/>
    <dgm:cxn modelId="{8B2E1C80-D962-459C-BBDE-254FE1618EF9}" type="presParOf" srcId="{1B9BA114-3AEA-4E12-A5F5-3D7A1258F6E7}" destId="{B88A5466-1AE9-4BE1-BB15-83BB5D866D59}" srcOrd="7" destOrd="0" presId="urn:microsoft.com/office/officeart/2008/layout/VerticalCurvedList"/>
    <dgm:cxn modelId="{D7152263-D0BF-4D59-81B9-3A24A0D5F1D3}" type="presParOf" srcId="{1B9BA114-3AEA-4E12-A5F5-3D7A1258F6E7}" destId="{E247C9E7-23B8-4A4E-86D2-F9791A09103C}" srcOrd="8" destOrd="0" presId="urn:microsoft.com/office/officeart/2008/layout/VerticalCurvedList"/>
    <dgm:cxn modelId="{09C7DE2D-B9B4-4044-8E81-F679E9B159E1}" type="presParOf" srcId="{E247C9E7-23B8-4A4E-86D2-F9791A09103C}" destId="{FB8C76EC-1E2B-40F2-B48A-75A660F72FA8}" srcOrd="0" destOrd="0" presId="urn:microsoft.com/office/officeart/2008/layout/VerticalCurvedList"/>
    <dgm:cxn modelId="{7192FAAF-829E-4B7E-B9DF-3D6843139A0D}" type="presParOf" srcId="{1B9BA114-3AEA-4E12-A5F5-3D7A1258F6E7}" destId="{FD9ABE0E-DE79-4E2F-9CDA-52B88058412C}" srcOrd="9" destOrd="0" presId="urn:microsoft.com/office/officeart/2008/layout/VerticalCurvedList"/>
    <dgm:cxn modelId="{AA5FA79F-033D-4A63-B490-C7E8C92F824D}" type="presParOf" srcId="{1B9BA114-3AEA-4E12-A5F5-3D7A1258F6E7}" destId="{ABE3C8DA-2F47-41E3-89F4-1200E57FE9E4}" srcOrd="10" destOrd="0" presId="urn:microsoft.com/office/officeart/2008/layout/VerticalCurvedList"/>
    <dgm:cxn modelId="{876F5D07-F00C-44AE-98F5-4D5F1C4EE64B}" type="presParOf" srcId="{ABE3C8DA-2F47-41E3-89F4-1200E57FE9E4}" destId="{5F56E765-217E-4593-8F71-D150164903A0}" srcOrd="0" destOrd="0" presId="urn:microsoft.com/office/officeart/2008/layout/VerticalCurvedList"/>
    <dgm:cxn modelId="{EB5D485C-D7F5-4324-9F6E-C0A225461363}" type="presParOf" srcId="{1B9BA114-3AEA-4E12-A5F5-3D7A1258F6E7}" destId="{C53C9F3A-FF0F-44A3-9818-750A43BD23E2}" srcOrd="11" destOrd="0" presId="urn:microsoft.com/office/officeart/2008/layout/VerticalCurvedList"/>
    <dgm:cxn modelId="{95CF9BCB-EE8C-4DF2-8EE1-50CD83630433}" type="presParOf" srcId="{1B9BA114-3AEA-4E12-A5F5-3D7A1258F6E7}" destId="{F1BF8E76-6C9D-4E18-A19E-F6A3F17CD22D}" srcOrd="12" destOrd="0" presId="urn:microsoft.com/office/officeart/2008/layout/VerticalCurvedList"/>
    <dgm:cxn modelId="{590A6476-766B-46CC-A08F-2F8062C3439F}" type="presParOf" srcId="{F1BF8E76-6C9D-4E18-A19E-F6A3F17CD22D}" destId="{EC0AADC2-7C3F-4B80-AD38-C946064322AD}" srcOrd="0" destOrd="0" presId="urn:microsoft.com/office/officeart/2008/layout/VerticalCurvedList"/>
    <dgm:cxn modelId="{73E0CB1F-70CB-4D81-B1A1-FB800BC8F7BE}" type="presParOf" srcId="{1B9BA114-3AEA-4E12-A5F5-3D7A1258F6E7}" destId="{E8DA6941-7F9A-4584-97EF-0487E3BE6745}" srcOrd="13" destOrd="0" presId="urn:microsoft.com/office/officeart/2008/layout/VerticalCurvedList"/>
    <dgm:cxn modelId="{D29C46CE-EF42-4632-A968-337B30E1542B}" type="presParOf" srcId="{1B9BA114-3AEA-4E12-A5F5-3D7A1258F6E7}" destId="{91D1AC7A-6236-4B84-BDCB-2AB7F288CF46}" srcOrd="14" destOrd="0" presId="urn:microsoft.com/office/officeart/2008/layout/VerticalCurvedList"/>
    <dgm:cxn modelId="{03FF0EDC-D234-41D0-A7DE-B1AAA854B160}" type="presParOf" srcId="{91D1AC7A-6236-4B84-BDCB-2AB7F288CF46}" destId="{9905EB45-B84F-492F-A2A6-FE104AD4CA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08A18F-AC58-4C9D-9B58-CD318956114B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345213D6-3E41-429A-9F69-9A7A113116BB}">
      <dgm:prSet phldrT="[Texto]" custT="1"/>
      <dgm:spPr/>
      <dgm:t>
        <a:bodyPr/>
        <a:lstStyle/>
        <a:p>
          <a:r>
            <a:rPr lang="pt-BR" sz="1400" dirty="0">
              <a:latin typeface="Calibri Light" panose="020F0302020204030204" pitchFamily="34" charset="0"/>
            </a:rPr>
            <a:t>Geração de externalidades negativas configura </a:t>
          </a:r>
          <a:r>
            <a:rPr lang="pt-BR" sz="1400" u="sng" dirty="0">
              <a:latin typeface="Calibri Light" panose="020F0302020204030204" pitchFamily="34" charset="0"/>
            </a:rPr>
            <a:t>falha de mercado</a:t>
          </a:r>
          <a:r>
            <a:rPr lang="pt-BR" sz="1400" dirty="0" bmk="_Toc410302848">
              <a:latin typeface="Calibri Light" panose="020F0302020204030204" pitchFamily="34" charset="0"/>
            </a:rPr>
            <a:t>...</a:t>
          </a:r>
          <a:endParaRPr lang="pt-BR" sz="1400" dirty="0">
            <a:latin typeface="Calibri Light" panose="020F0302020204030204" pitchFamily="34" charset="0"/>
          </a:endParaRPr>
        </a:p>
      </dgm:t>
    </dgm:pt>
    <dgm:pt modelId="{B7964359-D2CC-4C67-B577-CCC629F48E6F}" type="parTrans" cxnId="{44CC866B-22E1-40B0-BC87-59125E1F7572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1E00256B-6219-4C95-ABF1-B7F2F7539C27}" type="sibTrans" cxnId="{44CC866B-22E1-40B0-BC87-59125E1F7572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21F1E63F-0EC2-4F7A-9800-E6E11DB3889F}">
      <dgm:prSet phldrT="[Texto]" custT="1"/>
      <dgm:spPr/>
      <dgm:t>
        <a:bodyPr/>
        <a:lstStyle/>
        <a:p>
          <a:r>
            <a:rPr lang="pt-BR" sz="1400" dirty="0">
              <a:latin typeface="Calibri Light" panose="020F0302020204030204" pitchFamily="34" charset="0"/>
            </a:rPr>
            <a:t>Custos de um acidente não se resumem aos custos privados...</a:t>
          </a:r>
        </a:p>
      </dgm:t>
    </dgm:pt>
    <dgm:pt modelId="{4AF6CC44-7267-4022-BF39-2943C33416C9}" type="parTrans" cxnId="{49508BF0-843E-4AFC-B4C9-5BFA2A286B2D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0FDF81F1-0FF6-4DBC-8A41-941FE55D318E}" type="sibTrans" cxnId="{49508BF0-843E-4AFC-B4C9-5BFA2A286B2D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7E29346E-F655-47F3-9D65-C983DC7EBA82}">
      <dgm:prSet phldrT="[Texto]" custT="1"/>
      <dgm:spPr/>
      <dgm:t>
        <a:bodyPr/>
        <a:lstStyle/>
        <a:p>
          <a:r>
            <a:rPr lang="pt-BR" sz="1400" dirty="0">
              <a:latin typeface="Calibri Light" panose="020F0302020204030204" pitchFamily="34" charset="0"/>
            </a:rPr>
            <a:t>Danos às embarcações das companhias contratantes</a:t>
          </a:r>
        </a:p>
      </dgm:t>
    </dgm:pt>
    <dgm:pt modelId="{64733674-6F25-4DF9-B0B1-49DEE13AAC40}" type="parTrans" cxnId="{0335FBBA-CD76-47B3-9BBF-B32EA42704B5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3FC6A203-68BE-4954-91E6-94AA6CA72B74}" type="sibTrans" cxnId="{0335FBBA-CD76-47B3-9BBF-B32EA42704B5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F166137D-0DC4-4AC5-9F47-F148A8A182FD}">
      <dgm:prSet phldrT="[Texto]" custT="1"/>
      <dgm:spPr/>
      <dgm:t>
        <a:bodyPr/>
        <a:lstStyle/>
        <a:p>
          <a:r>
            <a:rPr lang="pt-BR" sz="1400" dirty="0">
              <a:latin typeface="Calibri Light" panose="020F0302020204030204" pitchFamily="34" charset="0"/>
            </a:rPr>
            <a:t>Envolvem uma série de </a:t>
          </a:r>
          <a:r>
            <a:rPr lang="pt-BR" sz="1400" u="sng" dirty="0">
              <a:latin typeface="Calibri Light" panose="020F0302020204030204" pitchFamily="34" charset="0"/>
            </a:rPr>
            <a:t>externalidades negativas</a:t>
          </a:r>
        </a:p>
      </dgm:t>
    </dgm:pt>
    <dgm:pt modelId="{39C051B2-FDE8-4351-87C5-5A044A41440F}" type="parTrans" cxnId="{8C043FED-7BB2-4293-A78B-731CBBDA035D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23CB3E28-58B1-48CC-B65E-105CEA73D12E}" type="sibTrans" cxnId="{8C043FED-7BB2-4293-A78B-731CBBDA035D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F39CA99B-C84B-4A2B-A422-DD6961EB577A}">
      <dgm:prSet phldrT="[Texto]" custT="1"/>
      <dgm:spPr/>
      <dgm:t>
        <a:bodyPr/>
        <a:lstStyle/>
        <a:p>
          <a:r>
            <a:rPr lang="pt-BR" sz="1600" dirty="0">
              <a:latin typeface="Calibri Light" panose="020F0302020204030204" pitchFamily="34" charset="0"/>
            </a:rPr>
            <a:t>Prejuízos ambientais</a:t>
          </a:r>
        </a:p>
      </dgm:t>
    </dgm:pt>
    <dgm:pt modelId="{F927FF7F-C99F-411F-887B-8F8E5CEF2DCE}" type="parTrans" cxnId="{1177CC95-1C80-43E2-8AE4-5EC23E5EB0E8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FFD236FE-A5B4-4807-A1B4-30836CBF577E}" type="sibTrans" cxnId="{1177CC95-1C80-43E2-8AE4-5EC23E5EB0E8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7C2FE677-5A24-43E0-8C21-65C181E804AC}">
      <dgm:prSet phldrT="[Texto]" custT="1"/>
      <dgm:spPr/>
      <dgm:t>
        <a:bodyPr/>
        <a:lstStyle/>
        <a:p>
          <a:r>
            <a:rPr lang="pt-BR" sz="1600" dirty="0">
              <a:latin typeface="Calibri Light" panose="020F0302020204030204" pitchFamily="34" charset="0"/>
            </a:rPr>
            <a:t>Interrupção do fluxo de embarcações </a:t>
          </a:r>
        </a:p>
      </dgm:t>
    </dgm:pt>
    <dgm:pt modelId="{9B6E52E7-8365-4AEE-A6BB-61178572FE04}" type="parTrans" cxnId="{8105989A-7955-4A04-B5FC-9D993F80F022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165F7D69-C6ED-4971-846D-32F7F5029B66}" type="sibTrans" cxnId="{8105989A-7955-4A04-B5FC-9D993F80F022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9B9F8763-A81E-4DE8-9E98-F4B138FA0975}">
      <dgm:prSet phldrT="[Texto]" custT="1"/>
      <dgm:spPr/>
      <dgm:t>
        <a:bodyPr/>
        <a:lstStyle/>
        <a:p>
          <a:r>
            <a:rPr lang="pt-BR" sz="1600" dirty="0">
              <a:latin typeface="Calibri Light" panose="020F0302020204030204" pitchFamily="34" charset="0"/>
            </a:rPr>
            <a:t>Danos sociais</a:t>
          </a:r>
        </a:p>
      </dgm:t>
    </dgm:pt>
    <dgm:pt modelId="{535BE35F-174C-445C-BB5C-B18CA45B66EB}" type="parTrans" cxnId="{3F4F6A61-71A2-4DD8-ADFA-EAA56A67E639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48476976-0AD4-458E-882D-462DD9135BB9}" type="sibTrans" cxnId="{3F4F6A61-71A2-4DD8-ADFA-EAA56A67E639}">
      <dgm:prSet/>
      <dgm:spPr/>
      <dgm:t>
        <a:bodyPr/>
        <a:lstStyle/>
        <a:p>
          <a:endParaRPr lang="pt-BR" sz="1400">
            <a:latin typeface="Calibri Light" panose="020F0302020204030204" pitchFamily="34" charset="0"/>
          </a:endParaRPr>
        </a:p>
      </dgm:t>
    </dgm:pt>
    <dgm:pt modelId="{0A3C8711-ED78-4D65-AB63-FC581F747273}" type="pres">
      <dgm:prSet presAssocID="{5408A18F-AC58-4C9D-9B58-CD318956114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3A012A-B678-4953-8FA0-7183E9891ECD}" type="pres">
      <dgm:prSet presAssocID="{345213D6-3E41-429A-9F69-9A7A113116BB}" presName="hierRoot1" presStyleCnt="0"/>
      <dgm:spPr/>
    </dgm:pt>
    <dgm:pt modelId="{6631616B-759F-41AD-B5E0-3DEA4B60A210}" type="pres">
      <dgm:prSet presAssocID="{345213D6-3E41-429A-9F69-9A7A113116BB}" presName="composite" presStyleCnt="0"/>
      <dgm:spPr/>
    </dgm:pt>
    <dgm:pt modelId="{1C214C02-EA1E-4AFD-BCF4-41D68DFB5DA5}" type="pres">
      <dgm:prSet presAssocID="{345213D6-3E41-429A-9F69-9A7A113116BB}" presName="background" presStyleLbl="node0" presStyleIdx="0" presStyleCnt="1"/>
      <dgm:spPr/>
    </dgm:pt>
    <dgm:pt modelId="{EAD56414-7512-4FB3-9869-75244FEC03E6}" type="pres">
      <dgm:prSet presAssocID="{345213D6-3E41-429A-9F69-9A7A113116BB}" presName="text" presStyleLbl="fgAcc0" presStyleIdx="0" presStyleCnt="1">
        <dgm:presLayoutVars>
          <dgm:chPref val="3"/>
        </dgm:presLayoutVars>
      </dgm:prSet>
      <dgm:spPr/>
    </dgm:pt>
    <dgm:pt modelId="{B10003A0-C4F9-4E75-92D4-3217859475C8}" type="pres">
      <dgm:prSet presAssocID="{345213D6-3E41-429A-9F69-9A7A113116BB}" presName="hierChild2" presStyleCnt="0"/>
      <dgm:spPr/>
    </dgm:pt>
    <dgm:pt modelId="{A17E006C-8991-4A87-A932-487B713646A7}" type="pres">
      <dgm:prSet presAssocID="{4AF6CC44-7267-4022-BF39-2943C33416C9}" presName="Name10" presStyleLbl="parChTrans1D2" presStyleIdx="0" presStyleCnt="2"/>
      <dgm:spPr/>
    </dgm:pt>
    <dgm:pt modelId="{A23BFAAA-88C1-4B6C-9633-3317D0E0957D}" type="pres">
      <dgm:prSet presAssocID="{21F1E63F-0EC2-4F7A-9800-E6E11DB3889F}" presName="hierRoot2" presStyleCnt="0"/>
      <dgm:spPr/>
    </dgm:pt>
    <dgm:pt modelId="{A569C817-E89E-4567-A753-6CCD5629A526}" type="pres">
      <dgm:prSet presAssocID="{21F1E63F-0EC2-4F7A-9800-E6E11DB3889F}" presName="composite2" presStyleCnt="0"/>
      <dgm:spPr/>
    </dgm:pt>
    <dgm:pt modelId="{716C612C-2245-4842-9B91-6F28C02F19BA}" type="pres">
      <dgm:prSet presAssocID="{21F1E63F-0EC2-4F7A-9800-E6E11DB3889F}" presName="background2" presStyleLbl="node2" presStyleIdx="0" presStyleCnt="2"/>
      <dgm:spPr/>
    </dgm:pt>
    <dgm:pt modelId="{5FBC1F9B-7CDC-4143-B38C-A50338C780E5}" type="pres">
      <dgm:prSet presAssocID="{21F1E63F-0EC2-4F7A-9800-E6E11DB3889F}" presName="text2" presStyleLbl="fgAcc2" presStyleIdx="0" presStyleCnt="2">
        <dgm:presLayoutVars>
          <dgm:chPref val="3"/>
        </dgm:presLayoutVars>
      </dgm:prSet>
      <dgm:spPr/>
    </dgm:pt>
    <dgm:pt modelId="{DF743EBA-FA77-4056-B1BC-C03FA8DEE662}" type="pres">
      <dgm:prSet presAssocID="{21F1E63F-0EC2-4F7A-9800-E6E11DB3889F}" presName="hierChild3" presStyleCnt="0"/>
      <dgm:spPr/>
    </dgm:pt>
    <dgm:pt modelId="{21C152EB-2A08-46FC-ACFD-BA87E1919CF4}" type="pres">
      <dgm:prSet presAssocID="{64733674-6F25-4DF9-B0B1-49DEE13AAC40}" presName="Name17" presStyleLbl="parChTrans1D3" presStyleIdx="0" presStyleCnt="4"/>
      <dgm:spPr/>
    </dgm:pt>
    <dgm:pt modelId="{C4D2C6EA-98BA-4914-B255-DD0BF1B3A5BF}" type="pres">
      <dgm:prSet presAssocID="{7E29346E-F655-47F3-9D65-C983DC7EBA82}" presName="hierRoot3" presStyleCnt="0"/>
      <dgm:spPr/>
    </dgm:pt>
    <dgm:pt modelId="{E1F6030F-E00D-43B3-AB25-C2D4B0B57D72}" type="pres">
      <dgm:prSet presAssocID="{7E29346E-F655-47F3-9D65-C983DC7EBA82}" presName="composite3" presStyleCnt="0"/>
      <dgm:spPr/>
    </dgm:pt>
    <dgm:pt modelId="{7BD02ECE-BC21-47D2-8C51-77DD5B039E73}" type="pres">
      <dgm:prSet presAssocID="{7E29346E-F655-47F3-9D65-C983DC7EBA82}" presName="background3" presStyleLbl="node3" presStyleIdx="0" presStyleCnt="4"/>
      <dgm:spPr/>
    </dgm:pt>
    <dgm:pt modelId="{F2A626C9-68A6-4E24-963A-3515EAC53230}" type="pres">
      <dgm:prSet presAssocID="{7E29346E-F655-47F3-9D65-C983DC7EBA82}" presName="text3" presStyleLbl="fgAcc3" presStyleIdx="0" presStyleCnt="4">
        <dgm:presLayoutVars>
          <dgm:chPref val="3"/>
        </dgm:presLayoutVars>
      </dgm:prSet>
      <dgm:spPr/>
    </dgm:pt>
    <dgm:pt modelId="{8C3FF6F3-35BE-4BF2-B442-07B8EB2E9C49}" type="pres">
      <dgm:prSet presAssocID="{7E29346E-F655-47F3-9D65-C983DC7EBA82}" presName="hierChild4" presStyleCnt="0"/>
      <dgm:spPr/>
    </dgm:pt>
    <dgm:pt modelId="{52480864-2AA0-4FCB-8AD2-1A9FBF9068D8}" type="pres">
      <dgm:prSet presAssocID="{39C051B2-FDE8-4351-87C5-5A044A41440F}" presName="Name10" presStyleLbl="parChTrans1D2" presStyleIdx="1" presStyleCnt="2"/>
      <dgm:spPr/>
    </dgm:pt>
    <dgm:pt modelId="{F8C69E40-DC21-48DA-90D6-510C929FDB73}" type="pres">
      <dgm:prSet presAssocID="{F166137D-0DC4-4AC5-9F47-F148A8A182FD}" presName="hierRoot2" presStyleCnt="0"/>
      <dgm:spPr/>
    </dgm:pt>
    <dgm:pt modelId="{AC08B0DC-067A-490D-AD65-681003721A33}" type="pres">
      <dgm:prSet presAssocID="{F166137D-0DC4-4AC5-9F47-F148A8A182FD}" presName="composite2" presStyleCnt="0"/>
      <dgm:spPr/>
    </dgm:pt>
    <dgm:pt modelId="{DB1DC25E-66F2-458A-BB6A-058F9420D64F}" type="pres">
      <dgm:prSet presAssocID="{F166137D-0DC4-4AC5-9F47-F148A8A182FD}" presName="background2" presStyleLbl="node2" presStyleIdx="1" presStyleCnt="2"/>
      <dgm:spPr/>
    </dgm:pt>
    <dgm:pt modelId="{DE3D3731-8F9D-4028-8A2F-477631CB1AB3}" type="pres">
      <dgm:prSet presAssocID="{F166137D-0DC4-4AC5-9F47-F148A8A182FD}" presName="text2" presStyleLbl="fgAcc2" presStyleIdx="1" presStyleCnt="2">
        <dgm:presLayoutVars>
          <dgm:chPref val="3"/>
        </dgm:presLayoutVars>
      </dgm:prSet>
      <dgm:spPr/>
    </dgm:pt>
    <dgm:pt modelId="{88092447-B4BE-4497-A0FD-E46FBBC049EF}" type="pres">
      <dgm:prSet presAssocID="{F166137D-0DC4-4AC5-9F47-F148A8A182FD}" presName="hierChild3" presStyleCnt="0"/>
      <dgm:spPr/>
    </dgm:pt>
    <dgm:pt modelId="{E157FF16-CD42-4DAD-81E3-14359C57648A}" type="pres">
      <dgm:prSet presAssocID="{F927FF7F-C99F-411F-887B-8F8E5CEF2DCE}" presName="Name17" presStyleLbl="parChTrans1D3" presStyleIdx="1" presStyleCnt="4"/>
      <dgm:spPr/>
    </dgm:pt>
    <dgm:pt modelId="{28A178D0-7F1A-4844-891B-09CA2DDCF9EA}" type="pres">
      <dgm:prSet presAssocID="{F39CA99B-C84B-4A2B-A422-DD6961EB577A}" presName="hierRoot3" presStyleCnt="0"/>
      <dgm:spPr/>
    </dgm:pt>
    <dgm:pt modelId="{2EC682D6-A128-4801-AF09-314D626A6CA9}" type="pres">
      <dgm:prSet presAssocID="{F39CA99B-C84B-4A2B-A422-DD6961EB577A}" presName="composite3" presStyleCnt="0"/>
      <dgm:spPr/>
    </dgm:pt>
    <dgm:pt modelId="{D131F166-9EEE-4552-96DC-97D9418C0C76}" type="pres">
      <dgm:prSet presAssocID="{F39CA99B-C84B-4A2B-A422-DD6961EB577A}" presName="background3" presStyleLbl="node3" presStyleIdx="1" presStyleCnt="4"/>
      <dgm:spPr/>
    </dgm:pt>
    <dgm:pt modelId="{37F2BC63-3752-4BE1-AFAD-328E6D1B76DF}" type="pres">
      <dgm:prSet presAssocID="{F39CA99B-C84B-4A2B-A422-DD6961EB577A}" presName="text3" presStyleLbl="fgAcc3" presStyleIdx="1" presStyleCnt="4">
        <dgm:presLayoutVars>
          <dgm:chPref val="3"/>
        </dgm:presLayoutVars>
      </dgm:prSet>
      <dgm:spPr/>
    </dgm:pt>
    <dgm:pt modelId="{46FB7DBD-625F-4FA6-BED7-5DF2A9BEB637}" type="pres">
      <dgm:prSet presAssocID="{F39CA99B-C84B-4A2B-A422-DD6961EB577A}" presName="hierChild4" presStyleCnt="0"/>
      <dgm:spPr/>
    </dgm:pt>
    <dgm:pt modelId="{063218A7-3D03-4C50-B752-998A43CFE3AA}" type="pres">
      <dgm:prSet presAssocID="{9B6E52E7-8365-4AEE-A6BB-61178572FE04}" presName="Name17" presStyleLbl="parChTrans1D3" presStyleIdx="2" presStyleCnt="4"/>
      <dgm:spPr/>
    </dgm:pt>
    <dgm:pt modelId="{4BE1DB26-FBAB-4665-BB15-3758B49C5927}" type="pres">
      <dgm:prSet presAssocID="{7C2FE677-5A24-43E0-8C21-65C181E804AC}" presName="hierRoot3" presStyleCnt="0"/>
      <dgm:spPr/>
    </dgm:pt>
    <dgm:pt modelId="{23057B80-479C-4999-A01B-F83AE8133B66}" type="pres">
      <dgm:prSet presAssocID="{7C2FE677-5A24-43E0-8C21-65C181E804AC}" presName="composite3" presStyleCnt="0"/>
      <dgm:spPr/>
    </dgm:pt>
    <dgm:pt modelId="{095C2453-A782-4BFE-8F7F-B136380A25CD}" type="pres">
      <dgm:prSet presAssocID="{7C2FE677-5A24-43E0-8C21-65C181E804AC}" presName="background3" presStyleLbl="node3" presStyleIdx="2" presStyleCnt="4"/>
      <dgm:spPr/>
    </dgm:pt>
    <dgm:pt modelId="{8369CA8E-D697-4938-A892-63799A9A4C57}" type="pres">
      <dgm:prSet presAssocID="{7C2FE677-5A24-43E0-8C21-65C181E804AC}" presName="text3" presStyleLbl="fgAcc3" presStyleIdx="2" presStyleCnt="4">
        <dgm:presLayoutVars>
          <dgm:chPref val="3"/>
        </dgm:presLayoutVars>
      </dgm:prSet>
      <dgm:spPr/>
    </dgm:pt>
    <dgm:pt modelId="{BC1A424F-450C-4DB8-9086-F86F00D133BD}" type="pres">
      <dgm:prSet presAssocID="{7C2FE677-5A24-43E0-8C21-65C181E804AC}" presName="hierChild4" presStyleCnt="0"/>
      <dgm:spPr/>
    </dgm:pt>
    <dgm:pt modelId="{679A8B0E-16C2-496B-9572-D5198297FCAA}" type="pres">
      <dgm:prSet presAssocID="{535BE35F-174C-445C-BB5C-B18CA45B66EB}" presName="Name17" presStyleLbl="parChTrans1D3" presStyleIdx="3" presStyleCnt="4"/>
      <dgm:spPr/>
    </dgm:pt>
    <dgm:pt modelId="{75B5D4F8-DA82-4906-BFF3-EA2ADE75056B}" type="pres">
      <dgm:prSet presAssocID="{9B9F8763-A81E-4DE8-9E98-F4B138FA0975}" presName="hierRoot3" presStyleCnt="0"/>
      <dgm:spPr/>
    </dgm:pt>
    <dgm:pt modelId="{4154B3BF-7615-4155-A29D-BF1CCA5C1C42}" type="pres">
      <dgm:prSet presAssocID="{9B9F8763-A81E-4DE8-9E98-F4B138FA0975}" presName="composite3" presStyleCnt="0"/>
      <dgm:spPr/>
    </dgm:pt>
    <dgm:pt modelId="{22EF60E8-27F9-49A8-A033-EF3447528D7A}" type="pres">
      <dgm:prSet presAssocID="{9B9F8763-A81E-4DE8-9E98-F4B138FA0975}" presName="background3" presStyleLbl="node3" presStyleIdx="3" presStyleCnt="4"/>
      <dgm:spPr/>
    </dgm:pt>
    <dgm:pt modelId="{A9050225-DDFE-4FA4-AC67-0EE11A751129}" type="pres">
      <dgm:prSet presAssocID="{9B9F8763-A81E-4DE8-9E98-F4B138FA0975}" presName="text3" presStyleLbl="fgAcc3" presStyleIdx="3" presStyleCnt="4">
        <dgm:presLayoutVars>
          <dgm:chPref val="3"/>
        </dgm:presLayoutVars>
      </dgm:prSet>
      <dgm:spPr/>
    </dgm:pt>
    <dgm:pt modelId="{CED4A3F7-155B-436D-9FE4-4779D5A3AED6}" type="pres">
      <dgm:prSet presAssocID="{9B9F8763-A81E-4DE8-9E98-F4B138FA0975}" presName="hierChild4" presStyleCnt="0"/>
      <dgm:spPr/>
    </dgm:pt>
  </dgm:ptLst>
  <dgm:cxnLst>
    <dgm:cxn modelId="{3DE1E40F-9FC8-45FE-8BC0-5AA90C4572B0}" type="presOf" srcId="{F927FF7F-C99F-411F-887B-8F8E5CEF2DCE}" destId="{E157FF16-CD42-4DAD-81E3-14359C57648A}" srcOrd="0" destOrd="0" presId="urn:microsoft.com/office/officeart/2005/8/layout/hierarchy1"/>
    <dgm:cxn modelId="{B378ED16-0DF2-4EF0-90D6-7B0C3FB75BF6}" type="presOf" srcId="{9B9F8763-A81E-4DE8-9E98-F4B138FA0975}" destId="{A9050225-DDFE-4FA4-AC67-0EE11A751129}" srcOrd="0" destOrd="0" presId="urn:microsoft.com/office/officeart/2005/8/layout/hierarchy1"/>
    <dgm:cxn modelId="{20A2A933-CA40-422F-A078-4D5CDDD61BD1}" type="presOf" srcId="{7E29346E-F655-47F3-9D65-C983DC7EBA82}" destId="{F2A626C9-68A6-4E24-963A-3515EAC53230}" srcOrd="0" destOrd="0" presId="urn:microsoft.com/office/officeart/2005/8/layout/hierarchy1"/>
    <dgm:cxn modelId="{C1D9CB5B-0E1C-4F30-9B1E-38C4A251E82A}" type="presOf" srcId="{7C2FE677-5A24-43E0-8C21-65C181E804AC}" destId="{8369CA8E-D697-4938-A892-63799A9A4C57}" srcOrd="0" destOrd="0" presId="urn:microsoft.com/office/officeart/2005/8/layout/hierarchy1"/>
    <dgm:cxn modelId="{3F4F6A61-71A2-4DD8-ADFA-EAA56A67E639}" srcId="{F166137D-0DC4-4AC5-9F47-F148A8A182FD}" destId="{9B9F8763-A81E-4DE8-9E98-F4B138FA0975}" srcOrd="2" destOrd="0" parTransId="{535BE35F-174C-445C-BB5C-B18CA45B66EB}" sibTransId="{48476976-0AD4-458E-882D-462DD9135BB9}"/>
    <dgm:cxn modelId="{29D01B46-8CF2-4EFF-98E1-D934D59B2AA9}" type="presOf" srcId="{21F1E63F-0EC2-4F7A-9800-E6E11DB3889F}" destId="{5FBC1F9B-7CDC-4143-B38C-A50338C780E5}" srcOrd="0" destOrd="0" presId="urn:microsoft.com/office/officeart/2005/8/layout/hierarchy1"/>
    <dgm:cxn modelId="{44CC866B-22E1-40B0-BC87-59125E1F7572}" srcId="{5408A18F-AC58-4C9D-9B58-CD318956114B}" destId="{345213D6-3E41-429A-9F69-9A7A113116BB}" srcOrd="0" destOrd="0" parTransId="{B7964359-D2CC-4C67-B577-CCC629F48E6F}" sibTransId="{1E00256B-6219-4C95-ABF1-B7F2F7539C27}"/>
    <dgm:cxn modelId="{57306E4E-102B-4ED8-83AC-4C5F9F2E62E1}" type="presOf" srcId="{F39CA99B-C84B-4A2B-A422-DD6961EB577A}" destId="{37F2BC63-3752-4BE1-AFAD-328E6D1B76DF}" srcOrd="0" destOrd="0" presId="urn:microsoft.com/office/officeart/2005/8/layout/hierarchy1"/>
    <dgm:cxn modelId="{90DDDD6E-D16B-4662-AC04-091892F0F8E3}" type="presOf" srcId="{9B6E52E7-8365-4AEE-A6BB-61178572FE04}" destId="{063218A7-3D03-4C50-B752-998A43CFE3AA}" srcOrd="0" destOrd="0" presId="urn:microsoft.com/office/officeart/2005/8/layout/hierarchy1"/>
    <dgm:cxn modelId="{F6A3B074-6176-45AE-ABD7-75F963A8C9B2}" type="presOf" srcId="{F166137D-0DC4-4AC5-9F47-F148A8A182FD}" destId="{DE3D3731-8F9D-4028-8A2F-477631CB1AB3}" srcOrd="0" destOrd="0" presId="urn:microsoft.com/office/officeart/2005/8/layout/hierarchy1"/>
    <dgm:cxn modelId="{B9EBEE59-DC31-4F71-885E-024F610DF51A}" type="presOf" srcId="{5408A18F-AC58-4C9D-9B58-CD318956114B}" destId="{0A3C8711-ED78-4D65-AB63-FC581F747273}" srcOrd="0" destOrd="0" presId="urn:microsoft.com/office/officeart/2005/8/layout/hierarchy1"/>
    <dgm:cxn modelId="{1177CC95-1C80-43E2-8AE4-5EC23E5EB0E8}" srcId="{F166137D-0DC4-4AC5-9F47-F148A8A182FD}" destId="{F39CA99B-C84B-4A2B-A422-DD6961EB577A}" srcOrd="0" destOrd="0" parTransId="{F927FF7F-C99F-411F-887B-8F8E5CEF2DCE}" sibTransId="{FFD236FE-A5B4-4807-A1B4-30836CBF577E}"/>
    <dgm:cxn modelId="{8105989A-7955-4A04-B5FC-9D993F80F022}" srcId="{F166137D-0DC4-4AC5-9F47-F148A8A182FD}" destId="{7C2FE677-5A24-43E0-8C21-65C181E804AC}" srcOrd="1" destOrd="0" parTransId="{9B6E52E7-8365-4AEE-A6BB-61178572FE04}" sibTransId="{165F7D69-C6ED-4971-846D-32F7F5029B66}"/>
    <dgm:cxn modelId="{F8E16EA7-EA86-41BB-86C5-57789CEBFCA9}" type="presOf" srcId="{39C051B2-FDE8-4351-87C5-5A044A41440F}" destId="{52480864-2AA0-4FCB-8AD2-1A9FBF9068D8}" srcOrd="0" destOrd="0" presId="urn:microsoft.com/office/officeart/2005/8/layout/hierarchy1"/>
    <dgm:cxn modelId="{0335FBBA-CD76-47B3-9BBF-B32EA42704B5}" srcId="{21F1E63F-0EC2-4F7A-9800-E6E11DB3889F}" destId="{7E29346E-F655-47F3-9D65-C983DC7EBA82}" srcOrd="0" destOrd="0" parTransId="{64733674-6F25-4DF9-B0B1-49DEE13AAC40}" sibTransId="{3FC6A203-68BE-4954-91E6-94AA6CA72B74}"/>
    <dgm:cxn modelId="{1ED5D1BC-30FA-4D71-A1A7-336546993E0A}" type="presOf" srcId="{345213D6-3E41-429A-9F69-9A7A113116BB}" destId="{EAD56414-7512-4FB3-9869-75244FEC03E6}" srcOrd="0" destOrd="0" presId="urn:microsoft.com/office/officeart/2005/8/layout/hierarchy1"/>
    <dgm:cxn modelId="{FAB56DE8-4E22-4B1A-9E04-1624153F9459}" type="presOf" srcId="{535BE35F-174C-445C-BB5C-B18CA45B66EB}" destId="{679A8B0E-16C2-496B-9572-D5198297FCAA}" srcOrd="0" destOrd="0" presId="urn:microsoft.com/office/officeart/2005/8/layout/hierarchy1"/>
    <dgm:cxn modelId="{A52811ED-0F0A-4D41-B16A-D694651A8FD3}" type="presOf" srcId="{64733674-6F25-4DF9-B0B1-49DEE13AAC40}" destId="{21C152EB-2A08-46FC-ACFD-BA87E1919CF4}" srcOrd="0" destOrd="0" presId="urn:microsoft.com/office/officeart/2005/8/layout/hierarchy1"/>
    <dgm:cxn modelId="{8C043FED-7BB2-4293-A78B-731CBBDA035D}" srcId="{345213D6-3E41-429A-9F69-9A7A113116BB}" destId="{F166137D-0DC4-4AC5-9F47-F148A8A182FD}" srcOrd="1" destOrd="0" parTransId="{39C051B2-FDE8-4351-87C5-5A044A41440F}" sibTransId="{23CB3E28-58B1-48CC-B65E-105CEA73D12E}"/>
    <dgm:cxn modelId="{49508BF0-843E-4AFC-B4C9-5BFA2A286B2D}" srcId="{345213D6-3E41-429A-9F69-9A7A113116BB}" destId="{21F1E63F-0EC2-4F7A-9800-E6E11DB3889F}" srcOrd="0" destOrd="0" parTransId="{4AF6CC44-7267-4022-BF39-2943C33416C9}" sibTransId="{0FDF81F1-0FF6-4DBC-8A41-941FE55D318E}"/>
    <dgm:cxn modelId="{1935E5F5-9723-498A-93E2-C262E225E4D9}" type="presOf" srcId="{4AF6CC44-7267-4022-BF39-2943C33416C9}" destId="{A17E006C-8991-4A87-A932-487B713646A7}" srcOrd="0" destOrd="0" presId="urn:microsoft.com/office/officeart/2005/8/layout/hierarchy1"/>
    <dgm:cxn modelId="{806C60DB-30C3-4271-9481-03554EB2EB96}" type="presParOf" srcId="{0A3C8711-ED78-4D65-AB63-FC581F747273}" destId="{993A012A-B678-4953-8FA0-7183E9891ECD}" srcOrd="0" destOrd="0" presId="urn:microsoft.com/office/officeart/2005/8/layout/hierarchy1"/>
    <dgm:cxn modelId="{96EBCCF8-4F05-4CCA-A821-E98989D61E06}" type="presParOf" srcId="{993A012A-B678-4953-8FA0-7183E9891ECD}" destId="{6631616B-759F-41AD-B5E0-3DEA4B60A210}" srcOrd="0" destOrd="0" presId="urn:microsoft.com/office/officeart/2005/8/layout/hierarchy1"/>
    <dgm:cxn modelId="{FE2FFA24-CCCB-4681-BA5E-109E78DF89E3}" type="presParOf" srcId="{6631616B-759F-41AD-B5E0-3DEA4B60A210}" destId="{1C214C02-EA1E-4AFD-BCF4-41D68DFB5DA5}" srcOrd="0" destOrd="0" presId="urn:microsoft.com/office/officeart/2005/8/layout/hierarchy1"/>
    <dgm:cxn modelId="{422D1767-8FA2-4FAE-92E1-2D1C37B33783}" type="presParOf" srcId="{6631616B-759F-41AD-B5E0-3DEA4B60A210}" destId="{EAD56414-7512-4FB3-9869-75244FEC03E6}" srcOrd="1" destOrd="0" presId="urn:microsoft.com/office/officeart/2005/8/layout/hierarchy1"/>
    <dgm:cxn modelId="{0A24D01D-FACF-4A1F-80DF-FAFF60AC2EFA}" type="presParOf" srcId="{993A012A-B678-4953-8FA0-7183E9891ECD}" destId="{B10003A0-C4F9-4E75-92D4-3217859475C8}" srcOrd="1" destOrd="0" presId="urn:microsoft.com/office/officeart/2005/8/layout/hierarchy1"/>
    <dgm:cxn modelId="{5F584EAA-E743-4FAF-BF82-72B6C8686041}" type="presParOf" srcId="{B10003A0-C4F9-4E75-92D4-3217859475C8}" destId="{A17E006C-8991-4A87-A932-487B713646A7}" srcOrd="0" destOrd="0" presId="urn:microsoft.com/office/officeart/2005/8/layout/hierarchy1"/>
    <dgm:cxn modelId="{C220ABB2-1028-417A-AB65-B5DC4A95C85F}" type="presParOf" srcId="{B10003A0-C4F9-4E75-92D4-3217859475C8}" destId="{A23BFAAA-88C1-4B6C-9633-3317D0E0957D}" srcOrd="1" destOrd="0" presId="urn:microsoft.com/office/officeart/2005/8/layout/hierarchy1"/>
    <dgm:cxn modelId="{FF43B174-A25D-4722-8644-DA918913D05F}" type="presParOf" srcId="{A23BFAAA-88C1-4B6C-9633-3317D0E0957D}" destId="{A569C817-E89E-4567-A753-6CCD5629A526}" srcOrd="0" destOrd="0" presId="urn:microsoft.com/office/officeart/2005/8/layout/hierarchy1"/>
    <dgm:cxn modelId="{B7A318B8-4FEE-41EA-BADB-39E8F9A848E4}" type="presParOf" srcId="{A569C817-E89E-4567-A753-6CCD5629A526}" destId="{716C612C-2245-4842-9B91-6F28C02F19BA}" srcOrd="0" destOrd="0" presId="urn:microsoft.com/office/officeart/2005/8/layout/hierarchy1"/>
    <dgm:cxn modelId="{7BBC8E80-2007-4E57-B0D2-6EAAC47D35A0}" type="presParOf" srcId="{A569C817-E89E-4567-A753-6CCD5629A526}" destId="{5FBC1F9B-7CDC-4143-B38C-A50338C780E5}" srcOrd="1" destOrd="0" presId="urn:microsoft.com/office/officeart/2005/8/layout/hierarchy1"/>
    <dgm:cxn modelId="{E78B0EA6-329A-4387-B23A-F28273FD9A7B}" type="presParOf" srcId="{A23BFAAA-88C1-4B6C-9633-3317D0E0957D}" destId="{DF743EBA-FA77-4056-B1BC-C03FA8DEE662}" srcOrd="1" destOrd="0" presId="urn:microsoft.com/office/officeart/2005/8/layout/hierarchy1"/>
    <dgm:cxn modelId="{52A9426B-A0A9-4526-BCE3-45D1C2168465}" type="presParOf" srcId="{DF743EBA-FA77-4056-B1BC-C03FA8DEE662}" destId="{21C152EB-2A08-46FC-ACFD-BA87E1919CF4}" srcOrd="0" destOrd="0" presId="urn:microsoft.com/office/officeart/2005/8/layout/hierarchy1"/>
    <dgm:cxn modelId="{76385A3A-FDD3-4F31-B599-C061A59CDCCA}" type="presParOf" srcId="{DF743EBA-FA77-4056-B1BC-C03FA8DEE662}" destId="{C4D2C6EA-98BA-4914-B255-DD0BF1B3A5BF}" srcOrd="1" destOrd="0" presId="urn:microsoft.com/office/officeart/2005/8/layout/hierarchy1"/>
    <dgm:cxn modelId="{778AAF57-10A2-428E-B546-82F7A2ACA93A}" type="presParOf" srcId="{C4D2C6EA-98BA-4914-B255-DD0BF1B3A5BF}" destId="{E1F6030F-E00D-43B3-AB25-C2D4B0B57D72}" srcOrd="0" destOrd="0" presId="urn:microsoft.com/office/officeart/2005/8/layout/hierarchy1"/>
    <dgm:cxn modelId="{E21E98BF-A80A-48C5-A229-E534262B521E}" type="presParOf" srcId="{E1F6030F-E00D-43B3-AB25-C2D4B0B57D72}" destId="{7BD02ECE-BC21-47D2-8C51-77DD5B039E73}" srcOrd="0" destOrd="0" presId="urn:microsoft.com/office/officeart/2005/8/layout/hierarchy1"/>
    <dgm:cxn modelId="{2A722D1B-4A94-4127-824A-B2956A879342}" type="presParOf" srcId="{E1F6030F-E00D-43B3-AB25-C2D4B0B57D72}" destId="{F2A626C9-68A6-4E24-963A-3515EAC53230}" srcOrd="1" destOrd="0" presId="urn:microsoft.com/office/officeart/2005/8/layout/hierarchy1"/>
    <dgm:cxn modelId="{5C5BD701-7794-46CF-984D-7FA09696434B}" type="presParOf" srcId="{C4D2C6EA-98BA-4914-B255-DD0BF1B3A5BF}" destId="{8C3FF6F3-35BE-4BF2-B442-07B8EB2E9C49}" srcOrd="1" destOrd="0" presId="urn:microsoft.com/office/officeart/2005/8/layout/hierarchy1"/>
    <dgm:cxn modelId="{AAA14138-EE8A-4BB1-84BC-3E0B9195172C}" type="presParOf" srcId="{B10003A0-C4F9-4E75-92D4-3217859475C8}" destId="{52480864-2AA0-4FCB-8AD2-1A9FBF9068D8}" srcOrd="2" destOrd="0" presId="urn:microsoft.com/office/officeart/2005/8/layout/hierarchy1"/>
    <dgm:cxn modelId="{49B5A7C4-C03C-4202-871E-3618C2370423}" type="presParOf" srcId="{B10003A0-C4F9-4E75-92D4-3217859475C8}" destId="{F8C69E40-DC21-48DA-90D6-510C929FDB73}" srcOrd="3" destOrd="0" presId="urn:microsoft.com/office/officeart/2005/8/layout/hierarchy1"/>
    <dgm:cxn modelId="{F49C4292-C60F-40A0-A6F4-A1956443C19B}" type="presParOf" srcId="{F8C69E40-DC21-48DA-90D6-510C929FDB73}" destId="{AC08B0DC-067A-490D-AD65-681003721A33}" srcOrd="0" destOrd="0" presId="urn:microsoft.com/office/officeart/2005/8/layout/hierarchy1"/>
    <dgm:cxn modelId="{2AD2126D-267D-4C91-A292-71EE5FF5A9F7}" type="presParOf" srcId="{AC08B0DC-067A-490D-AD65-681003721A33}" destId="{DB1DC25E-66F2-458A-BB6A-058F9420D64F}" srcOrd="0" destOrd="0" presId="urn:microsoft.com/office/officeart/2005/8/layout/hierarchy1"/>
    <dgm:cxn modelId="{0C698143-F458-48D6-A8C1-45888ED22F4A}" type="presParOf" srcId="{AC08B0DC-067A-490D-AD65-681003721A33}" destId="{DE3D3731-8F9D-4028-8A2F-477631CB1AB3}" srcOrd="1" destOrd="0" presId="urn:microsoft.com/office/officeart/2005/8/layout/hierarchy1"/>
    <dgm:cxn modelId="{41870AE8-4008-4A7C-8183-8D9AEF6CA85B}" type="presParOf" srcId="{F8C69E40-DC21-48DA-90D6-510C929FDB73}" destId="{88092447-B4BE-4497-A0FD-E46FBBC049EF}" srcOrd="1" destOrd="0" presId="urn:microsoft.com/office/officeart/2005/8/layout/hierarchy1"/>
    <dgm:cxn modelId="{08F03192-5738-4648-86DD-DEA8A54E2B5F}" type="presParOf" srcId="{88092447-B4BE-4497-A0FD-E46FBBC049EF}" destId="{E157FF16-CD42-4DAD-81E3-14359C57648A}" srcOrd="0" destOrd="0" presId="urn:microsoft.com/office/officeart/2005/8/layout/hierarchy1"/>
    <dgm:cxn modelId="{AED7CF90-BC99-40C5-87EA-DD209FF87021}" type="presParOf" srcId="{88092447-B4BE-4497-A0FD-E46FBBC049EF}" destId="{28A178D0-7F1A-4844-891B-09CA2DDCF9EA}" srcOrd="1" destOrd="0" presId="urn:microsoft.com/office/officeart/2005/8/layout/hierarchy1"/>
    <dgm:cxn modelId="{E80629E7-902C-46C5-97B4-92F43A408ECD}" type="presParOf" srcId="{28A178D0-7F1A-4844-891B-09CA2DDCF9EA}" destId="{2EC682D6-A128-4801-AF09-314D626A6CA9}" srcOrd="0" destOrd="0" presId="urn:microsoft.com/office/officeart/2005/8/layout/hierarchy1"/>
    <dgm:cxn modelId="{2A8AE709-D71D-416E-94F2-41BEFE91A62B}" type="presParOf" srcId="{2EC682D6-A128-4801-AF09-314D626A6CA9}" destId="{D131F166-9EEE-4552-96DC-97D9418C0C76}" srcOrd="0" destOrd="0" presId="urn:microsoft.com/office/officeart/2005/8/layout/hierarchy1"/>
    <dgm:cxn modelId="{0B9AFAD5-64C6-4935-9729-A0A8F8C3B8BE}" type="presParOf" srcId="{2EC682D6-A128-4801-AF09-314D626A6CA9}" destId="{37F2BC63-3752-4BE1-AFAD-328E6D1B76DF}" srcOrd="1" destOrd="0" presId="urn:microsoft.com/office/officeart/2005/8/layout/hierarchy1"/>
    <dgm:cxn modelId="{BF70187B-FE9D-43CA-BD57-9FB14D15F37F}" type="presParOf" srcId="{28A178D0-7F1A-4844-891B-09CA2DDCF9EA}" destId="{46FB7DBD-625F-4FA6-BED7-5DF2A9BEB637}" srcOrd="1" destOrd="0" presId="urn:microsoft.com/office/officeart/2005/8/layout/hierarchy1"/>
    <dgm:cxn modelId="{B184E803-6776-443E-999F-720B22309018}" type="presParOf" srcId="{88092447-B4BE-4497-A0FD-E46FBBC049EF}" destId="{063218A7-3D03-4C50-B752-998A43CFE3AA}" srcOrd="2" destOrd="0" presId="urn:microsoft.com/office/officeart/2005/8/layout/hierarchy1"/>
    <dgm:cxn modelId="{2682B2D7-B439-4A03-A20C-C19705F75387}" type="presParOf" srcId="{88092447-B4BE-4497-A0FD-E46FBBC049EF}" destId="{4BE1DB26-FBAB-4665-BB15-3758B49C5927}" srcOrd="3" destOrd="0" presId="urn:microsoft.com/office/officeart/2005/8/layout/hierarchy1"/>
    <dgm:cxn modelId="{FF67DD40-4A4E-42CE-96F4-7B143FC7389F}" type="presParOf" srcId="{4BE1DB26-FBAB-4665-BB15-3758B49C5927}" destId="{23057B80-479C-4999-A01B-F83AE8133B66}" srcOrd="0" destOrd="0" presId="urn:microsoft.com/office/officeart/2005/8/layout/hierarchy1"/>
    <dgm:cxn modelId="{4CBC9669-477E-4EBD-B88E-31F74D422FEC}" type="presParOf" srcId="{23057B80-479C-4999-A01B-F83AE8133B66}" destId="{095C2453-A782-4BFE-8F7F-B136380A25CD}" srcOrd="0" destOrd="0" presId="urn:microsoft.com/office/officeart/2005/8/layout/hierarchy1"/>
    <dgm:cxn modelId="{46F4849F-8219-4C82-8BC2-ACBE468F67DD}" type="presParOf" srcId="{23057B80-479C-4999-A01B-F83AE8133B66}" destId="{8369CA8E-D697-4938-A892-63799A9A4C57}" srcOrd="1" destOrd="0" presId="urn:microsoft.com/office/officeart/2005/8/layout/hierarchy1"/>
    <dgm:cxn modelId="{8928A84A-0992-4CF7-92BC-CC8452996365}" type="presParOf" srcId="{4BE1DB26-FBAB-4665-BB15-3758B49C5927}" destId="{BC1A424F-450C-4DB8-9086-F86F00D133BD}" srcOrd="1" destOrd="0" presId="urn:microsoft.com/office/officeart/2005/8/layout/hierarchy1"/>
    <dgm:cxn modelId="{82EFCCF3-F53B-4D21-A816-2857486522C1}" type="presParOf" srcId="{88092447-B4BE-4497-A0FD-E46FBBC049EF}" destId="{679A8B0E-16C2-496B-9572-D5198297FCAA}" srcOrd="4" destOrd="0" presId="urn:microsoft.com/office/officeart/2005/8/layout/hierarchy1"/>
    <dgm:cxn modelId="{18B1D6D9-5E26-4A53-A772-F4FF09C294BA}" type="presParOf" srcId="{88092447-B4BE-4497-A0FD-E46FBBC049EF}" destId="{75B5D4F8-DA82-4906-BFF3-EA2ADE75056B}" srcOrd="5" destOrd="0" presId="urn:microsoft.com/office/officeart/2005/8/layout/hierarchy1"/>
    <dgm:cxn modelId="{67564B80-5D23-4F09-97F0-9E403E957964}" type="presParOf" srcId="{75B5D4F8-DA82-4906-BFF3-EA2ADE75056B}" destId="{4154B3BF-7615-4155-A29D-BF1CCA5C1C42}" srcOrd="0" destOrd="0" presId="urn:microsoft.com/office/officeart/2005/8/layout/hierarchy1"/>
    <dgm:cxn modelId="{6770CDFF-5ACB-4967-BFAD-EF30A28E3A0F}" type="presParOf" srcId="{4154B3BF-7615-4155-A29D-BF1CCA5C1C42}" destId="{22EF60E8-27F9-49A8-A033-EF3447528D7A}" srcOrd="0" destOrd="0" presId="urn:microsoft.com/office/officeart/2005/8/layout/hierarchy1"/>
    <dgm:cxn modelId="{7E198CEE-96E5-4F3B-A7CC-0A88DCDFD603}" type="presParOf" srcId="{4154B3BF-7615-4155-A29D-BF1CCA5C1C42}" destId="{A9050225-DDFE-4FA4-AC67-0EE11A751129}" srcOrd="1" destOrd="0" presId="urn:microsoft.com/office/officeart/2005/8/layout/hierarchy1"/>
    <dgm:cxn modelId="{0F954DB4-BD1F-4E44-BBB4-33A354C1EBCD}" type="presParOf" srcId="{75B5D4F8-DA82-4906-BFF3-EA2ADE75056B}" destId="{CED4A3F7-155B-436D-9FE4-4779D5A3AE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926E5D-F423-4228-B70D-33010AF1F8A1}" type="doc">
      <dgm:prSet loTypeId="urn:microsoft.com/office/officeart/2008/layout/RadialCluster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7C8D3B09-4045-4E84-93BD-B38ED572F7D0}">
      <dgm:prSet phldrT="[Texto]" custT="1"/>
      <dgm:spPr/>
      <dgm:t>
        <a:bodyPr/>
        <a:lstStyle/>
        <a:p>
          <a:r>
            <a:rPr lang="pt-BR" sz="1800" dirty="0">
              <a:latin typeface="+mj-lt"/>
            </a:rPr>
            <a:t>Especificidades da ZP-01</a:t>
          </a:r>
        </a:p>
      </dgm:t>
    </dgm:pt>
    <dgm:pt modelId="{138BA92C-5392-40F5-9EF9-F982E3C6FAB4}" type="parTrans" cxnId="{E592F20F-987F-455C-B350-008EAB6C6C25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9509536C-6511-4A7B-8898-BC4FA4BF083A}" type="sibTrans" cxnId="{E592F20F-987F-455C-B350-008EAB6C6C25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9E685B4D-CCBB-4B25-9A9C-EBC3D0EA588F}">
      <dgm:prSet phldrT="[Texto]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dirty="0">
              <a:solidFill>
                <a:schemeClr val="tx1"/>
              </a:solidFill>
              <a:latin typeface="+mj-lt"/>
            </a:rPr>
            <a:t>Estrutura totalmente descentralizada</a:t>
          </a:r>
        </a:p>
      </dgm:t>
    </dgm:pt>
    <dgm:pt modelId="{4C47AE56-200F-4137-8408-5A9898192A66}" type="parTrans" cxnId="{5AF142F9-0B29-4319-AE01-CC01A841E3AC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0EE390DE-46C6-4A49-BF39-83D7CA1C122B}" type="sibTrans" cxnId="{5AF142F9-0B29-4319-AE01-CC01A841E3AC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A5F6BD88-967C-4257-BDDD-775B79CB1BCA}">
      <dgm:prSet phldrT="[Texto]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dirty="0">
              <a:solidFill>
                <a:schemeClr val="tx1"/>
              </a:solidFill>
              <a:latin typeface="+mj-lt"/>
            </a:rPr>
            <a:t>Longa extensão de 1400 milhas (aprox. 2.600 Km) de navegação</a:t>
          </a:r>
        </a:p>
      </dgm:t>
    </dgm:pt>
    <dgm:pt modelId="{F175A7BA-04A1-4F02-849C-AA66E312886B}" type="parTrans" cxnId="{AFF9C7F4-1B8B-4360-86E5-BCA2BCD4F757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9E493867-807F-4AC8-B4EC-20A5AB86BC1C}" type="sibTrans" cxnId="{AFF9C7F4-1B8B-4360-86E5-BCA2BCD4F757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179BA6BB-4100-405B-8D7F-1764B7B6AEE8}">
      <dgm:prSet phldrT="[Texto]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dirty="0">
              <a:solidFill>
                <a:schemeClr val="tx1"/>
              </a:solidFill>
              <a:latin typeface="+mj-lt"/>
            </a:rPr>
            <a:t>Desafios sazonais do Rio Amazonas e seus afluentes</a:t>
          </a:r>
        </a:p>
      </dgm:t>
    </dgm:pt>
    <dgm:pt modelId="{441AF998-47CC-48A1-A7C7-BB1E764AF8EC}" type="parTrans" cxnId="{734B4E86-CE4B-465E-819E-CBEE4E7056F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9AB5F795-39A9-4D68-8DD0-9B212CA2B6CE}" type="sibTrans" cxnId="{734B4E86-CE4B-465E-819E-CBEE4E7056F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E9673242-C10E-4711-A5E3-1815AC7C6659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400" dirty="0">
              <a:solidFill>
                <a:schemeClr val="tx1"/>
              </a:solidFill>
              <a:latin typeface="+mj-lt"/>
            </a:rPr>
            <a:t>Baixo índice de desenvolvimento da região Amazônica</a:t>
          </a:r>
        </a:p>
      </dgm:t>
    </dgm:pt>
    <dgm:pt modelId="{EBB9739E-2CA2-409C-8C8F-5AC597A332AF}" type="parTrans" cxnId="{271F2E0E-51C1-422E-B91F-DBE1DEC7D529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D9FC112F-33EA-474A-9572-7A4D9741502C}" type="sibTrans" cxnId="{271F2E0E-51C1-422E-B91F-DBE1DEC7D529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5BB3F760-2B51-493D-BD7D-FF8A55750B41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400" dirty="0">
              <a:solidFill>
                <a:schemeClr val="tx1"/>
              </a:solidFill>
              <a:latin typeface="+mj-lt"/>
            </a:rPr>
            <a:t>Carência em recursos humanos e infraestrutura</a:t>
          </a:r>
        </a:p>
      </dgm:t>
    </dgm:pt>
    <dgm:pt modelId="{5B35DB1C-87D1-4A70-9DE8-CA9232B814C7}" type="parTrans" cxnId="{F6D3F11C-A433-4269-9AC6-9CD157AF875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AC8A1A18-1CC9-4769-9451-9BF0B0441875}" type="sibTrans" cxnId="{F6D3F11C-A433-4269-9AC6-9CD157AF875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DEDFB515-A66C-446C-B04E-6E95C013B49F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400" dirty="0">
              <a:solidFill>
                <a:schemeClr val="tx1"/>
              </a:solidFill>
              <a:latin typeface="+mj-lt"/>
            </a:rPr>
            <a:t>Apoio logístico/ operacional em todos os extremos dos trechos de Praticagem</a:t>
          </a:r>
        </a:p>
      </dgm:t>
    </dgm:pt>
    <dgm:pt modelId="{4F869929-732D-44B6-BC60-6C9EAE27C27E}" type="parTrans" cxnId="{4D8373D1-F67C-41B5-A231-F3291628BF84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0FEA9A5F-4DA1-4BE6-A91C-08C68F26040F}" type="sibTrans" cxnId="{4D8373D1-F67C-41B5-A231-F3291628BF84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0473481E-3BAF-4846-9410-94EA89A44326}" type="pres">
      <dgm:prSet presAssocID="{C5926E5D-F423-4228-B70D-33010AF1F8A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59F88F3-F347-4E0B-B0E2-D4401683EB5C}" type="pres">
      <dgm:prSet presAssocID="{7C8D3B09-4045-4E84-93BD-B38ED572F7D0}" presName="singleCycle" presStyleCnt="0"/>
      <dgm:spPr/>
    </dgm:pt>
    <dgm:pt modelId="{50C0D297-FA7D-4465-8377-377C826B0D92}" type="pres">
      <dgm:prSet presAssocID="{7C8D3B09-4045-4E84-93BD-B38ED572F7D0}" presName="singleCenter" presStyleLbl="node1" presStyleIdx="0" presStyleCnt="7" custScaleX="124150" custScaleY="46285">
        <dgm:presLayoutVars>
          <dgm:chMax val="7"/>
          <dgm:chPref val="7"/>
        </dgm:presLayoutVars>
      </dgm:prSet>
      <dgm:spPr/>
    </dgm:pt>
    <dgm:pt modelId="{66181593-7D86-4286-B1B0-404432FBC68A}" type="pres">
      <dgm:prSet presAssocID="{4C47AE56-200F-4137-8408-5A9898192A66}" presName="Name56" presStyleLbl="parChTrans1D2" presStyleIdx="0" presStyleCnt="6"/>
      <dgm:spPr/>
    </dgm:pt>
    <dgm:pt modelId="{5782F4C0-4403-4419-B7E1-A4654A8BC249}" type="pres">
      <dgm:prSet presAssocID="{9E685B4D-CCBB-4B25-9A9C-EBC3D0EA588F}" presName="text0" presStyleLbl="node1" presStyleIdx="1" presStyleCnt="7" custScaleX="178292" custRadScaleRad="81688">
        <dgm:presLayoutVars>
          <dgm:bulletEnabled val="1"/>
        </dgm:presLayoutVars>
      </dgm:prSet>
      <dgm:spPr/>
    </dgm:pt>
    <dgm:pt modelId="{41015B0F-3868-4800-827A-259D68996CA4}" type="pres">
      <dgm:prSet presAssocID="{F175A7BA-04A1-4F02-849C-AA66E312886B}" presName="Name56" presStyleLbl="parChTrans1D2" presStyleIdx="1" presStyleCnt="6"/>
      <dgm:spPr/>
    </dgm:pt>
    <dgm:pt modelId="{E48CBA1C-A309-4FD4-AC86-EA34344B0A4B}" type="pres">
      <dgm:prSet presAssocID="{A5F6BD88-967C-4257-BDDD-775B79CB1BCA}" presName="text0" presStyleLbl="node1" presStyleIdx="2" presStyleCnt="7" custScaleX="194437" custScaleY="146325" custRadScaleRad="137193" custRadScaleInc="32296">
        <dgm:presLayoutVars>
          <dgm:bulletEnabled val="1"/>
        </dgm:presLayoutVars>
      </dgm:prSet>
      <dgm:spPr/>
    </dgm:pt>
    <dgm:pt modelId="{3EBFB145-9B6F-4894-BE21-314294C4EFE1}" type="pres">
      <dgm:prSet presAssocID="{441AF998-47CC-48A1-A7C7-BB1E764AF8EC}" presName="Name56" presStyleLbl="parChTrans1D2" presStyleIdx="2" presStyleCnt="6"/>
      <dgm:spPr/>
    </dgm:pt>
    <dgm:pt modelId="{BD678E49-F5B4-48E1-AC33-A274B09C7370}" type="pres">
      <dgm:prSet presAssocID="{179BA6BB-4100-405B-8D7F-1764B7B6AEE8}" presName="text0" presStyleLbl="node1" presStyleIdx="3" presStyleCnt="7" custScaleX="178292" custRadScaleRad="126317" custRadScaleInc="-10425">
        <dgm:presLayoutVars>
          <dgm:bulletEnabled val="1"/>
        </dgm:presLayoutVars>
      </dgm:prSet>
      <dgm:spPr/>
    </dgm:pt>
    <dgm:pt modelId="{828240F1-463C-429B-96A7-D548475588E4}" type="pres">
      <dgm:prSet presAssocID="{EBB9739E-2CA2-409C-8C8F-5AC597A332AF}" presName="Name56" presStyleLbl="parChTrans1D2" presStyleIdx="3" presStyleCnt="6"/>
      <dgm:spPr/>
    </dgm:pt>
    <dgm:pt modelId="{A06C39EF-1FD4-4E60-84B6-44C66D6D620C}" type="pres">
      <dgm:prSet presAssocID="{E9673242-C10E-4711-A5E3-1815AC7C6659}" presName="text0" presStyleLbl="node1" presStyleIdx="4" presStyleCnt="7" custScaleX="178292" custRadScaleRad="96230" custRadScaleInc="-15441">
        <dgm:presLayoutVars>
          <dgm:bulletEnabled val="1"/>
        </dgm:presLayoutVars>
      </dgm:prSet>
      <dgm:spPr/>
    </dgm:pt>
    <dgm:pt modelId="{9E77E3E3-4BDF-4F83-A943-9EEE02E25FDA}" type="pres">
      <dgm:prSet presAssocID="{5B35DB1C-87D1-4A70-9DE8-CA9232B814C7}" presName="Name56" presStyleLbl="parChTrans1D2" presStyleIdx="4" presStyleCnt="6"/>
      <dgm:spPr/>
    </dgm:pt>
    <dgm:pt modelId="{8A3CD07F-DE67-4A61-81BE-7F0E36B33E81}" type="pres">
      <dgm:prSet presAssocID="{5BB3F760-2B51-493D-BD7D-FF8A55750B41}" presName="text0" presStyleLbl="node1" presStyleIdx="5" presStyleCnt="7" custScaleX="178292" custRadScaleRad="117490" custRadScaleInc="7543">
        <dgm:presLayoutVars>
          <dgm:bulletEnabled val="1"/>
        </dgm:presLayoutVars>
      </dgm:prSet>
      <dgm:spPr/>
    </dgm:pt>
    <dgm:pt modelId="{00798530-200E-4053-8517-3E36B4CE5D6D}" type="pres">
      <dgm:prSet presAssocID="{4F869929-732D-44B6-BC60-6C9EAE27C27E}" presName="Name56" presStyleLbl="parChTrans1D2" presStyleIdx="5" presStyleCnt="6"/>
      <dgm:spPr/>
    </dgm:pt>
    <dgm:pt modelId="{259C20F8-B66F-4EC3-80D5-EE5999A6DCB7}" type="pres">
      <dgm:prSet presAssocID="{DEDFB515-A66C-446C-B04E-6E95C013B49F}" presName="text0" presStyleLbl="node1" presStyleIdx="6" presStyleCnt="7" custScaleX="209174" custScaleY="107506" custRadScaleRad="118600" custRadScaleInc="-38266">
        <dgm:presLayoutVars>
          <dgm:bulletEnabled val="1"/>
        </dgm:presLayoutVars>
      </dgm:prSet>
      <dgm:spPr/>
    </dgm:pt>
  </dgm:ptLst>
  <dgm:cxnLst>
    <dgm:cxn modelId="{271F2E0E-51C1-422E-B91F-DBE1DEC7D529}" srcId="{7C8D3B09-4045-4E84-93BD-B38ED572F7D0}" destId="{E9673242-C10E-4711-A5E3-1815AC7C6659}" srcOrd="3" destOrd="0" parTransId="{EBB9739E-2CA2-409C-8C8F-5AC597A332AF}" sibTransId="{D9FC112F-33EA-474A-9572-7A4D9741502C}"/>
    <dgm:cxn modelId="{E592F20F-987F-455C-B350-008EAB6C6C25}" srcId="{C5926E5D-F423-4228-B70D-33010AF1F8A1}" destId="{7C8D3B09-4045-4E84-93BD-B38ED572F7D0}" srcOrd="0" destOrd="0" parTransId="{138BA92C-5392-40F5-9EF9-F982E3C6FAB4}" sibTransId="{9509536C-6511-4A7B-8898-BC4FA4BF083A}"/>
    <dgm:cxn modelId="{F6D3F11C-A433-4269-9AC6-9CD157AF8753}" srcId="{7C8D3B09-4045-4E84-93BD-B38ED572F7D0}" destId="{5BB3F760-2B51-493D-BD7D-FF8A55750B41}" srcOrd="4" destOrd="0" parTransId="{5B35DB1C-87D1-4A70-9DE8-CA9232B814C7}" sibTransId="{AC8A1A18-1CC9-4769-9451-9BF0B0441875}"/>
    <dgm:cxn modelId="{67C0853B-C950-458F-9009-F283E308B3F0}" type="presOf" srcId="{179BA6BB-4100-405B-8D7F-1764B7B6AEE8}" destId="{BD678E49-F5B4-48E1-AC33-A274B09C7370}" srcOrd="0" destOrd="0" presId="urn:microsoft.com/office/officeart/2008/layout/RadialCluster"/>
    <dgm:cxn modelId="{F072615B-3BB4-4F88-9DD3-A9BF0FE572A3}" type="presOf" srcId="{DEDFB515-A66C-446C-B04E-6E95C013B49F}" destId="{259C20F8-B66F-4EC3-80D5-EE5999A6DCB7}" srcOrd="0" destOrd="0" presId="urn:microsoft.com/office/officeart/2008/layout/RadialCluster"/>
    <dgm:cxn modelId="{F8927E63-7109-4479-9570-1E24274B96A5}" type="presOf" srcId="{4C47AE56-200F-4137-8408-5A9898192A66}" destId="{66181593-7D86-4286-B1B0-404432FBC68A}" srcOrd="0" destOrd="0" presId="urn:microsoft.com/office/officeart/2008/layout/RadialCluster"/>
    <dgm:cxn modelId="{08DC0951-E841-4EB7-BB53-24863084692B}" type="presOf" srcId="{7C8D3B09-4045-4E84-93BD-B38ED572F7D0}" destId="{50C0D297-FA7D-4465-8377-377C826B0D92}" srcOrd="0" destOrd="0" presId="urn:microsoft.com/office/officeart/2008/layout/RadialCluster"/>
    <dgm:cxn modelId="{3F8B215A-D97A-4B20-A0E6-4E487BB25136}" type="presOf" srcId="{4F869929-732D-44B6-BC60-6C9EAE27C27E}" destId="{00798530-200E-4053-8517-3E36B4CE5D6D}" srcOrd="0" destOrd="0" presId="urn:microsoft.com/office/officeart/2008/layout/RadialCluster"/>
    <dgm:cxn modelId="{BF217A7E-9621-4737-A388-8A1638551EFD}" type="presOf" srcId="{C5926E5D-F423-4228-B70D-33010AF1F8A1}" destId="{0473481E-3BAF-4846-9410-94EA89A44326}" srcOrd="0" destOrd="0" presId="urn:microsoft.com/office/officeart/2008/layout/RadialCluster"/>
    <dgm:cxn modelId="{734B4E86-CE4B-465E-819E-CBEE4E7056F3}" srcId="{7C8D3B09-4045-4E84-93BD-B38ED572F7D0}" destId="{179BA6BB-4100-405B-8D7F-1764B7B6AEE8}" srcOrd="2" destOrd="0" parTransId="{441AF998-47CC-48A1-A7C7-BB1E764AF8EC}" sibTransId="{9AB5F795-39A9-4D68-8DD0-9B212CA2B6CE}"/>
    <dgm:cxn modelId="{0537EA97-1EEC-4CB2-A89D-5CEAB564DC8D}" type="presOf" srcId="{EBB9739E-2CA2-409C-8C8F-5AC597A332AF}" destId="{828240F1-463C-429B-96A7-D548475588E4}" srcOrd="0" destOrd="0" presId="urn:microsoft.com/office/officeart/2008/layout/RadialCluster"/>
    <dgm:cxn modelId="{4181F39C-9152-40AC-A5F5-DFD44A09FD84}" type="presOf" srcId="{441AF998-47CC-48A1-A7C7-BB1E764AF8EC}" destId="{3EBFB145-9B6F-4894-BE21-314294C4EFE1}" srcOrd="0" destOrd="0" presId="urn:microsoft.com/office/officeart/2008/layout/RadialCluster"/>
    <dgm:cxn modelId="{34DBACA5-6F0D-4DF4-8F47-C0BDAAFA2482}" type="presOf" srcId="{A5F6BD88-967C-4257-BDDD-775B79CB1BCA}" destId="{E48CBA1C-A309-4FD4-AC86-EA34344B0A4B}" srcOrd="0" destOrd="0" presId="urn:microsoft.com/office/officeart/2008/layout/RadialCluster"/>
    <dgm:cxn modelId="{F5E965BA-03B6-414B-80DD-9269020AB7F3}" type="presOf" srcId="{9E685B4D-CCBB-4B25-9A9C-EBC3D0EA588F}" destId="{5782F4C0-4403-4419-B7E1-A4654A8BC249}" srcOrd="0" destOrd="0" presId="urn:microsoft.com/office/officeart/2008/layout/RadialCluster"/>
    <dgm:cxn modelId="{D48EB1C4-2510-4060-997C-65752A67412A}" type="presOf" srcId="{5BB3F760-2B51-493D-BD7D-FF8A55750B41}" destId="{8A3CD07F-DE67-4A61-81BE-7F0E36B33E81}" srcOrd="0" destOrd="0" presId="urn:microsoft.com/office/officeart/2008/layout/RadialCluster"/>
    <dgm:cxn modelId="{4D8373D1-F67C-41B5-A231-F3291628BF84}" srcId="{7C8D3B09-4045-4E84-93BD-B38ED572F7D0}" destId="{DEDFB515-A66C-446C-B04E-6E95C013B49F}" srcOrd="5" destOrd="0" parTransId="{4F869929-732D-44B6-BC60-6C9EAE27C27E}" sibTransId="{0FEA9A5F-4DA1-4BE6-A91C-08C68F26040F}"/>
    <dgm:cxn modelId="{AFF9C7F4-1B8B-4360-86E5-BCA2BCD4F757}" srcId="{7C8D3B09-4045-4E84-93BD-B38ED572F7D0}" destId="{A5F6BD88-967C-4257-BDDD-775B79CB1BCA}" srcOrd="1" destOrd="0" parTransId="{F175A7BA-04A1-4F02-849C-AA66E312886B}" sibTransId="{9E493867-807F-4AC8-B4EC-20A5AB86BC1C}"/>
    <dgm:cxn modelId="{6C115EF5-3273-4B7C-B4FB-5CF2393689F8}" type="presOf" srcId="{E9673242-C10E-4711-A5E3-1815AC7C6659}" destId="{A06C39EF-1FD4-4E60-84B6-44C66D6D620C}" srcOrd="0" destOrd="0" presId="urn:microsoft.com/office/officeart/2008/layout/RadialCluster"/>
    <dgm:cxn modelId="{5AF142F9-0B29-4319-AE01-CC01A841E3AC}" srcId="{7C8D3B09-4045-4E84-93BD-B38ED572F7D0}" destId="{9E685B4D-CCBB-4B25-9A9C-EBC3D0EA588F}" srcOrd="0" destOrd="0" parTransId="{4C47AE56-200F-4137-8408-5A9898192A66}" sibTransId="{0EE390DE-46C6-4A49-BF39-83D7CA1C122B}"/>
    <dgm:cxn modelId="{594F95FB-5D2E-45B9-9F36-B5DBC822B881}" type="presOf" srcId="{5B35DB1C-87D1-4A70-9DE8-CA9232B814C7}" destId="{9E77E3E3-4BDF-4F83-A943-9EEE02E25FDA}" srcOrd="0" destOrd="0" presId="urn:microsoft.com/office/officeart/2008/layout/RadialCluster"/>
    <dgm:cxn modelId="{9EE80DFE-205B-4EBC-B319-5BD5160BB64F}" type="presOf" srcId="{F175A7BA-04A1-4F02-849C-AA66E312886B}" destId="{41015B0F-3868-4800-827A-259D68996CA4}" srcOrd="0" destOrd="0" presId="urn:microsoft.com/office/officeart/2008/layout/RadialCluster"/>
    <dgm:cxn modelId="{1D43990A-32BA-454D-88B5-074C219DD4A5}" type="presParOf" srcId="{0473481E-3BAF-4846-9410-94EA89A44326}" destId="{659F88F3-F347-4E0B-B0E2-D4401683EB5C}" srcOrd="0" destOrd="0" presId="urn:microsoft.com/office/officeart/2008/layout/RadialCluster"/>
    <dgm:cxn modelId="{F3344616-0EC5-4ECF-B77F-381FEAAF98E4}" type="presParOf" srcId="{659F88F3-F347-4E0B-B0E2-D4401683EB5C}" destId="{50C0D297-FA7D-4465-8377-377C826B0D92}" srcOrd="0" destOrd="0" presId="urn:microsoft.com/office/officeart/2008/layout/RadialCluster"/>
    <dgm:cxn modelId="{70ACAB53-E647-4427-BCFA-2E4F731C23C7}" type="presParOf" srcId="{659F88F3-F347-4E0B-B0E2-D4401683EB5C}" destId="{66181593-7D86-4286-B1B0-404432FBC68A}" srcOrd="1" destOrd="0" presId="urn:microsoft.com/office/officeart/2008/layout/RadialCluster"/>
    <dgm:cxn modelId="{38387EAF-F288-4F6B-8779-A5CCA5EFB2F4}" type="presParOf" srcId="{659F88F3-F347-4E0B-B0E2-D4401683EB5C}" destId="{5782F4C0-4403-4419-B7E1-A4654A8BC249}" srcOrd="2" destOrd="0" presId="urn:microsoft.com/office/officeart/2008/layout/RadialCluster"/>
    <dgm:cxn modelId="{7200B659-EE57-4FEE-A8C3-BC3581C490F0}" type="presParOf" srcId="{659F88F3-F347-4E0B-B0E2-D4401683EB5C}" destId="{41015B0F-3868-4800-827A-259D68996CA4}" srcOrd="3" destOrd="0" presId="urn:microsoft.com/office/officeart/2008/layout/RadialCluster"/>
    <dgm:cxn modelId="{B8363507-C7F9-466C-9967-9C0933AB6F69}" type="presParOf" srcId="{659F88F3-F347-4E0B-B0E2-D4401683EB5C}" destId="{E48CBA1C-A309-4FD4-AC86-EA34344B0A4B}" srcOrd="4" destOrd="0" presId="urn:microsoft.com/office/officeart/2008/layout/RadialCluster"/>
    <dgm:cxn modelId="{E8B127D5-7D0D-4B3E-86F4-B33AC8AC84EA}" type="presParOf" srcId="{659F88F3-F347-4E0B-B0E2-D4401683EB5C}" destId="{3EBFB145-9B6F-4894-BE21-314294C4EFE1}" srcOrd="5" destOrd="0" presId="urn:microsoft.com/office/officeart/2008/layout/RadialCluster"/>
    <dgm:cxn modelId="{4E6BD3E7-8596-448F-B02C-65CCA0EA6B30}" type="presParOf" srcId="{659F88F3-F347-4E0B-B0E2-D4401683EB5C}" destId="{BD678E49-F5B4-48E1-AC33-A274B09C7370}" srcOrd="6" destOrd="0" presId="urn:microsoft.com/office/officeart/2008/layout/RadialCluster"/>
    <dgm:cxn modelId="{A3C283FB-E375-4409-B0D3-5CEE66F606F5}" type="presParOf" srcId="{659F88F3-F347-4E0B-B0E2-D4401683EB5C}" destId="{828240F1-463C-429B-96A7-D548475588E4}" srcOrd="7" destOrd="0" presId="urn:microsoft.com/office/officeart/2008/layout/RadialCluster"/>
    <dgm:cxn modelId="{B988D34F-28F3-4D3C-A5BF-65543D53E2C6}" type="presParOf" srcId="{659F88F3-F347-4E0B-B0E2-D4401683EB5C}" destId="{A06C39EF-1FD4-4E60-84B6-44C66D6D620C}" srcOrd="8" destOrd="0" presId="urn:microsoft.com/office/officeart/2008/layout/RadialCluster"/>
    <dgm:cxn modelId="{0DBD6A8D-9E22-463A-8011-831755DF0ED3}" type="presParOf" srcId="{659F88F3-F347-4E0B-B0E2-D4401683EB5C}" destId="{9E77E3E3-4BDF-4F83-A943-9EEE02E25FDA}" srcOrd="9" destOrd="0" presId="urn:microsoft.com/office/officeart/2008/layout/RadialCluster"/>
    <dgm:cxn modelId="{92336F92-2C43-4A05-94E8-B22E4E165234}" type="presParOf" srcId="{659F88F3-F347-4E0B-B0E2-D4401683EB5C}" destId="{8A3CD07F-DE67-4A61-81BE-7F0E36B33E81}" srcOrd="10" destOrd="0" presId="urn:microsoft.com/office/officeart/2008/layout/RadialCluster"/>
    <dgm:cxn modelId="{2979DA96-B1E2-4946-9439-1C1976BE0D34}" type="presParOf" srcId="{659F88F3-F347-4E0B-B0E2-D4401683EB5C}" destId="{00798530-200E-4053-8517-3E36B4CE5D6D}" srcOrd="11" destOrd="0" presId="urn:microsoft.com/office/officeart/2008/layout/RadialCluster"/>
    <dgm:cxn modelId="{9A91287A-1D42-4CE2-AE0A-362652D7204F}" type="presParOf" srcId="{659F88F3-F347-4E0B-B0E2-D4401683EB5C}" destId="{259C20F8-B66F-4EC3-80D5-EE5999A6DCB7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926E5D-F423-4228-B70D-33010AF1F8A1}" type="doc">
      <dgm:prSet loTypeId="urn:microsoft.com/office/officeart/2008/layout/RadialCluster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7C8D3B09-4045-4E84-93BD-B38ED572F7D0}">
      <dgm:prSet phldrT="[Texto]" custT="1"/>
      <dgm:spPr/>
      <dgm:t>
        <a:bodyPr/>
        <a:lstStyle/>
        <a:p>
          <a:r>
            <a:rPr lang="pt-BR" sz="1800" dirty="0">
              <a:latin typeface="+mj-lt"/>
            </a:rPr>
            <a:t>Especificidades da ZP-02</a:t>
          </a:r>
        </a:p>
      </dgm:t>
    </dgm:pt>
    <dgm:pt modelId="{138BA92C-5392-40F5-9EF9-F982E3C6FAB4}" type="parTrans" cxnId="{E592F20F-987F-455C-B350-008EAB6C6C25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9509536C-6511-4A7B-8898-BC4FA4BF083A}" type="sibTrans" cxnId="{E592F20F-987F-455C-B350-008EAB6C6C25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9E685B4D-CCBB-4B25-9A9C-EBC3D0EA588F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400" dirty="0">
              <a:solidFill>
                <a:schemeClr val="tx1"/>
              </a:solidFill>
              <a:latin typeface="+mj-lt"/>
            </a:rPr>
            <a:t>Estrutura totalmente descentralizada</a:t>
          </a:r>
        </a:p>
      </dgm:t>
    </dgm:pt>
    <dgm:pt modelId="{4C47AE56-200F-4137-8408-5A9898192A66}" type="parTrans" cxnId="{5AF142F9-0B29-4319-AE01-CC01A841E3AC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0EE390DE-46C6-4A49-BF39-83D7CA1C122B}" type="sibTrans" cxnId="{5AF142F9-0B29-4319-AE01-CC01A841E3AC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06E773DB-A8BC-4469-B5DB-CF9F32321739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200" dirty="0">
              <a:solidFill>
                <a:schemeClr val="tx1"/>
              </a:solidFill>
              <a:latin typeface="+mj-lt"/>
            </a:rPr>
            <a:t>Aparelhagem de embarcação para efetuar sondagens nos pontos de mudanças no perfil do leito e nas configurações dos rios.</a:t>
          </a:r>
        </a:p>
      </dgm:t>
    </dgm:pt>
    <dgm:pt modelId="{86DC1DD4-E249-472E-B931-766AB4FD1A97}" type="parTrans" cxnId="{5542255A-2403-4D4B-9708-15A213BE10AD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AA7BF606-F5A4-4EEA-82C9-CF071BCF4E11}" type="sibTrans" cxnId="{5542255A-2403-4D4B-9708-15A213BE10AD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179BA6BB-4100-405B-8D7F-1764B7B6AEE8}">
      <dgm:prSet phldrT="[Texto]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dirty="0">
              <a:solidFill>
                <a:schemeClr val="tx1"/>
              </a:solidFill>
              <a:latin typeface="+mj-lt"/>
            </a:rPr>
            <a:t>O profissional de praticagem da ZP-02 atua em 12 portos e terminais.</a:t>
          </a:r>
        </a:p>
      </dgm:t>
    </dgm:pt>
    <dgm:pt modelId="{441AF998-47CC-48A1-A7C7-BB1E764AF8EC}" type="parTrans" cxnId="{734B4E86-CE4B-465E-819E-CBEE4E7056F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9AB5F795-39A9-4D68-8DD0-9B212CA2B6CE}" type="sibTrans" cxnId="{734B4E86-CE4B-465E-819E-CBEE4E7056F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E9673242-C10E-4711-A5E3-1815AC7C6659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200" dirty="0">
              <a:solidFill>
                <a:schemeClr val="tx1"/>
              </a:solidFill>
              <a:latin typeface="+mj-lt"/>
            </a:rPr>
            <a:t>É comum a evasão de práticos, motivada pelas dificuldades locais e preços achatados e defasados.</a:t>
          </a:r>
        </a:p>
      </dgm:t>
    </dgm:pt>
    <dgm:pt modelId="{EBB9739E-2CA2-409C-8C8F-5AC597A332AF}" type="parTrans" cxnId="{271F2E0E-51C1-422E-B91F-DBE1DEC7D529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D9FC112F-33EA-474A-9572-7A4D9741502C}" type="sibTrans" cxnId="{271F2E0E-51C1-422E-B91F-DBE1DEC7D529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5BB3F760-2B51-493D-BD7D-FF8A55750B41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200" dirty="0">
              <a:solidFill>
                <a:schemeClr val="tx1"/>
              </a:solidFill>
              <a:latin typeface="+mj-lt"/>
            </a:rPr>
            <a:t>Uso ocasional de aeronaves particulares, de pequeno porte, em área de condições atmosféricas instáveis</a:t>
          </a:r>
        </a:p>
      </dgm:t>
    </dgm:pt>
    <dgm:pt modelId="{5B35DB1C-87D1-4A70-9DE8-CA9232B814C7}" type="parTrans" cxnId="{F6D3F11C-A433-4269-9AC6-9CD157AF875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AC8A1A18-1CC9-4769-9451-9BF0B0441875}" type="sibTrans" cxnId="{F6D3F11C-A433-4269-9AC6-9CD157AF8753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DEDFB515-A66C-446C-B04E-6E95C013B49F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400" dirty="0">
              <a:solidFill>
                <a:schemeClr val="tx1"/>
              </a:solidFill>
              <a:latin typeface="+mj-lt"/>
            </a:rPr>
            <a:t>Estrutura é bastante precária e a região ainda carece de investimentos</a:t>
          </a:r>
        </a:p>
      </dgm:t>
    </dgm:pt>
    <dgm:pt modelId="{4F869929-732D-44B6-BC60-6C9EAE27C27E}" type="parTrans" cxnId="{4D8373D1-F67C-41B5-A231-F3291628BF84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0FEA9A5F-4DA1-4BE6-A91C-08C68F26040F}" type="sibTrans" cxnId="{4D8373D1-F67C-41B5-A231-F3291628BF84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0473481E-3BAF-4846-9410-94EA89A44326}" type="pres">
      <dgm:prSet presAssocID="{C5926E5D-F423-4228-B70D-33010AF1F8A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59F88F3-F347-4E0B-B0E2-D4401683EB5C}" type="pres">
      <dgm:prSet presAssocID="{7C8D3B09-4045-4E84-93BD-B38ED572F7D0}" presName="singleCycle" presStyleCnt="0"/>
      <dgm:spPr/>
    </dgm:pt>
    <dgm:pt modelId="{50C0D297-FA7D-4465-8377-377C826B0D92}" type="pres">
      <dgm:prSet presAssocID="{7C8D3B09-4045-4E84-93BD-B38ED572F7D0}" presName="singleCenter" presStyleLbl="node1" presStyleIdx="0" presStyleCnt="7" custScaleX="124150" custScaleY="46285">
        <dgm:presLayoutVars>
          <dgm:chMax val="7"/>
          <dgm:chPref val="7"/>
        </dgm:presLayoutVars>
      </dgm:prSet>
      <dgm:spPr/>
    </dgm:pt>
    <dgm:pt modelId="{66181593-7D86-4286-B1B0-404432FBC68A}" type="pres">
      <dgm:prSet presAssocID="{4C47AE56-200F-4137-8408-5A9898192A66}" presName="Name56" presStyleLbl="parChTrans1D2" presStyleIdx="0" presStyleCnt="6"/>
      <dgm:spPr/>
    </dgm:pt>
    <dgm:pt modelId="{5782F4C0-4403-4419-B7E1-A4654A8BC249}" type="pres">
      <dgm:prSet presAssocID="{9E685B4D-CCBB-4B25-9A9C-EBC3D0EA588F}" presName="text0" presStyleLbl="node1" presStyleIdx="1" presStyleCnt="7" custScaleX="178292" custRadScaleRad="81688">
        <dgm:presLayoutVars>
          <dgm:bulletEnabled val="1"/>
        </dgm:presLayoutVars>
      </dgm:prSet>
      <dgm:spPr/>
    </dgm:pt>
    <dgm:pt modelId="{D0ED8156-FFE0-45D3-97F7-F75846DD9B60}" type="pres">
      <dgm:prSet presAssocID="{86DC1DD4-E249-472E-B931-766AB4FD1A97}" presName="Name56" presStyleLbl="parChTrans1D2" presStyleIdx="1" presStyleCnt="6"/>
      <dgm:spPr/>
    </dgm:pt>
    <dgm:pt modelId="{A8A73124-F2BF-4545-A469-5852D14E06CD}" type="pres">
      <dgm:prSet presAssocID="{06E773DB-A8BC-4469-B5DB-CF9F32321739}" presName="text0" presStyleLbl="node1" presStyleIdx="2" presStyleCnt="7" custScaleX="240056" custRadScaleRad="125255" custRadScaleInc="37860">
        <dgm:presLayoutVars>
          <dgm:bulletEnabled val="1"/>
        </dgm:presLayoutVars>
      </dgm:prSet>
      <dgm:spPr/>
    </dgm:pt>
    <dgm:pt modelId="{3EBFB145-9B6F-4894-BE21-314294C4EFE1}" type="pres">
      <dgm:prSet presAssocID="{441AF998-47CC-48A1-A7C7-BB1E764AF8EC}" presName="Name56" presStyleLbl="parChTrans1D2" presStyleIdx="2" presStyleCnt="6"/>
      <dgm:spPr/>
    </dgm:pt>
    <dgm:pt modelId="{BD678E49-F5B4-48E1-AC33-A274B09C7370}" type="pres">
      <dgm:prSet presAssocID="{179BA6BB-4100-405B-8D7F-1764B7B6AEE8}" presName="text0" presStyleLbl="node1" presStyleIdx="3" presStyleCnt="7" custScaleX="178292" custRadScaleRad="126531" custRadScaleInc="-17105">
        <dgm:presLayoutVars>
          <dgm:bulletEnabled val="1"/>
        </dgm:presLayoutVars>
      </dgm:prSet>
      <dgm:spPr/>
    </dgm:pt>
    <dgm:pt modelId="{828240F1-463C-429B-96A7-D548475588E4}" type="pres">
      <dgm:prSet presAssocID="{EBB9739E-2CA2-409C-8C8F-5AC597A332AF}" presName="Name56" presStyleLbl="parChTrans1D2" presStyleIdx="3" presStyleCnt="6"/>
      <dgm:spPr/>
    </dgm:pt>
    <dgm:pt modelId="{A06C39EF-1FD4-4E60-84B6-44C66D6D620C}" type="pres">
      <dgm:prSet presAssocID="{E9673242-C10E-4711-A5E3-1815AC7C6659}" presName="text0" presStyleLbl="node1" presStyleIdx="4" presStyleCnt="7" custScaleX="178292" custRadScaleRad="92081" custRadScaleInc="-3657">
        <dgm:presLayoutVars>
          <dgm:bulletEnabled val="1"/>
        </dgm:presLayoutVars>
      </dgm:prSet>
      <dgm:spPr/>
    </dgm:pt>
    <dgm:pt modelId="{9E77E3E3-4BDF-4F83-A943-9EEE02E25FDA}" type="pres">
      <dgm:prSet presAssocID="{5B35DB1C-87D1-4A70-9DE8-CA9232B814C7}" presName="Name56" presStyleLbl="parChTrans1D2" presStyleIdx="4" presStyleCnt="6"/>
      <dgm:spPr/>
    </dgm:pt>
    <dgm:pt modelId="{8A3CD07F-DE67-4A61-81BE-7F0E36B33E81}" type="pres">
      <dgm:prSet presAssocID="{5BB3F760-2B51-493D-BD7D-FF8A55750B41}" presName="text0" presStyleLbl="node1" presStyleIdx="5" presStyleCnt="7" custScaleX="178292" custRadScaleRad="117490" custRadScaleInc="7543">
        <dgm:presLayoutVars>
          <dgm:bulletEnabled val="1"/>
        </dgm:presLayoutVars>
      </dgm:prSet>
      <dgm:spPr/>
    </dgm:pt>
    <dgm:pt modelId="{00798530-200E-4053-8517-3E36B4CE5D6D}" type="pres">
      <dgm:prSet presAssocID="{4F869929-732D-44B6-BC60-6C9EAE27C27E}" presName="Name56" presStyleLbl="parChTrans1D2" presStyleIdx="5" presStyleCnt="6"/>
      <dgm:spPr/>
    </dgm:pt>
    <dgm:pt modelId="{259C20F8-B66F-4EC3-80D5-EE5999A6DCB7}" type="pres">
      <dgm:prSet presAssocID="{DEDFB515-A66C-446C-B04E-6E95C013B49F}" presName="text0" presStyleLbl="node1" presStyleIdx="6" presStyleCnt="7" custScaleX="209174" custScaleY="107506" custRadScaleRad="118600" custRadScaleInc="-38266">
        <dgm:presLayoutVars>
          <dgm:bulletEnabled val="1"/>
        </dgm:presLayoutVars>
      </dgm:prSet>
      <dgm:spPr/>
    </dgm:pt>
  </dgm:ptLst>
  <dgm:cxnLst>
    <dgm:cxn modelId="{271F2E0E-51C1-422E-B91F-DBE1DEC7D529}" srcId="{7C8D3B09-4045-4E84-93BD-B38ED572F7D0}" destId="{E9673242-C10E-4711-A5E3-1815AC7C6659}" srcOrd="3" destOrd="0" parTransId="{EBB9739E-2CA2-409C-8C8F-5AC597A332AF}" sibTransId="{D9FC112F-33EA-474A-9572-7A4D9741502C}"/>
    <dgm:cxn modelId="{E592F20F-987F-455C-B350-008EAB6C6C25}" srcId="{C5926E5D-F423-4228-B70D-33010AF1F8A1}" destId="{7C8D3B09-4045-4E84-93BD-B38ED572F7D0}" srcOrd="0" destOrd="0" parTransId="{138BA92C-5392-40F5-9EF9-F982E3C6FAB4}" sibTransId="{9509536C-6511-4A7B-8898-BC4FA4BF083A}"/>
    <dgm:cxn modelId="{F6D3F11C-A433-4269-9AC6-9CD157AF8753}" srcId="{7C8D3B09-4045-4E84-93BD-B38ED572F7D0}" destId="{5BB3F760-2B51-493D-BD7D-FF8A55750B41}" srcOrd="4" destOrd="0" parTransId="{5B35DB1C-87D1-4A70-9DE8-CA9232B814C7}" sibTransId="{AC8A1A18-1CC9-4769-9451-9BF0B0441875}"/>
    <dgm:cxn modelId="{7BBB6930-D113-43E9-B5AB-C9A5074EF793}" type="presOf" srcId="{179BA6BB-4100-405B-8D7F-1764B7B6AEE8}" destId="{BD678E49-F5B4-48E1-AC33-A274B09C7370}" srcOrd="0" destOrd="0" presId="urn:microsoft.com/office/officeart/2008/layout/RadialCluster"/>
    <dgm:cxn modelId="{28B54D35-C816-4EFF-B7D7-78AB2D55E36F}" type="presOf" srcId="{86DC1DD4-E249-472E-B931-766AB4FD1A97}" destId="{D0ED8156-FFE0-45D3-97F7-F75846DD9B60}" srcOrd="0" destOrd="0" presId="urn:microsoft.com/office/officeart/2008/layout/RadialCluster"/>
    <dgm:cxn modelId="{41E74F67-9AC2-4F26-8945-5CD04432EA65}" type="presOf" srcId="{9E685B4D-CCBB-4B25-9A9C-EBC3D0EA588F}" destId="{5782F4C0-4403-4419-B7E1-A4654A8BC249}" srcOrd="0" destOrd="0" presId="urn:microsoft.com/office/officeart/2008/layout/RadialCluster"/>
    <dgm:cxn modelId="{D3F79F72-8098-4D51-842D-7C63C9C7FF83}" type="presOf" srcId="{EBB9739E-2CA2-409C-8C8F-5AC597A332AF}" destId="{828240F1-463C-429B-96A7-D548475588E4}" srcOrd="0" destOrd="0" presId="urn:microsoft.com/office/officeart/2008/layout/RadialCluster"/>
    <dgm:cxn modelId="{5542255A-2403-4D4B-9708-15A213BE10AD}" srcId="{7C8D3B09-4045-4E84-93BD-B38ED572F7D0}" destId="{06E773DB-A8BC-4469-B5DB-CF9F32321739}" srcOrd="1" destOrd="0" parTransId="{86DC1DD4-E249-472E-B931-766AB4FD1A97}" sibTransId="{AA7BF606-F5A4-4EEA-82C9-CF071BCF4E11}"/>
    <dgm:cxn modelId="{734B4E86-CE4B-465E-819E-CBEE4E7056F3}" srcId="{7C8D3B09-4045-4E84-93BD-B38ED572F7D0}" destId="{179BA6BB-4100-405B-8D7F-1764B7B6AEE8}" srcOrd="2" destOrd="0" parTransId="{441AF998-47CC-48A1-A7C7-BB1E764AF8EC}" sibTransId="{9AB5F795-39A9-4D68-8DD0-9B212CA2B6CE}"/>
    <dgm:cxn modelId="{EF61D8AB-EED6-49B8-89EA-4E9ABA0AF898}" type="presOf" srcId="{5B35DB1C-87D1-4A70-9DE8-CA9232B814C7}" destId="{9E77E3E3-4BDF-4F83-A943-9EEE02E25FDA}" srcOrd="0" destOrd="0" presId="urn:microsoft.com/office/officeart/2008/layout/RadialCluster"/>
    <dgm:cxn modelId="{8AAF76CA-8559-4DD1-B637-AC5848CA9976}" type="presOf" srcId="{DEDFB515-A66C-446C-B04E-6E95C013B49F}" destId="{259C20F8-B66F-4EC3-80D5-EE5999A6DCB7}" srcOrd="0" destOrd="0" presId="urn:microsoft.com/office/officeart/2008/layout/RadialCluster"/>
    <dgm:cxn modelId="{F8A80ACB-E404-4D8C-A2DF-85C5DF20238F}" type="presOf" srcId="{5BB3F760-2B51-493D-BD7D-FF8A55750B41}" destId="{8A3CD07F-DE67-4A61-81BE-7F0E36B33E81}" srcOrd="0" destOrd="0" presId="urn:microsoft.com/office/officeart/2008/layout/RadialCluster"/>
    <dgm:cxn modelId="{78A80BD1-71F5-4DA3-B2C3-0C4A4FB3B6D8}" type="presOf" srcId="{4C47AE56-200F-4137-8408-5A9898192A66}" destId="{66181593-7D86-4286-B1B0-404432FBC68A}" srcOrd="0" destOrd="0" presId="urn:microsoft.com/office/officeart/2008/layout/RadialCluster"/>
    <dgm:cxn modelId="{4D8373D1-F67C-41B5-A231-F3291628BF84}" srcId="{7C8D3B09-4045-4E84-93BD-B38ED572F7D0}" destId="{DEDFB515-A66C-446C-B04E-6E95C013B49F}" srcOrd="5" destOrd="0" parTransId="{4F869929-732D-44B6-BC60-6C9EAE27C27E}" sibTransId="{0FEA9A5F-4DA1-4BE6-A91C-08C68F26040F}"/>
    <dgm:cxn modelId="{B06490D4-CCD4-4F22-B65A-0C6DEA9FCD54}" type="presOf" srcId="{4F869929-732D-44B6-BC60-6C9EAE27C27E}" destId="{00798530-200E-4053-8517-3E36B4CE5D6D}" srcOrd="0" destOrd="0" presId="urn:microsoft.com/office/officeart/2008/layout/RadialCluster"/>
    <dgm:cxn modelId="{25CA4ADF-70BD-45B6-8538-1692A051EA08}" type="presOf" srcId="{441AF998-47CC-48A1-A7C7-BB1E764AF8EC}" destId="{3EBFB145-9B6F-4894-BE21-314294C4EFE1}" srcOrd="0" destOrd="0" presId="urn:microsoft.com/office/officeart/2008/layout/RadialCluster"/>
    <dgm:cxn modelId="{37F2D1E0-3B59-4B6D-9B5F-14FF3808C2AB}" type="presOf" srcId="{06E773DB-A8BC-4469-B5DB-CF9F32321739}" destId="{A8A73124-F2BF-4545-A469-5852D14E06CD}" srcOrd="0" destOrd="0" presId="urn:microsoft.com/office/officeart/2008/layout/RadialCluster"/>
    <dgm:cxn modelId="{661165EF-326F-4F88-95FD-18DAF4EB1F05}" type="presOf" srcId="{C5926E5D-F423-4228-B70D-33010AF1F8A1}" destId="{0473481E-3BAF-4846-9410-94EA89A44326}" srcOrd="0" destOrd="0" presId="urn:microsoft.com/office/officeart/2008/layout/RadialCluster"/>
    <dgm:cxn modelId="{ECC32CF0-72A9-4C70-8C71-8AB89FB187D1}" type="presOf" srcId="{7C8D3B09-4045-4E84-93BD-B38ED572F7D0}" destId="{50C0D297-FA7D-4465-8377-377C826B0D92}" srcOrd="0" destOrd="0" presId="urn:microsoft.com/office/officeart/2008/layout/RadialCluster"/>
    <dgm:cxn modelId="{5AF142F9-0B29-4319-AE01-CC01A841E3AC}" srcId="{7C8D3B09-4045-4E84-93BD-B38ED572F7D0}" destId="{9E685B4D-CCBB-4B25-9A9C-EBC3D0EA588F}" srcOrd="0" destOrd="0" parTransId="{4C47AE56-200F-4137-8408-5A9898192A66}" sibTransId="{0EE390DE-46C6-4A49-BF39-83D7CA1C122B}"/>
    <dgm:cxn modelId="{BED880FC-A3E8-4310-8A3B-63643236CC45}" type="presOf" srcId="{E9673242-C10E-4711-A5E3-1815AC7C6659}" destId="{A06C39EF-1FD4-4E60-84B6-44C66D6D620C}" srcOrd="0" destOrd="0" presId="urn:microsoft.com/office/officeart/2008/layout/RadialCluster"/>
    <dgm:cxn modelId="{2982FCDD-7B55-4F5B-B6FE-09EB93706C13}" type="presParOf" srcId="{0473481E-3BAF-4846-9410-94EA89A44326}" destId="{659F88F3-F347-4E0B-B0E2-D4401683EB5C}" srcOrd="0" destOrd="0" presId="urn:microsoft.com/office/officeart/2008/layout/RadialCluster"/>
    <dgm:cxn modelId="{9FC71927-0FB2-47D7-AD47-E6D1633FAF4E}" type="presParOf" srcId="{659F88F3-F347-4E0B-B0E2-D4401683EB5C}" destId="{50C0D297-FA7D-4465-8377-377C826B0D92}" srcOrd="0" destOrd="0" presId="urn:microsoft.com/office/officeart/2008/layout/RadialCluster"/>
    <dgm:cxn modelId="{F0DA654F-02A1-46D9-8941-292C10B05B92}" type="presParOf" srcId="{659F88F3-F347-4E0B-B0E2-D4401683EB5C}" destId="{66181593-7D86-4286-B1B0-404432FBC68A}" srcOrd="1" destOrd="0" presId="urn:microsoft.com/office/officeart/2008/layout/RadialCluster"/>
    <dgm:cxn modelId="{59DC1FEE-AD69-4C79-8DF8-F6FC251C2470}" type="presParOf" srcId="{659F88F3-F347-4E0B-B0E2-D4401683EB5C}" destId="{5782F4C0-4403-4419-B7E1-A4654A8BC249}" srcOrd="2" destOrd="0" presId="urn:microsoft.com/office/officeart/2008/layout/RadialCluster"/>
    <dgm:cxn modelId="{0768E441-5218-4291-B9F1-4E8EEB1F73F2}" type="presParOf" srcId="{659F88F3-F347-4E0B-B0E2-D4401683EB5C}" destId="{D0ED8156-FFE0-45D3-97F7-F75846DD9B60}" srcOrd="3" destOrd="0" presId="urn:microsoft.com/office/officeart/2008/layout/RadialCluster"/>
    <dgm:cxn modelId="{4842421C-A8C4-40FA-B181-4BC7ACFE5F56}" type="presParOf" srcId="{659F88F3-F347-4E0B-B0E2-D4401683EB5C}" destId="{A8A73124-F2BF-4545-A469-5852D14E06CD}" srcOrd="4" destOrd="0" presId="urn:microsoft.com/office/officeart/2008/layout/RadialCluster"/>
    <dgm:cxn modelId="{6FD194D2-717C-454F-8C17-4DAD46DBA223}" type="presParOf" srcId="{659F88F3-F347-4E0B-B0E2-D4401683EB5C}" destId="{3EBFB145-9B6F-4894-BE21-314294C4EFE1}" srcOrd="5" destOrd="0" presId="urn:microsoft.com/office/officeart/2008/layout/RadialCluster"/>
    <dgm:cxn modelId="{4682F54B-2758-43CF-95F3-68762F8D84A6}" type="presParOf" srcId="{659F88F3-F347-4E0B-B0E2-D4401683EB5C}" destId="{BD678E49-F5B4-48E1-AC33-A274B09C7370}" srcOrd="6" destOrd="0" presId="urn:microsoft.com/office/officeart/2008/layout/RadialCluster"/>
    <dgm:cxn modelId="{8F5A1824-F67F-45E6-8EEF-CEDBA41CA550}" type="presParOf" srcId="{659F88F3-F347-4E0B-B0E2-D4401683EB5C}" destId="{828240F1-463C-429B-96A7-D548475588E4}" srcOrd="7" destOrd="0" presId="urn:microsoft.com/office/officeart/2008/layout/RadialCluster"/>
    <dgm:cxn modelId="{02456A95-2E97-4741-ABCA-169FED5CBFB2}" type="presParOf" srcId="{659F88F3-F347-4E0B-B0E2-D4401683EB5C}" destId="{A06C39EF-1FD4-4E60-84B6-44C66D6D620C}" srcOrd="8" destOrd="0" presId="urn:microsoft.com/office/officeart/2008/layout/RadialCluster"/>
    <dgm:cxn modelId="{76EB77E7-722B-40C6-9FAA-1DC4BA65410E}" type="presParOf" srcId="{659F88F3-F347-4E0B-B0E2-D4401683EB5C}" destId="{9E77E3E3-4BDF-4F83-A943-9EEE02E25FDA}" srcOrd="9" destOrd="0" presId="urn:microsoft.com/office/officeart/2008/layout/RadialCluster"/>
    <dgm:cxn modelId="{D9B9600E-E308-462B-B3F3-6D8C6B081422}" type="presParOf" srcId="{659F88F3-F347-4E0B-B0E2-D4401683EB5C}" destId="{8A3CD07F-DE67-4A61-81BE-7F0E36B33E81}" srcOrd="10" destOrd="0" presId="urn:microsoft.com/office/officeart/2008/layout/RadialCluster"/>
    <dgm:cxn modelId="{3F9AAD6B-56C4-430B-8B72-4CDB1CCF3878}" type="presParOf" srcId="{659F88F3-F347-4E0B-B0E2-D4401683EB5C}" destId="{00798530-200E-4053-8517-3E36B4CE5D6D}" srcOrd="11" destOrd="0" presId="urn:microsoft.com/office/officeart/2008/layout/RadialCluster"/>
    <dgm:cxn modelId="{9063506F-0C6C-4192-A048-E87A06D9A85A}" type="presParOf" srcId="{659F88F3-F347-4E0B-B0E2-D4401683EB5C}" destId="{259C20F8-B66F-4EC3-80D5-EE5999A6DCB7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0472DB-2A85-406E-8097-34EC09AE194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613683D4-326B-46B9-BB79-F34CB1DF546E}">
      <dgm:prSet phldrT="[Texto]" custT="1"/>
      <dgm:spPr/>
      <dgm:t>
        <a:bodyPr/>
        <a:lstStyle/>
        <a:p>
          <a:r>
            <a:rPr lang="pt-BR" sz="1600" dirty="0">
              <a:latin typeface="+mj-lt"/>
            </a:rPr>
            <a:t>Dependência da telefonia via satélite</a:t>
          </a:r>
        </a:p>
      </dgm:t>
    </dgm:pt>
    <dgm:pt modelId="{7E4C01B3-0371-45C6-A486-D97D0AA8D9F1}" type="parTrans" cxnId="{D92867F4-2130-43DB-955F-317C28E1B048}">
      <dgm:prSet/>
      <dgm:spPr/>
      <dgm:t>
        <a:bodyPr/>
        <a:lstStyle/>
        <a:p>
          <a:endParaRPr lang="pt-BR" sz="4000">
            <a:latin typeface="+mj-lt"/>
          </a:endParaRPr>
        </a:p>
      </dgm:t>
    </dgm:pt>
    <dgm:pt modelId="{94A0FB0B-D7F6-48C6-ABD0-B4ADDDB0F09E}" type="sibTrans" cxnId="{D92867F4-2130-43DB-955F-317C28E1B048}">
      <dgm:prSet/>
      <dgm:spPr/>
      <dgm:t>
        <a:bodyPr/>
        <a:lstStyle/>
        <a:p>
          <a:endParaRPr lang="pt-BR" sz="4000">
            <a:latin typeface="+mj-lt"/>
          </a:endParaRPr>
        </a:p>
      </dgm:t>
    </dgm:pt>
    <dgm:pt modelId="{30B8C01E-C67F-45A3-9AB2-4F116B9B0F21}">
      <dgm:prSet phldrT="[Texto]" custT="1"/>
      <dgm:spPr/>
      <dgm:t>
        <a:bodyPr/>
        <a:lstStyle/>
        <a:p>
          <a:r>
            <a:rPr lang="pt-BR" sz="1600" dirty="0">
              <a:latin typeface="+mj-lt"/>
            </a:rPr>
            <a:t>Quanto mais a Oeste, mais precário é o serviço de comunicação</a:t>
          </a:r>
        </a:p>
      </dgm:t>
    </dgm:pt>
    <dgm:pt modelId="{741222C3-AF17-43D6-BA0B-AA0EB7EE15F1}" type="parTrans" cxnId="{B54C80D1-5515-461F-847E-8884D61C6674}">
      <dgm:prSet/>
      <dgm:spPr/>
      <dgm:t>
        <a:bodyPr/>
        <a:lstStyle/>
        <a:p>
          <a:endParaRPr lang="pt-BR" sz="4000">
            <a:latin typeface="+mj-lt"/>
          </a:endParaRPr>
        </a:p>
      </dgm:t>
    </dgm:pt>
    <dgm:pt modelId="{98337EA6-50A6-4BD2-9A5F-9FCA608E89A6}" type="sibTrans" cxnId="{B54C80D1-5515-461F-847E-8884D61C6674}">
      <dgm:prSet/>
      <dgm:spPr/>
      <dgm:t>
        <a:bodyPr/>
        <a:lstStyle/>
        <a:p>
          <a:endParaRPr lang="pt-BR" sz="4000">
            <a:latin typeface="+mj-lt"/>
          </a:endParaRPr>
        </a:p>
      </dgm:t>
    </dgm:pt>
    <dgm:pt modelId="{D7E30683-6966-485A-AA79-DFA311FC8F8D}">
      <dgm:prSet phldrT="[Texto]" custT="1"/>
      <dgm:spPr/>
      <dgm:t>
        <a:bodyPr/>
        <a:lstStyle/>
        <a:p>
          <a:r>
            <a:rPr lang="pt-BR" sz="1600" dirty="0">
              <a:latin typeface="+mj-lt"/>
            </a:rPr>
            <a:t>Perfeito treinamento dos plantonistas e operadores logísticos em terra</a:t>
          </a:r>
        </a:p>
      </dgm:t>
    </dgm:pt>
    <dgm:pt modelId="{001E1CCD-FBE6-41C2-AA19-81BD8796DAEA}" type="parTrans" cxnId="{FF438A48-451C-4740-AFD4-C4EAE8749D7F}">
      <dgm:prSet/>
      <dgm:spPr/>
      <dgm:t>
        <a:bodyPr/>
        <a:lstStyle/>
        <a:p>
          <a:endParaRPr lang="pt-BR" sz="4000">
            <a:latin typeface="+mj-lt"/>
          </a:endParaRPr>
        </a:p>
      </dgm:t>
    </dgm:pt>
    <dgm:pt modelId="{90E1323C-8ACF-42A6-B86B-B7624CBC4D3E}" type="sibTrans" cxnId="{FF438A48-451C-4740-AFD4-C4EAE8749D7F}">
      <dgm:prSet/>
      <dgm:spPr/>
      <dgm:t>
        <a:bodyPr/>
        <a:lstStyle/>
        <a:p>
          <a:endParaRPr lang="pt-BR" sz="4000">
            <a:latin typeface="+mj-lt"/>
          </a:endParaRPr>
        </a:p>
      </dgm:t>
    </dgm:pt>
    <dgm:pt modelId="{9521897E-6761-439D-B737-354F15C20CD6}" type="pres">
      <dgm:prSet presAssocID="{D10472DB-2A85-406E-8097-34EC09AE194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6CC09AB-BE2A-4ABD-9110-EF2479F1C326}" type="pres">
      <dgm:prSet presAssocID="{613683D4-326B-46B9-BB79-F34CB1DF546E}" presName="Accent1" presStyleCnt="0"/>
      <dgm:spPr/>
    </dgm:pt>
    <dgm:pt modelId="{853A2803-D78D-462F-9AED-05BF74BC9843}" type="pres">
      <dgm:prSet presAssocID="{613683D4-326B-46B9-BB79-F34CB1DF546E}" presName="Accent" presStyleLbl="node1" presStyleIdx="0" presStyleCnt="3" custScaleX="205327"/>
      <dgm:spPr/>
    </dgm:pt>
    <dgm:pt modelId="{7B29BFC2-D7DE-43C6-8414-8E0143AF4DFE}" type="pres">
      <dgm:prSet presAssocID="{613683D4-326B-46B9-BB79-F34CB1DF546E}" presName="Parent1" presStyleLbl="revTx" presStyleIdx="0" presStyleCnt="3" custScaleX="227428">
        <dgm:presLayoutVars>
          <dgm:chMax val="1"/>
          <dgm:chPref val="1"/>
          <dgm:bulletEnabled val="1"/>
        </dgm:presLayoutVars>
      </dgm:prSet>
      <dgm:spPr/>
    </dgm:pt>
    <dgm:pt modelId="{1C4B1E86-6845-443A-837C-80BEC3CC6EB6}" type="pres">
      <dgm:prSet presAssocID="{30B8C01E-C67F-45A3-9AB2-4F116B9B0F21}" presName="Accent2" presStyleCnt="0"/>
      <dgm:spPr/>
    </dgm:pt>
    <dgm:pt modelId="{5515F5DA-26D1-4149-B2F5-776DA46F6699}" type="pres">
      <dgm:prSet presAssocID="{30B8C01E-C67F-45A3-9AB2-4F116B9B0F21}" presName="Accent" presStyleLbl="node1" presStyleIdx="1" presStyleCnt="3" custScaleX="226287"/>
      <dgm:spPr/>
    </dgm:pt>
    <dgm:pt modelId="{E55D1247-1228-4B1E-9D79-DEAAFEAEAA4E}" type="pres">
      <dgm:prSet presAssocID="{30B8C01E-C67F-45A3-9AB2-4F116B9B0F21}" presName="Parent2" presStyleLbl="revTx" presStyleIdx="1" presStyleCnt="3" custScaleX="335857">
        <dgm:presLayoutVars>
          <dgm:chMax val="1"/>
          <dgm:chPref val="1"/>
          <dgm:bulletEnabled val="1"/>
        </dgm:presLayoutVars>
      </dgm:prSet>
      <dgm:spPr/>
    </dgm:pt>
    <dgm:pt modelId="{7D663370-8D9C-41BE-8AEA-A658604F06E6}" type="pres">
      <dgm:prSet presAssocID="{D7E30683-6966-485A-AA79-DFA311FC8F8D}" presName="Accent3" presStyleCnt="0"/>
      <dgm:spPr/>
    </dgm:pt>
    <dgm:pt modelId="{8141A657-F7F2-441B-B9E9-60EB47BD7E35}" type="pres">
      <dgm:prSet presAssocID="{D7E30683-6966-485A-AA79-DFA311FC8F8D}" presName="Accent" presStyleLbl="node1" presStyleIdx="2" presStyleCnt="3" custScaleX="238086"/>
      <dgm:spPr/>
    </dgm:pt>
    <dgm:pt modelId="{8A826960-1B6F-43C4-988C-0AD773F1892D}" type="pres">
      <dgm:prSet presAssocID="{D7E30683-6966-485A-AA79-DFA311FC8F8D}" presName="Parent3" presStyleLbl="revTx" presStyleIdx="2" presStyleCnt="3" custScaleX="315318">
        <dgm:presLayoutVars>
          <dgm:chMax val="1"/>
          <dgm:chPref val="1"/>
          <dgm:bulletEnabled val="1"/>
        </dgm:presLayoutVars>
      </dgm:prSet>
      <dgm:spPr/>
    </dgm:pt>
  </dgm:ptLst>
  <dgm:cxnLst>
    <dgm:cxn modelId="{AE8F0746-D8E2-4935-9EB6-C36DE2DC0185}" type="presOf" srcId="{613683D4-326B-46B9-BB79-F34CB1DF546E}" destId="{7B29BFC2-D7DE-43C6-8414-8E0143AF4DFE}" srcOrd="0" destOrd="0" presId="urn:microsoft.com/office/officeart/2009/layout/CircleArrowProcess"/>
    <dgm:cxn modelId="{FF438A48-451C-4740-AFD4-C4EAE8749D7F}" srcId="{D10472DB-2A85-406E-8097-34EC09AE1942}" destId="{D7E30683-6966-485A-AA79-DFA311FC8F8D}" srcOrd="2" destOrd="0" parTransId="{001E1CCD-FBE6-41C2-AA19-81BD8796DAEA}" sibTransId="{90E1323C-8ACF-42A6-B86B-B7624CBC4D3E}"/>
    <dgm:cxn modelId="{FC1A4289-1A24-4975-8040-F9034951832D}" type="presOf" srcId="{30B8C01E-C67F-45A3-9AB2-4F116B9B0F21}" destId="{E55D1247-1228-4B1E-9D79-DEAAFEAEAA4E}" srcOrd="0" destOrd="0" presId="urn:microsoft.com/office/officeart/2009/layout/CircleArrowProcess"/>
    <dgm:cxn modelId="{40FB51C2-5C55-4EF1-BF28-E706466CB157}" type="presOf" srcId="{D7E30683-6966-485A-AA79-DFA311FC8F8D}" destId="{8A826960-1B6F-43C4-988C-0AD773F1892D}" srcOrd="0" destOrd="0" presId="urn:microsoft.com/office/officeart/2009/layout/CircleArrowProcess"/>
    <dgm:cxn modelId="{B54C80D1-5515-461F-847E-8884D61C6674}" srcId="{D10472DB-2A85-406E-8097-34EC09AE1942}" destId="{30B8C01E-C67F-45A3-9AB2-4F116B9B0F21}" srcOrd="1" destOrd="0" parTransId="{741222C3-AF17-43D6-BA0B-AA0EB7EE15F1}" sibTransId="{98337EA6-50A6-4BD2-9A5F-9FCA608E89A6}"/>
    <dgm:cxn modelId="{D34B64D8-85FC-4E50-8EB9-35C0F8E87713}" type="presOf" srcId="{D10472DB-2A85-406E-8097-34EC09AE1942}" destId="{9521897E-6761-439D-B737-354F15C20CD6}" srcOrd="0" destOrd="0" presId="urn:microsoft.com/office/officeart/2009/layout/CircleArrowProcess"/>
    <dgm:cxn modelId="{D92867F4-2130-43DB-955F-317C28E1B048}" srcId="{D10472DB-2A85-406E-8097-34EC09AE1942}" destId="{613683D4-326B-46B9-BB79-F34CB1DF546E}" srcOrd="0" destOrd="0" parTransId="{7E4C01B3-0371-45C6-A486-D97D0AA8D9F1}" sibTransId="{94A0FB0B-D7F6-48C6-ABD0-B4ADDDB0F09E}"/>
    <dgm:cxn modelId="{71EF699F-0B0B-4463-A15E-B7679249223D}" type="presParOf" srcId="{9521897E-6761-439D-B737-354F15C20CD6}" destId="{06CC09AB-BE2A-4ABD-9110-EF2479F1C326}" srcOrd="0" destOrd="0" presId="urn:microsoft.com/office/officeart/2009/layout/CircleArrowProcess"/>
    <dgm:cxn modelId="{51066EF6-2B32-4288-83DC-1F29523304E2}" type="presParOf" srcId="{06CC09AB-BE2A-4ABD-9110-EF2479F1C326}" destId="{853A2803-D78D-462F-9AED-05BF74BC9843}" srcOrd="0" destOrd="0" presId="urn:microsoft.com/office/officeart/2009/layout/CircleArrowProcess"/>
    <dgm:cxn modelId="{BEE85E81-7F3A-4670-BDCE-02724A0141B8}" type="presParOf" srcId="{9521897E-6761-439D-B737-354F15C20CD6}" destId="{7B29BFC2-D7DE-43C6-8414-8E0143AF4DFE}" srcOrd="1" destOrd="0" presId="urn:microsoft.com/office/officeart/2009/layout/CircleArrowProcess"/>
    <dgm:cxn modelId="{C55E2CF4-0786-4FE7-A796-E2FE5927B558}" type="presParOf" srcId="{9521897E-6761-439D-B737-354F15C20CD6}" destId="{1C4B1E86-6845-443A-837C-80BEC3CC6EB6}" srcOrd="2" destOrd="0" presId="urn:microsoft.com/office/officeart/2009/layout/CircleArrowProcess"/>
    <dgm:cxn modelId="{EB320512-0858-4845-B157-B6EA211E556E}" type="presParOf" srcId="{1C4B1E86-6845-443A-837C-80BEC3CC6EB6}" destId="{5515F5DA-26D1-4149-B2F5-776DA46F6699}" srcOrd="0" destOrd="0" presId="urn:microsoft.com/office/officeart/2009/layout/CircleArrowProcess"/>
    <dgm:cxn modelId="{C34EFB2D-FDC3-45C2-8B5C-555F78610943}" type="presParOf" srcId="{9521897E-6761-439D-B737-354F15C20CD6}" destId="{E55D1247-1228-4B1E-9D79-DEAAFEAEAA4E}" srcOrd="3" destOrd="0" presId="urn:microsoft.com/office/officeart/2009/layout/CircleArrowProcess"/>
    <dgm:cxn modelId="{5F8E9C59-AC07-4029-8819-962C1ED1FB60}" type="presParOf" srcId="{9521897E-6761-439D-B737-354F15C20CD6}" destId="{7D663370-8D9C-41BE-8AEA-A658604F06E6}" srcOrd="4" destOrd="0" presId="urn:microsoft.com/office/officeart/2009/layout/CircleArrowProcess"/>
    <dgm:cxn modelId="{15EFA260-1AD8-42CC-83F9-E05ED71DB107}" type="presParOf" srcId="{7D663370-8D9C-41BE-8AEA-A658604F06E6}" destId="{8141A657-F7F2-441B-B9E9-60EB47BD7E35}" srcOrd="0" destOrd="0" presId="urn:microsoft.com/office/officeart/2009/layout/CircleArrowProcess"/>
    <dgm:cxn modelId="{71571FA2-B9A6-4520-8EC1-95FCE2A47F70}" type="presParOf" srcId="{9521897E-6761-439D-B737-354F15C20CD6}" destId="{8A826960-1B6F-43C4-988C-0AD773F1892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65EEB2-6A82-44B2-9258-8A197CDBFB77}" type="doc">
      <dgm:prSet loTypeId="urn:microsoft.com/office/officeart/2008/layout/RadialCluster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6292C0DA-847D-4580-B9BF-6767C0AF4CA6}">
      <dgm:prSet phldrT="[Texto]" custT="1"/>
      <dgm:spPr/>
      <dgm:t>
        <a:bodyPr/>
        <a:lstStyle/>
        <a:p>
          <a:r>
            <a:rPr lang="pt-BR" sz="1600" dirty="0">
              <a:latin typeface="+mj-lt"/>
            </a:rPr>
            <a:t>Especificidades da </a:t>
          </a:r>
          <a:br>
            <a:rPr lang="pt-BR" sz="1600" dirty="0">
              <a:latin typeface="+mj-lt"/>
            </a:rPr>
          </a:br>
          <a:r>
            <a:rPr lang="pt-BR" sz="1600" dirty="0">
              <a:latin typeface="+mj-lt"/>
            </a:rPr>
            <a:t>ZP-03</a:t>
          </a:r>
        </a:p>
      </dgm:t>
    </dgm:pt>
    <dgm:pt modelId="{7B88ED0B-A2D0-4A95-A8D7-A61DC5778F19}" type="parTrans" cxnId="{13AE1B4D-1410-4431-9F7F-3A027E2452CD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17A07EFA-B189-4652-ADC2-E7DA389E5735}" type="sibTrans" cxnId="{13AE1B4D-1410-4431-9F7F-3A027E2452CD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835D6BCA-6338-4597-B9EC-6F2CE2ABE7DD}">
      <dgm:prSet phldrT="[Texto]" custT="1"/>
      <dgm:spPr>
        <a:solidFill>
          <a:schemeClr val="bg1"/>
        </a:solidFill>
        <a:ln w="28575">
          <a:solidFill>
            <a:schemeClr val="accent6"/>
          </a:solidFill>
        </a:ln>
      </dgm:spPr>
      <dgm:t>
        <a:bodyPr/>
        <a:lstStyle/>
        <a:p>
          <a:r>
            <a:rPr lang="pt-BR" sz="1400" i="0" dirty="0">
              <a:solidFill>
                <a:schemeClr val="tx1"/>
              </a:solidFill>
              <a:latin typeface="+mj-lt"/>
            </a:rPr>
            <a:t>Trecho compreendido entre a foz do Rio Pará até os Portos de Belém, Vila do Conde e adjacências.</a:t>
          </a:r>
        </a:p>
        <a:p>
          <a:r>
            <a:rPr lang="pt-BR" sz="1400" i="0" dirty="0">
              <a:solidFill>
                <a:schemeClr val="tx1"/>
              </a:solidFill>
              <a:latin typeface="+mj-lt"/>
            </a:rPr>
            <a:t>Distâncias navegadas variam de 22 à 115 milhas</a:t>
          </a:r>
        </a:p>
        <a:p>
          <a:r>
            <a:rPr lang="pt-BR" sz="1400" i="0" dirty="0">
              <a:solidFill>
                <a:schemeClr val="tx1"/>
              </a:solidFill>
              <a:latin typeface="+mj-lt"/>
            </a:rPr>
            <a:t>85% da manobras até 39 milhas. 15% de 80 à 115 milha </a:t>
          </a:r>
          <a:endParaRPr lang="pt-BR" sz="1400" dirty="0">
            <a:solidFill>
              <a:schemeClr val="tx1"/>
            </a:solidFill>
            <a:latin typeface="+mj-lt"/>
          </a:endParaRPr>
        </a:p>
      </dgm:t>
    </dgm:pt>
    <dgm:pt modelId="{BD10B001-4909-4385-BD43-16B2D7B714FD}" type="parTrans" cxnId="{214A5E02-33C8-4CD6-BE0B-D75AE84AE5BB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B92FBDF6-8392-4CDC-955C-74BF5D8B835D}" type="sibTrans" cxnId="{214A5E02-33C8-4CD6-BE0B-D75AE84AE5BB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85DDCE85-EF30-416F-8085-0D1C1137EB1A}">
      <dgm:prSet phldrT="[Texto]" custT="1"/>
      <dgm:spPr>
        <a:solidFill>
          <a:schemeClr val="bg1"/>
        </a:solidFill>
        <a:ln w="28575">
          <a:solidFill>
            <a:schemeClr val="accent6"/>
          </a:solidFill>
        </a:ln>
      </dgm:spPr>
      <dgm:t>
        <a:bodyPr/>
        <a:lstStyle/>
        <a:p>
          <a:r>
            <a:rPr lang="pt-BR" sz="1800" i="0" dirty="0">
              <a:solidFill>
                <a:schemeClr val="tx1"/>
              </a:solidFill>
              <a:latin typeface="+mj-lt"/>
            </a:rPr>
            <a:t>8 Lanchas de embarque</a:t>
          </a:r>
        </a:p>
        <a:p>
          <a:r>
            <a:rPr lang="pt-BR" sz="1800" i="0" dirty="0">
              <a:solidFill>
                <a:schemeClr val="tx1"/>
              </a:solidFill>
              <a:latin typeface="+mj-lt"/>
            </a:rPr>
            <a:t>6 Lanchas rápidas de apoio</a:t>
          </a:r>
        </a:p>
      </dgm:t>
    </dgm:pt>
    <dgm:pt modelId="{8932AEFF-FB5F-4BE4-BC7D-DFC834938D53}" type="parTrans" cxnId="{706267A4-D781-4857-A273-50EC56394FAF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5DA3FF1F-D01A-4966-AE25-B1F01DCCB027}" type="sibTrans" cxnId="{706267A4-D781-4857-A273-50EC56394FAF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149D3660-7C0F-4C12-8947-993140030C75}">
      <dgm:prSet phldrT="[Texto]" custT="1"/>
      <dgm:spPr>
        <a:solidFill>
          <a:schemeClr val="bg1"/>
        </a:solidFill>
        <a:ln w="28575">
          <a:solidFill>
            <a:schemeClr val="accent6"/>
          </a:solidFill>
        </a:ln>
      </dgm:spPr>
      <dgm:t>
        <a:bodyPr/>
        <a:lstStyle/>
        <a:p>
          <a:r>
            <a:rPr lang="pt-BR" sz="1400" i="0" dirty="0">
              <a:solidFill>
                <a:schemeClr val="tx1"/>
              </a:solidFill>
              <a:latin typeface="+mj-lt"/>
            </a:rPr>
            <a:t>Longos e múltiplos deslocamentos de lancha para embarque e  desembarque dos práticos com  frequente colisão com troncos</a:t>
          </a:r>
          <a:endParaRPr lang="pt-BR" sz="1400" dirty="0">
            <a:solidFill>
              <a:schemeClr val="tx1"/>
            </a:solidFill>
            <a:latin typeface="+mj-lt"/>
          </a:endParaRPr>
        </a:p>
      </dgm:t>
    </dgm:pt>
    <dgm:pt modelId="{C93FDCA6-5554-4FDA-82F3-787E32A3CDA4}" type="parTrans" cxnId="{236EF4C6-0E30-4208-8301-32D8515283C4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39D02D3B-41F1-424C-B3E4-6BAF6BDF7E1A}" type="sibTrans" cxnId="{236EF4C6-0E30-4208-8301-32D8515283C4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3D3F3D5D-E1B1-4B2D-A14A-2B3155AAA1AB}">
      <dgm:prSet phldrT="[Texto]" custT="1"/>
      <dgm:spPr>
        <a:solidFill>
          <a:schemeClr val="bg1"/>
        </a:solidFill>
        <a:ln w="28575">
          <a:solidFill>
            <a:schemeClr val="accent6"/>
          </a:solidFill>
        </a:ln>
      </dgm:spPr>
      <dgm:t>
        <a:bodyPr/>
        <a:lstStyle/>
        <a:p>
          <a:r>
            <a:rPr lang="pt-BR" sz="1800" i="0" dirty="0">
              <a:solidFill>
                <a:schemeClr val="tx1"/>
              </a:solidFill>
              <a:latin typeface="+mj-lt"/>
            </a:rPr>
            <a:t>Três estrutura de apoio (2 </a:t>
          </a:r>
          <a:r>
            <a:rPr lang="pt-BR" sz="1800" i="0" dirty="0" err="1">
              <a:solidFill>
                <a:schemeClr val="tx1"/>
              </a:solidFill>
              <a:latin typeface="+mj-lt"/>
            </a:rPr>
            <a:t>atalais</a:t>
          </a:r>
          <a:r>
            <a:rPr lang="pt-BR" sz="1800" i="0" dirty="0">
              <a:solidFill>
                <a:schemeClr val="tx1"/>
              </a:solidFill>
              <a:latin typeface="+mj-lt"/>
            </a:rPr>
            <a:t>) Belém, Vista Alegre (150km) e Arrozal (32mi)</a:t>
          </a:r>
        </a:p>
      </dgm:t>
    </dgm:pt>
    <dgm:pt modelId="{6B6732BD-0344-45C5-B02D-641859576D74}" type="parTrans" cxnId="{AAC38C98-1687-4703-A18F-0A18AA62F4A0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5E6A6B43-CC88-4AB8-9C1F-EF3BF42A2917}" type="sibTrans" cxnId="{AAC38C98-1687-4703-A18F-0A18AA62F4A0}">
      <dgm:prSet/>
      <dgm:spPr/>
      <dgm:t>
        <a:bodyPr/>
        <a:lstStyle/>
        <a:p>
          <a:endParaRPr lang="pt-BR">
            <a:latin typeface="+mj-lt"/>
          </a:endParaRPr>
        </a:p>
      </dgm:t>
    </dgm:pt>
    <dgm:pt modelId="{82C16208-81C2-4DB1-8AD6-DB618EF335BB}" type="pres">
      <dgm:prSet presAssocID="{9965EEB2-6A82-44B2-9258-8A197CDBFB7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963A6D4-0E5E-42BC-82BF-23B41496F0BB}" type="pres">
      <dgm:prSet presAssocID="{6292C0DA-847D-4580-B9BF-6767C0AF4CA6}" presName="singleCycle" presStyleCnt="0"/>
      <dgm:spPr/>
    </dgm:pt>
    <dgm:pt modelId="{028DB2E5-4FF9-434D-B04A-76B188B0EB07}" type="pres">
      <dgm:prSet presAssocID="{6292C0DA-847D-4580-B9BF-6767C0AF4CA6}" presName="singleCenter" presStyleLbl="node1" presStyleIdx="0" presStyleCnt="5">
        <dgm:presLayoutVars>
          <dgm:chMax val="7"/>
          <dgm:chPref val="7"/>
        </dgm:presLayoutVars>
      </dgm:prSet>
      <dgm:spPr/>
    </dgm:pt>
    <dgm:pt modelId="{99FBE2C0-37D8-475F-BE69-99C765A698E5}" type="pres">
      <dgm:prSet presAssocID="{BD10B001-4909-4385-BD43-16B2D7B714FD}" presName="Name56" presStyleLbl="parChTrans1D2" presStyleIdx="0" presStyleCnt="4"/>
      <dgm:spPr/>
    </dgm:pt>
    <dgm:pt modelId="{855C0102-2938-4F42-A939-73C776A9882F}" type="pres">
      <dgm:prSet presAssocID="{835D6BCA-6338-4597-B9EC-6F2CE2ABE7DD}" presName="text0" presStyleLbl="node1" presStyleIdx="1" presStyleCnt="5" custScaleX="540747" custScaleY="109981" custRadScaleRad="92676">
        <dgm:presLayoutVars>
          <dgm:bulletEnabled val="1"/>
        </dgm:presLayoutVars>
      </dgm:prSet>
      <dgm:spPr/>
    </dgm:pt>
    <dgm:pt modelId="{09CC39F7-96F5-4484-87DE-8C8119B09AFB}" type="pres">
      <dgm:prSet presAssocID="{8932AEFF-FB5F-4BE4-BC7D-DFC834938D53}" presName="Name56" presStyleLbl="parChTrans1D2" presStyleIdx="1" presStyleCnt="4"/>
      <dgm:spPr/>
    </dgm:pt>
    <dgm:pt modelId="{15CCD061-C15A-438B-942D-2F4ED7998013}" type="pres">
      <dgm:prSet presAssocID="{85DDCE85-EF30-416F-8085-0D1C1137EB1A}" presName="text0" presStyleLbl="node1" presStyleIdx="2" presStyleCnt="5" custScaleX="149114" custScaleY="195180">
        <dgm:presLayoutVars>
          <dgm:bulletEnabled val="1"/>
        </dgm:presLayoutVars>
      </dgm:prSet>
      <dgm:spPr/>
    </dgm:pt>
    <dgm:pt modelId="{88656EE0-0A98-42F4-A03C-FD7ED0495D55}" type="pres">
      <dgm:prSet presAssocID="{C93FDCA6-5554-4FDA-82F3-787E32A3CDA4}" presName="Name56" presStyleLbl="parChTrans1D2" presStyleIdx="2" presStyleCnt="4"/>
      <dgm:spPr/>
    </dgm:pt>
    <dgm:pt modelId="{C9D3E135-82C8-4126-B74A-69B7A2C01E3C}" type="pres">
      <dgm:prSet presAssocID="{149D3660-7C0F-4C12-8947-993140030C75}" presName="text0" presStyleLbl="node1" presStyleIdx="3" presStyleCnt="5" custScaleX="278204" custScaleY="165000" custRadScaleRad="90732">
        <dgm:presLayoutVars>
          <dgm:bulletEnabled val="1"/>
        </dgm:presLayoutVars>
      </dgm:prSet>
      <dgm:spPr/>
    </dgm:pt>
    <dgm:pt modelId="{37A4A5F3-339F-4D2A-8469-36127E300004}" type="pres">
      <dgm:prSet presAssocID="{6B6732BD-0344-45C5-B02D-641859576D74}" presName="Name56" presStyleLbl="parChTrans1D2" presStyleIdx="3" presStyleCnt="4"/>
      <dgm:spPr/>
    </dgm:pt>
    <dgm:pt modelId="{3C046B8F-C170-449A-9EAC-F325D4505C35}" type="pres">
      <dgm:prSet presAssocID="{3D3F3D5D-E1B1-4B2D-A14A-2B3155AAA1AB}" presName="text0" presStyleLbl="node1" presStyleIdx="4" presStyleCnt="5" custScaleX="215812" custScaleY="182320">
        <dgm:presLayoutVars>
          <dgm:bulletEnabled val="1"/>
        </dgm:presLayoutVars>
      </dgm:prSet>
      <dgm:spPr/>
    </dgm:pt>
  </dgm:ptLst>
  <dgm:cxnLst>
    <dgm:cxn modelId="{214A5E02-33C8-4CD6-BE0B-D75AE84AE5BB}" srcId="{6292C0DA-847D-4580-B9BF-6767C0AF4CA6}" destId="{835D6BCA-6338-4597-B9EC-6F2CE2ABE7DD}" srcOrd="0" destOrd="0" parTransId="{BD10B001-4909-4385-BD43-16B2D7B714FD}" sibTransId="{B92FBDF6-8392-4CDC-955C-74BF5D8B835D}"/>
    <dgm:cxn modelId="{9E5A7812-AD48-4331-8146-B430193A0439}" type="presOf" srcId="{6B6732BD-0344-45C5-B02D-641859576D74}" destId="{37A4A5F3-339F-4D2A-8469-36127E300004}" srcOrd="0" destOrd="0" presId="urn:microsoft.com/office/officeart/2008/layout/RadialCluster"/>
    <dgm:cxn modelId="{2BAF7E1A-7AA9-415E-94DD-DFC7C08F3908}" type="presOf" srcId="{3D3F3D5D-E1B1-4B2D-A14A-2B3155AAA1AB}" destId="{3C046B8F-C170-449A-9EAC-F325D4505C35}" srcOrd="0" destOrd="0" presId="urn:microsoft.com/office/officeart/2008/layout/RadialCluster"/>
    <dgm:cxn modelId="{306F3534-623B-44A2-898A-6C9C8198FAB9}" type="presOf" srcId="{149D3660-7C0F-4C12-8947-993140030C75}" destId="{C9D3E135-82C8-4126-B74A-69B7A2C01E3C}" srcOrd="0" destOrd="0" presId="urn:microsoft.com/office/officeart/2008/layout/RadialCluster"/>
    <dgm:cxn modelId="{13AE1B4D-1410-4431-9F7F-3A027E2452CD}" srcId="{9965EEB2-6A82-44B2-9258-8A197CDBFB77}" destId="{6292C0DA-847D-4580-B9BF-6767C0AF4CA6}" srcOrd="0" destOrd="0" parTransId="{7B88ED0B-A2D0-4A95-A8D7-A61DC5778F19}" sibTransId="{17A07EFA-B189-4652-ADC2-E7DA389E5735}"/>
    <dgm:cxn modelId="{6B637E98-A4C7-47DD-A949-B7AABF3ED088}" type="presOf" srcId="{835D6BCA-6338-4597-B9EC-6F2CE2ABE7DD}" destId="{855C0102-2938-4F42-A939-73C776A9882F}" srcOrd="0" destOrd="0" presId="urn:microsoft.com/office/officeart/2008/layout/RadialCluster"/>
    <dgm:cxn modelId="{AAC38C98-1687-4703-A18F-0A18AA62F4A0}" srcId="{6292C0DA-847D-4580-B9BF-6767C0AF4CA6}" destId="{3D3F3D5D-E1B1-4B2D-A14A-2B3155AAA1AB}" srcOrd="3" destOrd="0" parTransId="{6B6732BD-0344-45C5-B02D-641859576D74}" sibTransId="{5E6A6B43-CC88-4AB8-9C1F-EF3BF42A2917}"/>
    <dgm:cxn modelId="{5A393E9A-6966-4041-AED0-217281DCE7BB}" type="presOf" srcId="{9965EEB2-6A82-44B2-9258-8A197CDBFB77}" destId="{82C16208-81C2-4DB1-8AD6-DB618EF335BB}" srcOrd="0" destOrd="0" presId="urn:microsoft.com/office/officeart/2008/layout/RadialCluster"/>
    <dgm:cxn modelId="{706267A4-D781-4857-A273-50EC56394FAF}" srcId="{6292C0DA-847D-4580-B9BF-6767C0AF4CA6}" destId="{85DDCE85-EF30-416F-8085-0D1C1137EB1A}" srcOrd="1" destOrd="0" parTransId="{8932AEFF-FB5F-4BE4-BC7D-DFC834938D53}" sibTransId="{5DA3FF1F-D01A-4966-AE25-B1F01DCCB027}"/>
    <dgm:cxn modelId="{376182B3-45C9-4228-8F10-3C376876E88E}" type="presOf" srcId="{6292C0DA-847D-4580-B9BF-6767C0AF4CA6}" destId="{028DB2E5-4FF9-434D-B04A-76B188B0EB07}" srcOrd="0" destOrd="0" presId="urn:microsoft.com/office/officeart/2008/layout/RadialCluster"/>
    <dgm:cxn modelId="{BA8091C4-EBEB-4A17-8897-EC0E0BC0F569}" type="presOf" srcId="{8932AEFF-FB5F-4BE4-BC7D-DFC834938D53}" destId="{09CC39F7-96F5-4484-87DE-8C8119B09AFB}" srcOrd="0" destOrd="0" presId="urn:microsoft.com/office/officeart/2008/layout/RadialCluster"/>
    <dgm:cxn modelId="{17ED27C5-2593-41D9-89F4-98D4BF65D71D}" type="presOf" srcId="{BD10B001-4909-4385-BD43-16B2D7B714FD}" destId="{99FBE2C0-37D8-475F-BE69-99C765A698E5}" srcOrd="0" destOrd="0" presId="urn:microsoft.com/office/officeart/2008/layout/RadialCluster"/>
    <dgm:cxn modelId="{236EF4C6-0E30-4208-8301-32D8515283C4}" srcId="{6292C0DA-847D-4580-B9BF-6767C0AF4CA6}" destId="{149D3660-7C0F-4C12-8947-993140030C75}" srcOrd="2" destOrd="0" parTransId="{C93FDCA6-5554-4FDA-82F3-787E32A3CDA4}" sibTransId="{39D02D3B-41F1-424C-B3E4-6BAF6BDF7E1A}"/>
    <dgm:cxn modelId="{0FDCFAD7-CBA7-4B1A-B5F3-EB9FEB3D2240}" type="presOf" srcId="{C93FDCA6-5554-4FDA-82F3-787E32A3CDA4}" destId="{88656EE0-0A98-42F4-A03C-FD7ED0495D55}" srcOrd="0" destOrd="0" presId="urn:microsoft.com/office/officeart/2008/layout/RadialCluster"/>
    <dgm:cxn modelId="{849B3BF8-139B-46D6-A4AC-C78BC334672D}" type="presOf" srcId="{85DDCE85-EF30-416F-8085-0D1C1137EB1A}" destId="{15CCD061-C15A-438B-942D-2F4ED7998013}" srcOrd="0" destOrd="0" presId="urn:microsoft.com/office/officeart/2008/layout/RadialCluster"/>
    <dgm:cxn modelId="{7111149B-97D9-431C-ACE5-DE97F32C0532}" type="presParOf" srcId="{82C16208-81C2-4DB1-8AD6-DB618EF335BB}" destId="{A963A6D4-0E5E-42BC-82BF-23B41496F0BB}" srcOrd="0" destOrd="0" presId="urn:microsoft.com/office/officeart/2008/layout/RadialCluster"/>
    <dgm:cxn modelId="{71093D51-B15D-4776-BF74-E2E79BDAC8E3}" type="presParOf" srcId="{A963A6D4-0E5E-42BC-82BF-23B41496F0BB}" destId="{028DB2E5-4FF9-434D-B04A-76B188B0EB07}" srcOrd="0" destOrd="0" presId="urn:microsoft.com/office/officeart/2008/layout/RadialCluster"/>
    <dgm:cxn modelId="{B51BAEDA-16B7-45BD-BFBD-C1E263FF771C}" type="presParOf" srcId="{A963A6D4-0E5E-42BC-82BF-23B41496F0BB}" destId="{99FBE2C0-37D8-475F-BE69-99C765A698E5}" srcOrd="1" destOrd="0" presId="urn:microsoft.com/office/officeart/2008/layout/RadialCluster"/>
    <dgm:cxn modelId="{B5181D0A-1602-4778-B40C-768DEC33BFDF}" type="presParOf" srcId="{A963A6D4-0E5E-42BC-82BF-23B41496F0BB}" destId="{855C0102-2938-4F42-A939-73C776A9882F}" srcOrd="2" destOrd="0" presId="urn:microsoft.com/office/officeart/2008/layout/RadialCluster"/>
    <dgm:cxn modelId="{439811C8-3BCC-4E52-9401-13B7FCEDCB61}" type="presParOf" srcId="{A963A6D4-0E5E-42BC-82BF-23B41496F0BB}" destId="{09CC39F7-96F5-4484-87DE-8C8119B09AFB}" srcOrd="3" destOrd="0" presId="urn:microsoft.com/office/officeart/2008/layout/RadialCluster"/>
    <dgm:cxn modelId="{9AC5DFFD-00AB-46A2-88B3-803621F0AB61}" type="presParOf" srcId="{A963A6D4-0E5E-42BC-82BF-23B41496F0BB}" destId="{15CCD061-C15A-438B-942D-2F4ED7998013}" srcOrd="4" destOrd="0" presId="urn:microsoft.com/office/officeart/2008/layout/RadialCluster"/>
    <dgm:cxn modelId="{A24EE1E7-0F4F-4E5D-A8E5-324A9ECE6F83}" type="presParOf" srcId="{A963A6D4-0E5E-42BC-82BF-23B41496F0BB}" destId="{88656EE0-0A98-42F4-A03C-FD7ED0495D55}" srcOrd="5" destOrd="0" presId="urn:microsoft.com/office/officeart/2008/layout/RadialCluster"/>
    <dgm:cxn modelId="{DCDF56EA-9965-4037-82C6-E3D1899F594B}" type="presParOf" srcId="{A963A6D4-0E5E-42BC-82BF-23B41496F0BB}" destId="{C9D3E135-82C8-4126-B74A-69B7A2C01E3C}" srcOrd="6" destOrd="0" presId="urn:microsoft.com/office/officeart/2008/layout/RadialCluster"/>
    <dgm:cxn modelId="{00CEF5C9-024E-45A9-A8FB-4B0D85221B02}" type="presParOf" srcId="{A963A6D4-0E5E-42BC-82BF-23B41496F0BB}" destId="{37A4A5F3-339F-4D2A-8469-36127E300004}" srcOrd="7" destOrd="0" presId="urn:microsoft.com/office/officeart/2008/layout/RadialCluster"/>
    <dgm:cxn modelId="{DA005EA0-5DE7-40D1-84A7-ACAB85DA9CBD}" type="presParOf" srcId="{A963A6D4-0E5E-42BC-82BF-23B41496F0BB}" destId="{3C046B8F-C170-449A-9EAC-F325D4505C35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D057E7-483C-425C-AA81-0B909CD0B4DB}" type="doc">
      <dgm:prSet loTypeId="urn:microsoft.com/office/officeart/2005/8/layout/bProcess2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pt-BR"/>
        </a:p>
      </dgm:t>
    </dgm:pt>
    <dgm:pt modelId="{A94E6A2E-3502-4DA6-AC38-ADCA83753058}">
      <dgm:prSet phldrT="[Texto]" custT="1"/>
      <dgm:spPr/>
      <dgm:t>
        <a:bodyPr/>
        <a:lstStyle/>
        <a:p>
          <a:pPr algn="ctr"/>
          <a:r>
            <a:rPr lang="pt-BR" sz="1700" b="1">
              <a:latin typeface="Calibri Light" panose="020F0302020204030204" pitchFamily="34" charset="0"/>
            </a:rPr>
            <a:t>Práticos</a:t>
          </a:r>
          <a:endParaRPr lang="pt-BR" sz="1700" b="1" dirty="0">
            <a:latin typeface="Calibri Light" panose="020F0302020204030204" pitchFamily="34" charset="0"/>
          </a:endParaRPr>
        </a:p>
      </dgm:t>
    </dgm:pt>
    <dgm:pt modelId="{76876011-FCCF-4EAC-9F43-DC45D831F8CE}" type="parTrans" cxnId="{98370351-BA1A-45A1-AE18-6AE6F87DEC06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2AF5AC8E-8236-4273-BD92-E0FC50989E69}" type="sibTrans" cxnId="{98370351-BA1A-45A1-AE18-6AE6F87DEC06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46061600-AE3C-4E96-94BF-DCE682592763}">
      <dgm:prSet phldrT="[Texto]" custT="1"/>
      <dgm:spPr/>
      <dgm:t>
        <a:bodyPr/>
        <a:lstStyle/>
        <a:p>
          <a:pPr algn="ctr"/>
          <a:r>
            <a:rPr lang="pt-BR" sz="1600" b="1">
              <a:latin typeface="Calibri Light" panose="020F0302020204030204" pitchFamily="34" charset="0"/>
            </a:rPr>
            <a:t>Extra lotação</a:t>
          </a:r>
          <a:endParaRPr lang="pt-BR" sz="1600" b="1" dirty="0">
            <a:latin typeface="Calibri Light" panose="020F0302020204030204" pitchFamily="34" charset="0"/>
          </a:endParaRPr>
        </a:p>
      </dgm:t>
    </dgm:pt>
    <dgm:pt modelId="{4CA672E1-4973-492E-AC17-7C0A6A58CE13}" type="parTrans" cxnId="{3E8D5543-5112-48F5-A1DF-C83BCF3D2109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2F3D079A-8426-42A5-A548-2DED7C081A06}" type="sibTrans" cxnId="{3E8D5543-5112-48F5-A1DF-C83BCF3D2109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5F8C6FC3-FA18-4757-9AA9-76FCDF4426CD}">
      <dgm:prSet phldrT="[Texto]" custT="1"/>
      <dgm:spPr/>
      <dgm:t>
        <a:bodyPr/>
        <a:lstStyle/>
        <a:p>
          <a:pPr algn="l"/>
          <a:r>
            <a:rPr lang="pt-BR" sz="1050">
              <a:latin typeface="Calibri Light" panose="020F0302020204030204" pitchFamily="34" charset="0"/>
            </a:rPr>
            <a:t>Com mais 1 extra lotação, são 25 práticos disponíveis</a:t>
          </a:r>
          <a:endParaRPr lang="pt-BR" sz="1050" dirty="0">
            <a:latin typeface="Calibri Light" panose="020F0302020204030204" pitchFamily="34" charset="0"/>
          </a:endParaRPr>
        </a:p>
      </dgm:t>
    </dgm:pt>
    <dgm:pt modelId="{C0722188-159F-4196-8DA0-1449706D47A9}" type="parTrans" cxnId="{3E272B17-1E32-4AC2-9ECD-89CCF74C8474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3E4CDF71-2586-40B3-8E0F-42424E793A14}" type="sibTrans" cxnId="{3E272B17-1E32-4AC2-9ECD-89CCF74C8474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8968B181-E8BB-4E22-8D1F-23DABBBB1107}">
      <dgm:prSet phldrT="[Texto]" custT="1"/>
      <dgm:spPr/>
      <dgm:t>
        <a:bodyPr/>
        <a:lstStyle/>
        <a:p>
          <a:pPr algn="ctr"/>
          <a:r>
            <a:rPr lang="pt-BR" sz="1600" b="1">
              <a:latin typeface="Calibri Light" panose="020F0302020204030204" pitchFamily="34" charset="0"/>
            </a:rPr>
            <a:t>Praticantes</a:t>
          </a:r>
          <a:endParaRPr lang="pt-BR" sz="1600" b="1" dirty="0">
            <a:latin typeface="Calibri Light" panose="020F0302020204030204" pitchFamily="34" charset="0"/>
          </a:endParaRPr>
        </a:p>
      </dgm:t>
    </dgm:pt>
    <dgm:pt modelId="{F7DCEEF5-C0C4-4E04-BF98-766EF3B4710A}" type="parTrans" cxnId="{A1FC7FD7-2F1F-40A7-91A1-3A3C37F34EB7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AAB687B2-651A-4B4D-9A93-2E0BEBF1A5ED}" type="sibTrans" cxnId="{A1FC7FD7-2F1F-40A7-91A1-3A3C37F34EB7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F7CF2BFC-E96E-4307-9774-D07BE9E29259}">
      <dgm:prSet phldrT="[Texto]" custT="1"/>
      <dgm:spPr/>
      <dgm:t>
        <a:bodyPr/>
        <a:lstStyle/>
        <a:p>
          <a:pPr algn="l"/>
          <a:r>
            <a:rPr lang="pt-BR" sz="1200">
              <a:latin typeface="Calibri Light" panose="020F0302020204030204" pitchFamily="34" charset="0"/>
            </a:rPr>
            <a:t>Há 7 praticantes em fase final de cumprimento do estágio de qualificação</a:t>
          </a:r>
          <a:endParaRPr lang="pt-BR" sz="1200" dirty="0">
            <a:latin typeface="Calibri Light" panose="020F0302020204030204" pitchFamily="34" charset="0"/>
          </a:endParaRPr>
        </a:p>
      </dgm:t>
    </dgm:pt>
    <dgm:pt modelId="{7DC2B22B-717E-482D-A7B3-5122495C01CD}" type="parTrans" cxnId="{921247EE-9142-4286-812E-51942FBBF385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7482814C-75CF-46FD-AA58-DAFA5490084B}" type="sibTrans" cxnId="{921247EE-9142-4286-812E-51942FBBF385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66033A46-7BB6-4107-ADF1-0507D3479EEC}">
      <dgm:prSet phldrT="[Texto]"/>
      <dgm:spPr/>
      <dgm:t>
        <a:bodyPr/>
        <a:lstStyle/>
        <a:p>
          <a:pPr algn="l"/>
          <a:r>
            <a:rPr lang="pt-BR" sz="1200">
              <a:latin typeface="Calibri Light" panose="020F0302020204030204" pitchFamily="34" charset="0"/>
            </a:rPr>
            <a:t>Atualmente a ZP-03 possui 24 práticos</a:t>
          </a:r>
          <a:endParaRPr lang="pt-BR" sz="1200" dirty="0">
            <a:latin typeface="Calibri Light" panose="020F0302020204030204" pitchFamily="34" charset="0"/>
          </a:endParaRPr>
        </a:p>
      </dgm:t>
    </dgm:pt>
    <dgm:pt modelId="{6EABDFFF-AE8F-4687-8D27-896F15B8295E}" type="sibTrans" cxnId="{995E118A-07A9-4768-B967-A818C128F33D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C6BA363C-3BD0-4CC1-A264-559A4EB3081B}" type="parTrans" cxnId="{995E118A-07A9-4768-B967-A818C128F33D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46CE200E-1813-43F5-83B5-8538B4C95D70}">
      <dgm:prSet/>
      <dgm:spPr/>
      <dgm:t>
        <a:bodyPr/>
        <a:lstStyle/>
        <a:p>
          <a:pPr algn="ctr"/>
          <a:r>
            <a:rPr lang="pt-BR" b="1">
              <a:latin typeface="Calibri Light" panose="020F0302020204030204" pitchFamily="34" charset="0"/>
            </a:rPr>
            <a:t>Praticantes</a:t>
          </a:r>
          <a:endParaRPr lang="pt-BR" b="1" dirty="0">
            <a:latin typeface="Calibri Light" panose="020F0302020204030204" pitchFamily="34" charset="0"/>
          </a:endParaRPr>
        </a:p>
      </dgm:t>
    </dgm:pt>
    <dgm:pt modelId="{9D9AD7AC-34E8-4417-96EC-ACB6622B1B71}" type="parTrans" cxnId="{61598716-F9C1-4C39-9220-A63C04E4DE4F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CDA7AAD3-692F-4C3D-8028-1591590BCF67}" type="sibTrans" cxnId="{61598716-F9C1-4C39-9220-A63C04E4DE4F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C511F3BF-AD6B-4A38-8FE1-42EC3CBD1F67}">
      <dgm:prSet custT="1"/>
      <dgm:spPr/>
      <dgm:t>
        <a:bodyPr/>
        <a:lstStyle/>
        <a:p>
          <a:pPr algn="ctr"/>
          <a:r>
            <a:rPr lang="pt-BR" sz="1800" b="1">
              <a:latin typeface="Calibri Light" panose="020F0302020204030204" pitchFamily="34" charset="0"/>
            </a:rPr>
            <a:t>Evasão</a:t>
          </a:r>
          <a:endParaRPr lang="pt-BR" sz="1800" b="1" dirty="0">
            <a:latin typeface="Calibri Light" panose="020F0302020204030204" pitchFamily="34" charset="0"/>
          </a:endParaRPr>
        </a:p>
      </dgm:t>
    </dgm:pt>
    <dgm:pt modelId="{7C2E987C-C228-4E75-AD42-B32B1CF62729}" type="parTrans" cxnId="{C5DDC080-5F65-48B5-9C6A-8194613A3507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A3BF5910-0C3D-4911-9AC8-FBD097874BE1}" type="sibTrans" cxnId="{C5DDC080-5F65-48B5-9C6A-8194613A3507}">
      <dgm:prSet/>
      <dgm:spPr/>
      <dgm:t>
        <a:bodyPr/>
        <a:lstStyle/>
        <a:p>
          <a:endParaRPr lang="pt-BR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88CD103C-4050-4A9F-935F-FEE6FF769536}">
      <dgm:prSet/>
      <dgm:spPr/>
      <dgm:t>
        <a:bodyPr/>
        <a:lstStyle/>
        <a:p>
          <a:pPr algn="l"/>
          <a:r>
            <a:rPr lang="pt-BR">
              <a:latin typeface="Calibri Light" panose="020F0302020204030204" pitchFamily="34" charset="0"/>
            </a:rPr>
            <a:t>7 Praticantes do último Processo Seletivo </a:t>
          </a:r>
          <a:endParaRPr lang="pt-BR" dirty="0">
            <a:latin typeface="Calibri Light" panose="020F0302020204030204" pitchFamily="34" charset="0"/>
          </a:endParaRPr>
        </a:p>
      </dgm:t>
    </dgm:pt>
    <dgm:pt modelId="{85DDCE7D-7B4A-4137-B98B-24DA2F8AB66F}" type="parTrans" cxnId="{72EDFB1B-9C8F-420B-9DAA-CC634E29C055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DC9C54BE-E202-4E8B-9004-E634CB663A26}" type="sibTrans" cxnId="{72EDFB1B-9C8F-420B-9DAA-CC634E29C055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1A037F8-954E-4163-9753-9D44846C43F6}">
      <dgm:prSet custT="1"/>
      <dgm:spPr/>
      <dgm:t>
        <a:bodyPr/>
        <a:lstStyle/>
        <a:p>
          <a:pPr algn="l"/>
          <a:r>
            <a:rPr lang="pt-BR" sz="1200">
              <a:latin typeface="Calibri Light" panose="020F0302020204030204" pitchFamily="34" charset="0"/>
            </a:rPr>
            <a:t>2 Práticos que passaram no último Processo Seletivo para outras ZPs</a:t>
          </a:r>
          <a:endParaRPr lang="pt-BR" sz="1200" dirty="0">
            <a:latin typeface="Calibri Light" panose="020F0302020204030204" pitchFamily="34" charset="0"/>
          </a:endParaRPr>
        </a:p>
      </dgm:t>
    </dgm:pt>
    <dgm:pt modelId="{32F3B382-AE9E-411F-92D1-E6AFD0129C5B}" type="parTrans" cxnId="{C081C804-8D82-4A66-9BF5-61EA4C1FA03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F8595D5-0016-4EDA-9A32-F2357EE0723C}" type="sibTrans" cxnId="{C081C804-8D82-4A66-9BF5-61EA4C1FA03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0234CA15-F174-4845-90FF-F1D4BD36F365}" type="pres">
      <dgm:prSet presAssocID="{FBD057E7-483C-425C-AA81-0B909CD0B4DB}" presName="diagram" presStyleCnt="0">
        <dgm:presLayoutVars>
          <dgm:dir/>
          <dgm:resizeHandles/>
        </dgm:presLayoutVars>
      </dgm:prSet>
      <dgm:spPr/>
    </dgm:pt>
    <dgm:pt modelId="{9AC89B1A-4D32-40AB-AD7C-E4D1EE9E7AA5}" type="pres">
      <dgm:prSet presAssocID="{A94E6A2E-3502-4DA6-AC38-ADCA83753058}" presName="firstNode" presStyleLbl="node1" presStyleIdx="0" presStyleCnt="5">
        <dgm:presLayoutVars>
          <dgm:bulletEnabled val="1"/>
        </dgm:presLayoutVars>
      </dgm:prSet>
      <dgm:spPr/>
    </dgm:pt>
    <dgm:pt modelId="{ED80D9D9-CECB-417E-8A43-A80D495CD8D1}" type="pres">
      <dgm:prSet presAssocID="{2AF5AC8E-8236-4273-BD92-E0FC50989E69}" presName="sibTrans" presStyleLbl="sibTrans2D1" presStyleIdx="0" presStyleCnt="4"/>
      <dgm:spPr/>
    </dgm:pt>
    <dgm:pt modelId="{AA7D9FCB-6CFC-4999-B66B-BE25482324BD}" type="pres">
      <dgm:prSet presAssocID="{46061600-AE3C-4E96-94BF-DCE682592763}" presName="middleNode" presStyleCnt="0"/>
      <dgm:spPr/>
    </dgm:pt>
    <dgm:pt modelId="{EEBAE91A-8B85-4271-8079-4717C062E6AC}" type="pres">
      <dgm:prSet presAssocID="{46061600-AE3C-4E96-94BF-DCE682592763}" presName="padding" presStyleLbl="node1" presStyleIdx="0" presStyleCnt="5"/>
      <dgm:spPr/>
    </dgm:pt>
    <dgm:pt modelId="{519B368D-F5ED-47E1-94F2-F52CA5E36D3A}" type="pres">
      <dgm:prSet presAssocID="{46061600-AE3C-4E96-94BF-DCE682592763}" presName="shape" presStyleLbl="node1" presStyleIdx="1" presStyleCnt="5" custScaleX="142362" custScaleY="146470">
        <dgm:presLayoutVars>
          <dgm:bulletEnabled val="1"/>
        </dgm:presLayoutVars>
      </dgm:prSet>
      <dgm:spPr/>
    </dgm:pt>
    <dgm:pt modelId="{0351E4EA-AF15-4346-A954-0F4A1A84A16C}" type="pres">
      <dgm:prSet presAssocID="{2F3D079A-8426-42A5-A548-2DED7C081A06}" presName="sibTrans" presStyleLbl="sibTrans2D1" presStyleIdx="1" presStyleCnt="4"/>
      <dgm:spPr/>
    </dgm:pt>
    <dgm:pt modelId="{391A6A3A-845B-4B1D-AFB6-6F2D85EC89F2}" type="pres">
      <dgm:prSet presAssocID="{8968B181-E8BB-4E22-8D1F-23DABBBB1107}" presName="middleNode" presStyleCnt="0"/>
      <dgm:spPr/>
    </dgm:pt>
    <dgm:pt modelId="{861CF0E0-BAF3-4A9D-B08B-EC90E1BE4CA8}" type="pres">
      <dgm:prSet presAssocID="{8968B181-E8BB-4E22-8D1F-23DABBBB1107}" presName="padding" presStyleLbl="node1" presStyleIdx="1" presStyleCnt="5"/>
      <dgm:spPr/>
    </dgm:pt>
    <dgm:pt modelId="{D6C42A28-5330-41C7-9A11-D1EF2D71DAFD}" type="pres">
      <dgm:prSet presAssocID="{8968B181-E8BB-4E22-8D1F-23DABBBB1107}" presName="shape" presStyleLbl="node1" presStyleIdx="2" presStyleCnt="5" custScaleX="167103" custScaleY="152844">
        <dgm:presLayoutVars>
          <dgm:bulletEnabled val="1"/>
        </dgm:presLayoutVars>
      </dgm:prSet>
      <dgm:spPr/>
    </dgm:pt>
    <dgm:pt modelId="{006B5379-7FC0-46E8-9354-199CE2E2849F}" type="pres">
      <dgm:prSet presAssocID="{AAB687B2-651A-4B4D-9A93-2E0BEBF1A5ED}" presName="sibTrans" presStyleLbl="sibTrans2D1" presStyleIdx="2" presStyleCnt="4"/>
      <dgm:spPr/>
    </dgm:pt>
    <dgm:pt modelId="{67A8DC44-ECB8-44D5-AE73-D7ED7D10454A}" type="pres">
      <dgm:prSet presAssocID="{46CE200E-1813-43F5-83B5-8538B4C95D70}" presName="middleNode" presStyleCnt="0"/>
      <dgm:spPr/>
    </dgm:pt>
    <dgm:pt modelId="{9E2FDA6E-5A01-405F-BD6A-9C70769102A5}" type="pres">
      <dgm:prSet presAssocID="{46CE200E-1813-43F5-83B5-8538B4C95D70}" presName="padding" presStyleLbl="node1" presStyleIdx="2" presStyleCnt="5"/>
      <dgm:spPr/>
    </dgm:pt>
    <dgm:pt modelId="{B75B688E-390B-4ADF-A275-8B18F212C638}" type="pres">
      <dgm:prSet presAssocID="{46CE200E-1813-43F5-83B5-8538B4C95D70}" presName="shape" presStyleLbl="node1" presStyleIdx="3" presStyleCnt="5" custScaleX="155159" custScaleY="153901">
        <dgm:presLayoutVars>
          <dgm:bulletEnabled val="1"/>
        </dgm:presLayoutVars>
      </dgm:prSet>
      <dgm:spPr/>
    </dgm:pt>
    <dgm:pt modelId="{B7725E83-CE61-4BBE-B780-B3A545403334}" type="pres">
      <dgm:prSet presAssocID="{CDA7AAD3-692F-4C3D-8028-1591590BCF67}" presName="sibTrans" presStyleLbl="sibTrans2D1" presStyleIdx="3" presStyleCnt="4"/>
      <dgm:spPr/>
    </dgm:pt>
    <dgm:pt modelId="{5995DFBA-999D-4982-AD23-930485AC31CB}" type="pres">
      <dgm:prSet presAssocID="{C511F3BF-AD6B-4A38-8FE1-42EC3CBD1F67}" presName="lastNode" presStyleLbl="node1" presStyleIdx="4" presStyleCnt="5" custScaleX="118867" custScaleY="118866" custLinFactNeighborX="3705" custLinFactNeighborY="59731">
        <dgm:presLayoutVars>
          <dgm:bulletEnabled val="1"/>
        </dgm:presLayoutVars>
      </dgm:prSet>
      <dgm:spPr/>
    </dgm:pt>
  </dgm:ptLst>
  <dgm:cxnLst>
    <dgm:cxn modelId="{C081C804-8D82-4A66-9BF5-61EA4C1FA03C}" srcId="{C511F3BF-AD6B-4A38-8FE1-42EC3CBD1F67}" destId="{91A037F8-954E-4163-9753-9D44846C43F6}" srcOrd="0" destOrd="0" parTransId="{32F3B382-AE9E-411F-92D1-E6AFD0129C5B}" sibTransId="{7F8595D5-0016-4EDA-9A32-F2357EE0723C}"/>
    <dgm:cxn modelId="{20351A08-4EB0-45C8-A531-F9D6FF761E7F}" type="presOf" srcId="{CDA7AAD3-692F-4C3D-8028-1591590BCF67}" destId="{B7725E83-CE61-4BBE-B780-B3A545403334}" srcOrd="0" destOrd="0" presId="urn:microsoft.com/office/officeart/2005/8/layout/bProcess2"/>
    <dgm:cxn modelId="{61598716-F9C1-4C39-9220-A63C04E4DE4F}" srcId="{FBD057E7-483C-425C-AA81-0B909CD0B4DB}" destId="{46CE200E-1813-43F5-83B5-8538B4C95D70}" srcOrd="3" destOrd="0" parTransId="{9D9AD7AC-34E8-4417-96EC-ACB6622B1B71}" sibTransId="{CDA7AAD3-692F-4C3D-8028-1591590BCF67}"/>
    <dgm:cxn modelId="{FE141117-D143-4953-9B05-6F7D28585C12}" type="presOf" srcId="{91A037F8-954E-4163-9753-9D44846C43F6}" destId="{5995DFBA-999D-4982-AD23-930485AC31CB}" srcOrd="0" destOrd="1" presId="urn:microsoft.com/office/officeart/2005/8/layout/bProcess2"/>
    <dgm:cxn modelId="{3E272B17-1E32-4AC2-9ECD-89CCF74C8474}" srcId="{46061600-AE3C-4E96-94BF-DCE682592763}" destId="{5F8C6FC3-FA18-4757-9AA9-76FCDF4426CD}" srcOrd="0" destOrd="0" parTransId="{C0722188-159F-4196-8DA0-1449706D47A9}" sibTransId="{3E4CDF71-2586-40B3-8E0F-42424E793A14}"/>
    <dgm:cxn modelId="{72EDFB1B-9C8F-420B-9DAA-CC634E29C055}" srcId="{46CE200E-1813-43F5-83B5-8538B4C95D70}" destId="{88CD103C-4050-4A9F-935F-FEE6FF769536}" srcOrd="0" destOrd="0" parTransId="{85DDCE7D-7B4A-4137-B98B-24DA2F8AB66F}" sibTransId="{DC9C54BE-E202-4E8B-9004-E634CB663A26}"/>
    <dgm:cxn modelId="{C184DC1D-7390-4CB7-9511-E3D966424097}" type="presOf" srcId="{8968B181-E8BB-4E22-8D1F-23DABBBB1107}" destId="{D6C42A28-5330-41C7-9A11-D1EF2D71DAFD}" srcOrd="0" destOrd="0" presId="urn:microsoft.com/office/officeart/2005/8/layout/bProcess2"/>
    <dgm:cxn modelId="{95332725-FB8C-4B30-9FF8-1E7F79F9C047}" type="presOf" srcId="{46CE200E-1813-43F5-83B5-8538B4C95D70}" destId="{B75B688E-390B-4ADF-A275-8B18F212C638}" srcOrd="0" destOrd="0" presId="urn:microsoft.com/office/officeart/2005/8/layout/bProcess2"/>
    <dgm:cxn modelId="{A0F61F36-E4DE-429E-A0A1-DB7CF5973CFF}" type="presOf" srcId="{2F3D079A-8426-42A5-A548-2DED7C081A06}" destId="{0351E4EA-AF15-4346-A954-0F4A1A84A16C}" srcOrd="0" destOrd="0" presId="urn:microsoft.com/office/officeart/2005/8/layout/bProcess2"/>
    <dgm:cxn modelId="{8646C03D-53AC-48FA-A40D-B98736069B1B}" type="presOf" srcId="{FBD057E7-483C-425C-AA81-0B909CD0B4DB}" destId="{0234CA15-F174-4845-90FF-F1D4BD36F365}" srcOrd="0" destOrd="0" presId="urn:microsoft.com/office/officeart/2005/8/layout/bProcess2"/>
    <dgm:cxn modelId="{3E8D5543-5112-48F5-A1DF-C83BCF3D2109}" srcId="{FBD057E7-483C-425C-AA81-0B909CD0B4DB}" destId="{46061600-AE3C-4E96-94BF-DCE682592763}" srcOrd="1" destOrd="0" parTransId="{4CA672E1-4973-492E-AC17-7C0A6A58CE13}" sibTransId="{2F3D079A-8426-42A5-A548-2DED7C081A06}"/>
    <dgm:cxn modelId="{98370351-BA1A-45A1-AE18-6AE6F87DEC06}" srcId="{FBD057E7-483C-425C-AA81-0B909CD0B4DB}" destId="{A94E6A2E-3502-4DA6-AC38-ADCA83753058}" srcOrd="0" destOrd="0" parTransId="{76876011-FCCF-4EAC-9F43-DC45D831F8CE}" sibTransId="{2AF5AC8E-8236-4273-BD92-E0FC50989E69}"/>
    <dgm:cxn modelId="{A2BFC353-382F-4677-8952-1515986307AE}" type="presOf" srcId="{A94E6A2E-3502-4DA6-AC38-ADCA83753058}" destId="{9AC89B1A-4D32-40AB-AD7C-E4D1EE9E7AA5}" srcOrd="0" destOrd="0" presId="urn:microsoft.com/office/officeart/2005/8/layout/bProcess2"/>
    <dgm:cxn modelId="{47A1F178-4B2E-4DB3-B7FA-E653077EF8A0}" type="presOf" srcId="{C511F3BF-AD6B-4A38-8FE1-42EC3CBD1F67}" destId="{5995DFBA-999D-4982-AD23-930485AC31CB}" srcOrd="0" destOrd="0" presId="urn:microsoft.com/office/officeart/2005/8/layout/bProcess2"/>
    <dgm:cxn modelId="{BF50C15A-3AB0-4CD0-8CC4-19D4C51DB366}" type="presOf" srcId="{F7CF2BFC-E96E-4307-9774-D07BE9E29259}" destId="{D6C42A28-5330-41C7-9A11-D1EF2D71DAFD}" srcOrd="0" destOrd="1" presId="urn:microsoft.com/office/officeart/2005/8/layout/bProcess2"/>
    <dgm:cxn modelId="{C5DDC080-5F65-48B5-9C6A-8194613A3507}" srcId="{FBD057E7-483C-425C-AA81-0B909CD0B4DB}" destId="{C511F3BF-AD6B-4A38-8FE1-42EC3CBD1F67}" srcOrd="4" destOrd="0" parTransId="{7C2E987C-C228-4E75-AD42-B32B1CF62729}" sibTransId="{A3BF5910-0C3D-4911-9AC8-FBD097874BE1}"/>
    <dgm:cxn modelId="{995E118A-07A9-4768-B967-A818C128F33D}" srcId="{A94E6A2E-3502-4DA6-AC38-ADCA83753058}" destId="{66033A46-7BB6-4107-ADF1-0507D3479EEC}" srcOrd="0" destOrd="0" parTransId="{C6BA363C-3BD0-4CC1-A264-559A4EB3081B}" sibTransId="{6EABDFFF-AE8F-4687-8D27-896F15B8295E}"/>
    <dgm:cxn modelId="{3F1B5C9A-5E41-4AD3-96F8-5D48A1E128E3}" type="presOf" srcId="{66033A46-7BB6-4107-ADF1-0507D3479EEC}" destId="{9AC89B1A-4D32-40AB-AD7C-E4D1EE9E7AA5}" srcOrd="0" destOrd="1" presId="urn:microsoft.com/office/officeart/2005/8/layout/bProcess2"/>
    <dgm:cxn modelId="{45970DC0-9CD2-40C1-B548-97E10F8BF699}" type="presOf" srcId="{46061600-AE3C-4E96-94BF-DCE682592763}" destId="{519B368D-F5ED-47E1-94F2-F52CA5E36D3A}" srcOrd="0" destOrd="0" presId="urn:microsoft.com/office/officeart/2005/8/layout/bProcess2"/>
    <dgm:cxn modelId="{3030D4C5-BAF1-4746-98A8-E38F1A307A3A}" type="presOf" srcId="{5F8C6FC3-FA18-4757-9AA9-76FCDF4426CD}" destId="{519B368D-F5ED-47E1-94F2-F52CA5E36D3A}" srcOrd="0" destOrd="1" presId="urn:microsoft.com/office/officeart/2005/8/layout/bProcess2"/>
    <dgm:cxn modelId="{A1FC7FD7-2F1F-40A7-91A1-3A3C37F34EB7}" srcId="{FBD057E7-483C-425C-AA81-0B909CD0B4DB}" destId="{8968B181-E8BB-4E22-8D1F-23DABBBB1107}" srcOrd="2" destOrd="0" parTransId="{F7DCEEF5-C0C4-4E04-BF98-766EF3B4710A}" sibTransId="{AAB687B2-651A-4B4D-9A93-2E0BEBF1A5ED}"/>
    <dgm:cxn modelId="{B4A876E3-8DEF-4CDD-8A97-55BCA3C929B4}" type="presOf" srcId="{AAB687B2-651A-4B4D-9A93-2E0BEBF1A5ED}" destId="{006B5379-7FC0-46E8-9354-199CE2E2849F}" srcOrd="0" destOrd="0" presId="urn:microsoft.com/office/officeart/2005/8/layout/bProcess2"/>
    <dgm:cxn modelId="{77B2AEE4-1798-4AE2-B2DA-9D9ECE9DC445}" type="presOf" srcId="{88CD103C-4050-4A9F-935F-FEE6FF769536}" destId="{B75B688E-390B-4ADF-A275-8B18F212C638}" srcOrd="0" destOrd="1" presId="urn:microsoft.com/office/officeart/2005/8/layout/bProcess2"/>
    <dgm:cxn modelId="{00E3E5E6-932D-46BE-B292-0B663F00BFA1}" type="presOf" srcId="{2AF5AC8E-8236-4273-BD92-E0FC50989E69}" destId="{ED80D9D9-CECB-417E-8A43-A80D495CD8D1}" srcOrd="0" destOrd="0" presId="urn:microsoft.com/office/officeart/2005/8/layout/bProcess2"/>
    <dgm:cxn modelId="{921247EE-9142-4286-812E-51942FBBF385}" srcId="{8968B181-E8BB-4E22-8D1F-23DABBBB1107}" destId="{F7CF2BFC-E96E-4307-9774-D07BE9E29259}" srcOrd="0" destOrd="0" parTransId="{7DC2B22B-717E-482D-A7B3-5122495C01CD}" sibTransId="{7482814C-75CF-46FD-AA58-DAFA5490084B}"/>
    <dgm:cxn modelId="{13FC094D-107A-41F4-8A10-B7ACB5303F6B}" type="presParOf" srcId="{0234CA15-F174-4845-90FF-F1D4BD36F365}" destId="{9AC89B1A-4D32-40AB-AD7C-E4D1EE9E7AA5}" srcOrd="0" destOrd="0" presId="urn:microsoft.com/office/officeart/2005/8/layout/bProcess2"/>
    <dgm:cxn modelId="{8D258910-133D-4B76-91F9-9EA9854D5EC6}" type="presParOf" srcId="{0234CA15-F174-4845-90FF-F1D4BD36F365}" destId="{ED80D9D9-CECB-417E-8A43-A80D495CD8D1}" srcOrd="1" destOrd="0" presId="urn:microsoft.com/office/officeart/2005/8/layout/bProcess2"/>
    <dgm:cxn modelId="{06BAF9EB-9A6A-44BF-AC88-10B751DC347D}" type="presParOf" srcId="{0234CA15-F174-4845-90FF-F1D4BD36F365}" destId="{AA7D9FCB-6CFC-4999-B66B-BE25482324BD}" srcOrd="2" destOrd="0" presId="urn:microsoft.com/office/officeart/2005/8/layout/bProcess2"/>
    <dgm:cxn modelId="{A108159E-7116-4F15-984C-890148695F90}" type="presParOf" srcId="{AA7D9FCB-6CFC-4999-B66B-BE25482324BD}" destId="{EEBAE91A-8B85-4271-8079-4717C062E6AC}" srcOrd="0" destOrd="0" presId="urn:microsoft.com/office/officeart/2005/8/layout/bProcess2"/>
    <dgm:cxn modelId="{6F89D640-E33D-4683-B945-0AFEE09BF48C}" type="presParOf" srcId="{AA7D9FCB-6CFC-4999-B66B-BE25482324BD}" destId="{519B368D-F5ED-47E1-94F2-F52CA5E36D3A}" srcOrd="1" destOrd="0" presId="urn:microsoft.com/office/officeart/2005/8/layout/bProcess2"/>
    <dgm:cxn modelId="{8DCBBFF8-F91A-40C4-A7B7-F6741BFDF4C2}" type="presParOf" srcId="{0234CA15-F174-4845-90FF-F1D4BD36F365}" destId="{0351E4EA-AF15-4346-A954-0F4A1A84A16C}" srcOrd="3" destOrd="0" presId="urn:microsoft.com/office/officeart/2005/8/layout/bProcess2"/>
    <dgm:cxn modelId="{91EE5BBF-6E4B-4479-9D83-3F5EA2D60553}" type="presParOf" srcId="{0234CA15-F174-4845-90FF-F1D4BD36F365}" destId="{391A6A3A-845B-4B1D-AFB6-6F2D85EC89F2}" srcOrd="4" destOrd="0" presId="urn:microsoft.com/office/officeart/2005/8/layout/bProcess2"/>
    <dgm:cxn modelId="{083BF47A-E313-4A67-B8B2-020963BB68BD}" type="presParOf" srcId="{391A6A3A-845B-4B1D-AFB6-6F2D85EC89F2}" destId="{861CF0E0-BAF3-4A9D-B08B-EC90E1BE4CA8}" srcOrd="0" destOrd="0" presId="urn:microsoft.com/office/officeart/2005/8/layout/bProcess2"/>
    <dgm:cxn modelId="{9C0DA0BC-8361-4DA3-80C5-0B20847CC292}" type="presParOf" srcId="{391A6A3A-845B-4B1D-AFB6-6F2D85EC89F2}" destId="{D6C42A28-5330-41C7-9A11-D1EF2D71DAFD}" srcOrd="1" destOrd="0" presId="urn:microsoft.com/office/officeart/2005/8/layout/bProcess2"/>
    <dgm:cxn modelId="{BD5C33B3-9EF5-4F95-B297-AF7D994EE2ED}" type="presParOf" srcId="{0234CA15-F174-4845-90FF-F1D4BD36F365}" destId="{006B5379-7FC0-46E8-9354-199CE2E2849F}" srcOrd="5" destOrd="0" presId="urn:microsoft.com/office/officeart/2005/8/layout/bProcess2"/>
    <dgm:cxn modelId="{1E6F760C-F18B-459B-95CB-FA76966D0C04}" type="presParOf" srcId="{0234CA15-F174-4845-90FF-F1D4BD36F365}" destId="{67A8DC44-ECB8-44D5-AE73-D7ED7D10454A}" srcOrd="6" destOrd="0" presId="urn:microsoft.com/office/officeart/2005/8/layout/bProcess2"/>
    <dgm:cxn modelId="{784753AC-33F1-4726-9191-A89C0938850F}" type="presParOf" srcId="{67A8DC44-ECB8-44D5-AE73-D7ED7D10454A}" destId="{9E2FDA6E-5A01-405F-BD6A-9C70769102A5}" srcOrd="0" destOrd="0" presId="urn:microsoft.com/office/officeart/2005/8/layout/bProcess2"/>
    <dgm:cxn modelId="{A2A3CC97-BB71-45AA-88AF-F2B941EC74B2}" type="presParOf" srcId="{67A8DC44-ECB8-44D5-AE73-D7ED7D10454A}" destId="{B75B688E-390B-4ADF-A275-8B18F212C638}" srcOrd="1" destOrd="0" presId="urn:microsoft.com/office/officeart/2005/8/layout/bProcess2"/>
    <dgm:cxn modelId="{9B81E454-C5EF-404E-8D85-2E9EF2B235CC}" type="presParOf" srcId="{0234CA15-F174-4845-90FF-F1D4BD36F365}" destId="{B7725E83-CE61-4BBE-B780-B3A545403334}" srcOrd="7" destOrd="0" presId="urn:microsoft.com/office/officeart/2005/8/layout/bProcess2"/>
    <dgm:cxn modelId="{8AB60527-4D03-45E1-9181-612DB63A386B}" type="presParOf" srcId="{0234CA15-F174-4845-90FF-F1D4BD36F365}" destId="{5995DFBA-999D-4982-AD23-930485AC31CB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926E5D-F423-4228-B70D-33010AF1F8A1}" type="doc">
      <dgm:prSet loTypeId="urn:microsoft.com/office/officeart/2008/layout/RadialCluster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7C8D3B09-4045-4E84-93BD-B38ED572F7D0}">
      <dgm:prSet phldrT="[Texto]" custT="1"/>
      <dgm:spPr/>
      <dgm:t>
        <a:bodyPr/>
        <a:lstStyle/>
        <a:p>
          <a:r>
            <a:rPr lang="pt-BR" sz="1600" i="0" dirty="0">
              <a:latin typeface="+mj-lt"/>
            </a:rPr>
            <a:t>Especificidades da ZP-20</a:t>
          </a:r>
        </a:p>
      </dgm:t>
    </dgm:pt>
    <dgm:pt modelId="{138BA92C-5392-40F5-9EF9-F982E3C6FAB4}" type="parTrans" cxnId="{E592F20F-987F-455C-B350-008EAB6C6C25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9509536C-6511-4A7B-8898-BC4FA4BF083A}" type="sibTrans" cxnId="{E592F20F-987F-455C-B350-008EAB6C6C25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9E685B4D-CCBB-4B25-9A9C-EBC3D0EA588F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600" i="0" dirty="0">
              <a:solidFill>
                <a:schemeClr val="tx1"/>
              </a:solidFill>
              <a:latin typeface="+mj-lt"/>
            </a:rPr>
            <a:t>A expertise do prático na ZP-20</a:t>
          </a:r>
        </a:p>
      </dgm:t>
    </dgm:pt>
    <dgm:pt modelId="{4C47AE56-200F-4137-8408-5A9898192A66}" type="parTrans" cxnId="{5AF142F9-0B29-4319-AE01-CC01A841E3AC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0EE390DE-46C6-4A49-BF39-83D7CA1C122B}" type="sibTrans" cxnId="{5AF142F9-0B29-4319-AE01-CC01A841E3AC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06E773DB-A8BC-4469-B5DB-CF9F32321739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600" i="0" dirty="0">
              <a:solidFill>
                <a:schemeClr val="tx1"/>
              </a:solidFill>
              <a:latin typeface="+mj-lt"/>
            </a:rPr>
            <a:t>A singularidade dos tipos de carga transportados na ZP-20</a:t>
          </a:r>
        </a:p>
      </dgm:t>
    </dgm:pt>
    <dgm:pt modelId="{86DC1DD4-E249-472E-B931-766AB4FD1A97}" type="parTrans" cxnId="{5542255A-2403-4D4B-9708-15A213BE10AD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AA7BF606-F5A4-4EEA-82C9-CF071BCF4E11}" type="sibTrans" cxnId="{5542255A-2403-4D4B-9708-15A213BE10AD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179BA6BB-4100-405B-8D7F-1764B7B6AEE8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600" i="0" dirty="0">
              <a:solidFill>
                <a:schemeClr val="tx1"/>
              </a:solidFill>
              <a:latin typeface="+mj-lt"/>
            </a:rPr>
            <a:t>A falta de investimentos local</a:t>
          </a:r>
        </a:p>
      </dgm:t>
    </dgm:pt>
    <dgm:pt modelId="{441AF998-47CC-48A1-A7C7-BB1E764AF8EC}" type="parTrans" cxnId="{734B4E86-CE4B-465E-819E-CBEE4E7056F3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9AB5F795-39A9-4D68-8DD0-9B212CA2B6CE}" type="sibTrans" cxnId="{734B4E86-CE4B-465E-819E-CBEE4E7056F3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E9673242-C10E-4711-A5E3-1815AC7C6659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600" i="0" dirty="0">
              <a:solidFill>
                <a:schemeClr val="tx1"/>
              </a:solidFill>
              <a:latin typeface="+mj-lt"/>
            </a:rPr>
            <a:t>Concorrência com outros modais disponíveis na Região</a:t>
          </a:r>
        </a:p>
      </dgm:t>
    </dgm:pt>
    <dgm:pt modelId="{EBB9739E-2CA2-409C-8C8F-5AC597A332AF}" type="parTrans" cxnId="{271F2E0E-51C1-422E-B91F-DBE1DEC7D529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D9FC112F-33EA-474A-9572-7A4D9741502C}" type="sibTrans" cxnId="{271F2E0E-51C1-422E-B91F-DBE1DEC7D529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5BB3F760-2B51-493D-BD7D-FF8A55750B41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600" i="0" dirty="0">
              <a:solidFill>
                <a:schemeClr val="tx1"/>
              </a:solidFill>
              <a:latin typeface="+mj-lt"/>
            </a:rPr>
            <a:t>Investimentos próprios em equipamentos</a:t>
          </a:r>
        </a:p>
      </dgm:t>
    </dgm:pt>
    <dgm:pt modelId="{5B35DB1C-87D1-4A70-9DE8-CA9232B814C7}" type="parTrans" cxnId="{F6D3F11C-A433-4269-9AC6-9CD157AF8753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AC8A1A18-1CC9-4769-9451-9BF0B0441875}" type="sibTrans" cxnId="{F6D3F11C-A433-4269-9AC6-9CD157AF8753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DEDFB515-A66C-446C-B04E-6E95C013B49F}">
      <dgm:prSet phldrT="[Texto]" custT="1"/>
      <dgm:spPr>
        <a:noFill/>
        <a:ln w="19050">
          <a:solidFill>
            <a:schemeClr val="accent6"/>
          </a:solidFill>
        </a:ln>
      </dgm:spPr>
      <dgm:t>
        <a:bodyPr/>
        <a:lstStyle/>
        <a:p>
          <a:r>
            <a:rPr lang="pt-BR" sz="1600" i="0">
              <a:solidFill>
                <a:schemeClr val="tx1"/>
              </a:solidFill>
              <a:latin typeface="+mj-lt"/>
            </a:rPr>
            <a:t>Infra estrutura de apoio</a:t>
          </a:r>
          <a:endParaRPr lang="pt-BR" sz="1600" i="0" dirty="0">
            <a:solidFill>
              <a:schemeClr val="tx1"/>
            </a:solidFill>
            <a:latin typeface="+mj-lt"/>
          </a:endParaRPr>
        </a:p>
      </dgm:t>
    </dgm:pt>
    <dgm:pt modelId="{4F869929-732D-44B6-BC60-6C9EAE27C27E}" type="parTrans" cxnId="{4D8373D1-F67C-41B5-A231-F3291628BF84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0FEA9A5F-4DA1-4BE6-A91C-08C68F26040F}" type="sibTrans" cxnId="{4D8373D1-F67C-41B5-A231-F3291628BF84}">
      <dgm:prSet/>
      <dgm:spPr/>
      <dgm:t>
        <a:bodyPr/>
        <a:lstStyle/>
        <a:p>
          <a:endParaRPr lang="pt-BR" sz="1600" i="0">
            <a:latin typeface="+mj-lt"/>
          </a:endParaRPr>
        </a:p>
      </dgm:t>
    </dgm:pt>
    <dgm:pt modelId="{0473481E-3BAF-4846-9410-94EA89A44326}" type="pres">
      <dgm:prSet presAssocID="{C5926E5D-F423-4228-B70D-33010AF1F8A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59F88F3-F347-4E0B-B0E2-D4401683EB5C}" type="pres">
      <dgm:prSet presAssocID="{7C8D3B09-4045-4E84-93BD-B38ED572F7D0}" presName="singleCycle" presStyleCnt="0"/>
      <dgm:spPr/>
    </dgm:pt>
    <dgm:pt modelId="{50C0D297-FA7D-4465-8377-377C826B0D92}" type="pres">
      <dgm:prSet presAssocID="{7C8D3B09-4045-4E84-93BD-B38ED572F7D0}" presName="singleCenter" presStyleLbl="node1" presStyleIdx="0" presStyleCnt="7" custScaleX="124150" custScaleY="46285">
        <dgm:presLayoutVars>
          <dgm:chMax val="7"/>
          <dgm:chPref val="7"/>
        </dgm:presLayoutVars>
      </dgm:prSet>
      <dgm:spPr/>
    </dgm:pt>
    <dgm:pt modelId="{66181593-7D86-4286-B1B0-404432FBC68A}" type="pres">
      <dgm:prSet presAssocID="{4C47AE56-200F-4137-8408-5A9898192A66}" presName="Name56" presStyleLbl="parChTrans1D2" presStyleIdx="0" presStyleCnt="6"/>
      <dgm:spPr/>
    </dgm:pt>
    <dgm:pt modelId="{5782F4C0-4403-4419-B7E1-A4654A8BC249}" type="pres">
      <dgm:prSet presAssocID="{9E685B4D-CCBB-4B25-9A9C-EBC3D0EA588F}" presName="text0" presStyleLbl="node1" presStyleIdx="1" presStyleCnt="7" custScaleX="178292" custRadScaleRad="81688">
        <dgm:presLayoutVars>
          <dgm:bulletEnabled val="1"/>
        </dgm:presLayoutVars>
      </dgm:prSet>
      <dgm:spPr/>
    </dgm:pt>
    <dgm:pt modelId="{D0ED8156-FFE0-45D3-97F7-F75846DD9B60}" type="pres">
      <dgm:prSet presAssocID="{86DC1DD4-E249-472E-B931-766AB4FD1A97}" presName="Name56" presStyleLbl="parChTrans1D2" presStyleIdx="1" presStyleCnt="6"/>
      <dgm:spPr/>
    </dgm:pt>
    <dgm:pt modelId="{A8A73124-F2BF-4545-A469-5852D14E06CD}" type="pres">
      <dgm:prSet presAssocID="{06E773DB-A8BC-4469-B5DB-CF9F32321739}" presName="text0" presStyleLbl="node1" presStyleIdx="2" presStyleCnt="7" custScaleX="240056" custRadScaleRad="125255" custRadScaleInc="37860">
        <dgm:presLayoutVars>
          <dgm:bulletEnabled val="1"/>
        </dgm:presLayoutVars>
      </dgm:prSet>
      <dgm:spPr/>
    </dgm:pt>
    <dgm:pt modelId="{3EBFB145-9B6F-4894-BE21-314294C4EFE1}" type="pres">
      <dgm:prSet presAssocID="{441AF998-47CC-48A1-A7C7-BB1E764AF8EC}" presName="Name56" presStyleLbl="parChTrans1D2" presStyleIdx="2" presStyleCnt="6"/>
      <dgm:spPr/>
    </dgm:pt>
    <dgm:pt modelId="{BD678E49-F5B4-48E1-AC33-A274B09C7370}" type="pres">
      <dgm:prSet presAssocID="{179BA6BB-4100-405B-8D7F-1764B7B6AEE8}" presName="text0" presStyleLbl="node1" presStyleIdx="3" presStyleCnt="7" custScaleX="178292" custRadScaleRad="126531" custRadScaleInc="-17105">
        <dgm:presLayoutVars>
          <dgm:bulletEnabled val="1"/>
        </dgm:presLayoutVars>
      </dgm:prSet>
      <dgm:spPr/>
    </dgm:pt>
    <dgm:pt modelId="{828240F1-463C-429B-96A7-D548475588E4}" type="pres">
      <dgm:prSet presAssocID="{EBB9739E-2CA2-409C-8C8F-5AC597A332AF}" presName="Name56" presStyleLbl="parChTrans1D2" presStyleIdx="3" presStyleCnt="6"/>
      <dgm:spPr/>
    </dgm:pt>
    <dgm:pt modelId="{A06C39EF-1FD4-4E60-84B6-44C66D6D620C}" type="pres">
      <dgm:prSet presAssocID="{E9673242-C10E-4711-A5E3-1815AC7C6659}" presName="text0" presStyleLbl="node1" presStyleIdx="4" presStyleCnt="7" custScaleX="178292" custRadScaleRad="92081" custRadScaleInc="-3657">
        <dgm:presLayoutVars>
          <dgm:bulletEnabled val="1"/>
        </dgm:presLayoutVars>
      </dgm:prSet>
      <dgm:spPr/>
    </dgm:pt>
    <dgm:pt modelId="{9E77E3E3-4BDF-4F83-A943-9EEE02E25FDA}" type="pres">
      <dgm:prSet presAssocID="{5B35DB1C-87D1-4A70-9DE8-CA9232B814C7}" presName="Name56" presStyleLbl="parChTrans1D2" presStyleIdx="4" presStyleCnt="6"/>
      <dgm:spPr/>
    </dgm:pt>
    <dgm:pt modelId="{8A3CD07F-DE67-4A61-81BE-7F0E36B33E81}" type="pres">
      <dgm:prSet presAssocID="{5BB3F760-2B51-493D-BD7D-FF8A55750B41}" presName="text0" presStyleLbl="node1" presStyleIdx="5" presStyleCnt="7" custScaleX="178292" custRadScaleRad="117490" custRadScaleInc="7543">
        <dgm:presLayoutVars>
          <dgm:bulletEnabled val="1"/>
        </dgm:presLayoutVars>
      </dgm:prSet>
      <dgm:spPr/>
    </dgm:pt>
    <dgm:pt modelId="{00798530-200E-4053-8517-3E36B4CE5D6D}" type="pres">
      <dgm:prSet presAssocID="{4F869929-732D-44B6-BC60-6C9EAE27C27E}" presName="Name56" presStyleLbl="parChTrans1D2" presStyleIdx="5" presStyleCnt="6"/>
      <dgm:spPr/>
    </dgm:pt>
    <dgm:pt modelId="{259C20F8-B66F-4EC3-80D5-EE5999A6DCB7}" type="pres">
      <dgm:prSet presAssocID="{DEDFB515-A66C-446C-B04E-6E95C013B49F}" presName="text0" presStyleLbl="node1" presStyleIdx="6" presStyleCnt="7" custScaleX="209174" custScaleY="107506" custRadScaleRad="118600" custRadScaleInc="-38266">
        <dgm:presLayoutVars>
          <dgm:bulletEnabled val="1"/>
        </dgm:presLayoutVars>
      </dgm:prSet>
      <dgm:spPr/>
    </dgm:pt>
  </dgm:ptLst>
  <dgm:cxnLst>
    <dgm:cxn modelId="{271F2E0E-51C1-422E-B91F-DBE1DEC7D529}" srcId="{7C8D3B09-4045-4E84-93BD-B38ED572F7D0}" destId="{E9673242-C10E-4711-A5E3-1815AC7C6659}" srcOrd="3" destOrd="0" parTransId="{EBB9739E-2CA2-409C-8C8F-5AC597A332AF}" sibTransId="{D9FC112F-33EA-474A-9572-7A4D9741502C}"/>
    <dgm:cxn modelId="{E592F20F-987F-455C-B350-008EAB6C6C25}" srcId="{C5926E5D-F423-4228-B70D-33010AF1F8A1}" destId="{7C8D3B09-4045-4E84-93BD-B38ED572F7D0}" srcOrd="0" destOrd="0" parTransId="{138BA92C-5392-40F5-9EF9-F982E3C6FAB4}" sibTransId="{9509536C-6511-4A7B-8898-BC4FA4BF083A}"/>
    <dgm:cxn modelId="{F6D3F11C-A433-4269-9AC6-9CD157AF8753}" srcId="{7C8D3B09-4045-4E84-93BD-B38ED572F7D0}" destId="{5BB3F760-2B51-493D-BD7D-FF8A55750B41}" srcOrd="4" destOrd="0" parTransId="{5B35DB1C-87D1-4A70-9DE8-CA9232B814C7}" sibTransId="{AC8A1A18-1CC9-4769-9451-9BF0B0441875}"/>
    <dgm:cxn modelId="{3253F533-E173-424A-8D3A-E78900F408E4}" type="presOf" srcId="{5BB3F760-2B51-493D-BD7D-FF8A55750B41}" destId="{8A3CD07F-DE67-4A61-81BE-7F0E36B33E81}" srcOrd="0" destOrd="0" presId="urn:microsoft.com/office/officeart/2008/layout/RadialCluster"/>
    <dgm:cxn modelId="{A99FCC5E-7B47-418A-8E20-929A4CE33B6E}" type="presOf" srcId="{7C8D3B09-4045-4E84-93BD-B38ED572F7D0}" destId="{50C0D297-FA7D-4465-8377-377C826B0D92}" srcOrd="0" destOrd="0" presId="urn:microsoft.com/office/officeart/2008/layout/RadialCluster"/>
    <dgm:cxn modelId="{D7777864-37DB-4F7A-A208-B0A584402258}" type="presOf" srcId="{179BA6BB-4100-405B-8D7F-1764B7B6AEE8}" destId="{BD678E49-F5B4-48E1-AC33-A274B09C7370}" srcOrd="0" destOrd="0" presId="urn:microsoft.com/office/officeart/2008/layout/RadialCluster"/>
    <dgm:cxn modelId="{50FDF550-D416-455D-88C6-662A985B90D3}" type="presOf" srcId="{E9673242-C10E-4711-A5E3-1815AC7C6659}" destId="{A06C39EF-1FD4-4E60-84B6-44C66D6D620C}" srcOrd="0" destOrd="0" presId="urn:microsoft.com/office/officeart/2008/layout/RadialCluster"/>
    <dgm:cxn modelId="{2B3EEC78-DD14-4625-B356-69B8CACB614B}" type="presOf" srcId="{9E685B4D-CCBB-4B25-9A9C-EBC3D0EA588F}" destId="{5782F4C0-4403-4419-B7E1-A4654A8BC249}" srcOrd="0" destOrd="0" presId="urn:microsoft.com/office/officeart/2008/layout/RadialCluster"/>
    <dgm:cxn modelId="{5542255A-2403-4D4B-9708-15A213BE10AD}" srcId="{7C8D3B09-4045-4E84-93BD-B38ED572F7D0}" destId="{06E773DB-A8BC-4469-B5DB-CF9F32321739}" srcOrd="1" destOrd="0" parTransId="{86DC1DD4-E249-472E-B931-766AB4FD1A97}" sibTransId="{AA7BF606-F5A4-4EEA-82C9-CF071BCF4E11}"/>
    <dgm:cxn modelId="{FCFAE27B-3693-4892-8196-85EEA7DAA81A}" type="presOf" srcId="{4C47AE56-200F-4137-8408-5A9898192A66}" destId="{66181593-7D86-4286-B1B0-404432FBC68A}" srcOrd="0" destOrd="0" presId="urn:microsoft.com/office/officeart/2008/layout/RadialCluster"/>
    <dgm:cxn modelId="{734B4E86-CE4B-465E-819E-CBEE4E7056F3}" srcId="{7C8D3B09-4045-4E84-93BD-B38ED572F7D0}" destId="{179BA6BB-4100-405B-8D7F-1764B7B6AEE8}" srcOrd="2" destOrd="0" parTransId="{441AF998-47CC-48A1-A7C7-BB1E764AF8EC}" sibTransId="{9AB5F795-39A9-4D68-8DD0-9B212CA2B6CE}"/>
    <dgm:cxn modelId="{168D398F-1132-4DCC-9CA3-DB0756CD5AD8}" type="presOf" srcId="{EBB9739E-2CA2-409C-8C8F-5AC597A332AF}" destId="{828240F1-463C-429B-96A7-D548475588E4}" srcOrd="0" destOrd="0" presId="urn:microsoft.com/office/officeart/2008/layout/RadialCluster"/>
    <dgm:cxn modelId="{69B463A1-0090-4AD8-8EC4-693C233F32B2}" type="presOf" srcId="{C5926E5D-F423-4228-B70D-33010AF1F8A1}" destId="{0473481E-3BAF-4846-9410-94EA89A44326}" srcOrd="0" destOrd="0" presId="urn:microsoft.com/office/officeart/2008/layout/RadialCluster"/>
    <dgm:cxn modelId="{093480AB-B97B-48B7-B591-29D4FE313E34}" type="presOf" srcId="{441AF998-47CC-48A1-A7C7-BB1E764AF8EC}" destId="{3EBFB145-9B6F-4894-BE21-314294C4EFE1}" srcOrd="0" destOrd="0" presId="urn:microsoft.com/office/officeart/2008/layout/RadialCluster"/>
    <dgm:cxn modelId="{871DA1C9-3B89-44DC-A656-BD2A816FB1B1}" type="presOf" srcId="{06E773DB-A8BC-4469-B5DB-CF9F32321739}" destId="{A8A73124-F2BF-4545-A469-5852D14E06CD}" srcOrd="0" destOrd="0" presId="urn:microsoft.com/office/officeart/2008/layout/RadialCluster"/>
    <dgm:cxn modelId="{4D8373D1-F67C-41B5-A231-F3291628BF84}" srcId="{7C8D3B09-4045-4E84-93BD-B38ED572F7D0}" destId="{DEDFB515-A66C-446C-B04E-6E95C013B49F}" srcOrd="5" destOrd="0" parTransId="{4F869929-732D-44B6-BC60-6C9EAE27C27E}" sibTransId="{0FEA9A5F-4DA1-4BE6-A91C-08C68F26040F}"/>
    <dgm:cxn modelId="{699465D6-35E3-456C-96B7-C30176248595}" type="presOf" srcId="{DEDFB515-A66C-446C-B04E-6E95C013B49F}" destId="{259C20F8-B66F-4EC3-80D5-EE5999A6DCB7}" srcOrd="0" destOrd="0" presId="urn:microsoft.com/office/officeart/2008/layout/RadialCluster"/>
    <dgm:cxn modelId="{1B609DE3-4DD0-4DFA-BDF8-E81360A13D5F}" type="presOf" srcId="{86DC1DD4-E249-472E-B931-766AB4FD1A97}" destId="{D0ED8156-FFE0-45D3-97F7-F75846DD9B60}" srcOrd="0" destOrd="0" presId="urn:microsoft.com/office/officeart/2008/layout/RadialCluster"/>
    <dgm:cxn modelId="{A6D566F4-1417-426C-A4CF-D3C6F54BC414}" type="presOf" srcId="{4F869929-732D-44B6-BC60-6C9EAE27C27E}" destId="{00798530-200E-4053-8517-3E36B4CE5D6D}" srcOrd="0" destOrd="0" presId="urn:microsoft.com/office/officeart/2008/layout/RadialCluster"/>
    <dgm:cxn modelId="{5AF142F9-0B29-4319-AE01-CC01A841E3AC}" srcId="{7C8D3B09-4045-4E84-93BD-B38ED572F7D0}" destId="{9E685B4D-CCBB-4B25-9A9C-EBC3D0EA588F}" srcOrd="0" destOrd="0" parTransId="{4C47AE56-200F-4137-8408-5A9898192A66}" sibTransId="{0EE390DE-46C6-4A49-BF39-83D7CA1C122B}"/>
    <dgm:cxn modelId="{B5E1E2F9-4A8E-4A86-B9D0-0FE966B71171}" type="presOf" srcId="{5B35DB1C-87D1-4A70-9DE8-CA9232B814C7}" destId="{9E77E3E3-4BDF-4F83-A943-9EEE02E25FDA}" srcOrd="0" destOrd="0" presId="urn:microsoft.com/office/officeart/2008/layout/RadialCluster"/>
    <dgm:cxn modelId="{47568A87-21CC-468A-B976-C069ACF3AF98}" type="presParOf" srcId="{0473481E-3BAF-4846-9410-94EA89A44326}" destId="{659F88F3-F347-4E0B-B0E2-D4401683EB5C}" srcOrd="0" destOrd="0" presId="urn:microsoft.com/office/officeart/2008/layout/RadialCluster"/>
    <dgm:cxn modelId="{EA4D6841-F1AF-4D40-805B-212F29862E80}" type="presParOf" srcId="{659F88F3-F347-4E0B-B0E2-D4401683EB5C}" destId="{50C0D297-FA7D-4465-8377-377C826B0D92}" srcOrd="0" destOrd="0" presId="urn:microsoft.com/office/officeart/2008/layout/RadialCluster"/>
    <dgm:cxn modelId="{C17F87CA-9EAE-467B-96DC-D44F4A579F6F}" type="presParOf" srcId="{659F88F3-F347-4E0B-B0E2-D4401683EB5C}" destId="{66181593-7D86-4286-B1B0-404432FBC68A}" srcOrd="1" destOrd="0" presId="urn:microsoft.com/office/officeart/2008/layout/RadialCluster"/>
    <dgm:cxn modelId="{30FD6EC2-0569-41C9-BF20-615552DD028F}" type="presParOf" srcId="{659F88F3-F347-4E0B-B0E2-D4401683EB5C}" destId="{5782F4C0-4403-4419-B7E1-A4654A8BC249}" srcOrd="2" destOrd="0" presId="urn:microsoft.com/office/officeart/2008/layout/RadialCluster"/>
    <dgm:cxn modelId="{9F531C1C-3F1B-4F86-AEB7-EE679DEC16A5}" type="presParOf" srcId="{659F88F3-F347-4E0B-B0E2-D4401683EB5C}" destId="{D0ED8156-FFE0-45D3-97F7-F75846DD9B60}" srcOrd="3" destOrd="0" presId="urn:microsoft.com/office/officeart/2008/layout/RadialCluster"/>
    <dgm:cxn modelId="{7B91495F-B4D9-4233-BA20-FA7DE16C7145}" type="presParOf" srcId="{659F88F3-F347-4E0B-B0E2-D4401683EB5C}" destId="{A8A73124-F2BF-4545-A469-5852D14E06CD}" srcOrd="4" destOrd="0" presId="urn:microsoft.com/office/officeart/2008/layout/RadialCluster"/>
    <dgm:cxn modelId="{0F70E28A-245D-4F0B-9DDA-83F54E150132}" type="presParOf" srcId="{659F88F3-F347-4E0B-B0E2-D4401683EB5C}" destId="{3EBFB145-9B6F-4894-BE21-314294C4EFE1}" srcOrd="5" destOrd="0" presId="urn:microsoft.com/office/officeart/2008/layout/RadialCluster"/>
    <dgm:cxn modelId="{5C7F1817-8685-4B4A-94ED-F19193AF41DF}" type="presParOf" srcId="{659F88F3-F347-4E0B-B0E2-D4401683EB5C}" destId="{BD678E49-F5B4-48E1-AC33-A274B09C7370}" srcOrd="6" destOrd="0" presId="urn:microsoft.com/office/officeart/2008/layout/RadialCluster"/>
    <dgm:cxn modelId="{903E0B26-F891-47C9-B91F-01540930BAFC}" type="presParOf" srcId="{659F88F3-F347-4E0B-B0E2-D4401683EB5C}" destId="{828240F1-463C-429B-96A7-D548475588E4}" srcOrd="7" destOrd="0" presId="urn:microsoft.com/office/officeart/2008/layout/RadialCluster"/>
    <dgm:cxn modelId="{D4674515-B37C-447F-B529-A8B0BD7503E0}" type="presParOf" srcId="{659F88F3-F347-4E0B-B0E2-D4401683EB5C}" destId="{A06C39EF-1FD4-4E60-84B6-44C66D6D620C}" srcOrd="8" destOrd="0" presId="urn:microsoft.com/office/officeart/2008/layout/RadialCluster"/>
    <dgm:cxn modelId="{C36FA3D1-2DB3-4E2A-98FA-3C832713A31A}" type="presParOf" srcId="{659F88F3-F347-4E0B-B0E2-D4401683EB5C}" destId="{9E77E3E3-4BDF-4F83-A943-9EEE02E25FDA}" srcOrd="9" destOrd="0" presId="urn:microsoft.com/office/officeart/2008/layout/RadialCluster"/>
    <dgm:cxn modelId="{A6FCFDFD-BE85-4A0D-B96C-0BFEAED79EE8}" type="presParOf" srcId="{659F88F3-F347-4E0B-B0E2-D4401683EB5C}" destId="{8A3CD07F-DE67-4A61-81BE-7F0E36B33E81}" srcOrd="10" destOrd="0" presId="urn:microsoft.com/office/officeart/2008/layout/RadialCluster"/>
    <dgm:cxn modelId="{17DB97ED-8697-4C17-951D-93C4142D070B}" type="presParOf" srcId="{659F88F3-F347-4E0B-B0E2-D4401683EB5C}" destId="{00798530-200E-4053-8517-3E36B4CE5D6D}" srcOrd="11" destOrd="0" presId="urn:microsoft.com/office/officeart/2008/layout/RadialCluster"/>
    <dgm:cxn modelId="{CDE0291C-939A-435C-A9DE-A95F85A5E369}" type="presParOf" srcId="{659F88F3-F347-4E0B-B0E2-D4401683EB5C}" destId="{259C20F8-B66F-4EC3-80D5-EE5999A6DCB7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29D4D-A8FD-4E89-87DE-3CF33F1C540B}">
      <dsp:nvSpPr>
        <dsp:cNvPr id="0" name=""/>
        <dsp:cNvSpPr/>
      </dsp:nvSpPr>
      <dsp:spPr>
        <a:xfrm>
          <a:off x="904" y="2474"/>
          <a:ext cx="7884890" cy="908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u="none" kern="1200" dirty="0">
              <a:latin typeface="+mj-lt"/>
            </a:rPr>
            <a:t>Altos investimentos iniciais e custos fixos elevados. </a:t>
          </a:r>
          <a:br>
            <a:rPr lang="pt-BR" sz="1900" u="none" kern="1200" dirty="0">
              <a:latin typeface="+mj-lt"/>
            </a:rPr>
          </a:br>
          <a:r>
            <a:rPr lang="pt-BR" sz="1900" u="none" kern="1200" dirty="0">
              <a:latin typeface="+mj-lt"/>
            </a:rPr>
            <a:t>Necessária uma escala mínima de serviço para que ele seja viável economicamente.</a:t>
          </a:r>
        </a:p>
      </dsp:txBody>
      <dsp:txXfrm>
        <a:off x="27501" y="29071"/>
        <a:ext cx="7831696" cy="854894"/>
      </dsp:txXfrm>
    </dsp:sp>
    <dsp:sp modelId="{D0DF1CBE-2739-4431-9690-2842D9751BDE}">
      <dsp:nvSpPr>
        <dsp:cNvPr id="0" name=""/>
        <dsp:cNvSpPr/>
      </dsp:nvSpPr>
      <dsp:spPr>
        <a:xfrm>
          <a:off x="904" y="1049442"/>
          <a:ext cx="5150654" cy="100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u="none" kern="1200" dirty="0">
              <a:latin typeface="+mj-lt"/>
            </a:rPr>
            <a:t>A empresa de praticagem privada arca com todos os investimentos necessários para que o serviço seja executado.</a:t>
          </a:r>
        </a:p>
      </dsp:txBody>
      <dsp:txXfrm>
        <a:off x="30458" y="1078996"/>
        <a:ext cx="5091546" cy="949935"/>
      </dsp:txXfrm>
    </dsp:sp>
    <dsp:sp modelId="{A695A180-E92C-40D3-922A-A26DF4DD4F6A}">
      <dsp:nvSpPr>
        <dsp:cNvPr id="0" name=""/>
        <dsp:cNvSpPr/>
      </dsp:nvSpPr>
      <dsp:spPr>
        <a:xfrm>
          <a:off x="904" y="2197365"/>
          <a:ext cx="2522357" cy="100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u="none" kern="1200" dirty="0">
              <a:latin typeface="+mj-lt"/>
            </a:rPr>
            <a:t>Minimiza problemas de competição predatória</a:t>
          </a:r>
        </a:p>
      </dsp:txBody>
      <dsp:txXfrm>
        <a:off x="30458" y="2226919"/>
        <a:ext cx="2463249" cy="949935"/>
      </dsp:txXfrm>
    </dsp:sp>
    <dsp:sp modelId="{E615CC0D-3188-4FA0-A10F-6D1FDED728B6}">
      <dsp:nvSpPr>
        <dsp:cNvPr id="0" name=""/>
        <dsp:cNvSpPr/>
      </dsp:nvSpPr>
      <dsp:spPr>
        <a:xfrm>
          <a:off x="2629201" y="2197365"/>
          <a:ext cx="2522357" cy="100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u="none" kern="1200" dirty="0">
              <a:latin typeface="+mj-lt"/>
            </a:rPr>
            <a:t>Evita a degradação da qualidade do serviço </a:t>
          </a:r>
        </a:p>
      </dsp:txBody>
      <dsp:txXfrm>
        <a:off x="2658755" y="2226919"/>
        <a:ext cx="2463249" cy="949935"/>
      </dsp:txXfrm>
    </dsp:sp>
    <dsp:sp modelId="{64F8818F-7362-4596-96D1-4CFD06BBB777}">
      <dsp:nvSpPr>
        <dsp:cNvPr id="0" name=""/>
        <dsp:cNvSpPr/>
      </dsp:nvSpPr>
      <dsp:spPr>
        <a:xfrm>
          <a:off x="5363437" y="1049442"/>
          <a:ext cx="2522357" cy="100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u="none" kern="1200" dirty="0">
              <a:latin typeface="+mj-lt"/>
            </a:rPr>
            <a:t>Organização oligopolista =&gt; altas taxas de utilização dos ativos</a:t>
          </a:r>
        </a:p>
      </dsp:txBody>
      <dsp:txXfrm>
        <a:off x="5392991" y="1078996"/>
        <a:ext cx="2463249" cy="949935"/>
      </dsp:txXfrm>
    </dsp:sp>
    <dsp:sp modelId="{88E0ED19-06F8-4FD5-9F11-1151FCC8F04E}">
      <dsp:nvSpPr>
        <dsp:cNvPr id="0" name=""/>
        <dsp:cNvSpPr/>
      </dsp:nvSpPr>
      <dsp:spPr>
        <a:xfrm>
          <a:off x="5363437" y="2197365"/>
          <a:ext cx="2522357" cy="100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u="none" kern="1200" dirty="0">
              <a:latin typeface="+mj-lt"/>
            </a:rPr>
            <a:t>Garante o fornecimento do serviço de maneira ininterrupta</a:t>
          </a:r>
        </a:p>
      </dsp:txBody>
      <dsp:txXfrm>
        <a:off x="5392991" y="2226919"/>
        <a:ext cx="2463249" cy="9499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561B6-261D-48BF-8F69-248ADEAC239A}">
      <dsp:nvSpPr>
        <dsp:cNvPr id="0" name=""/>
        <dsp:cNvSpPr/>
      </dsp:nvSpPr>
      <dsp:spPr>
        <a:xfrm>
          <a:off x="-4801660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43450-B7B5-4B4C-A9AF-9A2BB09A3D9C}">
      <dsp:nvSpPr>
        <dsp:cNvPr id="0" name=""/>
        <dsp:cNvSpPr/>
      </dsp:nvSpPr>
      <dsp:spPr>
        <a:xfrm>
          <a:off x="298030" y="193135"/>
          <a:ext cx="7998180" cy="3861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6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latin typeface="+mj-lt"/>
            </a:rPr>
            <a:t>Não inclui a ZP-03 no cálculo do percentual de ajuste</a:t>
          </a:r>
          <a:endParaRPr lang="pt-BR" sz="1400" kern="1200" dirty="0">
            <a:latin typeface="+mj-lt"/>
          </a:endParaRPr>
        </a:p>
      </dsp:txBody>
      <dsp:txXfrm>
        <a:off x="298030" y="193135"/>
        <a:ext cx="7998180" cy="386101"/>
      </dsp:txXfrm>
    </dsp:sp>
    <dsp:sp modelId="{23D74BBB-153A-418E-89D3-E2A5D9B71CFE}">
      <dsp:nvSpPr>
        <dsp:cNvPr id="0" name=""/>
        <dsp:cNvSpPr/>
      </dsp:nvSpPr>
      <dsp:spPr>
        <a:xfrm>
          <a:off x="56717" y="144872"/>
          <a:ext cx="482626" cy="48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4753C-2A3A-4BEC-BAB7-1FE45D587D6E}">
      <dsp:nvSpPr>
        <dsp:cNvPr id="0" name=""/>
        <dsp:cNvSpPr/>
      </dsp:nvSpPr>
      <dsp:spPr>
        <a:xfrm>
          <a:off x="647679" y="772627"/>
          <a:ext cx="7648531" cy="3861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6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+mj-lt"/>
            </a:rPr>
            <a:t>Inclui a ZP-03 no cálculo do percentual de ajuste como ZP de curta distância</a:t>
          </a:r>
        </a:p>
      </dsp:txBody>
      <dsp:txXfrm>
        <a:off x="647679" y="772627"/>
        <a:ext cx="7648531" cy="386101"/>
      </dsp:txXfrm>
    </dsp:sp>
    <dsp:sp modelId="{1AE39733-D6B6-44CF-9D24-3C2F541E8204}">
      <dsp:nvSpPr>
        <dsp:cNvPr id="0" name=""/>
        <dsp:cNvSpPr/>
      </dsp:nvSpPr>
      <dsp:spPr>
        <a:xfrm>
          <a:off x="406366" y="724364"/>
          <a:ext cx="482626" cy="48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C154B-80F9-49F0-BD3D-02DAC4C8E62B}">
      <dsp:nvSpPr>
        <dsp:cNvPr id="0" name=""/>
        <dsp:cNvSpPr/>
      </dsp:nvSpPr>
      <dsp:spPr>
        <a:xfrm>
          <a:off x="839285" y="1351693"/>
          <a:ext cx="7456925" cy="3861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6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+mj-lt"/>
            </a:rPr>
            <a:t>Insere no cálculo do percentual de ajuste as quatro </a:t>
          </a:r>
          <a:r>
            <a:rPr lang="pt-BR" sz="1400" kern="1200" dirty="0" err="1">
              <a:latin typeface="+mj-lt"/>
            </a:rPr>
            <a:t>ZPs</a:t>
          </a:r>
          <a:r>
            <a:rPr lang="pt-BR" sz="1400" kern="1200" dirty="0">
              <a:latin typeface="+mj-lt"/>
            </a:rPr>
            <a:t> curtas com intensidade de manobra inferior a 200 (7, 13, 18 e 22)</a:t>
          </a:r>
          <a:r>
            <a:rPr lang="pt-BR" sz="1400" kern="1200" baseline="30000" dirty="0">
              <a:latin typeface="+mj-lt"/>
            </a:rPr>
            <a:t> </a:t>
          </a:r>
          <a:endParaRPr lang="pt-BR" sz="1400" kern="1200" dirty="0">
            <a:latin typeface="+mj-lt"/>
          </a:endParaRPr>
        </a:p>
      </dsp:txBody>
      <dsp:txXfrm>
        <a:off x="839285" y="1351693"/>
        <a:ext cx="7456925" cy="386101"/>
      </dsp:txXfrm>
    </dsp:sp>
    <dsp:sp modelId="{CC5B662A-9277-4E50-9886-43C6A2B0D5AF}">
      <dsp:nvSpPr>
        <dsp:cNvPr id="0" name=""/>
        <dsp:cNvSpPr/>
      </dsp:nvSpPr>
      <dsp:spPr>
        <a:xfrm>
          <a:off x="597972" y="1303431"/>
          <a:ext cx="482626" cy="48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DBB80-9CA0-454B-BAF9-625D09AA4CB0}">
      <dsp:nvSpPr>
        <dsp:cNvPr id="0" name=""/>
        <dsp:cNvSpPr/>
      </dsp:nvSpPr>
      <dsp:spPr>
        <a:xfrm>
          <a:off x="900463" y="1931185"/>
          <a:ext cx="7395747" cy="3861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6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+mj-lt"/>
            </a:rPr>
            <a:t>No  cálculo do percentual de ajuste insere as quatro </a:t>
          </a:r>
          <a:r>
            <a:rPr lang="pt-BR" sz="1400" kern="1200" dirty="0" err="1">
              <a:latin typeface="+mj-lt"/>
            </a:rPr>
            <a:t>ZPs</a:t>
          </a:r>
          <a:r>
            <a:rPr lang="pt-BR" sz="1400" kern="1200" dirty="0">
              <a:latin typeface="+mj-lt"/>
            </a:rPr>
            <a:t> curtas com intensidade de manobra inferior a 200 (7, 13, 18 e 22) e considera a ZP-03 como ZP de curta distância</a:t>
          </a:r>
        </a:p>
      </dsp:txBody>
      <dsp:txXfrm>
        <a:off x="900463" y="1931185"/>
        <a:ext cx="7395747" cy="386101"/>
      </dsp:txXfrm>
    </dsp:sp>
    <dsp:sp modelId="{5B235A21-1268-4E58-910A-D92A7986C7E6}">
      <dsp:nvSpPr>
        <dsp:cNvPr id="0" name=""/>
        <dsp:cNvSpPr/>
      </dsp:nvSpPr>
      <dsp:spPr>
        <a:xfrm>
          <a:off x="659150" y="1882922"/>
          <a:ext cx="482626" cy="48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C5617-0844-4E6A-836C-395357A586FF}">
      <dsp:nvSpPr>
        <dsp:cNvPr id="0" name=""/>
        <dsp:cNvSpPr/>
      </dsp:nvSpPr>
      <dsp:spPr>
        <a:xfrm>
          <a:off x="839285" y="2510677"/>
          <a:ext cx="7456925" cy="3861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6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+mj-lt"/>
            </a:rPr>
            <a:t>Considera velocidade média de 15 nós</a:t>
          </a:r>
        </a:p>
      </dsp:txBody>
      <dsp:txXfrm>
        <a:off x="839285" y="2510677"/>
        <a:ext cx="7456925" cy="386101"/>
      </dsp:txXfrm>
    </dsp:sp>
    <dsp:sp modelId="{B54F1FF3-1E28-4671-8608-2E2E619DBA1A}">
      <dsp:nvSpPr>
        <dsp:cNvPr id="0" name=""/>
        <dsp:cNvSpPr/>
      </dsp:nvSpPr>
      <dsp:spPr>
        <a:xfrm>
          <a:off x="597972" y="2462414"/>
          <a:ext cx="482626" cy="48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B4E02-403B-4759-B653-9B68E0E2D9D6}">
      <dsp:nvSpPr>
        <dsp:cNvPr id="0" name=""/>
        <dsp:cNvSpPr/>
      </dsp:nvSpPr>
      <dsp:spPr>
        <a:xfrm>
          <a:off x="647679" y="3089743"/>
          <a:ext cx="7648531" cy="3861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68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kern="1200" dirty="0">
              <a:latin typeface="+mj-lt"/>
            </a:rPr>
            <a:t>Considera velocidade média de 15 nós e a ZP-03 no cálculo do percentual de ajuste como ZP de curta distância</a:t>
          </a:r>
        </a:p>
      </dsp:txBody>
      <dsp:txXfrm>
        <a:off x="647679" y="3089743"/>
        <a:ext cx="7648531" cy="386101"/>
      </dsp:txXfrm>
    </dsp:sp>
    <dsp:sp modelId="{DBEB7C52-59C6-478B-A95D-F32BF09F2786}">
      <dsp:nvSpPr>
        <dsp:cNvPr id="0" name=""/>
        <dsp:cNvSpPr/>
      </dsp:nvSpPr>
      <dsp:spPr>
        <a:xfrm>
          <a:off x="406366" y="3041481"/>
          <a:ext cx="482626" cy="48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F9077-92EC-495A-A1BF-0DD9465FB4D9}">
      <dsp:nvSpPr>
        <dsp:cNvPr id="0" name=""/>
        <dsp:cNvSpPr/>
      </dsp:nvSpPr>
      <dsp:spPr>
        <a:xfrm>
          <a:off x="298030" y="3593754"/>
          <a:ext cx="7998180" cy="5370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6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+mj-lt"/>
            </a:rPr>
            <a:t>Considera velocidade média de 15 nós e no cálculo do percentual de ajuste insere as quatro </a:t>
          </a:r>
          <a:r>
            <a:rPr lang="pt-BR" sz="1400" kern="1200" dirty="0" err="1">
              <a:latin typeface="+mj-lt"/>
            </a:rPr>
            <a:t>ZPs</a:t>
          </a:r>
          <a:r>
            <a:rPr lang="pt-BR" sz="1400" kern="1200" dirty="0">
              <a:latin typeface="+mj-lt"/>
            </a:rPr>
            <a:t> curtas com intensidade de manobra inferior a 200 (7, 13, 18 e 22) e considera a ZP-03 como ZP de curta distância</a:t>
          </a:r>
        </a:p>
      </dsp:txBody>
      <dsp:txXfrm>
        <a:off x="298030" y="3593754"/>
        <a:ext cx="7998180" cy="537062"/>
      </dsp:txXfrm>
    </dsp:sp>
    <dsp:sp modelId="{2B91C42D-BC97-4301-8911-B86197B25F47}">
      <dsp:nvSpPr>
        <dsp:cNvPr id="0" name=""/>
        <dsp:cNvSpPr/>
      </dsp:nvSpPr>
      <dsp:spPr>
        <a:xfrm>
          <a:off x="56717" y="3620972"/>
          <a:ext cx="482626" cy="48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B37FD-07EF-4AB7-A89F-DA02404FD161}">
      <dsp:nvSpPr>
        <dsp:cNvPr id="0" name=""/>
        <dsp:cNvSpPr/>
      </dsp:nvSpPr>
      <dsp:spPr>
        <a:xfrm>
          <a:off x="-5045537" y="-773293"/>
          <a:ext cx="6011081" cy="6011081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EC267-D610-4577-BA44-9C4A648E3358}">
      <dsp:nvSpPr>
        <dsp:cNvPr id="0" name=""/>
        <dsp:cNvSpPr/>
      </dsp:nvSpPr>
      <dsp:spPr>
        <a:xfrm>
          <a:off x="313184" y="202955"/>
          <a:ext cx="7513914" cy="4057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05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Contabilidade geral</a:t>
          </a:r>
        </a:p>
      </dsp:txBody>
      <dsp:txXfrm>
        <a:off x="313184" y="202955"/>
        <a:ext cx="7513914" cy="405733"/>
      </dsp:txXfrm>
    </dsp:sp>
    <dsp:sp modelId="{4D571896-3D22-457F-A85B-AEB30454BD32}">
      <dsp:nvSpPr>
        <dsp:cNvPr id="0" name=""/>
        <dsp:cNvSpPr/>
      </dsp:nvSpPr>
      <dsp:spPr>
        <a:xfrm>
          <a:off x="59601" y="152239"/>
          <a:ext cx="507166" cy="507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85328-2572-494D-8A96-3DA4F7FEA021}">
      <dsp:nvSpPr>
        <dsp:cNvPr id="0" name=""/>
        <dsp:cNvSpPr/>
      </dsp:nvSpPr>
      <dsp:spPr>
        <a:xfrm>
          <a:off x="680612" y="811913"/>
          <a:ext cx="7146486" cy="4057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05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Assessoria jurídica trabalhista, cível, tributária e junto ao tribunal marítimo</a:t>
          </a:r>
        </a:p>
      </dsp:txBody>
      <dsp:txXfrm>
        <a:off x="680612" y="811913"/>
        <a:ext cx="7146486" cy="405733"/>
      </dsp:txXfrm>
    </dsp:sp>
    <dsp:sp modelId="{88737A06-2DD8-4EF2-95B9-7F564BFE88F9}">
      <dsp:nvSpPr>
        <dsp:cNvPr id="0" name=""/>
        <dsp:cNvSpPr/>
      </dsp:nvSpPr>
      <dsp:spPr>
        <a:xfrm>
          <a:off x="427028" y="761196"/>
          <a:ext cx="507166" cy="507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238F5-AC8C-47FB-98C9-6F1F7BD09669}">
      <dsp:nvSpPr>
        <dsp:cNvPr id="0" name=""/>
        <dsp:cNvSpPr/>
      </dsp:nvSpPr>
      <dsp:spPr>
        <a:xfrm>
          <a:off x="881960" y="1420423"/>
          <a:ext cx="6945138" cy="4057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05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Despesas tributárias (contribuição sindical e patronal)</a:t>
          </a:r>
        </a:p>
      </dsp:txBody>
      <dsp:txXfrm>
        <a:off x="881960" y="1420423"/>
        <a:ext cx="6945138" cy="405733"/>
      </dsp:txXfrm>
    </dsp:sp>
    <dsp:sp modelId="{A4D9F774-EBD0-4E1F-8FDA-5F707652E565}">
      <dsp:nvSpPr>
        <dsp:cNvPr id="0" name=""/>
        <dsp:cNvSpPr/>
      </dsp:nvSpPr>
      <dsp:spPr>
        <a:xfrm>
          <a:off x="628377" y="1369707"/>
          <a:ext cx="507166" cy="507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A5466-1AE9-4BE1-BB15-83BB5D866D59}">
      <dsp:nvSpPr>
        <dsp:cNvPr id="0" name=""/>
        <dsp:cNvSpPr/>
      </dsp:nvSpPr>
      <dsp:spPr>
        <a:xfrm>
          <a:off x="946249" y="2029380"/>
          <a:ext cx="6880849" cy="4057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05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Administração financeira</a:t>
          </a:r>
        </a:p>
      </dsp:txBody>
      <dsp:txXfrm>
        <a:off x="946249" y="2029380"/>
        <a:ext cx="6880849" cy="405733"/>
      </dsp:txXfrm>
    </dsp:sp>
    <dsp:sp modelId="{FB8C76EC-1E2B-40F2-B48A-75A660F72FA8}">
      <dsp:nvSpPr>
        <dsp:cNvPr id="0" name=""/>
        <dsp:cNvSpPr/>
      </dsp:nvSpPr>
      <dsp:spPr>
        <a:xfrm>
          <a:off x="692666" y="1978664"/>
          <a:ext cx="507166" cy="507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ABE0E-DE79-4E2F-9CDA-52B88058412C}">
      <dsp:nvSpPr>
        <dsp:cNvPr id="0" name=""/>
        <dsp:cNvSpPr/>
      </dsp:nvSpPr>
      <dsp:spPr>
        <a:xfrm>
          <a:off x="881960" y="2638337"/>
          <a:ext cx="6945138" cy="4057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05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Despesas com publicações (publicações e quadros nas lanchas e nas atalaias)</a:t>
          </a:r>
        </a:p>
      </dsp:txBody>
      <dsp:txXfrm>
        <a:off x="881960" y="2638337"/>
        <a:ext cx="6945138" cy="405733"/>
      </dsp:txXfrm>
    </dsp:sp>
    <dsp:sp modelId="{5F56E765-217E-4593-8F71-D150164903A0}">
      <dsp:nvSpPr>
        <dsp:cNvPr id="0" name=""/>
        <dsp:cNvSpPr/>
      </dsp:nvSpPr>
      <dsp:spPr>
        <a:xfrm>
          <a:off x="628377" y="2587621"/>
          <a:ext cx="507166" cy="507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C9F3A-FF0F-44A3-9818-750A43BD23E2}">
      <dsp:nvSpPr>
        <dsp:cNvPr id="0" name=""/>
        <dsp:cNvSpPr/>
      </dsp:nvSpPr>
      <dsp:spPr>
        <a:xfrm>
          <a:off x="680612" y="3246848"/>
          <a:ext cx="7146486" cy="4057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05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+mj-lt"/>
            </a:rPr>
            <a:t>Seguro (das lanchas e equipamentos, da atalaia, do escritório, do prático, dos automóveis)</a:t>
          </a:r>
        </a:p>
      </dsp:txBody>
      <dsp:txXfrm>
        <a:off x="680612" y="3246848"/>
        <a:ext cx="7146486" cy="405733"/>
      </dsp:txXfrm>
    </dsp:sp>
    <dsp:sp modelId="{EC0AADC2-7C3F-4B80-AD38-C946064322AD}">
      <dsp:nvSpPr>
        <dsp:cNvPr id="0" name=""/>
        <dsp:cNvSpPr/>
      </dsp:nvSpPr>
      <dsp:spPr>
        <a:xfrm>
          <a:off x="427028" y="3196131"/>
          <a:ext cx="507166" cy="507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A6941-7F9A-4584-97EF-0487E3BE6745}">
      <dsp:nvSpPr>
        <dsp:cNvPr id="0" name=""/>
        <dsp:cNvSpPr/>
      </dsp:nvSpPr>
      <dsp:spPr>
        <a:xfrm>
          <a:off x="313184" y="3855805"/>
          <a:ext cx="7513914" cy="4057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051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latin typeface="+mj-lt"/>
            </a:rPr>
            <a:t>Custos do deslocamento entre as regiões de embarque e desembarque e tempo necessário aos descolamentos e tempo à disposição nas cidades ao longo da ZP (hora do prático a ser remunerada)</a:t>
          </a:r>
        </a:p>
      </dsp:txBody>
      <dsp:txXfrm>
        <a:off x="313184" y="3855805"/>
        <a:ext cx="7513914" cy="405733"/>
      </dsp:txXfrm>
    </dsp:sp>
    <dsp:sp modelId="{9905EB45-B84F-492F-A2A6-FE104AD4CA2F}">
      <dsp:nvSpPr>
        <dsp:cNvPr id="0" name=""/>
        <dsp:cNvSpPr/>
      </dsp:nvSpPr>
      <dsp:spPr>
        <a:xfrm>
          <a:off x="59601" y="3805089"/>
          <a:ext cx="507166" cy="507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A8B0E-16C2-496B-9572-D5198297FCAA}">
      <dsp:nvSpPr>
        <dsp:cNvPr id="0" name=""/>
        <dsp:cNvSpPr/>
      </dsp:nvSpPr>
      <dsp:spPr>
        <a:xfrm>
          <a:off x="4752317" y="2427865"/>
          <a:ext cx="1900547" cy="452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190"/>
              </a:lnTo>
              <a:lnTo>
                <a:pt x="1900547" y="308190"/>
              </a:lnTo>
              <a:lnTo>
                <a:pt x="1900547" y="452243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218A7-3D03-4C50-B752-998A43CFE3AA}">
      <dsp:nvSpPr>
        <dsp:cNvPr id="0" name=""/>
        <dsp:cNvSpPr/>
      </dsp:nvSpPr>
      <dsp:spPr>
        <a:xfrm>
          <a:off x="4706597" y="2427865"/>
          <a:ext cx="91440" cy="4522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2243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7FF16-CD42-4DAD-81E3-14359C57648A}">
      <dsp:nvSpPr>
        <dsp:cNvPr id="0" name=""/>
        <dsp:cNvSpPr/>
      </dsp:nvSpPr>
      <dsp:spPr>
        <a:xfrm>
          <a:off x="2851769" y="2427865"/>
          <a:ext cx="1900547" cy="452243"/>
        </a:xfrm>
        <a:custGeom>
          <a:avLst/>
          <a:gdLst/>
          <a:ahLst/>
          <a:cxnLst/>
          <a:rect l="0" t="0" r="0" b="0"/>
          <a:pathLst>
            <a:path>
              <a:moveTo>
                <a:pt x="1900547" y="0"/>
              </a:moveTo>
              <a:lnTo>
                <a:pt x="1900547" y="308190"/>
              </a:lnTo>
              <a:lnTo>
                <a:pt x="0" y="308190"/>
              </a:lnTo>
              <a:lnTo>
                <a:pt x="0" y="452243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80864-2AA0-4FCB-8AD2-1A9FBF9068D8}">
      <dsp:nvSpPr>
        <dsp:cNvPr id="0" name=""/>
        <dsp:cNvSpPr/>
      </dsp:nvSpPr>
      <dsp:spPr>
        <a:xfrm>
          <a:off x="2851769" y="988200"/>
          <a:ext cx="1900547" cy="452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190"/>
              </a:lnTo>
              <a:lnTo>
                <a:pt x="1900547" y="308190"/>
              </a:lnTo>
              <a:lnTo>
                <a:pt x="1900547" y="45224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152EB-2A08-46FC-ACFD-BA87E1919CF4}">
      <dsp:nvSpPr>
        <dsp:cNvPr id="0" name=""/>
        <dsp:cNvSpPr/>
      </dsp:nvSpPr>
      <dsp:spPr>
        <a:xfrm>
          <a:off x="905502" y="2427865"/>
          <a:ext cx="91440" cy="4522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2243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E006C-8991-4A87-A932-487B713646A7}">
      <dsp:nvSpPr>
        <dsp:cNvPr id="0" name=""/>
        <dsp:cNvSpPr/>
      </dsp:nvSpPr>
      <dsp:spPr>
        <a:xfrm>
          <a:off x="951222" y="988200"/>
          <a:ext cx="1900547" cy="452243"/>
        </a:xfrm>
        <a:custGeom>
          <a:avLst/>
          <a:gdLst/>
          <a:ahLst/>
          <a:cxnLst/>
          <a:rect l="0" t="0" r="0" b="0"/>
          <a:pathLst>
            <a:path>
              <a:moveTo>
                <a:pt x="1900547" y="0"/>
              </a:moveTo>
              <a:lnTo>
                <a:pt x="1900547" y="308190"/>
              </a:lnTo>
              <a:lnTo>
                <a:pt x="0" y="308190"/>
              </a:lnTo>
              <a:lnTo>
                <a:pt x="0" y="45224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14C02-EA1E-4AFD-BCF4-41D68DFB5DA5}">
      <dsp:nvSpPr>
        <dsp:cNvPr id="0" name=""/>
        <dsp:cNvSpPr/>
      </dsp:nvSpPr>
      <dsp:spPr>
        <a:xfrm>
          <a:off x="2074273" y="780"/>
          <a:ext cx="1554993" cy="987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56414-7512-4FB3-9869-75244FEC03E6}">
      <dsp:nvSpPr>
        <dsp:cNvPr id="0" name=""/>
        <dsp:cNvSpPr/>
      </dsp:nvSpPr>
      <dsp:spPr>
        <a:xfrm>
          <a:off x="2247050" y="164918"/>
          <a:ext cx="1554993" cy="987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Calibri Light" panose="020F0302020204030204" pitchFamily="34" charset="0"/>
            </a:rPr>
            <a:t>Geração de externalidades negativas configura </a:t>
          </a:r>
          <a:r>
            <a:rPr lang="pt-BR" sz="1400" u="sng" kern="1200" dirty="0">
              <a:latin typeface="Calibri Light" panose="020F0302020204030204" pitchFamily="34" charset="0"/>
            </a:rPr>
            <a:t>falha de mercado</a:t>
          </a:r>
          <a:r>
            <a:rPr lang="pt-BR" sz="1400" kern="1200" dirty="0" bmk="_Toc410302848">
              <a:latin typeface="Calibri Light" panose="020F0302020204030204" pitchFamily="34" charset="0"/>
            </a:rPr>
            <a:t>...</a:t>
          </a:r>
          <a:endParaRPr lang="pt-BR" sz="1400" kern="1200" dirty="0">
            <a:latin typeface="Calibri Light" panose="020F0302020204030204" pitchFamily="34" charset="0"/>
          </a:endParaRPr>
        </a:p>
      </dsp:txBody>
      <dsp:txXfrm>
        <a:off x="2275971" y="193839"/>
        <a:ext cx="1497151" cy="929578"/>
      </dsp:txXfrm>
    </dsp:sp>
    <dsp:sp modelId="{716C612C-2245-4842-9B91-6F28C02F19BA}">
      <dsp:nvSpPr>
        <dsp:cNvPr id="0" name=""/>
        <dsp:cNvSpPr/>
      </dsp:nvSpPr>
      <dsp:spPr>
        <a:xfrm>
          <a:off x="173726" y="1440444"/>
          <a:ext cx="1554993" cy="987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C1F9B-7CDC-4143-B38C-A50338C780E5}">
      <dsp:nvSpPr>
        <dsp:cNvPr id="0" name=""/>
        <dsp:cNvSpPr/>
      </dsp:nvSpPr>
      <dsp:spPr>
        <a:xfrm>
          <a:off x="346503" y="1604582"/>
          <a:ext cx="1554993" cy="987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Calibri Light" panose="020F0302020204030204" pitchFamily="34" charset="0"/>
            </a:rPr>
            <a:t>Custos de um acidente não se resumem aos custos privados...</a:t>
          </a:r>
        </a:p>
      </dsp:txBody>
      <dsp:txXfrm>
        <a:off x="375424" y="1633503"/>
        <a:ext cx="1497151" cy="929578"/>
      </dsp:txXfrm>
    </dsp:sp>
    <dsp:sp modelId="{7BD02ECE-BC21-47D2-8C51-77DD5B039E73}">
      <dsp:nvSpPr>
        <dsp:cNvPr id="0" name=""/>
        <dsp:cNvSpPr/>
      </dsp:nvSpPr>
      <dsp:spPr>
        <a:xfrm>
          <a:off x="173726" y="2880109"/>
          <a:ext cx="1554993" cy="987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626C9-68A6-4E24-963A-3515EAC53230}">
      <dsp:nvSpPr>
        <dsp:cNvPr id="0" name=""/>
        <dsp:cNvSpPr/>
      </dsp:nvSpPr>
      <dsp:spPr>
        <a:xfrm>
          <a:off x="346503" y="3044247"/>
          <a:ext cx="1554993" cy="987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Calibri Light" panose="020F0302020204030204" pitchFamily="34" charset="0"/>
            </a:rPr>
            <a:t>Danos às embarcações das companhias contratantes</a:t>
          </a:r>
        </a:p>
      </dsp:txBody>
      <dsp:txXfrm>
        <a:off x="375424" y="3073168"/>
        <a:ext cx="1497151" cy="929578"/>
      </dsp:txXfrm>
    </dsp:sp>
    <dsp:sp modelId="{DB1DC25E-66F2-458A-BB6A-058F9420D64F}">
      <dsp:nvSpPr>
        <dsp:cNvPr id="0" name=""/>
        <dsp:cNvSpPr/>
      </dsp:nvSpPr>
      <dsp:spPr>
        <a:xfrm>
          <a:off x="3974820" y="1440444"/>
          <a:ext cx="1554993" cy="987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D3731-8F9D-4028-8A2F-477631CB1AB3}">
      <dsp:nvSpPr>
        <dsp:cNvPr id="0" name=""/>
        <dsp:cNvSpPr/>
      </dsp:nvSpPr>
      <dsp:spPr>
        <a:xfrm>
          <a:off x="4147597" y="1604582"/>
          <a:ext cx="1554993" cy="987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Calibri Light" panose="020F0302020204030204" pitchFamily="34" charset="0"/>
            </a:rPr>
            <a:t>Envolvem uma série de </a:t>
          </a:r>
          <a:r>
            <a:rPr lang="pt-BR" sz="1400" u="sng" kern="1200" dirty="0">
              <a:latin typeface="Calibri Light" panose="020F0302020204030204" pitchFamily="34" charset="0"/>
            </a:rPr>
            <a:t>externalidades negativas</a:t>
          </a:r>
        </a:p>
      </dsp:txBody>
      <dsp:txXfrm>
        <a:off x="4176518" y="1633503"/>
        <a:ext cx="1497151" cy="929578"/>
      </dsp:txXfrm>
    </dsp:sp>
    <dsp:sp modelId="{D131F166-9EEE-4552-96DC-97D9418C0C76}">
      <dsp:nvSpPr>
        <dsp:cNvPr id="0" name=""/>
        <dsp:cNvSpPr/>
      </dsp:nvSpPr>
      <dsp:spPr>
        <a:xfrm>
          <a:off x="2074273" y="2880109"/>
          <a:ext cx="1554993" cy="987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2BC63-3752-4BE1-AFAD-328E6D1B76DF}">
      <dsp:nvSpPr>
        <dsp:cNvPr id="0" name=""/>
        <dsp:cNvSpPr/>
      </dsp:nvSpPr>
      <dsp:spPr>
        <a:xfrm>
          <a:off x="2247050" y="3044247"/>
          <a:ext cx="1554993" cy="987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Calibri Light" panose="020F0302020204030204" pitchFamily="34" charset="0"/>
            </a:rPr>
            <a:t>Prejuízos ambientais</a:t>
          </a:r>
        </a:p>
      </dsp:txBody>
      <dsp:txXfrm>
        <a:off x="2275971" y="3073168"/>
        <a:ext cx="1497151" cy="929578"/>
      </dsp:txXfrm>
    </dsp:sp>
    <dsp:sp modelId="{095C2453-A782-4BFE-8F7F-B136380A25CD}">
      <dsp:nvSpPr>
        <dsp:cNvPr id="0" name=""/>
        <dsp:cNvSpPr/>
      </dsp:nvSpPr>
      <dsp:spPr>
        <a:xfrm>
          <a:off x="3974820" y="2880109"/>
          <a:ext cx="1554993" cy="987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9CA8E-D697-4938-A892-63799A9A4C57}">
      <dsp:nvSpPr>
        <dsp:cNvPr id="0" name=""/>
        <dsp:cNvSpPr/>
      </dsp:nvSpPr>
      <dsp:spPr>
        <a:xfrm>
          <a:off x="4147597" y="3044247"/>
          <a:ext cx="1554993" cy="987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Calibri Light" panose="020F0302020204030204" pitchFamily="34" charset="0"/>
            </a:rPr>
            <a:t>Interrupção do fluxo de embarcações </a:t>
          </a:r>
        </a:p>
      </dsp:txBody>
      <dsp:txXfrm>
        <a:off x="4176518" y="3073168"/>
        <a:ext cx="1497151" cy="929578"/>
      </dsp:txXfrm>
    </dsp:sp>
    <dsp:sp modelId="{22EF60E8-27F9-49A8-A033-EF3447528D7A}">
      <dsp:nvSpPr>
        <dsp:cNvPr id="0" name=""/>
        <dsp:cNvSpPr/>
      </dsp:nvSpPr>
      <dsp:spPr>
        <a:xfrm>
          <a:off x="5875367" y="2880109"/>
          <a:ext cx="1554993" cy="987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50225-DDFE-4FA4-AC67-0EE11A751129}">
      <dsp:nvSpPr>
        <dsp:cNvPr id="0" name=""/>
        <dsp:cNvSpPr/>
      </dsp:nvSpPr>
      <dsp:spPr>
        <a:xfrm>
          <a:off x="6048144" y="3044247"/>
          <a:ext cx="1554993" cy="987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Calibri Light" panose="020F0302020204030204" pitchFamily="34" charset="0"/>
            </a:rPr>
            <a:t>Danos sociais</a:t>
          </a:r>
        </a:p>
      </dsp:txBody>
      <dsp:txXfrm>
        <a:off x="6077065" y="3073168"/>
        <a:ext cx="1497151" cy="9295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0D297-FA7D-4465-8377-377C826B0D92}">
      <dsp:nvSpPr>
        <dsp:cNvPr id="0" name=""/>
        <dsp:cNvSpPr/>
      </dsp:nvSpPr>
      <dsp:spPr>
        <a:xfrm>
          <a:off x="2842673" y="1997883"/>
          <a:ext cx="1728191" cy="64429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+mj-lt"/>
            </a:rPr>
            <a:t>Especificidades da ZP-01</a:t>
          </a:r>
        </a:p>
      </dsp:txBody>
      <dsp:txXfrm>
        <a:off x="2874125" y="2029335"/>
        <a:ext cx="1665287" cy="581392"/>
      </dsp:txXfrm>
    </dsp:sp>
    <dsp:sp modelId="{66181593-7D86-4286-B1B0-404432FBC68A}">
      <dsp:nvSpPr>
        <dsp:cNvPr id="0" name=""/>
        <dsp:cNvSpPr/>
      </dsp:nvSpPr>
      <dsp:spPr>
        <a:xfrm rot="16200000">
          <a:off x="3344041" y="1635156"/>
          <a:ext cx="7254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545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82F4C0-4403-4419-B7E1-A4654A8BC249}">
      <dsp:nvSpPr>
        <dsp:cNvPr id="0" name=""/>
        <dsp:cNvSpPr/>
      </dsp:nvSpPr>
      <dsp:spPr>
        <a:xfrm>
          <a:off x="2875346" y="339776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  <a:latin typeface="+mj-lt"/>
            </a:rPr>
            <a:t>Estrutura totalmente descentralizada</a:t>
          </a:r>
        </a:p>
      </dsp:txBody>
      <dsp:txXfrm>
        <a:off x="2920874" y="385304"/>
        <a:ext cx="1571789" cy="841596"/>
      </dsp:txXfrm>
    </dsp:sp>
    <dsp:sp modelId="{41015B0F-3868-4800-827A-259D68996CA4}">
      <dsp:nvSpPr>
        <dsp:cNvPr id="0" name=""/>
        <dsp:cNvSpPr/>
      </dsp:nvSpPr>
      <dsp:spPr>
        <a:xfrm rot="20381328">
          <a:off x="4550520" y="1886625"/>
          <a:ext cx="6543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4393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CBA1C-A309-4FD4-AC86-EA34344B0A4B}">
      <dsp:nvSpPr>
        <dsp:cNvPr id="0" name=""/>
        <dsp:cNvSpPr/>
      </dsp:nvSpPr>
      <dsp:spPr>
        <a:xfrm>
          <a:off x="5184568" y="755092"/>
          <a:ext cx="1813422" cy="1364704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  <a:latin typeface="+mj-lt"/>
            </a:rPr>
            <a:t>Longa extensão de 1400 milhas (aprox. 2.600 Km) de navegação</a:t>
          </a:r>
        </a:p>
      </dsp:txBody>
      <dsp:txXfrm>
        <a:off x="5251187" y="821711"/>
        <a:ext cx="1680184" cy="1231466"/>
      </dsp:txXfrm>
    </dsp:sp>
    <dsp:sp modelId="{3EBFB145-9B6F-4894-BE21-314294C4EFE1}">
      <dsp:nvSpPr>
        <dsp:cNvPr id="0" name=""/>
        <dsp:cNvSpPr/>
      </dsp:nvSpPr>
      <dsp:spPr>
        <a:xfrm rot="1612350">
          <a:off x="4304920" y="2799537"/>
          <a:ext cx="6962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6262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78E49-F5B4-48E1-AC33-A274B09C7370}">
      <dsp:nvSpPr>
        <dsp:cNvPr id="0" name=""/>
        <dsp:cNvSpPr/>
      </dsp:nvSpPr>
      <dsp:spPr>
        <a:xfrm>
          <a:off x="4963589" y="2911871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solidFill>
                <a:schemeClr val="tx1"/>
              </a:solidFill>
              <a:latin typeface="+mj-lt"/>
            </a:rPr>
            <a:t>Desafios sazonais do Rio Amazonas e seus afluentes</a:t>
          </a:r>
        </a:p>
      </dsp:txBody>
      <dsp:txXfrm>
        <a:off x="5009117" y="2957399"/>
        <a:ext cx="1571789" cy="841596"/>
      </dsp:txXfrm>
    </dsp:sp>
    <dsp:sp modelId="{828240F1-463C-429B-96A7-D548475588E4}">
      <dsp:nvSpPr>
        <dsp:cNvPr id="0" name=""/>
        <dsp:cNvSpPr/>
      </dsp:nvSpPr>
      <dsp:spPr>
        <a:xfrm rot="5122062">
          <a:off x="3276754" y="3136748"/>
          <a:ext cx="9923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2378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C39EF-1FD4-4E60-84B6-44C66D6D620C}">
      <dsp:nvSpPr>
        <dsp:cNvPr id="0" name=""/>
        <dsp:cNvSpPr/>
      </dsp:nvSpPr>
      <dsp:spPr>
        <a:xfrm>
          <a:off x="3019378" y="3631317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latin typeface="+mj-lt"/>
            </a:rPr>
            <a:t>Baixo índice de desenvolvimento da região Amazônica</a:t>
          </a:r>
        </a:p>
      </dsp:txBody>
      <dsp:txXfrm>
        <a:off x="3064906" y="3676845"/>
        <a:ext cx="1571789" cy="841596"/>
      </dsp:txXfrm>
    </dsp:sp>
    <dsp:sp modelId="{9E77E3E3-4BDF-4F83-A943-9EEE02E25FDA}">
      <dsp:nvSpPr>
        <dsp:cNvPr id="0" name=""/>
        <dsp:cNvSpPr/>
      </dsp:nvSpPr>
      <dsp:spPr>
        <a:xfrm rot="9135774">
          <a:off x="2579582" y="2769218"/>
          <a:ext cx="5459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591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CD07F-DE67-4A61-81BE-7F0E36B33E81}">
      <dsp:nvSpPr>
        <dsp:cNvPr id="0" name=""/>
        <dsp:cNvSpPr/>
      </dsp:nvSpPr>
      <dsp:spPr>
        <a:xfrm>
          <a:off x="948101" y="2867124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latin typeface="+mj-lt"/>
            </a:rPr>
            <a:t>Carência em recursos humanos e infraestrutura</a:t>
          </a:r>
        </a:p>
      </dsp:txBody>
      <dsp:txXfrm>
        <a:off x="993629" y="2912652"/>
        <a:ext cx="1571789" cy="841596"/>
      </dsp:txXfrm>
    </dsp:sp>
    <dsp:sp modelId="{00798530-200E-4053-8517-3E36B4CE5D6D}">
      <dsp:nvSpPr>
        <dsp:cNvPr id="0" name=""/>
        <dsp:cNvSpPr/>
      </dsp:nvSpPr>
      <dsp:spPr>
        <a:xfrm rot="11911212">
          <a:off x="2591331" y="1989591"/>
          <a:ext cx="2580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8023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C20F8-B66F-4EC3-80D5-EE5999A6DCB7}">
      <dsp:nvSpPr>
        <dsp:cNvPr id="0" name=""/>
        <dsp:cNvSpPr/>
      </dsp:nvSpPr>
      <dsp:spPr>
        <a:xfrm>
          <a:off x="647145" y="1120525"/>
          <a:ext cx="1950867" cy="1002657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latin typeface="+mj-lt"/>
            </a:rPr>
            <a:t>Apoio logístico/ operacional em todos os extremos dos trechos de Praticagem</a:t>
          </a:r>
        </a:p>
      </dsp:txBody>
      <dsp:txXfrm>
        <a:off x="696091" y="1169471"/>
        <a:ext cx="1852975" cy="9047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0D297-FA7D-4465-8377-377C826B0D92}">
      <dsp:nvSpPr>
        <dsp:cNvPr id="0" name=""/>
        <dsp:cNvSpPr/>
      </dsp:nvSpPr>
      <dsp:spPr>
        <a:xfrm>
          <a:off x="2808314" y="1997883"/>
          <a:ext cx="1728191" cy="64429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+mj-lt"/>
            </a:rPr>
            <a:t>Especificidades da ZP-02</a:t>
          </a:r>
        </a:p>
      </dsp:txBody>
      <dsp:txXfrm>
        <a:off x="2839766" y="2029335"/>
        <a:ext cx="1665287" cy="581392"/>
      </dsp:txXfrm>
    </dsp:sp>
    <dsp:sp modelId="{66181593-7D86-4286-B1B0-404432FBC68A}">
      <dsp:nvSpPr>
        <dsp:cNvPr id="0" name=""/>
        <dsp:cNvSpPr/>
      </dsp:nvSpPr>
      <dsp:spPr>
        <a:xfrm rot="16200000">
          <a:off x="3309683" y="1635156"/>
          <a:ext cx="7254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545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82F4C0-4403-4419-B7E1-A4654A8BC249}">
      <dsp:nvSpPr>
        <dsp:cNvPr id="0" name=""/>
        <dsp:cNvSpPr/>
      </dsp:nvSpPr>
      <dsp:spPr>
        <a:xfrm>
          <a:off x="2840987" y="339776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latin typeface="+mj-lt"/>
            </a:rPr>
            <a:t>Estrutura totalmente descentralizada</a:t>
          </a:r>
        </a:p>
      </dsp:txBody>
      <dsp:txXfrm>
        <a:off x="2886515" y="385304"/>
        <a:ext cx="1571789" cy="841596"/>
      </dsp:txXfrm>
    </dsp:sp>
    <dsp:sp modelId="{D0ED8156-FFE0-45D3-97F7-F75846DD9B60}">
      <dsp:nvSpPr>
        <dsp:cNvPr id="0" name=""/>
        <dsp:cNvSpPr/>
      </dsp:nvSpPr>
      <dsp:spPr>
        <a:xfrm rot="20481480">
          <a:off x="4530525" y="1992087"/>
          <a:ext cx="2279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7988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73124-F2BF-4545-A469-5852D14E06CD}">
      <dsp:nvSpPr>
        <dsp:cNvPr id="0" name=""/>
        <dsp:cNvSpPr/>
      </dsp:nvSpPr>
      <dsp:spPr>
        <a:xfrm>
          <a:off x="4752533" y="1111673"/>
          <a:ext cx="2238889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  <a:latin typeface="+mj-lt"/>
            </a:rPr>
            <a:t>Aparelhagem de embarcação para efetuar sondagens nos pontos de mudanças no perfil do leito e nas configurações dos rios.</a:t>
          </a:r>
        </a:p>
      </dsp:txBody>
      <dsp:txXfrm>
        <a:off x="4798061" y="1157201"/>
        <a:ext cx="2147833" cy="841596"/>
      </dsp:txXfrm>
    </dsp:sp>
    <dsp:sp modelId="{3EBFB145-9B6F-4894-BE21-314294C4EFE1}">
      <dsp:nvSpPr>
        <dsp:cNvPr id="0" name=""/>
        <dsp:cNvSpPr/>
      </dsp:nvSpPr>
      <dsp:spPr>
        <a:xfrm rot="1492110">
          <a:off x="4336700" y="2781498"/>
          <a:ext cx="6625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2572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78E49-F5B4-48E1-AC33-A274B09C7370}">
      <dsp:nvSpPr>
        <dsp:cNvPr id="0" name=""/>
        <dsp:cNvSpPr/>
      </dsp:nvSpPr>
      <dsp:spPr>
        <a:xfrm>
          <a:off x="4968555" y="2839868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  <a:latin typeface="+mj-lt"/>
            </a:rPr>
            <a:t>O profissional de praticagem da ZP-02 atua em 12 portos e terminais.</a:t>
          </a:r>
        </a:p>
      </dsp:txBody>
      <dsp:txXfrm>
        <a:off x="5014083" y="2885396"/>
        <a:ext cx="1571789" cy="841596"/>
      </dsp:txXfrm>
    </dsp:sp>
    <dsp:sp modelId="{828240F1-463C-429B-96A7-D548475588E4}">
      <dsp:nvSpPr>
        <dsp:cNvPr id="0" name=""/>
        <dsp:cNvSpPr/>
      </dsp:nvSpPr>
      <dsp:spPr>
        <a:xfrm rot="5334174">
          <a:off x="3228405" y="3101058"/>
          <a:ext cx="9179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792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C39EF-1FD4-4E60-84B6-44C66D6D620C}">
      <dsp:nvSpPr>
        <dsp:cNvPr id="0" name=""/>
        <dsp:cNvSpPr/>
      </dsp:nvSpPr>
      <dsp:spPr>
        <a:xfrm>
          <a:off x="2873662" y="3559936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  <a:latin typeface="+mj-lt"/>
            </a:rPr>
            <a:t>É comum a evasão de práticos, motivada pelas dificuldades locais e preços achatados e defasados.</a:t>
          </a:r>
        </a:p>
      </dsp:txBody>
      <dsp:txXfrm>
        <a:off x="2919190" y="3605464"/>
        <a:ext cx="1571789" cy="841596"/>
      </dsp:txXfrm>
    </dsp:sp>
    <dsp:sp modelId="{9E77E3E3-4BDF-4F83-A943-9EEE02E25FDA}">
      <dsp:nvSpPr>
        <dsp:cNvPr id="0" name=""/>
        <dsp:cNvSpPr/>
      </dsp:nvSpPr>
      <dsp:spPr>
        <a:xfrm rot="9135774">
          <a:off x="2545223" y="2769218"/>
          <a:ext cx="5459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591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CD07F-DE67-4A61-81BE-7F0E36B33E81}">
      <dsp:nvSpPr>
        <dsp:cNvPr id="0" name=""/>
        <dsp:cNvSpPr/>
      </dsp:nvSpPr>
      <dsp:spPr>
        <a:xfrm>
          <a:off x="913743" y="2867124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solidFill>
                <a:schemeClr val="tx1"/>
              </a:solidFill>
              <a:latin typeface="+mj-lt"/>
            </a:rPr>
            <a:t>Uso ocasional de aeronaves particulares, de pequeno porte, em área de condições atmosféricas instáveis</a:t>
          </a:r>
        </a:p>
      </dsp:txBody>
      <dsp:txXfrm>
        <a:off x="959271" y="2912652"/>
        <a:ext cx="1571789" cy="841596"/>
      </dsp:txXfrm>
    </dsp:sp>
    <dsp:sp modelId="{00798530-200E-4053-8517-3E36B4CE5D6D}">
      <dsp:nvSpPr>
        <dsp:cNvPr id="0" name=""/>
        <dsp:cNvSpPr/>
      </dsp:nvSpPr>
      <dsp:spPr>
        <a:xfrm rot="11911212">
          <a:off x="2556972" y="1989591"/>
          <a:ext cx="2580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8023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C20F8-B66F-4EC3-80D5-EE5999A6DCB7}">
      <dsp:nvSpPr>
        <dsp:cNvPr id="0" name=""/>
        <dsp:cNvSpPr/>
      </dsp:nvSpPr>
      <dsp:spPr>
        <a:xfrm>
          <a:off x="612786" y="1120525"/>
          <a:ext cx="1950867" cy="1002657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latin typeface="+mj-lt"/>
            </a:rPr>
            <a:t>Estrutura é bastante precária e a região ainda carece de investimentos</a:t>
          </a:r>
        </a:p>
      </dsp:txBody>
      <dsp:txXfrm>
        <a:off x="661732" y="1169471"/>
        <a:ext cx="1852975" cy="9047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A2803-D78D-462F-9AED-05BF74BC9843}">
      <dsp:nvSpPr>
        <dsp:cNvPr id="0" name=""/>
        <dsp:cNvSpPr/>
      </dsp:nvSpPr>
      <dsp:spPr>
        <a:xfrm>
          <a:off x="2398386" y="0"/>
          <a:ext cx="4016425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9BFC2-D7DE-43C6-8414-8E0143AF4DFE}">
      <dsp:nvSpPr>
        <dsp:cNvPr id="0" name=""/>
        <dsp:cNvSpPr/>
      </dsp:nvSpPr>
      <dsp:spPr>
        <a:xfrm>
          <a:off x="3168354" y="706323"/>
          <a:ext cx="2472082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Dependência da telefonia via satélite</a:t>
          </a:r>
        </a:p>
      </dsp:txBody>
      <dsp:txXfrm>
        <a:off x="3168354" y="706323"/>
        <a:ext cx="2472082" cy="543356"/>
      </dsp:txXfrm>
    </dsp:sp>
    <dsp:sp modelId="{5515F5DA-26D1-4149-B2F5-776DA46F6699}">
      <dsp:nvSpPr>
        <dsp:cNvPr id="0" name=""/>
        <dsp:cNvSpPr/>
      </dsp:nvSpPr>
      <dsp:spPr>
        <a:xfrm>
          <a:off x="1650083" y="1124102"/>
          <a:ext cx="4426426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D1247-1228-4B1E-9D79-DEAAFEAEAA4E}">
      <dsp:nvSpPr>
        <dsp:cNvPr id="0" name=""/>
        <dsp:cNvSpPr/>
      </dsp:nvSpPr>
      <dsp:spPr>
        <a:xfrm>
          <a:off x="2037957" y="1836927"/>
          <a:ext cx="3650677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Quanto mais a Oeste, mais precário é o serviço de comunicação</a:t>
          </a:r>
        </a:p>
      </dsp:txBody>
      <dsp:txXfrm>
        <a:off x="2037957" y="1836927"/>
        <a:ext cx="3650677" cy="543356"/>
      </dsp:txXfrm>
    </dsp:sp>
    <dsp:sp modelId="{8141A657-F7F2-441B-B9E9-60EB47BD7E35}">
      <dsp:nvSpPr>
        <dsp:cNvPr id="0" name=""/>
        <dsp:cNvSpPr/>
      </dsp:nvSpPr>
      <dsp:spPr>
        <a:xfrm>
          <a:off x="2407428" y="2382723"/>
          <a:ext cx="4001280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26960-1B6F-43C4-988C-0AD773F1892D}">
      <dsp:nvSpPr>
        <dsp:cNvPr id="0" name=""/>
        <dsp:cNvSpPr/>
      </dsp:nvSpPr>
      <dsp:spPr>
        <a:xfrm>
          <a:off x="2693255" y="2969158"/>
          <a:ext cx="342742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Perfeito treinamento dos plantonistas e operadores logísticos em terra</a:t>
          </a:r>
        </a:p>
      </dsp:txBody>
      <dsp:txXfrm>
        <a:off x="2693255" y="2969158"/>
        <a:ext cx="3427423" cy="5433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DB2E5-4FF9-434D-B04A-76B188B0EB07}">
      <dsp:nvSpPr>
        <dsp:cNvPr id="0" name=""/>
        <dsp:cNvSpPr/>
      </dsp:nvSpPr>
      <dsp:spPr>
        <a:xfrm>
          <a:off x="2574607" y="1310042"/>
          <a:ext cx="1219200" cy="1219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+mj-lt"/>
            </a:rPr>
            <a:t>Especificidades da </a:t>
          </a:r>
          <a:br>
            <a:rPr lang="pt-BR" sz="1600" kern="1200" dirty="0">
              <a:latin typeface="+mj-lt"/>
            </a:rPr>
          </a:br>
          <a:r>
            <a:rPr lang="pt-BR" sz="1600" kern="1200" dirty="0">
              <a:latin typeface="+mj-lt"/>
            </a:rPr>
            <a:t>ZP-03</a:t>
          </a:r>
        </a:p>
      </dsp:txBody>
      <dsp:txXfrm>
        <a:off x="2634123" y="1369558"/>
        <a:ext cx="1100168" cy="1100168"/>
      </dsp:txXfrm>
    </dsp:sp>
    <dsp:sp modelId="{99FBE2C0-37D8-475F-BE69-99C765A698E5}">
      <dsp:nvSpPr>
        <dsp:cNvPr id="0" name=""/>
        <dsp:cNvSpPr/>
      </dsp:nvSpPr>
      <dsp:spPr>
        <a:xfrm rot="16200000">
          <a:off x="2961439" y="1087274"/>
          <a:ext cx="4455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5536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C0102-2938-4F42-A939-73C776A9882F}">
      <dsp:nvSpPr>
        <dsp:cNvPr id="0" name=""/>
        <dsp:cNvSpPr/>
      </dsp:nvSpPr>
      <dsp:spPr>
        <a:xfrm>
          <a:off x="975624" y="-33889"/>
          <a:ext cx="4417167" cy="898395"/>
        </a:xfrm>
        <a:prstGeom prst="roundRect">
          <a:avLst/>
        </a:prstGeom>
        <a:solidFill>
          <a:schemeClr val="bg1"/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0" kern="1200" dirty="0">
              <a:solidFill>
                <a:schemeClr val="tx1"/>
              </a:solidFill>
              <a:latin typeface="+mj-lt"/>
            </a:rPr>
            <a:t>Trecho compreendido entre a foz do Rio Pará até os Portos de Belém, Vila do Conde e adjacências.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0" kern="1200" dirty="0">
              <a:solidFill>
                <a:schemeClr val="tx1"/>
              </a:solidFill>
              <a:latin typeface="+mj-lt"/>
            </a:rPr>
            <a:t>Distâncias navegadas variam de 22 à 115 milhas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0" kern="1200" dirty="0">
              <a:solidFill>
                <a:schemeClr val="tx1"/>
              </a:solidFill>
              <a:latin typeface="+mj-lt"/>
            </a:rPr>
            <a:t>85% da manobras até 39 milhas. 15% de 80 à 115 milha </a:t>
          </a:r>
          <a:endParaRPr lang="pt-BR" sz="1400" kern="1200" dirty="0">
            <a:solidFill>
              <a:schemeClr val="tx1"/>
            </a:solidFill>
            <a:latin typeface="+mj-lt"/>
          </a:endParaRPr>
        </a:p>
      </dsp:txBody>
      <dsp:txXfrm>
        <a:off x="1019480" y="9967"/>
        <a:ext cx="4329455" cy="810683"/>
      </dsp:txXfrm>
    </dsp:sp>
    <dsp:sp modelId="{09CC39F7-96F5-4484-87DE-8C8119B09AFB}">
      <dsp:nvSpPr>
        <dsp:cNvPr id="0" name=""/>
        <dsp:cNvSpPr/>
      </dsp:nvSpPr>
      <dsp:spPr>
        <a:xfrm>
          <a:off x="3793807" y="1919642"/>
          <a:ext cx="4045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4589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CD061-C15A-438B-942D-2F4ED7998013}">
      <dsp:nvSpPr>
        <dsp:cNvPr id="0" name=""/>
        <dsp:cNvSpPr/>
      </dsp:nvSpPr>
      <dsp:spPr>
        <a:xfrm>
          <a:off x="4198397" y="1122464"/>
          <a:ext cx="1218058" cy="1594355"/>
        </a:xfrm>
        <a:prstGeom prst="roundRect">
          <a:avLst/>
        </a:prstGeom>
        <a:solidFill>
          <a:schemeClr val="bg1"/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i="0" kern="1200" dirty="0">
              <a:solidFill>
                <a:schemeClr val="tx1"/>
              </a:solidFill>
              <a:latin typeface="+mj-lt"/>
            </a:rPr>
            <a:t>8 Lanchas de embarque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i="0" kern="1200" dirty="0">
              <a:solidFill>
                <a:schemeClr val="tx1"/>
              </a:solidFill>
              <a:latin typeface="+mj-lt"/>
            </a:rPr>
            <a:t>6 Lanchas rápidas de apoio</a:t>
          </a:r>
        </a:p>
      </dsp:txBody>
      <dsp:txXfrm>
        <a:off x="4257858" y="1181925"/>
        <a:ext cx="1099136" cy="1475433"/>
      </dsp:txXfrm>
    </dsp:sp>
    <dsp:sp modelId="{88656EE0-0A98-42F4-A03C-FD7ED0495D55}">
      <dsp:nvSpPr>
        <dsp:cNvPr id="0" name=""/>
        <dsp:cNvSpPr/>
      </dsp:nvSpPr>
      <dsp:spPr>
        <a:xfrm rot="5400000">
          <a:off x="3089574" y="2623875"/>
          <a:ext cx="1892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266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3E135-82C8-4126-B74A-69B7A2C01E3C}">
      <dsp:nvSpPr>
        <dsp:cNvPr id="0" name=""/>
        <dsp:cNvSpPr/>
      </dsp:nvSpPr>
      <dsp:spPr>
        <a:xfrm>
          <a:off x="2047933" y="2718508"/>
          <a:ext cx="2272548" cy="1347825"/>
        </a:xfrm>
        <a:prstGeom prst="roundRect">
          <a:avLst/>
        </a:prstGeom>
        <a:solidFill>
          <a:schemeClr val="bg1"/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0" kern="1200" dirty="0">
              <a:solidFill>
                <a:schemeClr val="tx1"/>
              </a:solidFill>
              <a:latin typeface="+mj-lt"/>
            </a:rPr>
            <a:t>Longos e múltiplos deslocamentos de lancha para embarque e  desembarque dos práticos com  frequente colisão com troncos</a:t>
          </a:r>
          <a:endParaRPr lang="pt-BR" sz="1400" kern="1200" dirty="0">
            <a:solidFill>
              <a:schemeClr val="tx1"/>
            </a:solidFill>
            <a:latin typeface="+mj-lt"/>
          </a:endParaRPr>
        </a:p>
      </dsp:txBody>
      <dsp:txXfrm>
        <a:off x="2113728" y="2784303"/>
        <a:ext cx="2140958" cy="1216235"/>
      </dsp:txXfrm>
    </dsp:sp>
    <dsp:sp modelId="{37A4A5F3-339F-4D2A-8469-36127E300004}">
      <dsp:nvSpPr>
        <dsp:cNvPr id="0" name=""/>
        <dsp:cNvSpPr/>
      </dsp:nvSpPr>
      <dsp:spPr>
        <a:xfrm rot="10800000">
          <a:off x="2442434" y="1919642"/>
          <a:ext cx="1321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173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046B8F-C170-449A-9EAC-F325D4505C35}">
      <dsp:nvSpPr>
        <dsp:cNvPr id="0" name=""/>
        <dsp:cNvSpPr/>
      </dsp:nvSpPr>
      <dsp:spPr>
        <a:xfrm>
          <a:off x="679543" y="1174989"/>
          <a:ext cx="1762890" cy="1489306"/>
        </a:xfrm>
        <a:prstGeom prst="roundRect">
          <a:avLst/>
        </a:prstGeom>
        <a:solidFill>
          <a:schemeClr val="bg1"/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i="0" kern="1200" dirty="0">
              <a:solidFill>
                <a:schemeClr val="tx1"/>
              </a:solidFill>
              <a:latin typeface="+mj-lt"/>
            </a:rPr>
            <a:t>Três estrutura de apoio (2 </a:t>
          </a:r>
          <a:r>
            <a:rPr lang="pt-BR" sz="1800" i="0" kern="1200" dirty="0" err="1">
              <a:solidFill>
                <a:schemeClr val="tx1"/>
              </a:solidFill>
              <a:latin typeface="+mj-lt"/>
            </a:rPr>
            <a:t>atalais</a:t>
          </a:r>
          <a:r>
            <a:rPr lang="pt-BR" sz="1800" i="0" kern="1200" dirty="0">
              <a:solidFill>
                <a:schemeClr val="tx1"/>
              </a:solidFill>
              <a:latin typeface="+mj-lt"/>
            </a:rPr>
            <a:t>) Belém, Vista Alegre (150km) e Arrozal (32mi)</a:t>
          </a:r>
        </a:p>
      </dsp:txBody>
      <dsp:txXfrm>
        <a:off x="752245" y="1247691"/>
        <a:ext cx="1617486" cy="13439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89B1A-4D32-40AB-AD7C-E4D1EE9E7AA5}">
      <dsp:nvSpPr>
        <dsp:cNvPr id="0" name=""/>
        <dsp:cNvSpPr/>
      </dsp:nvSpPr>
      <dsp:spPr>
        <a:xfrm>
          <a:off x="687051" y="70257"/>
          <a:ext cx="1513414" cy="1513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>
              <a:latin typeface="Calibri Light" panose="020F0302020204030204" pitchFamily="34" charset="0"/>
            </a:rPr>
            <a:t>Práticos</a:t>
          </a:r>
          <a:endParaRPr lang="pt-BR" sz="1700" b="1" kern="1200" dirty="0">
            <a:latin typeface="Calibri Light" panose="020F03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>
              <a:latin typeface="Calibri Light" panose="020F0302020204030204" pitchFamily="34" charset="0"/>
            </a:rPr>
            <a:t>Atualmente a ZP-03 possui 24 práticos</a:t>
          </a:r>
          <a:endParaRPr lang="pt-BR" sz="1200" kern="1200" dirty="0">
            <a:latin typeface="Calibri Light" panose="020F0302020204030204" pitchFamily="34" charset="0"/>
          </a:endParaRPr>
        </a:p>
      </dsp:txBody>
      <dsp:txXfrm>
        <a:off x="908685" y="291891"/>
        <a:ext cx="1070146" cy="1070146"/>
      </dsp:txXfrm>
    </dsp:sp>
    <dsp:sp modelId="{ED80D9D9-CECB-417E-8A43-A80D495CD8D1}">
      <dsp:nvSpPr>
        <dsp:cNvPr id="0" name=""/>
        <dsp:cNvSpPr/>
      </dsp:nvSpPr>
      <dsp:spPr>
        <a:xfrm rot="10800000">
          <a:off x="1178911" y="1724814"/>
          <a:ext cx="529695" cy="280738"/>
        </a:xfrm>
        <a:prstGeom prst="triangle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B368D-F5ED-47E1-94F2-F52CA5E36D3A}">
      <dsp:nvSpPr>
        <dsp:cNvPr id="0" name=""/>
        <dsp:cNvSpPr/>
      </dsp:nvSpPr>
      <dsp:spPr>
        <a:xfrm>
          <a:off x="725224" y="2130805"/>
          <a:ext cx="1437069" cy="1478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>
              <a:latin typeface="Calibri Light" panose="020F0302020204030204" pitchFamily="34" charset="0"/>
            </a:rPr>
            <a:t>Extra lotação</a:t>
          </a:r>
          <a:endParaRPr lang="pt-BR" sz="1600" b="1" kern="1200" dirty="0">
            <a:latin typeface="Calibri Light" panose="020F0302020204030204" pitchFamily="34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kern="1200">
              <a:latin typeface="Calibri Light" panose="020F0302020204030204" pitchFamily="34" charset="0"/>
            </a:rPr>
            <a:t>Com mais 1 extra lotação, são 25 práticos disponíveis</a:t>
          </a:r>
          <a:endParaRPr lang="pt-BR" sz="1050" kern="1200" dirty="0">
            <a:latin typeface="Calibri Light" panose="020F0302020204030204" pitchFamily="34" charset="0"/>
          </a:endParaRPr>
        </a:p>
      </dsp:txBody>
      <dsp:txXfrm>
        <a:off x="935678" y="2347332"/>
        <a:ext cx="1016161" cy="1045483"/>
      </dsp:txXfrm>
    </dsp:sp>
    <dsp:sp modelId="{0351E4EA-AF15-4346-A954-0F4A1A84A16C}">
      <dsp:nvSpPr>
        <dsp:cNvPr id="0" name=""/>
        <dsp:cNvSpPr/>
      </dsp:nvSpPr>
      <dsp:spPr>
        <a:xfrm rot="5378511">
          <a:off x="2302834" y="2722679"/>
          <a:ext cx="529695" cy="280738"/>
        </a:xfrm>
        <a:prstGeom prst="triangle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42A28-5330-41C7-9A11-D1EF2D71DAFD}">
      <dsp:nvSpPr>
        <dsp:cNvPr id="0" name=""/>
        <dsp:cNvSpPr/>
      </dsp:nvSpPr>
      <dsp:spPr>
        <a:xfrm>
          <a:off x="2957173" y="2083901"/>
          <a:ext cx="1686817" cy="15428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>
              <a:latin typeface="Calibri Light" panose="020F0302020204030204" pitchFamily="34" charset="0"/>
            </a:rPr>
            <a:t>Praticantes</a:t>
          </a:r>
          <a:endParaRPr lang="pt-BR" sz="1600" b="1" kern="1200" dirty="0">
            <a:latin typeface="Calibri Light" panose="020F03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>
              <a:latin typeface="Calibri Light" panose="020F0302020204030204" pitchFamily="34" charset="0"/>
            </a:rPr>
            <a:t>Há 7 praticantes em fase final de cumprimento do estágio de qualificação</a:t>
          </a:r>
          <a:endParaRPr lang="pt-BR" sz="1200" kern="1200" dirty="0">
            <a:latin typeface="Calibri Light" panose="020F0302020204030204" pitchFamily="34" charset="0"/>
          </a:endParaRPr>
        </a:p>
      </dsp:txBody>
      <dsp:txXfrm>
        <a:off x="3204202" y="2309850"/>
        <a:ext cx="1192759" cy="1090981"/>
      </dsp:txXfrm>
    </dsp:sp>
    <dsp:sp modelId="{006B5379-7FC0-46E8-9354-199CE2E2849F}">
      <dsp:nvSpPr>
        <dsp:cNvPr id="0" name=""/>
        <dsp:cNvSpPr/>
      </dsp:nvSpPr>
      <dsp:spPr>
        <a:xfrm>
          <a:off x="3535734" y="1670739"/>
          <a:ext cx="529695" cy="280738"/>
        </a:xfrm>
        <a:prstGeom prst="triangle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B688E-390B-4ADF-A275-8B18F212C638}">
      <dsp:nvSpPr>
        <dsp:cNvPr id="0" name=""/>
        <dsp:cNvSpPr/>
      </dsp:nvSpPr>
      <dsp:spPr>
        <a:xfrm>
          <a:off x="3017457" y="656"/>
          <a:ext cx="1566248" cy="15535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>
              <a:latin typeface="Calibri Light" panose="020F0302020204030204" pitchFamily="34" charset="0"/>
            </a:rPr>
            <a:t>Praticantes</a:t>
          </a:r>
          <a:endParaRPr lang="pt-BR" sz="1700" b="1" kern="1200" dirty="0">
            <a:latin typeface="Calibri Light" panose="020F030202020403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>
              <a:latin typeface="Calibri Light" panose="020F0302020204030204" pitchFamily="34" charset="0"/>
            </a:rPr>
            <a:t>7 Praticantes do último Processo Seletivo </a:t>
          </a:r>
          <a:endParaRPr lang="pt-BR" sz="1300" kern="1200" dirty="0">
            <a:latin typeface="Calibri Light" panose="020F0302020204030204" pitchFamily="34" charset="0"/>
          </a:endParaRPr>
        </a:p>
      </dsp:txBody>
      <dsp:txXfrm>
        <a:off x="3246829" y="228168"/>
        <a:ext cx="1107504" cy="1098525"/>
      </dsp:txXfrm>
    </dsp:sp>
    <dsp:sp modelId="{B7725E83-CE61-4BBE-B780-B3A545403334}">
      <dsp:nvSpPr>
        <dsp:cNvPr id="0" name=""/>
        <dsp:cNvSpPr/>
      </dsp:nvSpPr>
      <dsp:spPr>
        <a:xfrm rot="6713190">
          <a:off x="4766543" y="1131507"/>
          <a:ext cx="529695" cy="280738"/>
        </a:xfrm>
        <a:prstGeom prst="triangle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5DFBA-999D-4982-AD23-930485AC31CB}">
      <dsp:nvSpPr>
        <dsp:cNvPr id="0" name=""/>
        <dsp:cNvSpPr/>
      </dsp:nvSpPr>
      <dsp:spPr>
        <a:xfrm>
          <a:off x="5456769" y="904634"/>
          <a:ext cx="1798950" cy="17989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latin typeface="Calibri Light" panose="020F0302020204030204" pitchFamily="34" charset="0"/>
            </a:rPr>
            <a:t>Evasão</a:t>
          </a:r>
          <a:endParaRPr lang="pt-BR" sz="1800" b="1" kern="1200" dirty="0">
            <a:latin typeface="Calibri Light" panose="020F03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>
              <a:latin typeface="Calibri Light" panose="020F0302020204030204" pitchFamily="34" charset="0"/>
            </a:rPr>
            <a:t>2 Práticos que passaram no último Processo Seletivo para outras ZPs</a:t>
          </a:r>
          <a:endParaRPr lang="pt-BR" sz="1200" kern="1200" dirty="0">
            <a:latin typeface="Calibri Light" panose="020F0302020204030204" pitchFamily="34" charset="0"/>
          </a:endParaRPr>
        </a:p>
      </dsp:txBody>
      <dsp:txXfrm>
        <a:off x="5720219" y="1168082"/>
        <a:ext cx="1272050" cy="12720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0D297-FA7D-4465-8377-377C826B0D92}">
      <dsp:nvSpPr>
        <dsp:cNvPr id="0" name=""/>
        <dsp:cNvSpPr/>
      </dsp:nvSpPr>
      <dsp:spPr>
        <a:xfrm>
          <a:off x="2808314" y="1997883"/>
          <a:ext cx="1728191" cy="64429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i="0" kern="1200" dirty="0">
              <a:latin typeface="+mj-lt"/>
            </a:rPr>
            <a:t>Especificidades da ZP-20</a:t>
          </a:r>
        </a:p>
      </dsp:txBody>
      <dsp:txXfrm>
        <a:off x="2839766" y="2029335"/>
        <a:ext cx="1665287" cy="581392"/>
      </dsp:txXfrm>
    </dsp:sp>
    <dsp:sp modelId="{66181593-7D86-4286-B1B0-404432FBC68A}">
      <dsp:nvSpPr>
        <dsp:cNvPr id="0" name=""/>
        <dsp:cNvSpPr/>
      </dsp:nvSpPr>
      <dsp:spPr>
        <a:xfrm rot="16200000">
          <a:off x="3309683" y="1635156"/>
          <a:ext cx="7254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545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82F4C0-4403-4419-B7E1-A4654A8BC249}">
      <dsp:nvSpPr>
        <dsp:cNvPr id="0" name=""/>
        <dsp:cNvSpPr/>
      </dsp:nvSpPr>
      <dsp:spPr>
        <a:xfrm>
          <a:off x="2840987" y="339776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i="0" kern="1200" dirty="0">
              <a:solidFill>
                <a:schemeClr val="tx1"/>
              </a:solidFill>
              <a:latin typeface="+mj-lt"/>
            </a:rPr>
            <a:t>A expertise do prático na ZP-20</a:t>
          </a:r>
        </a:p>
      </dsp:txBody>
      <dsp:txXfrm>
        <a:off x="2886515" y="385304"/>
        <a:ext cx="1571789" cy="841596"/>
      </dsp:txXfrm>
    </dsp:sp>
    <dsp:sp modelId="{D0ED8156-FFE0-45D3-97F7-F75846DD9B60}">
      <dsp:nvSpPr>
        <dsp:cNvPr id="0" name=""/>
        <dsp:cNvSpPr/>
      </dsp:nvSpPr>
      <dsp:spPr>
        <a:xfrm rot="20481480">
          <a:off x="4530525" y="1992087"/>
          <a:ext cx="2279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7988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73124-F2BF-4545-A469-5852D14E06CD}">
      <dsp:nvSpPr>
        <dsp:cNvPr id="0" name=""/>
        <dsp:cNvSpPr/>
      </dsp:nvSpPr>
      <dsp:spPr>
        <a:xfrm>
          <a:off x="4752533" y="1111673"/>
          <a:ext cx="2238889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i="0" kern="1200" dirty="0">
              <a:solidFill>
                <a:schemeClr val="tx1"/>
              </a:solidFill>
              <a:latin typeface="+mj-lt"/>
            </a:rPr>
            <a:t>A singularidade dos tipos de carga transportados na ZP-20</a:t>
          </a:r>
        </a:p>
      </dsp:txBody>
      <dsp:txXfrm>
        <a:off x="4798061" y="1157201"/>
        <a:ext cx="2147833" cy="841596"/>
      </dsp:txXfrm>
    </dsp:sp>
    <dsp:sp modelId="{3EBFB145-9B6F-4894-BE21-314294C4EFE1}">
      <dsp:nvSpPr>
        <dsp:cNvPr id="0" name=""/>
        <dsp:cNvSpPr/>
      </dsp:nvSpPr>
      <dsp:spPr>
        <a:xfrm rot="1492110">
          <a:off x="4336700" y="2781498"/>
          <a:ext cx="6625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2572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78E49-F5B4-48E1-AC33-A274B09C7370}">
      <dsp:nvSpPr>
        <dsp:cNvPr id="0" name=""/>
        <dsp:cNvSpPr/>
      </dsp:nvSpPr>
      <dsp:spPr>
        <a:xfrm>
          <a:off x="4968555" y="2839868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i="0" kern="1200" dirty="0">
              <a:solidFill>
                <a:schemeClr val="tx1"/>
              </a:solidFill>
              <a:latin typeface="+mj-lt"/>
            </a:rPr>
            <a:t>A falta de investimentos local</a:t>
          </a:r>
        </a:p>
      </dsp:txBody>
      <dsp:txXfrm>
        <a:off x="5014083" y="2885396"/>
        <a:ext cx="1571789" cy="841596"/>
      </dsp:txXfrm>
    </dsp:sp>
    <dsp:sp modelId="{828240F1-463C-429B-96A7-D548475588E4}">
      <dsp:nvSpPr>
        <dsp:cNvPr id="0" name=""/>
        <dsp:cNvSpPr/>
      </dsp:nvSpPr>
      <dsp:spPr>
        <a:xfrm rot="5334174">
          <a:off x="3228405" y="3101058"/>
          <a:ext cx="9179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792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C39EF-1FD4-4E60-84B6-44C66D6D620C}">
      <dsp:nvSpPr>
        <dsp:cNvPr id="0" name=""/>
        <dsp:cNvSpPr/>
      </dsp:nvSpPr>
      <dsp:spPr>
        <a:xfrm>
          <a:off x="2873662" y="3559936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i="0" kern="1200" dirty="0">
              <a:solidFill>
                <a:schemeClr val="tx1"/>
              </a:solidFill>
              <a:latin typeface="+mj-lt"/>
            </a:rPr>
            <a:t>Concorrência com outros modais disponíveis na Região</a:t>
          </a:r>
        </a:p>
      </dsp:txBody>
      <dsp:txXfrm>
        <a:off x="2919190" y="3605464"/>
        <a:ext cx="1571789" cy="841596"/>
      </dsp:txXfrm>
    </dsp:sp>
    <dsp:sp modelId="{9E77E3E3-4BDF-4F83-A943-9EEE02E25FDA}">
      <dsp:nvSpPr>
        <dsp:cNvPr id="0" name=""/>
        <dsp:cNvSpPr/>
      </dsp:nvSpPr>
      <dsp:spPr>
        <a:xfrm rot="9135774">
          <a:off x="2545223" y="2769218"/>
          <a:ext cx="5459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591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CD07F-DE67-4A61-81BE-7F0E36B33E81}">
      <dsp:nvSpPr>
        <dsp:cNvPr id="0" name=""/>
        <dsp:cNvSpPr/>
      </dsp:nvSpPr>
      <dsp:spPr>
        <a:xfrm>
          <a:off x="913743" y="2867124"/>
          <a:ext cx="1662845" cy="932652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i="0" kern="1200" dirty="0">
              <a:solidFill>
                <a:schemeClr val="tx1"/>
              </a:solidFill>
              <a:latin typeface="+mj-lt"/>
            </a:rPr>
            <a:t>Investimentos próprios em equipamentos</a:t>
          </a:r>
        </a:p>
      </dsp:txBody>
      <dsp:txXfrm>
        <a:off x="959271" y="2912652"/>
        <a:ext cx="1571789" cy="841596"/>
      </dsp:txXfrm>
    </dsp:sp>
    <dsp:sp modelId="{00798530-200E-4053-8517-3E36B4CE5D6D}">
      <dsp:nvSpPr>
        <dsp:cNvPr id="0" name=""/>
        <dsp:cNvSpPr/>
      </dsp:nvSpPr>
      <dsp:spPr>
        <a:xfrm rot="11911212">
          <a:off x="2556972" y="1989591"/>
          <a:ext cx="2580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8023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C20F8-B66F-4EC3-80D5-EE5999A6DCB7}">
      <dsp:nvSpPr>
        <dsp:cNvPr id="0" name=""/>
        <dsp:cNvSpPr/>
      </dsp:nvSpPr>
      <dsp:spPr>
        <a:xfrm>
          <a:off x="612786" y="1120525"/>
          <a:ext cx="1950867" cy="1002657"/>
        </a:xfrm>
        <a:prstGeom prst="roundRect">
          <a:avLst/>
        </a:pr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i="0" kern="1200">
              <a:solidFill>
                <a:schemeClr val="tx1"/>
              </a:solidFill>
              <a:latin typeface="+mj-lt"/>
            </a:rPr>
            <a:t>Infra estrutura de apoio</a:t>
          </a:r>
          <a:endParaRPr lang="pt-BR" sz="1600" i="0" kern="1200" dirty="0">
            <a:solidFill>
              <a:schemeClr val="tx1"/>
            </a:solidFill>
            <a:latin typeface="+mj-lt"/>
          </a:endParaRPr>
        </a:p>
      </dsp:txBody>
      <dsp:txXfrm>
        <a:off x="661732" y="1169471"/>
        <a:ext cx="1852975" cy="904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9A227-4FB0-4841-AE69-128744CD2357}" type="datetimeFigureOut">
              <a:rPr lang="pt-BR" smtClean="0"/>
              <a:pPr/>
              <a:t>09/08/2018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744538"/>
            <a:ext cx="59547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8C1E1-B466-4366-B72C-0EA4EB14BD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26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Área</a:t>
            </a:r>
            <a:r>
              <a:rPr lang="pt-BR" baseline="0" dirty="0"/>
              <a:t> de proporções continentais</a:t>
            </a:r>
          </a:p>
          <a:p>
            <a:r>
              <a:rPr lang="pt-BR" baseline="0" dirty="0"/>
              <a:t>Dificuldades e carências as mais diversas possíveis</a:t>
            </a:r>
          </a:p>
          <a:p>
            <a:r>
              <a:rPr lang="pt-BR" baseline="0" dirty="0"/>
              <a:t>Estradas em péssimas condições</a:t>
            </a:r>
          </a:p>
          <a:p>
            <a:r>
              <a:rPr lang="pt-BR" dirty="0"/>
              <a:t>Isolamento das</a:t>
            </a:r>
            <a:r>
              <a:rPr lang="pt-BR" baseline="0" dirty="0"/>
              <a:t> cidades</a:t>
            </a:r>
          </a:p>
          <a:p>
            <a:r>
              <a:rPr lang="pt-BR" baseline="0" dirty="0"/>
              <a:t>Dificuldades de comunicações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C1E1-B466-4366-B72C-0EA4EB14BDE0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83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Bom dia, senhores</a:t>
            </a:r>
          </a:p>
          <a:p>
            <a:r>
              <a:rPr lang="pt-BR" baseline="0" dirty="0"/>
              <a:t>Vou apresentar algumas características e especificidades desta ZP, que não foram consideradas pela CNAP. </a:t>
            </a:r>
          </a:p>
          <a:p>
            <a:endParaRPr lang="pt-BR" baseline="0" dirty="0"/>
          </a:p>
          <a:p>
            <a:r>
              <a:rPr lang="pt-BR" baseline="0" dirty="0"/>
              <a:t>O formato da Estrutura Inicial de Referência para a ZP-01, que é a estrutura de custos estimados para cada ZP pela CNAP, é exatamente igual para todas as </a:t>
            </a:r>
            <a:r>
              <a:rPr lang="pt-BR" baseline="0" dirty="0" err="1"/>
              <a:t>ZPs</a:t>
            </a:r>
            <a:r>
              <a:rPr lang="pt-BR" baseline="0" dirty="0"/>
              <a:t> brasileiras. Ou seja, para se estimar os custos de logística e de operação, considerou-se uma ZP de dimensões quase continentais, caso da ZP-01, da mesma forma que para uma ZP de porto. </a:t>
            </a:r>
          </a:p>
          <a:p>
            <a:r>
              <a:rPr lang="pt-BR" dirty="0"/>
              <a:t>Por isso, a Estrutura Inicial de Referência proposta incorre em graves erros ao</a:t>
            </a:r>
            <a:r>
              <a:rPr lang="pt-BR" baseline="0" dirty="0"/>
              <a:t> desconsiderar características essenciais, levando à subestimação do custo real da ZP-01. </a:t>
            </a:r>
          </a:p>
          <a:p>
            <a:endParaRPr lang="pt-BR" baseline="0" dirty="0"/>
          </a:p>
          <a:p>
            <a:r>
              <a:rPr lang="pt-BR" baseline="0" dirty="0"/>
              <a:t>Na ZP-01, a estrutura é totalmente descentralizada. Somos responsáveis por atender 6 cidades a centenas de Km de distância uma das outras. Cobrimos uma área com longa extensão, de cerca de 1400 milhas, o que equivale a 2.600 km de navegação. Portanto, há necessidade de apoio logístico e operacional em todos os extremos dos trechos da zona de </a:t>
            </a:r>
            <a:r>
              <a:rPr lang="pt-BR" baseline="0" dirty="0" err="1"/>
              <a:t>praticagem</a:t>
            </a:r>
            <a:r>
              <a:rPr lang="pt-BR" baseline="0" dirty="0"/>
              <a:t>, necessidade não observada pela CNAP na estrutura de custos estimada. </a:t>
            </a:r>
          </a:p>
          <a:p>
            <a:endParaRPr lang="pt-BR" baseline="0" dirty="0"/>
          </a:p>
          <a:p>
            <a:r>
              <a:rPr lang="pt-BR" baseline="0" dirty="0"/>
              <a:t>Além disso, tem-se as características inerentes à região amazônica. A primeira é a carência em recursos humanos e infraestrutura. Combinado com o baixo índice de desenvolvimento da região Amazônica, isso provoca aumento de custos na compra de equipamentos, e na sua manutenção, visto o isolamento das cidades. Também vemos dificuldades na obtenção e retenção de profissionais qualificados para os aspectos administrativos da empresa. </a:t>
            </a:r>
          </a:p>
          <a:p>
            <a:endParaRPr lang="pt-BR" baseline="0" dirty="0"/>
          </a:p>
          <a:p>
            <a:r>
              <a:rPr lang="pt-BR" baseline="0" dirty="0"/>
              <a:t>Por último, destaco os desafios sazonais do rio Amazonas e seus afluentes. Cada cheia e cada seca do rio, que ocorre a cada ano, faz com que algumas áreas mudem completamente a sua batimetria, as profundidades do leito do rio. Portanto, eventuais serviços de sondagem são necessários. E esses são custos, cobertos pela </a:t>
            </a:r>
            <a:r>
              <a:rPr lang="pt-BR" baseline="0" dirty="0" err="1"/>
              <a:t>praticagem</a:t>
            </a:r>
            <a:r>
              <a:rPr lang="pt-BR" baseline="0" dirty="0"/>
              <a:t>, que deveriam ser cobertos pelo poder público.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C1E1-B466-4366-B72C-0EA4EB14BDE0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90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</a:t>
            </a:r>
            <a:r>
              <a:rPr lang="pt-BR" baseline="0" dirty="0"/>
              <a:t> longa extensão coberta pela ZP-01 deve ser considerada </a:t>
            </a:r>
            <a:endParaRPr lang="pt-BR" dirty="0"/>
          </a:p>
          <a:p>
            <a:r>
              <a:rPr lang="pt-BR" dirty="0"/>
              <a:t>O serviço</a:t>
            </a:r>
            <a:r>
              <a:rPr lang="pt-BR" baseline="0" dirty="0"/>
              <a:t> de </a:t>
            </a:r>
            <a:r>
              <a:rPr lang="pt-BR" baseline="0" dirty="0" err="1"/>
              <a:t>praticagem</a:t>
            </a:r>
            <a:r>
              <a:rPr lang="pt-BR" baseline="0" dirty="0"/>
              <a:t> na ZP-01 constitui-se primordialmente de manobras de longa duração. Nessas manobras, que duram de 14 a 72 horas, são necessários 2 práticos, que se revezam de 4 a 6 horas. Pode-se observar que as manobras de longa duração representam 90% do número de serviços e constituem 99% da carga horária total de cada prático.</a:t>
            </a:r>
          </a:p>
          <a:p>
            <a:endParaRPr lang="pt-BR" baseline="0" dirty="0"/>
          </a:p>
          <a:p>
            <a:r>
              <a:rPr lang="pt-BR" baseline="0" dirty="0"/>
              <a:t>É importante destacar aqui que não há QUALQUER outra ZP norte-americana utilizada no benchmark que se aproxime da ZP-01. A maior zona de </a:t>
            </a:r>
            <a:r>
              <a:rPr lang="pt-BR" baseline="0" dirty="0" err="1"/>
              <a:t>praticagem</a:t>
            </a:r>
            <a:r>
              <a:rPr lang="pt-BR" baseline="0" dirty="0"/>
              <a:t> dos EUA utilizada no benchmark tem 137 milhas. Portanto, não cabe o raciocínio que os valores da remuneração dos práticos norte-americanos incluem remuneração pelo deslocamento e por ficarem a disposição em cidades isoladas e fora de sua base.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C1E1-B466-4366-B72C-0EA4EB14BDE0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96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Observamos que essa</a:t>
            </a:r>
            <a:r>
              <a:rPr lang="pt-BR" baseline="0" dirty="0"/>
              <a:t> estrutura totalmente descentralizada eleva muito os custos do serviço. A maior parte das manobras tem ponto de partida em 3 cidades diferentes: Fazendinha, Itacoatiara e Porto Trombetas. Uma menor parte tem ponto de partida em Santarém, </a:t>
            </a:r>
            <a:r>
              <a:rPr lang="pt-BR" baseline="0" dirty="0" err="1"/>
              <a:t>Munguba</a:t>
            </a:r>
            <a:r>
              <a:rPr lang="pt-BR" baseline="0" dirty="0"/>
              <a:t>, Vista Alegre e Santana. </a:t>
            </a:r>
          </a:p>
          <a:p>
            <a:endParaRPr lang="pt-BR" baseline="0" dirty="0"/>
          </a:p>
          <a:p>
            <a:r>
              <a:rPr lang="pt-BR" baseline="0" dirty="0"/>
              <a:t>Como consequência, temos esses dois pontos. Primeiro, a maior parte dos serviços realizados na região requerem longos deslocamentos dos práticos. Isso ocorre tanto por via aérea como terrestre. O segundo ponto é a necessidade de estrutura logística e de apoio em TODAS as cidades atendidas. Estes custos não foram computados para a ZP-01 pela CNAP, apesar de concordância em resposta a uma contribuição na Consulta Pública 1. </a:t>
            </a:r>
          </a:p>
          <a:p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C1E1-B466-4366-B72C-0EA4EB14BDE0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12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 que a necessidade</a:t>
            </a:r>
            <a:r>
              <a:rPr lang="pt-BR" baseline="0" dirty="0"/>
              <a:t> de longos deslocamentos na ZP-01?</a:t>
            </a:r>
          </a:p>
          <a:p>
            <a:r>
              <a:rPr lang="pt-BR" baseline="0" dirty="0"/>
              <a:t>Não é permitido estabelecer controle de tráfego através de janelas de atendimento obrigatórias.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C1E1-B466-4366-B72C-0EA4EB14BDE0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370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Nesta</a:t>
            </a:r>
            <a:r>
              <a:rPr lang="pt-BR" baseline="0" dirty="0"/>
              <a:t> carta náutica, neste mapa, podemos ter noção das distâncias e da dificuldade logística envolvidas nos deslocamentos de práticos. </a:t>
            </a:r>
          </a:p>
          <a:p>
            <a:endParaRPr lang="pt-BR" baseline="0" dirty="0"/>
          </a:p>
          <a:p>
            <a:r>
              <a:rPr lang="pt-BR" baseline="0" dirty="0"/>
              <a:t>O primeiro ponto que identificamos é a ineficiência da malha aérea da região. Em vermelho, estão trechos não atendidos por companhia aérea regular. Somente com voos afretados é possível chegar em </a:t>
            </a:r>
            <a:r>
              <a:rPr lang="pt-BR" baseline="0" dirty="0" err="1"/>
              <a:t>Munguba</a:t>
            </a:r>
            <a:r>
              <a:rPr lang="pt-BR" baseline="0" dirty="0"/>
              <a:t> e em Breves. As conexões de voos também dificultam. Todos os voos que saem ou chegam em Macapá, a “cidade base” da ZP, necessariamente fazem conexões em Belém. </a:t>
            </a:r>
          </a:p>
          <a:p>
            <a:endParaRPr lang="pt-BR" baseline="0" dirty="0"/>
          </a:p>
          <a:p>
            <a:r>
              <a:rPr lang="pt-BR" baseline="0" dirty="0"/>
              <a:t>Para se ter uma ideia de dificuldade: das BELEM-BRASILIA-MANAUS</a:t>
            </a:r>
          </a:p>
          <a:p>
            <a:endParaRPr lang="pt-BR" baseline="0" dirty="0"/>
          </a:p>
          <a:p>
            <a:r>
              <a:rPr lang="pt-BR" baseline="0" dirty="0"/>
              <a:t>Para chegar em Trombetas, por exemplo, deve-se pegar um voo Macapá-Belém de 1 hora, esperar em Belém a próximo voo para Santarém (nem sempre essa espera é rápida, pois há épocas do ano com muitos voos lotados – final de ano, férias e feriados). Depois do voo de 1:30, espera-se também em Santarém o voo para Trombetas. </a:t>
            </a:r>
          </a:p>
          <a:p>
            <a:endParaRPr lang="pt-BR" baseline="0" dirty="0"/>
          </a:p>
          <a:p>
            <a:r>
              <a:rPr lang="pt-BR" baseline="0" dirty="0"/>
              <a:t>É uma área de dimensões enormes. Só para se ter uma base de comparação, somente o voo entre Belém e Manaus (parte do trecho que deve ser realizado no deslocamento Fazendinha-Itacoatiara), equivale a um voo Brasília-Florianópolis em termos de distância. </a:t>
            </a:r>
          </a:p>
          <a:p>
            <a:endParaRPr lang="pt-BR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C1E1-B466-4366-B72C-0EA4EB14BDE0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06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Acidentes com derramamento</a:t>
            </a:r>
            <a:r>
              <a:rPr lang="pt-BR" baseline="0" dirty="0"/>
              <a:t> de óleo – nunca aconteceu na </a:t>
            </a:r>
            <a:r>
              <a:rPr lang="pt-BR" baseline="0" dirty="0" err="1"/>
              <a:t>Amazonia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C1E1-B466-4366-B72C-0EA4EB14BDE0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8496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8C1E1-B466-4366-B72C-0EA4EB14BDE0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74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a da Apresen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32866" y="2263590"/>
            <a:ext cx="7678271" cy="784646"/>
          </a:xfrm>
          <a:noFill/>
          <a:ln>
            <a:noFill/>
            <a:prstDash val="solid"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anchor="b"/>
          <a:lstStyle>
            <a:lvl1pPr algn="ctr" defTabSz="424507" rtl="0" eaLnBrk="1" latinLnBrk="0" hangingPunct="1">
              <a:spcBef>
                <a:spcPct val="0"/>
              </a:spcBef>
              <a:buNone/>
              <a:defRPr lang="pt-BR" sz="3700" b="1" kern="1200" dirty="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69844" y="3124967"/>
            <a:ext cx="7600950" cy="1379801"/>
          </a:xfrm>
        </p:spPr>
        <p:txBody>
          <a:bodyPr>
            <a:normAutofit/>
          </a:bodyPr>
          <a:lstStyle>
            <a:lvl1pPr marL="0" indent="0" algn="ctr" defTabSz="849014" rtl="0" eaLnBrk="1" latinLnBrk="0" hangingPunct="1">
              <a:spcBef>
                <a:spcPct val="20000"/>
              </a:spcBef>
              <a:buFont typeface="Arial" pitchFamily="34" charset="0"/>
              <a:buNone/>
              <a:defRPr lang="pt-BR" sz="2200" b="1" kern="1200" dirty="0">
                <a:solidFill>
                  <a:srgbClr val="BFD134"/>
                </a:solidFill>
                <a:latin typeface="+mn-lt"/>
                <a:ea typeface="Tahoma" pitchFamily="34" charset="0"/>
                <a:cs typeface="Franklin Gothic Book"/>
              </a:defRPr>
            </a:lvl1pPr>
            <a:lvl2pPr marL="424507" indent="0" algn="ctr">
              <a:buNone/>
              <a:defRPr sz="1900"/>
            </a:lvl2pPr>
            <a:lvl3pPr marL="849014" indent="0" algn="ctr">
              <a:buNone/>
              <a:defRPr sz="1600"/>
            </a:lvl3pPr>
            <a:lvl4pPr marL="1273520" indent="0" algn="ctr">
              <a:buNone/>
              <a:defRPr sz="1500"/>
            </a:lvl4pPr>
            <a:lvl5pPr marL="1698027" indent="0" algn="ctr">
              <a:buNone/>
              <a:defRPr sz="1500"/>
            </a:lvl5pPr>
            <a:lvl6pPr marL="2122535" indent="0" algn="ctr">
              <a:buNone/>
              <a:defRPr sz="1500"/>
            </a:lvl6pPr>
            <a:lvl7pPr marL="2547042" indent="0" algn="ctr">
              <a:buNone/>
              <a:defRPr sz="1500"/>
            </a:lvl7pPr>
            <a:lvl8pPr marL="2971549" indent="0" algn="ctr">
              <a:buNone/>
              <a:defRPr sz="1500"/>
            </a:lvl8pPr>
            <a:lvl9pPr marL="3396055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589740"/>
            <a:ext cx="9153000" cy="60006"/>
          </a:xfrm>
          <a:prstGeom prst="rect">
            <a:avLst/>
          </a:prstGeom>
          <a:gradFill>
            <a:gsLst>
              <a:gs pos="0">
                <a:srgbClr val="70AD47"/>
              </a:gs>
              <a:gs pos="100000">
                <a:srgbClr val="E2E241">
                  <a:shade val="67500"/>
                  <a:satMod val="115000"/>
                </a:srgb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01" tIns="42450" rIns="84901" bIns="42450" rtlCol="0" anchor="ctr"/>
          <a:lstStyle/>
          <a:p>
            <a:pPr algn="ctr" defTabSz="849014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-4899" y="2137421"/>
            <a:ext cx="9153000" cy="60006"/>
          </a:xfrm>
          <a:prstGeom prst="rect">
            <a:avLst/>
          </a:prstGeom>
          <a:gradFill flip="none" rotWithShape="1">
            <a:gsLst>
              <a:gs pos="100000">
                <a:srgbClr val="70AD47"/>
              </a:gs>
              <a:gs pos="0">
                <a:srgbClr val="E2E241">
                  <a:shade val="67500"/>
                  <a:satMod val="115000"/>
                </a:srgbClr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901" tIns="42450" rIns="84901" bIns="42450" rtlCol="0" anchor="ctr"/>
          <a:lstStyle/>
          <a:p>
            <a:pPr lvl="0"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5" y="4609822"/>
            <a:ext cx="2249078" cy="9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3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3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3" y="304271"/>
            <a:ext cx="5800725" cy="484319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4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17789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2800"/>
            </a:lvl1pPr>
          </a:lstStyle>
          <a:p>
            <a:r>
              <a:rPr lang="pt-BR" dirty="0"/>
              <a:t>Muito Obrigado!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0" y="1982556"/>
            <a:ext cx="550759" cy="45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 userDrawn="1"/>
        </p:nvSpPr>
        <p:spPr>
          <a:xfrm>
            <a:off x="360038" y="1466035"/>
            <a:ext cx="5816031" cy="1701556"/>
          </a:xfrm>
          <a:prstGeom prst="rect">
            <a:avLst/>
          </a:prstGeom>
        </p:spPr>
        <p:txBody>
          <a:bodyPr lIns="84901" tIns="42450" rIns="84901" bIns="42450">
            <a:spAutoFit/>
          </a:bodyPr>
          <a:lstStyle/>
          <a:p>
            <a:pPr defTabSz="849014">
              <a:defRPr/>
            </a:pPr>
            <a:r>
              <a:rPr lang="en-US" sz="1400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	</a:t>
            </a:r>
            <a:r>
              <a:rPr lang="en-US" sz="1400" kern="0" dirty="0">
                <a:solidFill>
                  <a:srgbClr val="A1BF41">
                    <a:lumMod val="75000"/>
                  </a:srgbClr>
                </a:solidFill>
              </a:rPr>
              <a:t>Para entrar </a:t>
            </a:r>
            <a:r>
              <a:rPr lang="pt-BR" sz="1400" kern="0" dirty="0">
                <a:solidFill>
                  <a:srgbClr val="A1BF41">
                    <a:lumMod val="75000"/>
                  </a:srgbClr>
                </a:solidFill>
              </a:rPr>
              <a:t>em</a:t>
            </a:r>
            <a:r>
              <a:rPr lang="en-US" sz="1400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400" b="1" kern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1BF41">
                    <a:lumMod val="75000"/>
                  </a:srgbClr>
                </a:solidFill>
              </a:rPr>
              <a:t>CONTATO</a:t>
            </a:r>
          </a:p>
          <a:p>
            <a:pPr defTabSz="849014">
              <a:defRPr/>
            </a:pPr>
            <a:r>
              <a:rPr lang="en-US" sz="1400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	</a:t>
            </a:r>
            <a:r>
              <a:rPr lang="en-US" sz="1100" kern="0" dirty="0">
                <a:solidFill>
                  <a:srgbClr val="A1BF41">
                    <a:lumMod val="60000"/>
                    <a:lumOff val="40000"/>
                  </a:srgbClr>
                </a:solidFill>
              </a:rPr>
              <a:t>E-mail</a:t>
            </a:r>
          </a:p>
          <a:p>
            <a:pPr defTabSz="849014">
              <a:defRPr/>
            </a:pPr>
            <a:r>
              <a:rPr lang="en-US" sz="1050" kern="0" dirty="0">
                <a:solidFill>
                  <a:prstClr val="black"/>
                </a:solidFill>
              </a:rPr>
              <a:t>	</a:t>
            </a:r>
            <a:r>
              <a:rPr lang="en-US" sz="1050" kern="0" dirty="0">
                <a:solidFill>
                  <a:prstClr val="white">
                    <a:lumMod val="50000"/>
                  </a:prstClr>
                </a:solidFill>
              </a:rPr>
              <a:t>gesner@goassociados.com.br</a:t>
            </a:r>
          </a:p>
          <a:p>
            <a:pPr defTabSz="849014">
              <a:defRPr/>
            </a:pPr>
            <a:r>
              <a:rPr lang="en-US" sz="1050" kern="0" dirty="0">
                <a:solidFill>
                  <a:prstClr val="white">
                    <a:lumMod val="50000"/>
                  </a:prstClr>
                </a:solidFill>
              </a:rPr>
              <a:t>	pedro@goassociados.com.br</a:t>
            </a:r>
          </a:p>
          <a:p>
            <a:pPr defTabSz="849014">
              <a:defRPr/>
            </a:pPr>
            <a:r>
              <a:rPr lang="en-US" sz="1050" kern="0" dirty="0">
                <a:solidFill>
                  <a:prstClr val="white">
                    <a:lumMod val="50000"/>
                  </a:prstClr>
                </a:solidFill>
              </a:rPr>
              <a:t>	fsmarcato@goassociados.com.br</a:t>
            </a:r>
          </a:p>
          <a:p>
            <a:pPr defTabSz="849014">
              <a:defRPr/>
            </a:pPr>
            <a:r>
              <a:rPr lang="en-US" sz="1050" kern="0" dirty="0">
                <a:solidFill>
                  <a:prstClr val="white">
                    <a:lumMod val="50000"/>
                  </a:prstClr>
                </a:solidFill>
              </a:rPr>
              <a:t>	msabud@goassociados.com.br		regis@goassociados.com.br</a:t>
            </a:r>
          </a:p>
          <a:p>
            <a:pPr defTabSz="849014">
              <a:defRPr/>
            </a:pPr>
            <a:r>
              <a:rPr lang="en-US" sz="1050" kern="0" dirty="0">
                <a:solidFill>
                  <a:prstClr val="white">
                    <a:lumMod val="50000"/>
                  </a:prstClr>
                </a:solidFill>
              </a:rPr>
              <a:t>	</a:t>
            </a:r>
          </a:p>
          <a:p>
            <a:pPr defTabSz="849014">
              <a:defRPr/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	</a:t>
            </a:r>
            <a:endParaRPr lang="pt-BR" sz="1050" kern="0" dirty="0">
              <a:solidFill>
                <a:prstClr val="black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6" y="3338491"/>
            <a:ext cx="58029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 userDrawn="1"/>
        </p:nvSpPr>
        <p:spPr>
          <a:xfrm>
            <a:off x="1265484" y="3327664"/>
            <a:ext cx="4572000" cy="793615"/>
          </a:xfrm>
          <a:prstGeom prst="rect">
            <a:avLst/>
          </a:prstGeom>
        </p:spPr>
        <p:txBody>
          <a:bodyPr lIns="84901" tIns="42450" rIns="84901" bIns="42450">
            <a:spAutoFit/>
          </a:bodyPr>
          <a:lstStyle/>
          <a:p>
            <a:pPr defTabSz="849014">
              <a:defRPr/>
            </a:pPr>
            <a:r>
              <a:rPr lang="en-US" sz="1200" kern="0" dirty="0">
                <a:solidFill>
                  <a:srgbClr val="A1BF41">
                    <a:lumMod val="60000"/>
                    <a:lumOff val="40000"/>
                  </a:srgbClr>
                </a:solidFill>
              </a:rPr>
              <a:t>Twitter</a:t>
            </a:r>
          </a:p>
          <a:p>
            <a:pPr defTabSz="849014">
              <a:defRPr/>
            </a:pPr>
            <a:r>
              <a:rPr lang="en-US" sz="1100" kern="0" dirty="0">
                <a:solidFill>
                  <a:prstClr val="white">
                    <a:lumMod val="50000"/>
                  </a:prstClr>
                </a:solidFill>
              </a:rPr>
              <a:t>@gesner_oliveira</a:t>
            </a:r>
          </a:p>
          <a:p>
            <a:pPr defTabSz="849014">
              <a:defRPr/>
            </a:pPr>
            <a:r>
              <a:rPr lang="en-US" sz="1100" kern="0" dirty="0">
                <a:solidFill>
                  <a:prstClr val="white">
                    <a:lumMod val="50000"/>
                  </a:prstClr>
                </a:solidFill>
              </a:rPr>
              <a:t>@fsmarcato</a:t>
            </a:r>
            <a:br>
              <a:rPr lang="en-US" sz="1200" kern="0" dirty="0">
                <a:solidFill>
                  <a:prstClr val="white">
                    <a:lumMod val="50000"/>
                  </a:prstClr>
                </a:solidFill>
              </a:rPr>
            </a:br>
            <a:r>
              <a:rPr lang="en-US" sz="1200" kern="0" dirty="0">
                <a:solidFill>
                  <a:prstClr val="black"/>
                </a:solidFill>
              </a:rPr>
              <a:t>	</a:t>
            </a:r>
            <a:endParaRPr lang="pt-BR" sz="1200" kern="0" dirty="0">
              <a:solidFill>
                <a:prstClr val="black"/>
              </a:solidFill>
            </a:endParaRPr>
          </a:p>
        </p:txBody>
      </p:sp>
      <p:pic>
        <p:nvPicPr>
          <p:cNvPr id="10" name="Picture 4" descr="http://lh6.ggpht.com/-jS2Ecit7BIo/Tp38ceg31yI/AAAAAAAAdrk/JkCHnKGnY9U/blogger-blogspot_thumb%25255B1%25255D.png?imgmax=800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9483" r="15611" b="23591"/>
          <a:stretch/>
        </p:blipFill>
        <p:spPr bwMode="auto">
          <a:xfrm>
            <a:off x="722394" y="4138485"/>
            <a:ext cx="375461" cy="3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 userDrawn="1"/>
        </p:nvSpPr>
        <p:spPr>
          <a:xfrm>
            <a:off x="1279770" y="4016039"/>
            <a:ext cx="3321050" cy="455061"/>
          </a:xfrm>
          <a:prstGeom prst="rect">
            <a:avLst/>
          </a:prstGeom>
        </p:spPr>
        <p:txBody>
          <a:bodyPr lIns="84901" tIns="42450" rIns="84901" bIns="42450">
            <a:spAutoFit/>
          </a:bodyPr>
          <a:lstStyle/>
          <a:p>
            <a:pPr defTabSz="849014">
              <a:defRPr/>
            </a:pPr>
            <a:r>
              <a:rPr lang="en-US" sz="1200" kern="0" dirty="0">
                <a:solidFill>
                  <a:srgbClr val="A1BF41">
                    <a:lumMod val="60000"/>
                    <a:lumOff val="40000"/>
                  </a:srgbClr>
                </a:solidFill>
              </a:rPr>
              <a:t>Blog</a:t>
            </a:r>
          </a:p>
          <a:p>
            <a:pPr defTabSz="849014">
              <a:defRPr/>
            </a:pPr>
            <a:r>
              <a:rPr lang="pt-BR" sz="1100" kern="0" dirty="0">
                <a:solidFill>
                  <a:prstClr val="white">
                    <a:lumMod val="50000"/>
                  </a:prstClr>
                </a:solidFill>
              </a:rPr>
              <a:t>http://goassociados.blogspot.com.br/</a:t>
            </a:r>
            <a:endParaRPr lang="pt-BR" sz="1200" kern="0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" y="4505107"/>
            <a:ext cx="587107" cy="59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ângulo 12"/>
          <p:cNvSpPr/>
          <p:nvPr userDrawn="1"/>
        </p:nvSpPr>
        <p:spPr>
          <a:xfrm>
            <a:off x="1278184" y="4505110"/>
            <a:ext cx="4572000" cy="455061"/>
          </a:xfrm>
          <a:prstGeom prst="rect">
            <a:avLst/>
          </a:prstGeom>
        </p:spPr>
        <p:txBody>
          <a:bodyPr lIns="84901" tIns="42450" rIns="84901" bIns="42450">
            <a:spAutoFit/>
          </a:bodyPr>
          <a:lstStyle/>
          <a:p>
            <a:pPr defTabSz="849014">
              <a:defRPr/>
            </a:pPr>
            <a:r>
              <a:rPr lang="en-US" sz="1200" kern="0" dirty="0">
                <a:solidFill>
                  <a:srgbClr val="A1BF41">
                    <a:lumMod val="60000"/>
                    <a:lumOff val="40000"/>
                  </a:srgbClr>
                </a:solidFill>
              </a:rPr>
              <a:t>Site</a:t>
            </a:r>
          </a:p>
          <a:p>
            <a:pPr defTabSz="849014">
              <a:defRPr/>
            </a:pPr>
            <a:r>
              <a:rPr lang="pt-BR" sz="1100" kern="0" dirty="0">
                <a:solidFill>
                  <a:prstClr val="white">
                    <a:lumMod val="50000"/>
                  </a:prstClr>
                </a:solidFill>
              </a:rPr>
              <a:t>www.goassociados.com.br</a:t>
            </a:r>
            <a:endParaRPr lang="pt-BR" sz="1100" kern="0" dirty="0">
              <a:solidFill>
                <a:prstClr val="black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52" y="5174841"/>
            <a:ext cx="461656" cy="34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ângulo 14"/>
          <p:cNvSpPr/>
          <p:nvPr userDrawn="1"/>
        </p:nvSpPr>
        <p:spPr>
          <a:xfrm>
            <a:off x="1305170" y="5138743"/>
            <a:ext cx="4572000" cy="455061"/>
          </a:xfrm>
          <a:prstGeom prst="rect">
            <a:avLst/>
          </a:prstGeom>
        </p:spPr>
        <p:txBody>
          <a:bodyPr lIns="84901" tIns="42450" rIns="84901" bIns="42450">
            <a:spAutoFit/>
          </a:bodyPr>
          <a:lstStyle/>
          <a:p>
            <a:pPr defTabSz="849014">
              <a:defRPr/>
            </a:pPr>
            <a:r>
              <a:rPr lang="en-US" sz="1200" dirty="0">
                <a:solidFill>
                  <a:srgbClr val="A1BF41">
                    <a:lumMod val="60000"/>
                    <a:lumOff val="40000"/>
                  </a:srgbClr>
                </a:solidFill>
                <a:cs typeface="Arial" charset="0"/>
              </a:rPr>
              <a:t>Tel.:</a:t>
            </a:r>
          </a:p>
          <a:p>
            <a:pPr defTabSz="849014">
              <a:defRPr/>
            </a:pPr>
            <a:r>
              <a:rPr lang="en-US" sz="1100" kern="0" dirty="0">
                <a:solidFill>
                  <a:prstClr val="white">
                    <a:lumMod val="50000"/>
                  </a:prstClr>
                </a:solidFill>
              </a:rPr>
              <a:t>+55 (11) 3030-6676</a:t>
            </a:r>
            <a:endParaRPr lang="pt-BR" sz="11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1341685" y="3311789"/>
            <a:ext cx="34750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 userDrawn="1"/>
        </p:nvCxnSpPr>
        <p:spPr>
          <a:xfrm>
            <a:off x="1341685" y="4016032"/>
            <a:ext cx="34750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 userDrawn="1"/>
        </p:nvCxnSpPr>
        <p:spPr>
          <a:xfrm>
            <a:off x="1341685" y="4505103"/>
            <a:ext cx="34750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 userDrawn="1"/>
        </p:nvCxnSpPr>
        <p:spPr>
          <a:xfrm>
            <a:off x="1341685" y="5103901"/>
            <a:ext cx="347503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Picture 4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97907"/>
            <a:ext cx="3133643" cy="1691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CaixaDeTexto 20"/>
          <p:cNvSpPr txBox="1"/>
          <p:nvPr userDrawn="1"/>
        </p:nvSpPr>
        <p:spPr>
          <a:xfrm>
            <a:off x="5877173" y="3475837"/>
            <a:ext cx="3735387" cy="1009059"/>
          </a:xfrm>
          <a:prstGeom prst="rect">
            <a:avLst/>
          </a:prstGeom>
          <a:noFill/>
        </p:spPr>
        <p:txBody>
          <a:bodyPr lIns="84901" tIns="42450" rIns="84901" bIns="42450">
            <a:spAutoFit/>
          </a:bodyPr>
          <a:lstStyle/>
          <a:p>
            <a:pPr defTabSz="849014">
              <a:defRPr/>
            </a:pPr>
            <a:r>
              <a:rPr lang="pt-BR" sz="1200" kern="0" dirty="0">
                <a:solidFill>
                  <a:srgbClr val="A1BF41">
                    <a:lumMod val="60000"/>
                    <a:lumOff val="40000"/>
                  </a:srgbClr>
                </a:solidFill>
              </a:rPr>
              <a:t>Endereço</a:t>
            </a:r>
          </a:p>
          <a:p>
            <a:pPr defTabSz="849014">
              <a:defRPr/>
            </a:pPr>
            <a:r>
              <a:rPr lang="pt-BR" sz="1200" dirty="0">
                <a:solidFill>
                  <a:prstClr val="white">
                    <a:lumMod val="50000"/>
                  </a:prstClr>
                </a:solidFill>
              </a:rPr>
              <a:t>Av. Brigadeiro Faria Lima, 2081</a:t>
            </a:r>
          </a:p>
          <a:p>
            <a:pPr defTabSz="849014">
              <a:defRPr/>
            </a:pPr>
            <a:r>
              <a:rPr lang="pt-BR" sz="1200" dirty="0">
                <a:solidFill>
                  <a:prstClr val="white">
                    <a:lumMod val="50000"/>
                  </a:prstClr>
                </a:solidFill>
              </a:rPr>
              <a:t>3º andar</a:t>
            </a:r>
          </a:p>
          <a:p>
            <a:pPr defTabSz="849014">
              <a:defRPr/>
            </a:pPr>
            <a:r>
              <a:rPr lang="pt-BR" sz="1200" dirty="0">
                <a:solidFill>
                  <a:prstClr val="white">
                    <a:lumMod val="50000"/>
                  </a:prstClr>
                </a:solidFill>
              </a:rPr>
              <a:t>Jardim Paulistano – São Paulo – SP</a:t>
            </a:r>
          </a:p>
          <a:p>
            <a:pPr defTabSz="849014">
              <a:defRPr/>
            </a:pPr>
            <a:r>
              <a:rPr lang="pt-BR" sz="1200" dirty="0">
                <a:solidFill>
                  <a:prstClr val="white">
                    <a:lumMod val="50000"/>
                  </a:prstClr>
                </a:solidFill>
              </a:rPr>
              <a:t>CEP: 01452000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599" y="3637832"/>
            <a:ext cx="425401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45" y="4609822"/>
            <a:ext cx="2249078" cy="9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83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261930" y="406807"/>
            <a:ext cx="7270440" cy="37657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00" b="1">
                <a:latin typeface="+mj-lt"/>
                <a:cs typeface="Arial" pitchFamily="34" charset="0"/>
              </a:defRPr>
            </a:lvl1pPr>
            <a:lvl5pPr algn="l">
              <a:defRPr sz="21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/>
              <a:t>A GO Associados apoia o Projeto Quixote!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68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C1B6A-4F01-4D89-9581-A16515C3DA21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3B6BA60-3EAD-4F87-BCDC-6759F91D9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762" y="406808"/>
            <a:ext cx="1030038" cy="40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3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de Trans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3" y="2065412"/>
            <a:ext cx="8784977" cy="12884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7" y="3824555"/>
            <a:ext cx="7886700" cy="1250156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245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49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735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6980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22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47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9715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3960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22" y="3399246"/>
            <a:ext cx="2249078" cy="9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8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4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400971"/>
            <a:ext cx="3868340" cy="68659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507" indent="0">
              <a:buNone/>
              <a:defRPr sz="1900" b="1"/>
            </a:lvl2pPr>
            <a:lvl3pPr marL="849014" indent="0">
              <a:buNone/>
              <a:defRPr sz="1600" b="1"/>
            </a:lvl3pPr>
            <a:lvl4pPr marL="1273520" indent="0">
              <a:buNone/>
              <a:defRPr sz="1500" b="1"/>
            </a:lvl4pPr>
            <a:lvl5pPr marL="1698027" indent="0">
              <a:buNone/>
              <a:defRPr sz="1500" b="1"/>
            </a:lvl5pPr>
            <a:lvl6pPr marL="2122535" indent="0">
              <a:buNone/>
              <a:defRPr sz="1500" b="1"/>
            </a:lvl6pPr>
            <a:lvl7pPr marL="2547042" indent="0">
              <a:buNone/>
              <a:defRPr sz="1500" b="1"/>
            </a:lvl7pPr>
            <a:lvl8pPr marL="2971549" indent="0">
              <a:buNone/>
              <a:defRPr sz="1500" b="1"/>
            </a:lvl8pPr>
            <a:lvl9pPr marL="3396055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7" y="1400971"/>
            <a:ext cx="3887391" cy="68659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507" indent="0">
              <a:buNone/>
              <a:defRPr sz="1900" b="1"/>
            </a:lvl2pPr>
            <a:lvl3pPr marL="849014" indent="0">
              <a:buNone/>
              <a:defRPr sz="1600" b="1"/>
            </a:lvl3pPr>
            <a:lvl4pPr marL="1273520" indent="0">
              <a:buNone/>
              <a:defRPr sz="1500" b="1"/>
            </a:lvl4pPr>
            <a:lvl5pPr marL="1698027" indent="0">
              <a:buNone/>
              <a:defRPr sz="1500" b="1"/>
            </a:lvl5pPr>
            <a:lvl6pPr marL="2122535" indent="0">
              <a:buNone/>
              <a:defRPr sz="1500" b="1"/>
            </a:lvl6pPr>
            <a:lvl7pPr marL="2547042" indent="0">
              <a:buNone/>
              <a:defRPr sz="1500" b="1"/>
            </a:lvl7pPr>
            <a:lvl8pPr marL="2971549" indent="0">
              <a:buNone/>
              <a:defRPr sz="1500" b="1"/>
            </a:lvl8pPr>
            <a:lvl9pPr marL="3396055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7" y="2087563"/>
            <a:ext cx="3887391" cy="307049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0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2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81001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500"/>
            </a:lvl1pPr>
            <a:lvl2pPr marL="424507" indent="0">
              <a:buNone/>
              <a:defRPr sz="1300"/>
            </a:lvl2pPr>
            <a:lvl3pPr marL="849014" indent="0">
              <a:buNone/>
              <a:defRPr sz="1100"/>
            </a:lvl3pPr>
            <a:lvl4pPr marL="1273520" indent="0">
              <a:buNone/>
              <a:defRPr sz="900"/>
            </a:lvl4pPr>
            <a:lvl5pPr marL="1698027" indent="0">
              <a:buNone/>
              <a:defRPr sz="900"/>
            </a:lvl5pPr>
            <a:lvl6pPr marL="2122535" indent="0">
              <a:buNone/>
              <a:defRPr sz="900"/>
            </a:lvl6pPr>
            <a:lvl7pPr marL="2547042" indent="0">
              <a:buNone/>
              <a:defRPr sz="900"/>
            </a:lvl7pPr>
            <a:lvl8pPr marL="2971549" indent="0">
              <a:buNone/>
              <a:defRPr sz="900"/>
            </a:lvl8pPr>
            <a:lvl9pPr marL="3396055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7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81001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3000"/>
            </a:lvl1pPr>
            <a:lvl2pPr marL="424507" indent="0">
              <a:buNone/>
              <a:defRPr sz="2600"/>
            </a:lvl2pPr>
            <a:lvl3pPr marL="849014" indent="0">
              <a:buNone/>
              <a:defRPr sz="2200"/>
            </a:lvl3pPr>
            <a:lvl4pPr marL="1273520" indent="0">
              <a:buNone/>
              <a:defRPr sz="1900"/>
            </a:lvl4pPr>
            <a:lvl5pPr marL="1698027" indent="0">
              <a:buNone/>
              <a:defRPr sz="1900"/>
            </a:lvl5pPr>
            <a:lvl6pPr marL="2122535" indent="0">
              <a:buNone/>
              <a:defRPr sz="1900"/>
            </a:lvl6pPr>
            <a:lvl7pPr marL="2547042" indent="0">
              <a:buNone/>
              <a:defRPr sz="1900"/>
            </a:lvl7pPr>
            <a:lvl8pPr marL="2971549" indent="0">
              <a:buNone/>
              <a:defRPr sz="1900"/>
            </a:lvl8pPr>
            <a:lvl9pPr marL="3396055" indent="0">
              <a:buNone/>
              <a:defRPr sz="19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500"/>
            </a:lvl1pPr>
            <a:lvl2pPr marL="424507" indent="0">
              <a:buNone/>
              <a:defRPr sz="1300"/>
            </a:lvl2pPr>
            <a:lvl3pPr marL="849014" indent="0">
              <a:buNone/>
              <a:defRPr sz="1100"/>
            </a:lvl3pPr>
            <a:lvl4pPr marL="1273520" indent="0">
              <a:buNone/>
              <a:defRPr sz="900"/>
            </a:lvl4pPr>
            <a:lvl5pPr marL="1698027" indent="0">
              <a:buNone/>
              <a:defRPr sz="900"/>
            </a:lvl5pPr>
            <a:lvl6pPr marL="2122535" indent="0">
              <a:buNone/>
              <a:defRPr sz="900"/>
            </a:lvl6pPr>
            <a:lvl7pPr marL="2547042" indent="0">
              <a:buNone/>
              <a:defRPr sz="900"/>
            </a:lvl7pPr>
            <a:lvl8pPr marL="2971549" indent="0">
              <a:buNone/>
              <a:defRPr sz="900"/>
            </a:lvl8pPr>
            <a:lvl9pPr marL="3396055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7" y="5174517"/>
            <a:ext cx="1197255" cy="5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8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" y="5357462"/>
            <a:ext cx="2057400" cy="304271"/>
          </a:xfrm>
          <a:prstGeom prst="rect">
            <a:avLst/>
          </a:prstGeom>
        </p:spPr>
        <p:txBody>
          <a:bodyPr vert="horz" lIns="84901" tIns="42450" rIns="84901" bIns="4245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3C67A-2A2B-4D3A-941F-1D15EA53BC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09/08/2018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981885" y="5357462"/>
            <a:ext cx="3086100" cy="304271"/>
          </a:xfrm>
          <a:prstGeom prst="rect">
            <a:avLst/>
          </a:prstGeom>
        </p:spPr>
        <p:txBody>
          <a:bodyPr vert="horz" lIns="84901" tIns="42450" rIns="84901" bIns="4245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22926" y="5357462"/>
            <a:ext cx="443456" cy="304271"/>
          </a:xfrm>
          <a:prstGeom prst="rect">
            <a:avLst/>
          </a:prstGeom>
        </p:spPr>
        <p:txBody>
          <a:bodyPr vert="horz" lIns="84901" tIns="42450" rIns="84901" bIns="4245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none">
            <a:schemeClr val="lt1"/>
          </a:fontRef>
        </p:style>
        <p:txBody>
          <a:bodyPr lIns="84901" tIns="42450" rIns="84901" bIns="42450" rtlCol="0" anchor="ctr"/>
          <a:lstStyle/>
          <a:p>
            <a:pPr marL="0" lvl="0"/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84901" tIns="42450" rIns="84901" bIns="4245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9333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77" r:id="rId12"/>
    <p:sldLayoutId id="2147483778" r:id="rId13"/>
    <p:sldLayoutId id="2147483779" r:id="rId14"/>
  </p:sldLayoutIdLst>
  <p:txStyles>
    <p:titleStyle>
      <a:lvl1pPr algn="l" defTabSz="849014" rtl="0" eaLnBrk="1" latinLnBrk="0" hangingPunct="1">
        <a:lnSpc>
          <a:spcPct val="90000"/>
        </a:lnSpc>
        <a:spcBef>
          <a:spcPct val="0"/>
        </a:spcBef>
        <a:buNone/>
        <a:defRPr lang="pt-BR" sz="3700" kern="1200">
          <a:solidFill>
            <a:schemeClr val="lt1"/>
          </a:solidFill>
          <a:latin typeface="+mj-lt"/>
          <a:ea typeface="+mn-ea"/>
          <a:cs typeface="+mn-cs"/>
        </a:defRPr>
      </a:lvl1pPr>
    </p:titleStyle>
    <p:bodyStyle>
      <a:lvl1pPr marL="212253" indent="-212253" algn="l" defTabSz="849014" rtl="0" eaLnBrk="1" latinLnBrk="0" hangingPunct="1">
        <a:lnSpc>
          <a:spcPct val="90000"/>
        </a:lnSpc>
        <a:spcBef>
          <a:spcPts val="92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36760" indent="-212253" algn="l" defTabSz="849014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061267" indent="-212253" algn="l" defTabSz="849014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485774" indent="-212253" algn="l" defTabSz="849014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910281" indent="-212253" algn="l" defTabSz="849014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334788" indent="-212253" algn="l" defTabSz="849014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59295" indent="-212253" algn="l" defTabSz="849014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802" indent="-212253" algn="l" defTabSz="849014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309" indent="-212253" algn="l" defTabSz="849014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507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49014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520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8027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2535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47042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71549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96055" algn="l" defTabSz="849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3548" y="3361556"/>
            <a:ext cx="8136904" cy="1152128"/>
          </a:xfrm>
        </p:spPr>
        <p:txBody>
          <a:bodyPr/>
          <a:lstStyle/>
          <a:p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/>
              <a:t>Projeto de Lei n° 8.535/2017</a:t>
            </a:r>
            <a:br>
              <a:rPr lang="pt-BR" dirty="0"/>
            </a:br>
            <a:r>
              <a:rPr lang="pt-BR" sz="2000" dirty="0">
                <a:solidFill>
                  <a:schemeClr val="bg1"/>
                </a:solidFill>
              </a:rPr>
              <a:t>.</a:t>
            </a:r>
            <a:br>
              <a:rPr lang="pt-BR" dirty="0"/>
            </a:br>
            <a:r>
              <a:rPr lang="pt-BR" b="0" dirty="0"/>
              <a:t>Eficiência econômica e concentração de mercado no setor de </a:t>
            </a:r>
            <a:r>
              <a:rPr lang="pt-BR" b="0" dirty="0" err="1"/>
              <a:t>praticagem</a:t>
            </a:r>
            <a:endParaRPr lang="pt-BR" sz="35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560" y="4585692"/>
            <a:ext cx="7600950" cy="864096"/>
          </a:xfrm>
        </p:spPr>
        <p:txBody>
          <a:bodyPr>
            <a:normAutofit/>
          </a:bodyPr>
          <a:lstStyle/>
          <a:p>
            <a:endParaRPr lang="pt-BR" sz="1000" b="0" dirty="0">
              <a:solidFill>
                <a:srgbClr val="E7CC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r>
              <a:rPr lang="pt-BR" sz="2800" b="0" dirty="0">
                <a:solidFill>
                  <a:srgbClr val="E7CC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9 de Agosto de 2018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r="12543"/>
          <a:stretch/>
        </p:blipFill>
        <p:spPr bwMode="auto">
          <a:xfrm>
            <a:off x="7151216" y="637208"/>
            <a:ext cx="1991196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proamanaus.com.br/ohs/data/interface/top-miolo-secao-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4" r="32771"/>
          <a:stretch/>
        </p:blipFill>
        <p:spPr bwMode="auto">
          <a:xfrm>
            <a:off x="2318838" y="625252"/>
            <a:ext cx="268521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m para lagoa dos patos praticag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252"/>
            <a:ext cx="2322298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/>
          <a:srcRect r="3443"/>
          <a:stretch/>
        </p:blipFill>
        <p:spPr>
          <a:xfrm>
            <a:off x="4991348" y="625252"/>
            <a:ext cx="2242344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16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altLang="pt-BR" sz="2400" dirty="0" bmk="_Toc410302848"/>
              <a:t>Na ZP-20 os </a:t>
            </a:r>
            <a:r>
              <a:rPr lang="pt-BR" sz="2400" dirty="0"/>
              <a:t>compradores negociam contratos de forma coletiva via Sindicato</a:t>
            </a:r>
            <a:r>
              <a:rPr lang="pt-BR" altLang="pt-BR" sz="2400" dirty="0" bmk="_Toc410302848"/>
              <a:t>...</a:t>
            </a:r>
            <a:endParaRPr lang="pt-BR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5484168"/>
            <a:ext cx="28083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ZP-20. Elaboração e análise: GO Associados.</a:t>
            </a:r>
            <a:endParaRPr lang="pt-BR" altLang="pt-BR" sz="900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3568" y="1777380"/>
            <a:ext cx="7776864" cy="2352952"/>
          </a:xfrm>
          <a:prstGeom prst="rect">
            <a:avLst/>
          </a:prstGeom>
        </p:spPr>
        <p:txBody>
          <a:bodyPr vert="horz" lIns="84901" tIns="42450" rIns="84901" bIns="42450" rtlCol="0">
            <a:normAutofit/>
          </a:bodyPr>
          <a:lstStyle/>
          <a:p>
            <a:pPr marL="212253" indent="-212253">
              <a:lnSpc>
                <a:spcPct val="150000"/>
              </a:lnSpc>
              <a:spcBef>
                <a:spcPts val="928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Apenas dois contratos: </a:t>
            </a:r>
          </a:p>
          <a:p>
            <a:pPr marL="767407" lvl="1" indent="-342900">
              <a:lnSpc>
                <a:spcPct val="150000"/>
              </a:lnSpc>
              <a:spcBef>
                <a:spcPts val="928"/>
              </a:spcBef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latin typeface="+mj-lt"/>
              </a:rPr>
              <a:t>Agência de navegação (75% das manobras)</a:t>
            </a:r>
          </a:p>
          <a:p>
            <a:pPr marL="767407" lvl="1" indent="-342900">
              <a:lnSpc>
                <a:spcPct val="150000"/>
              </a:lnSpc>
              <a:spcBef>
                <a:spcPts val="928"/>
              </a:spcBef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latin typeface="+mj-lt"/>
              </a:rPr>
              <a:t>Petrobras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39652" y="3776389"/>
            <a:ext cx="626469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t-BR" sz="2200" dirty="0"/>
              <a:t>Os poucos tomadores do serviço têm poder de negociar os valores propostos.</a:t>
            </a:r>
          </a:p>
        </p:txBody>
      </p:sp>
    </p:spTree>
    <p:extLst>
      <p:ext uri="{BB962C8B-B14F-4D97-AF65-F5344CB8AC3E}">
        <p14:creationId xmlns:p14="http://schemas.microsoft.com/office/powerpoint/2010/main" val="425496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 bmk="_Toc410302848"/>
              <a:t>O modelo de negociação vigente maximiza o bem-estar da sociedade tornando desnecessária a intervenção....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8801" y="4297660"/>
            <a:ext cx="7452000" cy="639727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indent="0" algn="ctr">
              <a:buNone/>
            </a:pPr>
            <a:r>
              <a:rPr lang="pt-BR" sz="2000" dirty="0">
                <a:solidFill>
                  <a:schemeClr val="tx1"/>
                </a:solidFill>
                <a:latin typeface="+mj-lt"/>
              </a:rPr>
              <a:t>Uma intervenção pode gerar uma série de externalidades negativas decorrentes da </a:t>
            </a:r>
            <a:r>
              <a:rPr lang="pt-BR" sz="2000" u="sng" dirty="0">
                <a:solidFill>
                  <a:schemeClr val="tx1"/>
                </a:solidFill>
                <a:latin typeface="+mj-lt"/>
              </a:rPr>
              <a:t>degradação da qualidade do serviço</a:t>
            </a:r>
            <a:r>
              <a:rPr lang="pt-BR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755576" y="1928668"/>
            <a:ext cx="7452000" cy="64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+mj-lt"/>
              </a:rPr>
              <a:t>Não há evidências de problemas significativos com o modelo atual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6" y="3403615"/>
            <a:ext cx="7452000" cy="64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+mj-lt"/>
              </a:rPr>
              <a:t>Altos custos de mudança envolvidos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755576" y="2666142"/>
            <a:ext cx="7452000" cy="64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+mj-lt"/>
              </a:rPr>
              <a:t>Não existem reais justificativas para a mudança </a:t>
            </a:r>
          </a:p>
        </p:txBody>
      </p:sp>
    </p:spTree>
    <p:extLst>
      <p:ext uri="{BB962C8B-B14F-4D97-AF65-F5344CB8AC3E}">
        <p14:creationId xmlns:p14="http://schemas.microsoft.com/office/powerpoint/2010/main" val="213985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Custos subdimensionados ...</a:t>
            </a:r>
          </a:p>
        </p:txBody>
      </p:sp>
    </p:spTree>
    <p:extLst>
      <p:ext uri="{BB962C8B-B14F-4D97-AF65-F5344CB8AC3E}">
        <p14:creationId xmlns:p14="http://schemas.microsoft.com/office/powerpoint/2010/main" val="138049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200" dirty="0"/>
              <a:t>É complexo estimar os custos das </a:t>
            </a:r>
            <a:r>
              <a:rPr lang="pt-BR" sz="2200" dirty="0" err="1"/>
              <a:t>ZPs</a:t>
            </a:r>
            <a:r>
              <a:rPr lang="pt-BR" sz="2200" dirty="0"/>
              <a:t> brasileiras, o que aumenta as chances de subestimações...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273325"/>
          <a:ext cx="7886700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6"/>
          <p:cNvSpPr/>
          <p:nvPr/>
        </p:nvSpPr>
        <p:spPr>
          <a:xfrm>
            <a:off x="-170135" y="2641476"/>
            <a:ext cx="1597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Proposta de </a:t>
            </a:r>
            <a:r>
              <a:rPr lang="pt-BR" b="1" i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price</a:t>
            </a:r>
            <a:r>
              <a:rPr lang="pt-BR" b="1" i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pt-BR" b="1" i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cap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 da CNAP não consideraram itens como:</a:t>
            </a:r>
          </a:p>
        </p:txBody>
      </p:sp>
    </p:spTree>
    <p:extLst>
      <p:ext uri="{BB962C8B-B14F-4D97-AF65-F5344CB8AC3E}">
        <p14:creationId xmlns:p14="http://schemas.microsoft.com/office/powerpoint/2010/main" val="113551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bmk="_Toc410302848"/>
              <a:t>Com a subestimação de custos para proposição de preços máximos, prejudica-se a segurança na navegação</a:t>
            </a:r>
            <a:r>
              <a:rPr lang="pt-BR" sz="2400" dirty="0"/>
              <a:t>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705372"/>
            <a:ext cx="5023470" cy="3528392"/>
          </a:xfrm>
        </p:spPr>
        <p:txBody>
          <a:bodyPr vert="horz" lIns="84901" tIns="42450" rIns="84901" bIns="42450" rtlCol="0">
            <a:normAutofit fontScale="92500" lnSpcReduction="20000"/>
          </a:bodyPr>
          <a:lstStyle/>
          <a:p>
            <a:pPr algn="just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pt-BR" sz="2200" dirty="0">
                <a:latin typeface="+mj-lt"/>
              </a:rPr>
              <a:t>A metodologia proposta pela CNAP pautou-se em</a:t>
            </a:r>
            <a:r>
              <a:rPr lang="pt-BR" sz="2200" dirty="0"/>
              <a:t> estrutura logística sustentada por</a:t>
            </a:r>
            <a:r>
              <a:rPr lang="pt-BR" sz="2200" dirty="0">
                <a:latin typeface="+mj-lt"/>
              </a:rPr>
              <a:t> </a:t>
            </a:r>
            <a:r>
              <a:rPr lang="pt-BR" sz="22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preços historicamente achatados e não considera os elevados investimentos e custos fixos</a:t>
            </a:r>
            <a:endParaRPr lang="pt-BR" sz="2200" dirty="0">
              <a:latin typeface="+mj-lt"/>
            </a:endParaRPr>
          </a:p>
          <a:p>
            <a:pPr algn="just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pt-BR" sz="2200" dirty="0">
                <a:latin typeface="+mj-lt"/>
              </a:rPr>
              <a:t>Ao propor um </a:t>
            </a:r>
            <a:r>
              <a:rPr lang="pt-BR" sz="2200" i="1" dirty="0" err="1">
                <a:latin typeface="+mj-lt"/>
              </a:rPr>
              <a:t>price</a:t>
            </a:r>
            <a:r>
              <a:rPr lang="pt-BR" sz="2200" i="1" dirty="0">
                <a:latin typeface="+mj-lt"/>
              </a:rPr>
              <a:t> </a:t>
            </a:r>
            <a:r>
              <a:rPr lang="pt-BR" sz="2200" i="1" dirty="0" err="1">
                <a:latin typeface="+mj-lt"/>
              </a:rPr>
              <a:t>cap</a:t>
            </a:r>
            <a:r>
              <a:rPr lang="pt-BR" sz="2200" dirty="0">
                <a:latin typeface="+mj-lt"/>
              </a:rPr>
              <a:t>, </a:t>
            </a:r>
            <a:r>
              <a:rPr lang="pt-BR" sz="22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reduz-se a margem para investimentos em segurança e em atualizações necessárias</a:t>
            </a:r>
            <a:r>
              <a:rPr lang="pt-BR" sz="2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2200" dirty="0">
                <a:latin typeface="+mj-lt"/>
              </a:rPr>
              <a:t>para garantir a qualidade do serviço.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25972"/>
            <a:ext cx="2647950" cy="1733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07962"/>
            <a:ext cx="2204437" cy="1409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73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b"/>
          <a:lstStyle/>
          <a:p>
            <a:r>
              <a:rPr lang="pt-BR" dirty="0"/>
              <a:t>3. Crítica ao </a:t>
            </a:r>
            <a:r>
              <a:rPr lang="pt-BR" i="1" dirty="0"/>
              <a:t>benchmarking</a:t>
            </a:r>
            <a:r>
              <a:rPr lang="pt-BR" dirty="0"/>
              <a:t> com modelo americano...</a:t>
            </a:r>
          </a:p>
        </p:txBody>
      </p:sp>
    </p:spTree>
    <p:extLst>
      <p:ext uri="{BB962C8B-B14F-4D97-AF65-F5344CB8AC3E}">
        <p14:creationId xmlns:p14="http://schemas.microsoft.com/office/powerpoint/2010/main" val="321553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600" dirty="0" bmk="_Toc410302848"/>
              <a:t>O modelo de </a:t>
            </a:r>
            <a:r>
              <a:rPr lang="pt-BR" sz="2600" i="1" dirty="0" bmk="_Toc410302848"/>
              <a:t>benchmarking</a:t>
            </a:r>
            <a:r>
              <a:rPr lang="pt-BR" sz="2600" dirty="0" bmk="_Toc410302848"/>
              <a:t> proposto pela CNAP desconsidera as disparidades entre Brasil e EUA...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0658" y="1273324"/>
            <a:ext cx="7831782" cy="172819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None/>
            </a:pPr>
            <a:r>
              <a:rPr lang="pt-BR" sz="2200" u="sng" dirty="0">
                <a:latin typeface="+mj-lt"/>
              </a:rPr>
              <a:t>Grandes diferenças socioeconômicas: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</a:pPr>
            <a:r>
              <a:rPr lang="pt-BR" sz="1900" dirty="0">
                <a:latin typeface="+mj-lt"/>
              </a:rPr>
              <a:t>Em 2013, o PIB dos EUA foi mais de </a:t>
            </a:r>
            <a:r>
              <a:rPr lang="pt-BR" sz="19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7 vezes maior</a:t>
            </a:r>
            <a:r>
              <a:rPr lang="pt-BR" sz="1900" dirty="0">
                <a:latin typeface="+mj-lt"/>
              </a:rPr>
              <a:t> do que o do Brasil.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</a:pPr>
            <a:r>
              <a:rPr lang="pt-BR" sz="1900" dirty="0">
                <a:latin typeface="+mj-lt"/>
              </a:rPr>
              <a:t>Valor importado pelos EUA em 2013 é quase </a:t>
            </a:r>
            <a:r>
              <a:rPr lang="pt-BR" sz="19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10 vezes maior </a:t>
            </a:r>
            <a:r>
              <a:rPr lang="pt-BR" sz="1900" dirty="0">
                <a:latin typeface="+mj-lt"/>
              </a:rPr>
              <a:t>que o brasileiro; o valor exportado é </a:t>
            </a:r>
            <a:r>
              <a:rPr lang="pt-BR" sz="19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6,5 vezes maior.</a:t>
            </a:r>
          </a:p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endParaRPr lang="pt-BR" sz="2200" dirty="0">
              <a:latin typeface="+mj-lt"/>
            </a:endParaRPr>
          </a:p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endParaRPr lang="pt-BR" sz="2200" dirty="0">
              <a:latin typeface="+mj-lt"/>
            </a:endParaRPr>
          </a:p>
          <a:p>
            <a:pPr marL="0" indent="0">
              <a:lnSpc>
                <a:spcPct val="130000"/>
              </a:lnSpc>
              <a:buClr>
                <a:schemeClr val="accent6">
                  <a:lumMod val="50000"/>
                </a:schemeClr>
              </a:buClr>
              <a:buNone/>
            </a:pPr>
            <a:endParaRPr lang="pt-BR" sz="2200" dirty="0">
              <a:latin typeface="+mj-lt"/>
            </a:endParaRPr>
          </a:p>
          <a:p>
            <a:pPr>
              <a:lnSpc>
                <a:spcPct val="130000"/>
              </a:lnSpc>
            </a:pPr>
            <a:endParaRPr lang="pt-BR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13" y="3114216"/>
            <a:ext cx="7993335" cy="238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9552" y="2857500"/>
            <a:ext cx="4032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latin typeface="Calibri Light" panose="020F0302020204030204" pitchFamily="34" charset="0"/>
              </a:rPr>
              <a:t>Valor importado (US$ bilhões)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99992" y="2857500"/>
            <a:ext cx="4032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latin typeface="Calibri Light" panose="020F0302020204030204" pitchFamily="34" charset="0"/>
              </a:rPr>
              <a:t>Valor exportado (US$ bilhões)</a:t>
            </a:r>
          </a:p>
        </p:txBody>
      </p:sp>
      <p:sp>
        <p:nvSpPr>
          <p:cNvPr id="10" name="Rectangle 7"/>
          <p:cNvSpPr/>
          <p:nvPr/>
        </p:nvSpPr>
        <p:spPr>
          <a:xfrm>
            <a:off x="0" y="5484168"/>
            <a:ext cx="28083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OMC 2013. Elaboração e análise: GO Associados.</a:t>
            </a:r>
            <a:endParaRPr lang="pt-BR" altLang="pt-BR" sz="900" dirty="0">
              <a:latin typeface="+mj-lt"/>
            </a:endParaRPr>
          </a:p>
        </p:txBody>
      </p:sp>
      <p:pic>
        <p:nvPicPr>
          <p:cNvPr id="1028" name="Picture 4" descr="C:\Users\andrea.curi\Desktop\imag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/>
          <a:stretch/>
        </p:blipFill>
        <p:spPr bwMode="auto">
          <a:xfrm>
            <a:off x="7547992" y="985292"/>
            <a:ext cx="1344488" cy="776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drea.curi\Desktop\downlo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1"/>
          <a:stretch/>
        </p:blipFill>
        <p:spPr bwMode="auto">
          <a:xfrm>
            <a:off x="8066484" y="4595465"/>
            <a:ext cx="216550" cy="2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ndrea.curi\Desktop\downlo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1"/>
          <a:stretch/>
        </p:blipFill>
        <p:spPr bwMode="auto">
          <a:xfrm>
            <a:off x="4093344" y="4595465"/>
            <a:ext cx="216550" cy="2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ndrea.curi\Desktop\downloa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8"/>
          <a:stretch/>
        </p:blipFill>
        <p:spPr bwMode="auto">
          <a:xfrm>
            <a:off x="5508104" y="3505572"/>
            <a:ext cx="227638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ndrea.curi\Desktop\downloa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8"/>
          <a:stretch/>
        </p:blipFill>
        <p:spPr bwMode="auto">
          <a:xfrm>
            <a:off x="933500" y="2924349"/>
            <a:ext cx="227638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91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A premissa adotada para o cálculo da remuneração líquida </a:t>
            </a:r>
            <a:r>
              <a:rPr lang="pt-BR" sz="2400" dirty="0" bmk="_Toc410302848"/>
              <a:t>por</a:t>
            </a:r>
            <a:r>
              <a:rPr lang="pt-BR" sz="2400" dirty="0"/>
              <a:t> hora de manobra com base na semelhança entre EUA e o Brasil mostra-se inválida...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76078" y="1489348"/>
            <a:ext cx="7000378" cy="1946013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</a:pPr>
            <a:r>
              <a:rPr lang="pt-BR" sz="1800" dirty="0">
                <a:latin typeface="+mj-lt"/>
              </a:rPr>
              <a:t>A </a:t>
            </a:r>
            <a:r>
              <a:rPr lang="pt-BR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infraestrutura portuária dos EUA </a:t>
            </a:r>
            <a:r>
              <a:rPr lang="pt-BR" sz="1800" dirty="0">
                <a:latin typeface="+mj-lt"/>
              </a:rPr>
              <a:t>é uma das </a:t>
            </a:r>
            <a:r>
              <a:rPr lang="pt-BR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melhores do mundo.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</a:pPr>
            <a:r>
              <a:rPr lang="pt-BR" sz="1800" dirty="0">
                <a:latin typeface="+mj-lt"/>
              </a:rPr>
              <a:t>No </a:t>
            </a:r>
            <a:r>
              <a:rPr lang="pt-BR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Brasil</a:t>
            </a:r>
            <a:r>
              <a:rPr lang="pt-BR" sz="1800" dirty="0">
                <a:latin typeface="+mj-lt"/>
              </a:rPr>
              <a:t>, o sistema portuário é caracterizado por </a:t>
            </a:r>
            <a:r>
              <a:rPr lang="pt-BR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lentidão e elevadas tarifas e tributos</a:t>
            </a:r>
            <a:r>
              <a:rPr lang="pt-BR" sz="1800" dirty="0">
                <a:latin typeface="+mj-lt"/>
              </a:rPr>
              <a:t>,</a:t>
            </a:r>
            <a:r>
              <a:rPr lang="pt-BR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1800" dirty="0">
                <a:latin typeface="+mj-lt"/>
              </a:rPr>
              <a:t>que oneram o serviço.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Ambiente jurídico de incerteza </a:t>
            </a:r>
            <a:r>
              <a:rPr lang="pt-BR" sz="1600" dirty="0">
                <a:latin typeface="+mj-lt"/>
              </a:rPr>
              <a:t>que dificulta planejamento e inviabiliza investimentos.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53" y="3289549"/>
            <a:ext cx="2306827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C:\Users\andrea.curi\Desktop\download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8" y="1889361"/>
            <a:ext cx="1352550" cy="847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7504" y="3217540"/>
            <a:ext cx="6264696" cy="864096"/>
          </a:xfrm>
          <a:prstGeom prst="rect">
            <a:avLst/>
          </a:prstGeom>
        </p:spPr>
        <p:txBody>
          <a:bodyPr vert="horz" lIns="84901" tIns="42450" rIns="84901" bIns="42450" rtlCol="0">
            <a:noAutofit/>
          </a:bodyPr>
          <a:lstStyle/>
          <a:p>
            <a:pPr marL="212253" indent="-212253">
              <a:lnSpc>
                <a:spcPct val="114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Cada estado americano tem uma regulação própria voltada para a praticagem</a:t>
            </a:r>
            <a:r>
              <a:rPr lang="pt-BR" sz="1800" dirty="0">
                <a:latin typeface="+mj-lt"/>
              </a:rPr>
              <a:t> =&gt; grande heterogeneidade amostral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107504" y="4009628"/>
          <a:ext cx="6153025" cy="1564806"/>
        </p:xfrm>
        <a:graphic>
          <a:graphicData uri="http://schemas.openxmlformats.org/drawingml/2006/table">
            <a:tbl>
              <a:tblPr firstRow="1" firstCol="1" bandRow="1"/>
              <a:tblGrid>
                <a:gridCol w="129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8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80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Região EUA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Regulação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80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Los Angeles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Os práticos são funcionários públicos e recebem salários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80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Alaska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Os preços são determinados através de negociações individuais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80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Galveston</a:t>
                      </a: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/Texas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Os práticos são autônomos que prestam serviço para uma empresa de praticagem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80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Sabine</a:t>
                      </a: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/Texas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O serviço de praticagem não é compulsório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80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Nova Iorque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/>
                        </a:rPr>
                        <a:t>Os preços cobrados devem ser aprovados pelo legislativo local</a:t>
                      </a:r>
                      <a:endParaRPr lang="pt-BR" sz="1000" dirty="0">
                        <a:effectLst/>
                        <a:latin typeface="Calibri Light" panose="020F03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7"/>
          <p:cNvSpPr/>
          <p:nvPr/>
        </p:nvSpPr>
        <p:spPr>
          <a:xfrm>
            <a:off x="6372200" y="4801716"/>
            <a:ext cx="1745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900" dirty="0">
                <a:latin typeface="Calibri Light" panose="020F0302020204030204" pitchFamily="34" charset="0"/>
              </a:rPr>
              <a:t>Fonte: </a:t>
            </a:r>
            <a:r>
              <a:rPr lang="pt-BR" sz="900" dirty="0" err="1">
                <a:latin typeface="Calibri Light" panose="020F0302020204030204" pitchFamily="34" charset="0"/>
              </a:rPr>
              <a:t>Lighthouse</a:t>
            </a:r>
            <a:r>
              <a:rPr lang="pt-BR" sz="900" dirty="0">
                <a:latin typeface="Calibri Light" panose="020F0302020204030204" pitchFamily="34" charset="0"/>
              </a:rPr>
              <a:t> </a:t>
            </a:r>
            <a:r>
              <a:rPr lang="pt-BR" sz="900" dirty="0" err="1">
                <a:latin typeface="Calibri Light" panose="020F0302020204030204" pitchFamily="34" charset="0"/>
              </a:rPr>
              <a:t>Act</a:t>
            </a:r>
            <a:r>
              <a:rPr lang="pt-BR" sz="900" dirty="0">
                <a:latin typeface="Calibri Light" panose="020F0302020204030204" pitchFamily="34" charset="0"/>
              </a:rPr>
              <a:t> (1789). </a:t>
            </a:r>
            <a:br>
              <a:rPr lang="pt-BR" sz="900" dirty="0">
                <a:latin typeface="Calibri Light" panose="020F0302020204030204" pitchFamily="34" charset="0"/>
              </a:rPr>
            </a:br>
            <a:r>
              <a:rPr lang="pt-BR" sz="900" dirty="0">
                <a:latin typeface="Calibri Light" panose="020F0302020204030204" pitchFamily="34" charset="0"/>
              </a:rPr>
              <a:t>Elaboração: GO Associados.</a:t>
            </a:r>
            <a:endParaRPr lang="pt-BR" altLang="pt-BR" sz="9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31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Incompatibilidade do regime de </a:t>
            </a:r>
            <a:r>
              <a:rPr lang="pt-BR" i="1" dirty="0" err="1"/>
              <a:t>price</a:t>
            </a:r>
            <a:r>
              <a:rPr lang="pt-BR" i="1" dirty="0"/>
              <a:t> cap</a:t>
            </a:r>
            <a:r>
              <a:rPr lang="pt-BR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8284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 bmk="_Toc410302848"/>
              <a:t>O modelo de </a:t>
            </a:r>
            <a:r>
              <a:rPr lang="pt-BR" sz="2400" i="1" dirty="0" err="1" bmk="_Toc410302848"/>
              <a:t>price</a:t>
            </a:r>
            <a:r>
              <a:rPr lang="pt-BR" sz="2400" i="1" dirty="0" bmk="_Toc410302848"/>
              <a:t> </a:t>
            </a:r>
            <a:r>
              <a:rPr lang="pt-BR" sz="2400" i="1" dirty="0" err="1" bmk="_Toc410302848"/>
              <a:t>cap</a:t>
            </a:r>
            <a:r>
              <a:rPr lang="pt-BR" sz="2400" i="1" dirty="0" bmk="_Toc410302848"/>
              <a:t> </a:t>
            </a:r>
            <a:r>
              <a:rPr lang="pt-BR" sz="2400" dirty="0" bmk="_Toc410302848"/>
              <a:t>não é adequado para o serviço de Praticagem...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9348"/>
            <a:ext cx="7886700" cy="38884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  <a:cs typeface="Aharoni" panose="02010803020104030203" pitchFamily="2" charset="-79"/>
              </a:rPr>
              <a:t>Os serviços de praticagem incorrem em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custos fixos elevados </a:t>
            </a:r>
            <a:r>
              <a:rPr lang="pt-BR" sz="2000" dirty="0">
                <a:latin typeface="+mj-lt"/>
                <a:cs typeface="Aharoni" panose="02010803020104030203" pitchFamily="2" charset="-79"/>
              </a:rPr>
              <a:t>que estão fortemente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relacionados à qualidade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pt-BR" sz="2000" dirty="0">
                <a:latin typeface="+mj-lt"/>
                <a:cs typeface="Aharoni" panose="02010803020104030203" pitchFamily="2" charset="-79"/>
              </a:rPr>
              <a:t>do serviço prestado.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  <a:cs typeface="Aharoni" panose="02010803020104030203" pitchFamily="2" charset="-79"/>
              </a:rPr>
              <a:t>O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modelo de </a:t>
            </a:r>
            <a:r>
              <a:rPr lang="pt-BR" sz="2000" b="1" i="1" u="sng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price</a:t>
            </a:r>
            <a:r>
              <a:rPr lang="pt-BR" sz="2000" b="1" i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pt-BR" sz="2000" b="1" i="1" u="sng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cap</a:t>
            </a:r>
            <a:r>
              <a:rPr lang="pt-BR" sz="2000" b="1" i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exige um esforço excessivo de redução de custo</a:t>
            </a:r>
            <a:r>
              <a:rPr lang="pt-BR" sz="2000" b="1" u="sng" dirty="0">
                <a:latin typeface="+mj-lt"/>
                <a:cs typeface="Aharoni" panose="02010803020104030203" pitchFamily="2" charset="-79"/>
              </a:rPr>
              <a:t> </a:t>
            </a:r>
            <a:r>
              <a:rPr lang="pt-BR" sz="2000" dirty="0">
                <a:latin typeface="+mj-lt"/>
                <a:cs typeface="Aharoni" panose="02010803020104030203" pitchFamily="2" charset="-79"/>
              </a:rPr>
              <a:t>em uma atividade cuja qualidade do serviço é essencial.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  <a:cs typeface="Aharoni" panose="02010803020104030203" pitchFamily="2" charset="-79"/>
              </a:rPr>
              <a:t>A metodologia proposta pela CNAP, por exemplo,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subestimou os custos </a:t>
            </a:r>
            <a:r>
              <a:rPr lang="pt-BR" sz="2000" dirty="0">
                <a:latin typeface="+mj-lt"/>
                <a:cs typeface="Aharoni" panose="02010803020104030203" pitchFamily="2" charset="-79"/>
              </a:rPr>
              <a:t>incorridos na atividade de Praticagem.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  <a:cs typeface="Aharoni" panose="02010803020104030203" pitchFamily="2" charset="-79"/>
              </a:rPr>
              <a:t>Baixos investimentos e utilização de material e de profissionais mais baratos podem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resultar em graves externalidades negativas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.</a:t>
            </a:r>
            <a:endParaRPr lang="pt-BR" dirty="0"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3038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dirty="0"/>
              <a:t>Três pontos...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21354"/>
            <a:ext cx="7831782" cy="38564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O equilíbrio obtido mediante as negociações entre práticos e armadores resulta em uma situação ótima no sentido de Pareto,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não necessitando de intervenção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A proposta de regulação de preços atual apresenta problemas, tais como: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inadequação da região de referência</a:t>
            </a:r>
            <a:r>
              <a:rPr lang="pt-BR" sz="2000" dirty="0">
                <a:latin typeface="+mj-lt"/>
              </a:rPr>
              <a:t> e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custos irreais</a:t>
            </a:r>
            <a:r>
              <a:rPr lang="pt-BR" sz="200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Modelo de </a:t>
            </a:r>
            <a:r>
              <a:rPr lang="pt-BR" sz="2000" i="1" dirty="0" err="1">
                <a:latin typeface="+mj-lt"/>
              </a:rPr>
              <a:t>price</a:t>
            </a:r>
            <a:r>
              <a:rPr lang="pt-BR" sz="2000" i="1" dirty="0">
                <a:latin typeface="+mj-lt"/>
              </a:rPr>
              <a:t> </a:t>
            </a:r>
            <a:r>
              <a:rPr lang="pt-BR" sz="2000" i="1" dirty="0" err="1">
                <a:latin typeface="+mj-lt"/>
              </a:rPr>
              <a:t>cap</a:t>
            </a:r>
            <a:r>
              <a:rPr lang="pt-BR" sz="2000" dirty="0">
                <a:latin typeface="+mj-lt"/>
              </a:rPr>
              <a:t>, como resultado, põe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em risco a manutenção da qualidade do serviço</a:t>
            </a:r>
            <a:r>
              <a:rPr lang="pt-BR" sz="2000" dirty="0">
                <a:latin typeface="+mj-lt"/>
              </a:rPr>
              <a:t>, comprometendo a segurança.</a:t>
            </a:r>
          </a:p>
        </p:txBody>
      </p:sp>
    </p:spTree>
    <p:extLst>
      <p:ext uri="{BB962C8B-B14F-4D97-AF65-F5344CB8AC3E}">
        <p14:creationId xmlns:p14="http://schemas.microsoft.com/office/powerpoint/2010/main" val="2244797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08304" y="4994880"/>
            <a:ext cx="1296144" cy="69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As externalidades tendem a não serem incluídas na estratégia de precificação das empresas contratantes...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58688614"/>
              </p:ext>
            </p:extLst>
          </p:nvPr>
        </p:nvGraphicFramePr>
        <p:xfrm>
          <a:off x="107504" y="1489348"/>
          <a:ext cx="777686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6"/>
          <p:cNvSpPr/>
          <p:nvPr/>
        </p:nvSpPr>
        <p:spPr>
          <a:xfrm>
            <a:off x="6120172" y="1888004"/>
            <a:ext cx="2808312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Modelo regulatório proposto é ineficiente em termos de custos, podendo levar ao atendimento precário das embarcações...</a:t>
            </a:r>
          </a:p>
        </p:txBody>
      </p:sp>
    </p:spTree>
    <p:extLst>
      <p:ext uri="{BB962C8B-B14F-4D97-AF65-F5344CB8AC3E}">
        <p14:creationId xmlns:p14="http://schemas.microsoft.com/office/powerpoint/2010/main" val="2475512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dirty="0"/>
              <a:t>Retomando os três pontos...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21354"/>
            <a:ext cx="7831782" cy="38564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O equilíbrio obtido mediante as negociações entre práticos e armadores resulta em uma situação ótima no sentido de Pareto,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não necessitando de intervenção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A proposta de regulação de preços atual apresenta problemas, tais como: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inadequação da região de referência</a:t>
            </a:r>
            <a:r>
              <a:rPr lang="pt-BR" sz="2000" dirty="0">
                <a:latin typeface="+mj-lt"/>
              </a:rPr>
              <a:t> e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custos irreais</a:t>
            </a:r>
            <a:r>
              <a:rPr lang="pt-BR" sz="200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Modelo de </a:t>
            </a:r>
            <a:r>
              <a:rPr lang="pt-BR" sz="2000" i="1" dirty="0" err="1">
                <a:latin typeface="+mj-lt"/>
              </a:rPr>
              <a:t>price</a:t>
            </a:r>
            <a:r>
              <a:rPr lang="pt-BR" sz="2000" i="1" dirty="0">
                <a:latin typeface="+mj-lt"/>
              </a:rPr>
              <a:t> </a:t>
            </a:r>
            <a:r>
              <a:rPr lang="pt-BR" sz="2000" i="1" dirty="0" err="1">
                <a:latin typeface="+mj-lt"/>
              </a:rPr>
              <a:t>cap</a:t>
            </a:r>
            <a:r>
              <a:rPr lang="pt-BR" sz="2000" dirty="0">
                <a:latin typeface="+mj-lt"/>
              </a:rPr>
              <a:t>, como resultado, põe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em risco a manutenção da qualidade do serviço</a:t>
            </a:r>
            <a:r>
              <a:rPr lang="pt-BR" sz="2000" dirty="0">
                <a:latin typeface="+mj-lt"/>
              </a:rPr>
              <a:t>, comprometendo a segurança.</a:t>
            </a:r>
          </a:p>
        </p:txBody>
      </p:sp>
    </p:spTree>
    <p:extLst>
      <p:ext uri="{BB962C8B-B14F-4D97-AF65-F5344CB8AC3E}">
        <p14:creationId xmlns:p14="http://schemas.microsoft.com/office/powerpoint/2010/main" val="766135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041DB2D-EB53-43F6-B264-DD1A79662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353444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648CEA-16B4-476F-9AE4-15D58F52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Falhas no serviço de </a:t>
            </a:r>
            <a:r>
              <a:rPr lang="pt-BR" dirty="0" err="1"/>
              <a:t>praticagem</a:t>
            </a:r>
            <a:r>
              <a:rPr lang="pt-BR" dirty="0"/>
              <a:t> podem gerar externalidades negativas à sociedade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709CFB-3A09-4A46-A4DA-87E8A59771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Golfo do México (2010)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93098A5-FE32-43A8-81F1-3BD82069A1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Acidente com o time da Chapecoense</a:t>
            </a:r>
          </a:p>
        </p:txBody>
      </p:sp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912C16F4-62B5-4E64-B561-354BE711E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078" y="2654748"/>
            <a:ext cx="3096344" cy="2060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BA1E6F1-6316-44AC-B868-2B6C33261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78" y="3834255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284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8607611-810C-4BD4-B1D6-615EDF3539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500" y="337220"/>
            <a:ext cx="5361136" cy="504056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pt-BR" sz="2700" b="0" dirty="0"/>
              <a:t>Muito obrigado!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DDF318-70F1-49EA-B2F2-DC0686097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74" y="1212388"/>
            <a:ext cx="8454944" cy="296842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A22B77B-6190-46AE-B170-1BDBB4226935}"/>
              </a:ext>
            </a:extLst>
          </p:cNvPr>
          <p:cNvSpPr txBox="1"/>
          <p:nvPr/>
        </p:nvSpPr>
        <p:spPr>
          <a:xfrm>
            <a:off x="290983" y="4334810"/>
            <a:ext cx="319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srgbClr val="70AD47"/>
                </a:solidFill>
                <a:latin typeface="+mj-lt"/>
              </a:rPr>
              <a:t>Endereço – São Paulo (SP)</a:t>
            </a:r>
          </a:p>
          <a:p>
            <a:pPr algn="just"/>
            <a:r>
              <a:rPr lang="pt-BR" sz="1200" dirty="0">
                <a:solidFill>
                  <a:prstClr val="black"/>
                </a:solidFill>
                <a:latin typeface="+mj-lt"/>
              </a:rPr>
              <a:t>Rua Hungria, 574, 18° andar – </a:t>
            </a:r>
            <a:r>
              <a:rPr lang="pt-BR" sz="1200" dirty="0" err="1">
                <a:solidFill>
                  <a:prstClr val="black"/>
                </a:solidFill>
                <a:latin typeface="+mj-lt"/>
              </a:rPr>
              <a:t>cj</a:t>
            </a:r>
            <a:r>
              <a:rPr lang="pt-BR" sz="1200" dirty="0">
                <a:solidFill>
                  <a:prstClr val="black"/>
                </a:solidFill>
                <a:latin typeface="+mj-lt"/>
              </a:rPr>
              <a:t>. 182</a:t>
            </a:r>
          </a:p>
          <a:p>
            <a:pPr algn="just"/>
            <a:r>
              <a:rPr lang="pt-BR" sz="1200" dirty="0">
                <a:solidFill>
                  <a:prstClr val="black"/>
                </a:solidFill>
                <a:latin typeface="+mj-lt"/>
              </a:rPr>
              <a:t>Jardim Europa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8573311-2CFF-4D14-9150-0DC7D2450A57}"/>
              </a:ext>
            </a:extLst>
          </p:cNvPr>
          <p:cNvSpPr txBox="1"/>
          <p:nvPr/>
        </p:nvSpPr>
        <p:spPr>
          <a:xfrm>
            <a:off x="2905329" y="4337481"/>
            <a:ext cx="3333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AD47"/>
                </a:solidFill>
                <a:latin typeface="+mj-lt"/>
              </a:rPr>
              <a:t>Endereço – Maceió (AL)</a:t>
            </a:r>
          </a:p>
          <a:p>
            <a:pPr algn="ctr"/>
            <a:r>
              <a:rPr lang="pt-BR" sz="1200" dirty="0">
                <a:solidFill>
                  <a:prstClr val="black"/>
                </a:solidFill>
                <a:latin typeface="+mj-lt"/>
              </a:rPr>
              <a:t>Rua Estudante Norberto Juazeiro de Farias, 193, Loteamento Stella Maris, </a:t>
            </a:r>
            <a:r>
              <a:rPr lang="pt-BR" sz="1200" dirty="0" err="1">
                <a:solidFill>
                  <a:prstClr val="black"/>
                </a:solidFill>
                <a:latin typeface="+mj-lt"/>
              </a:rPr>
              <a:t>Jatiúca</a:t>
            </a:r>
            <a:r>
              <a:rPr lang="pt-BR" sz="1200" dirty="0">
                <a:solidFill>
                  <a:prstClr val="black"/>
                </a:solidFill>
                <a:latin typeface="+mj-lt"/>
              </a:rPr>
              <a:t>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920B583-C3F9-4E8A-A0EF-BB56B849A3D0}"/>
              </a:ext>
            </a:extLst>
          </p:cNvPr>
          <p:cNvSpPr/>
          <p:nvPr/>
        </p:nvSpPr>
        <p:spPr>
          <a:xfrm>
            <a:off x="3635547" y="5173840"/>
            <a:ext cx="1901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defRPr/>
            </a:pPr>
            <a:r>
              <a:rPr lang="pt-BR" sz="1200" b="1" dirty="0">
                <a:solidFill>
                  <a:srgbClr val="70AD47"/>
                </a:solidFill>
                <a:latin typeface="+mj-lt"/>
              </a:rPr>
              <a:t>www.goassociados.com.br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F8082E-FC67-471E-B04B-93AD62B6ABF8}"/>
              </a:ext>
            </a:extLst>
          </p:cNvPr>
          <p:cNvSpPr txBox="1"/>
          <p:nvPr/>
        </p:nvSpPr>
        <p:spPr>
          <a:xfrm>
            <a:off x="6066430" y="4329347"/>
            <a:ext cx="281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0AD47"/>
                </a:solidFill>
                <a:latin typeface="+mj-lt"/>
              </a:rPr>
              <a:t>Endereço – Rio de Janeiro (RJ)</a:t>
            </a:r>
          </a:p>
          <a:p>
            <a:pPr algn="r"/>
            <a:r>
              <a:rPr lang="pt-BR" sz="1200" dirty="0">
                <a:solidFill>
                  <a:prstClr val="black"/>
                </a:solidFill>
                <a:latin typeface="+mj-lt"/>
              </a:rPr>
              <a:t>Avenida Rio Branco, 99, 9</a:t>
            </a:r>
            <a:r>
              <a:rPr lang="pt-BR" sz="1200" dirty="0">
                <a:solidFill>
                  <a:prstClr val="black"/>
                </a:solidFill>
              </a:rPr>
              <a:t>°</a:t>
            </a:r>
            <a:r>
              <a:rPr lang="pt-BR" sz="1200" dirty="0">
                <a:solidFill>
                  <a:prstClr val="black"/>
                </a:solidFill>
                <a:latin typeface="+mj-lt"/>
              </a:rPr>
              <a:t> andar – </a:t>
            </a:r>
          </a:p>
          <a:p>
            <a:pPr algn="r"/>
            <a:r>
              <a:rPr lang="pt-BR" sz="1200" dirty="0">
                <a:solidFill>
                  <a:prstClr val="black"/>
                </a:solidFill>
                <a:latin typeface="+mj-lt"/>
              </a:rPr>
              <a:t>CEP: 20040-004</a:t>
            </a:r>
          </a:p>
        </p:txBody>
      </p:sp>
    </p:spTree>
    <p:extLst>
      <p:ext uri="{BB962C8B-B14F-4D97-AF65-F5344CB8AC3E}">
        <p14:creationId xmlns:p14="http://schemas.microsoft.com/office/powerpoint/2010/main" val="2032407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b"/>
          <a:lstStyle/>
          <a:p>
            <a:r>
              <a:rPr lang="pt-BR" dirty="0"/>
              <a:t>Anexo</a:t>
            </a:r>
          </a:p>
        </p:txBody>
      </p:sp>
    </p:spTree>
    <p:extLst>
      <p:ext uri="{BB962C8B-B14F-4D97-AF65-F5344CB8AC3E}">
        <p14:creationId xmlns:p14="http://schemas.microsoft.com/office/powerpoint/2010/main" val="2632354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3073524"/>
            <a:ext cx="8136904" cy="648072"/>
          </a:xfrm>
        </p:spPr>
        <p:txBody>
          <a:bodyPr/>
          <a:lstStyle/>
          <a:p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DE PRATICAGEM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22" y="625252"/>
            <a:ext cx="2573798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56" y="625252"/>
            <a:ext cx="2419028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84" y="625252"/>
            <a:ext cx="2430016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0280" y="625252"/>
            <a:ext cx="1979712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24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 err="1">
                <a:solidFill>
                  <a:schemeClr val="bg1"/>
                </a:solidFill>
              </a:rPr>
              <a:t>Praticagem</a:t>
            </a:r>
            <a:r>
              <a:rPr lang="pt-BR" sz="2400" dirty="0">
                <a:solidFill>
                  <a:schemeClr val="bg1"/>
                </a:solidFill>
              </a:rPr>
              <a:t> da Amazônia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33739"/>
            <a:ext cx="7749374" cy="37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00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A Estrutura Inicial de Referência proposta incorre em graves erros que desconsideram características essenciais e </a:t>
            </a:r>
            <a:r>
              <a:rPr lang="pt-BR" sz="2200" dirty="0" bmk="_Toc410302848"/>
              <a:t>levam</a:t>
            </a:r>
            <a:r>
              <a:rPr lang="pt-BR" sz="2200" dirty="0">
                <a:solidFill>
                  <a:schemeClr val="bg1"/>
                </a:solidFill>
              </a:rPr>
              <a:t> à subestimação do custo real da ZP-01...</a:t>
            </a: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899592" y="1097756"/>
          <a:ext cx="7344816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39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>
                <a:solidFill>
                  <a:schemeClr val="bg1"/>
                </a:solidFill>
              </a:rPr>
              <a:t>A longa extensão de 1.400 milhas de navegação é uma característica específica que embasa o custo real da ZP-01...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683568" y="1758679"/>
            <a:ext cx="7939358" cy="1894242"/>
            <a:chOff x="359532" y="1983121"/>
            <a:chExt cx="7939358" cy="2688601"/>
          </a:xfrm>
        </p:grpSpPr>
        <p:sp>
          <p:nvSpPr>
            <p:cNvPr id="8" name="Retângulo 7"/>
            <p:cNvSpPr/>
            <p:nvPr/>
          </p:nvSpPr>
          <p:spPr>
            <a:xfrm>
              <a:off x="359532" y="2389448"/>
              <a:ext cx="2592288" cy="1970928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chemeClr val="tx1"/>
                  </a:solidFill>
                  <a:latin typeface="+mj-lt"/>
                </a:rPr>
                <a:t>O serviço de praticagem na ZP-01 constitui-se primordialmente de manobras de longa duração</a:t>
              </a:r>
            </a:p>
          </p:txBody>
        </p:sp>
        <p:cxnSp>
          <p:nvCxnSpPr>
            <p:cNvPr id="9" name="Conector angulado 8"/>
            <p:cNvCxnSpPr>
              <a:stCxn id="8" idx="3"/>
              <a:endCxn id="10" idx="1"/>
            </p:cNvCxnSpPr>
            <p:nvPr/>
          </p:nvCxnSpPr>
          <p:spPr>
            <a:xfrm flipV="1">
              <a:off x="2951820" y="2454078"/>
              <a:ext cx="2535189" cy="920834"/>
            </a:xfrm>
            <a:prstGeom prst="bentConnector3">
              <a:avLst/>
            </a:prstGeom>
            <a:ln w="28575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9"/>
            <p:cNvSpPr/>
            <p:nvPr/>
          </p:nvSpPr>
          <p:spPr>
            <a:xfrm>
              <a:off x="5487009" y="1983121"/>
              <a:ext cx="2790786" cy="941913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ysClr val="windowText" lastClr="000000"/>
                  </a:solidFill>
                  <a:latin typeface="+mj-lt"/>
                </a:rPr>
                <a:t>Constituem de cerca de 90% do número de serviços</a:t>
              </a:r>
            </a:p>
          </p:txBody>
        </p:sp>
        <p:cxnSp>
          <p:nvCxnSpPr>
            <p:cNvPr id="11" name="Conector angulado 10"/>
            <p:cNvCxnSpPr>
              <a:stCxn id="8" idx="3"/>
              <a:endCxn id="12" idx="1"/>
            </p:cNvCxnSpPr>
            <p:nvPr/>
          </p:nvCxnSpPr>
          <p:spPr>
            <a:xfrm>
              <a:off x="2951820" y="3374913"/>
              <a:ext cx="2556284" cy="887122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11"/>
            <p:cNvSpPr/>
            <p:nvPr/>
          </p:nvSpPr>
          <p:spPr>
            <a:xfrm>
              <a:off x="5508104" y="3852347"/>
              <a:ext cx="2790786" cy="819375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ysClr val="windowText" lastClr="000000"/>
                  </a:solidFill>
                  <a:latin typeface="+mj-lt"/>
                </a:rPr>
                <a:t>Constituem 99% da carga horária total</a:t>
              </a: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755576" y="4525878"/>
            <a:ext cx="756084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pt-BR" sz="2000" dirty="0">
                <a:latin typeface="+mj-lt"/>
              </a:rPr>
              <a:t>Nessas manobras, cuja duração varia entre 14 e 72 horas, são necessários 2 práticos em períodos de revezamento de 4 a 6 horas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82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</p:spPr>
        <p:txBody>
          <a:bodyPr/>
          <a:lstStyle/>
          <a:p>
            <a:r>
              <a:rPr lang="pt-BR" sz="2600" dirty="0">
                <a:solidFill>
                  <a:schemeClr val="bg1"/>
                </a:solidFill>
              </a:rPr>
              <a:t>Estrutura totalmente descentralizada eleva muito os custos do serviço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185896" y="1993404"/>
            <a:ext cx="2808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dirty="0">
                <a:latin typeface="+mj-lt"/>
              </a:rPr>
              <a:t>1. Maior parte dos serviços realizados na região requerem </a:t>
            </a:r>
            <a:r>
              <a:rPr lang="pt-BR" b="1" dirty="0">
                <a:latin typeface="+mj-lt"/>
              </a:rPr>
              <a:t>longos deslocamentos </a:t>
            </a:r>
            <a:r>
              <a:rPr lang="pt-BR" dirty="0">
                <a:latin typeface="+mj-lt"/>
              </a:rPr>
              <a:t>dos práticos, tanto por via aérea como terrestre</a:t>
            </a:r>
          </a:p>
          <a:p>
            <a:pPr lvl="0"/>
            <a:endParaRPr lang="pt-BR" dirty="0">
              <a:latin typeface="+mj-lt"/>
            </a:endParaRPr>
          </a:p>
          <a:p>
            <a:pPr lvl="0"/>
            <a:r>
              <a:rPr lang="pt-BR" dirty="0">
                <a:latin typeface="+mj-lt"/>
              </a:rPr>
              <a:t>2. Necessidade de estrutura logística e de apoio em TODAS as cidades atendidas</a:t>
            </a:r>
          </a:p>
          <a:p>
            <a:pPr lvl="0"/>
            <a:endParaRPr lang="pt-BR" dirty="0">
              <a:latin typeface="+mj-lt"/>
            </a:endParaRPr>
          </a:p>
          <a:p>
            <a:pPr lvl="0"/>
            <a:r>
              <a:rPr lang="pt-BR" dirty="0">
                <a:latin typeface="+mj-lt"/>
              </a:rPr>
              <a:t>-&gt; Custos não computados para a ZP-01 pela CNAP, apesar de concordância na CP1.</a:t>
            </a:r>
          </a:p>
          <a:p>
            <a:pPr lvl="0"/>
            <a:endParaRPr lang="pt-BR" dirty="0">
              <a:latin typeface="+mj-lt"/>
            </a:endParaRPr>
          </a:p>
        </p:txBody>
      </p:sp>
      <p:sp>
        <p:nvSpPr>
          <p:cNvPr id="2" name="Seta para baixo 1"/>
          <p:cNvSpPr/>
          <p:nvPr/>
        </p:nvSpPr>
        <p:spPr>
          <a:xfrm rot="16200000">
            <a:off x="4510678" y="3109527"/>
            <a:ext cx="2232249" cy="72008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539552" y="1777380"/>
            <a:ext cx="5159259" cy="1441571"/>
            <a:chOff x="179512" y="1705372"/>
            <a:chExt cx="5159259" cy="1441571"/>
          </a:xfrm>
        </p:grpSpPr>
        <p:sp>
          <p:nvSpPr>
            <p:cNvPr id="4" name="CaixaDeTexto 3"/>
            <p:cNvSpPr txBox="1"/>
            <p:nvPr/>
          </p:nvSpPr>
          <p:spPr>
            <a:xfrm>
              <a:off x="179512" y="1887529"/>
              <a:ext cx="2016224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+mj-lt"/>
                </a:rPr>
                <a:t>Pontos de partida da maior parte dos serviços de praticagem:</a:t>
              </a:r>
            </a:p>
          </p:txBody>
        </p:sp>
        <p:sp>
          <p:nvSpPr>
            <p:cNvPr id="7" name="Chave esquerda 6"/>
            <p:cNvSpPr/>
            <p:nvPr/>
          </p:nvSpPr>
          <p:spPr>
            <a:xfrm>
              <a:off x="2458451" y="1705372"/>
              <a:ext cx="720080" cy="1441571"/>
            </a:xfrm>
            <a:prstGeom prst="leftBrace">
              <a:avLst>
                <a:gd name="adj1" fmla="val 38120"/>
                <a:gd name="adj2" fmla="val 50000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2987824" y="1980626"/>
              <a:ext cx="23509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pt-BR" dirty="0">
                  <a:latin typeface="+mj-lt"/>
                </a:rPr>
                <a:t>Fazendinha/AP 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pt-BR" dirty="0">
                  <a:latin typeface="+mj-lt"/>
                </a:rPr>
                <a:t>Itacoatiara/AM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pt-BR" dirty="0">
                  <a:latin typeface="+mj-lt"/>
                </a:rPr>
                <a:t>Porto Trombetas/PA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83568" y="3504161"/>
            <a:ext cx="5015243" cy="1441571"/>
            <a:chOff x="323528" y="3432153"/>
            <a:chExt cx="5015243" cy="1441571"/>
          </a:xfrm>
        </p:grpSpPr>
        <p:sp>
          <p:nvSpPr>
            <p:cNvPr id="6" name="CaixaDeTexto 5"/>
            <p:cNvSpPr txBox="1"/>
            <p:nvPr/>
          </p:nvSpPr>
          <p:spPr>
            <a:xfrm>
              <a:off x="323528" y="3618623"/>
              <a:ext cx="1872208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+mj-lt"/>
                </a:rPr>
                <a:t>Pontos de partida da menor parte dos serviços de praticagem:</a:t>
              </a:r>
            </a:p>
          </p:txBody>
        </p:sp>
        <p:sp>
          <p:nvSpPr>
            <p:cNvPr id="9" name="Chave esquerda 8"/>
            <p:cNvSpPr/>
            <p:nvPr/>
          </p:nvSpPr>
          <p:spPr>
            <a:xfrm>
              <a:off x="2483768" y="3432153"/>
              <a:ext cx="720080" cy="1441571"/>
            </a:xfrm>
            <a:prstGeom prst="leftBrace">
              <a:avLst>
                <a:gd name="adj1" fmla="val 38120"/>
                <a:gd name="adj2" fmla="val 50000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987824" y="3577580"/>
              <a:ext cx="235094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latin typeface="+mj-lt"/>
                </a:rPr>
                <a:t> Santarém/PA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 err="1">
                  <a:latin typeface="+mj-lt"/>
                </a:rPr>
                <a:t>Munguba</a:t>
              </a:r>
              <a:r>
                <a:rPr lang="pt-BR" dirty="0">
                  <a:latin typeface="+mj-lt"/>
                </a:rPr>
                <a:t>/PA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latin typeface="+mj-lt"/>
                </a:rPr>
                <a:t>Vista Alegre/PA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>
                  <a:latin typeface="+mj-lt"/>
                </a:rPr>
                <a:t>Santana/AP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Não necessidade de intervenção governamental no setor de </a:t>
            </a:r>
            <a:r>
              <a:rPr lang="pt-BR" dirty="0" err="1"/>
              <a:t>praticagem</a:t>
            </a:r>
            <a:r>
              <a:rPr lang="pt-BR" dirty="0"/>
              <a:t> brasileiro...</a:t>
            </a:r>
          </a:p>
        </p:txBody>
      </p:sp>
    </p:spTree>
    <p:extLst>
      <p:ext uri="{BB962C8B-B14F-4D97-AF65-F5344CB8AC3E}">
        <p14:creationId xmlns:p14="http://schemas.microsoft.com/office/powerpoint/2010/main" val="3291984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44929"/>
            <a:ext cx="7886700" cy="1594105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Na ZP-01 são necessários altos investimentos em apoio logístico / operacional em todos os extremos dos trechos de </a:t>
            </a:r>
            <a:r>
              <a:rPr lang="pt-BR" sz="2200" dirty="0" err="1">
                <a:solidFill>
                  <a:schemeClr val="bg1"/>
                </a:solidFill>
              </a:rPr>
              <a:t>Praticagem</a:t>
            </a:r>
            <a:r>
              <a:rPr lang="pt-BR" sz="2200" dirty="0">
                <a:solidFill>
                  <a:schemeClr val="bg1"/>
                </a:solidFill>
              </a:rPr>
              <a:t>. Investimentos planejados estão suspensos pela insegurança provocada pela CNAP, o que, a médio prazo, pode diminuir a qualidade dos serviços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76089" y="2073524"/>
            <a:ext cx="8191822" cy="3601318"/>
            <a:chOff x="323528" y="1621158"/>
            <a:chExt cx="8749669" cy="4053684"/>
          </a:xfrm>
        </p:grpSpPr>
        <p:sp>
          <p:nvSpPr>
            <p:cNvPr id="9" name="Seta dobrada para cima 8"/>
            <p:cNvSpPr/>
            <p:nvPr/>
          </p:nvSpPr>
          <p:spPr>
            <a:xfrm rot="5400000">
              <a:off x="5945048" y="4724814"/>
              <a:ext cx="746389" cy="90019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eta dobrada para cima 9"/>
            <p:cNvSpPr/>
            <p:nvPr/>
          </p:nvSpPr>
          <p:spPr>
            <a:xfrm rot="5400000">
              <a:off x="3262419" y="3856584"/>
              <a:ext cx="746388" cy="90019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Seta dobrada para cima 10"/>
            <p:cNvSpPr/>
            <p:nvPr/>
          </p:nvSpPr>
          <p:spPr>
            <a:xfrm rot="5400000">
              <a:off x="945103" y="2721746"/>
              <a:ext cx="746388" cy="90019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" name="Retângulo de cantos arredondados 2"/>
            <p:cNvSpPr/>
            <p:nvPr/>
          </p:nvSpPr>
          <p:spPr>
            <a:xfrm>
              <a:off x="323528" y="1621158"/>
              <a:ext cx="2232248" cy="129614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400" dirty="0">
                  <a:solidFill>
                    <a:schemeClr val="tx1"/>
                  </a:solidFill>
                  <a:latin typeface="+mj-lt"/>
                </a:rPr>
                <a:t>Não é permitido estabelecer controle de tráfego através de janelas de atendimento obrigatórias</a:t>
              </a:r>
            </a:p>
          </p:txBody>
        </p:sp>
        <p:sp>
          <p:nvSpPr>
            <p:cNvPr id="6" name="Retângulo de cantos arredondados 5"/>
            <p:cNvSpPr/>
            <p:nvPr/>
          </p:nvSpPr>
          <p:spPr>
            <a:xfrm>
              <a:off x="2231239" y="3013805"/>
              <a:ext cx="2232248" cy="100811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Retângulo de cantos arredondados 6"/>
            <p:cNvSpPr/>
            <p:nvPr/>
          </p:nvSpPr>
          <p:spPr>
            <a:xfrm>
              <a:off x="4536094" y="3933489"/>
              <a:ext cx="2304855" cy="102126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  <a:sym typeface="Wingdings" panose="05000000000000000000" pitchFamily="2" charset="2"/>
                </a:rPr>
                <a:t>Necessidade constante de deslocamento de duplas entre os diversos pontos de embarque </a:t>
              </a:r>
              <a:endParaRPr lang="pt-BR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Retângulo de cantos arredondados 7"/>
            <p:cNvSpPr/>
            <p:nvPr/>
          </p:nvSpPr>
          <p:spPr>
            <a:xfrm>
              <a:off x="6840949" y="4920462"/>
              <a:ext cx="2232248" cy="75438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  <a:latin typeface="+mj-lt"/>
                  <a:sym typeface="Wingdings" panose="05000000000000000000" pitchFamily="2" charset="2"/>
                </a:rPr>
                <a:t>Deslocamentos aéreos e/ou terrestres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153" y="2073524"/>
            <a:ext cx="2086479" cy="1432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tângulo de cantos arredondados 6"/>
          <p:cNvSpPr/>
          <p:nvPr/>
        </p:nvSpPr>
        <p:spPr>
          <a:xfrm>
            <a:off x="2262171" y="3334906"/>
            <a:ext cx="2089928" cy="8956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Não há limitação natural de berços / atracação para requisição de práticos</a:t>
            </a:r>
          </a:p>
        </p:txBody>
      </p:sp>
    </p:spTree>
    <p:extLst>
      <p:ext uri="{BB962C8B-B14F-4D97-AF65-F5344CB8AC3E}">
        <p14:creationId xmlns:p14="http://schemas.microsoft.com/office/powerpoint/2010/main" val="3416217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" y="841276"/>
            <a:ext cx="9047335" cy="39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12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948264" y="4945732"/>
            <a:ext cx="1872208" cy="716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de deslocamento Fazendinha-Itacoatiara...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174529"/>
              </p:ext>
            </p:extLst>
          </p:nvPr>
        </p:nvGraphicFramePr>
        <p:xfrm>
          <a:off x="1200405" y="2126727"/>
          <a:ext cx="7044003" cy="3395069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299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Trecho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Tempo dispendido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Fazendinha - Itacoatiara ou vice-versa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de 11 a 25 h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Fazendinha – aeroporto de Macapá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1 hora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+mj-lt"/>
                        </a:rPr>
                        <a:t>Espera no aeroporto de Macapá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de 1 a 8 horas (depende de vaga)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+mj-lt"/>
                        </a:rPr>
                        <a:t>Voo Macapá – Belém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1 hora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+mj-lt"/>
                        </a:rPr>
                        <a:t>Espera no aeroporto de Belém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de 1 a 8 horas (depende de vaga)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+mj-lt"/>
                        </a:rPr>
                        <a:t>Voo Belém – Manaus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3 horas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+mj-lt"/>
                        </a:rPr>
                        <a:t>Manaus – Itacoatiara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4 horas de automóvel, a depender do estado da estrada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01967" y="1443182"/>
            <a:ext cx="59400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Tempo </a:t>
            </a:r>
            <a:r>
              <a:rPr kumimoji="0" lang="pt-BR" sz="18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normalmente gasto no deslocamento aéreo e terrestre no trajeto Fazendinha – Itacoatiara e vice-versa</a:t>
            </a:r>
            <a:endParaRPr kumimoji="0" lang="en-US" sz="1800" b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181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</p:spPr>
        <p:txBody>
          <a:bodyPr/>
          <a:lstStyle/>
          <a:p>
            <a:r>
              <a:rPr lang="pt-BR" sz="2600" dirty="0">
                <a:solidFill>
                  <a:schemeClr val="bg1"/>
                </a:solidFill>
              </a:rPr>
              <a:t>A CNAP não incorpora na Remuneração por prático o tempo à disposição e o deslocamento necessário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upo 6"/>
          <p:cNvGrpSpPr/>
          <p:nvPr/>
        </p:nvGrpSpPr>
        <p:grpSpPr>
          <a:xfrm>
            <a:off x="872589" y="1705372"/>
            <a:ext cx="7398822" cy="3392078"/>
            <a:chOff x="431540" y="1396435"/>
            <a:chExt cx="7398822" cy="4814562"/>
          </a:xfrm>
        </p:grpSpPr>
        <p:sp>
          <p:nvSpPr>
            <p:cNvPr id="6" name="Retângulo 7"/>
            <p:cNvSpPr/>
            <p:nvPr/>
          </p:nvSpPr>
          <p:spPr>
            <a:xfrm>
              <a:off x="431540" y="2622893"/>
              <a:ext cx="2070230" cy="2190438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chemeClr val="tx1"/>
                  </a:solidFill>
                  <a:latin typeface="+mj-lt"/>
                </a:rPr>
                <a:t>Remuneração não considera aspectos fundamentais da logística da ZP-01</a:t>
              </a:r>
            </a:p>
          </p:txBody>
        </p:sp>
        <p:cxnSp>
          <p:nvCxnSpPr>
            <p:cNvPr id="7" name="Conector angulado 8"/>
            <p:cNvCxnSpPr>
              <a:stCxn id="6" idx="3"/>
              <a:endCxn id="8" idx="1"/>
            </p:cNvCxnSpPr>
            <p:nvPr/>
          </p:nvCxnSpPr>
          <p:spPr>
            <a:xfrm flipV="1">
              <a:off x="2501770" y="2622894"/>
              <a:ext cx="2520280" cy="1095218"/>
            </a:xfrm>
            <a:prstGeom prst="bentConnector3">
              <a:avLst/>
            </a:prstGeom>
            <a:ln w="28575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tângulo 9"/>
            <p:cNvSpPr/>
            <p:nvPr/>
          </p:nvSpPr>
          <p:spPr>
            <a:xfrm>
              <a:off x="5022050" y="1396435"/>
              <a:ext cx="2808312" cy="2452918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ysClr val="windowText" lastClr="000000"/>
                  </a:solidFill>
                  <a:latin typeface="+mj-lt"/>
                </a:rPr>
                <a:t>Não há remuneração pelo </a:t>
              </a:r>
              <a:r>
                <a:rPr lang="pt-BR" sz="1800" b="1" dirty="0">
                  <a:solidFill>
                    <a:sysClr val="windowText" lastClr="000000"/>
                  </a:solidFill>
                  <a:latin typeface="+mj-lt"/>
                </a:rPr>
                <a:t>deslocamento do prático </a:t>
              </a:r>
              <a:r>
                <a:rPr lang="pt-BR" sz="1800" dirty="0">
                  <a:solidFill>
                    <a:sysClr val="windowText" lastClr="000000"/>
                  </a:solidFill>
                  <a:latin typeface="+mj-lt"/>
                </a:rPr>
                <a:t>para atender os navios – deslocamentos são longos e não há nada comparado em </a:t>
              </a:r>
              <a:r>
                <a:rPr lang="pt-BR" sz="1800" dirty="0" err="1">
                  <a:solidFill>
                    <a:sysClr val="windowText" lastClr="000000"/>
                  </a:solidFill>
                  <a:latin typeface="+mj-lt"/>
                </a:rPr>
                <a:t>ZPs</a:t>
              </a:r>
              <a:r>
                <a:rPr lang="pt-BR" sz="1800" dirty="0">
                  <a:solidFill>
                    <a:sysClr val="windowText" lastClr="000000"/>
                  </a:solidFill>
                  <a:latin typeface="+mj-lt"/>
                </a:rPr>
                <a:t> dos EUA </a:t>
              </a:r>
            </a:p>
          </p:txBody>
        </p:sp>
        <p:cxnSp>
          <p:nvCxnSpPr>
            <p:cNvPr id="9" name="Conector angulado 10"/>
            <p:cNvCxnSpPr>
              <a:stCxn id="6" idx="3"/>
              <a:endCxn id="10" idx="1"/>
            </p:cNvCxnSpPr>
            <p:nvPr/>
          </p:nvCxnSpPr>
          <p:spPr>
            <a:xfrm>
              <a:off x="2501770" y="3718112"/>
              <a:ext cx="2520280" cy="1669780"/>
            </a:xfrm>
            <a:prstGeom prst="bentConnector3">
              <a:avLst/>
            </a:prstGeom>
            <a:ln w="28575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11"/>
            <p:cNvSpPr/>
            <p:nvPr/>
          </p:nvSpPr>
          <p:spPr>
            <a:xfrm>
              <a:off x="5022050" y="4564787"/>
              <a:ext cx="2808312" cy="164621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ysClr val="windowText" lastClr="000000"/>
                  </a:solidFill>
                  <a:latin typeface="+mj-lt"/>
                </a:rPr>
                <a:t>Não há remuneração pelo </a:t>
              </a:r>
              <a:r>
                <a:rPr lang="pt-BR" sz="1800" b="1" dirty="0">
                  <a:solidFill>
                    <a:sysClr val="windowText" lastClr="000000"/>
                  </a:solidFill>
                  <a:latin typeface="+mj-lt"/>
                </a:rPr>
                <a:t>prático a disposição </a:t>
              </a:r>
              <a:r>
                <a:rPr lang="pt-BR" sz="1800" dirty="0">
                  <a:solidFill>
                    <a:sysClr val="windowText" lastClr="000000"/>
                  </a:solidFill>
                  <a:latin typeface="+mj-lt"/>
                </a:rPr>
                <a:t>nas diversas cidades fora da cidade base Macapá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890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</p:spPr>
        <p:txBody>
          <a:bodyPr/>
          <a:lstStyle/>
          <a:p>
            <a:r>
              <a:rPr lang="pt-BR" sz="2600" dirty="0">
                <a:solidFill>
                  <a:schemeClr val="bg1"/>
                </a:solidFill>
              </a:rPr>
              <a:t>Problema da Evasão de Práticos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tângulo 7"/>
          <p:cNvSpPr/>
          <p:nvPr/>
        </p:nvSpPr>
        <p:spPr>
          <a:xfrm>
            <a:off x="1259632" y="1454965"/>
            <a:ext cx="3029863" cy="118322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+mj-lt"/>
              </a:rPr>
              <a:t>70 % dos práticos aprovados no concurso de 2006 não estão mais na ZP-01</a:t>
            </a:r>
          </a:p>
        </p:txBody>
      </p:sp>
      <p:sp>
        <p:nvSpPr>
          <p:cNvPr id="12" name="Retângulo 7"/>
          <p:cNvSpPr/>
          <p:nvPr/>
        </p:nvSpPr>
        <p:spPr>
          <a:xfrm>
            <a:off x="1259632" y="2826406"/>
            <a:ext cx="3006334" cy="118322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+mj-lt"/>
              </a:rPr>
              <a:t>Cerca de 40 % dos práticos aprovados no concurso de 2011 irão sair da ZP-01</a:t>
            </a:r>
          </a:p>
        </p:txBody>
      </p:sp>
      <p:sp>
        <p:nvSpPr>
          <p:cNvPr id="13" name="Retângulo 7"/>
          <p:cNvSpPr/>
          <p:nvPr/>
        </p:nvSpPr>
        <p:spPr>
          <a:xfrm>
            <a:off x="4788024" y="1742997"/>
            <a:ext cx="3029863" cy="20882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+mj-lt"/>
              </a:rPr>
              <a:t>Desconforto a bordo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+mj-lt"/>
              </a:rPr>
              <a:t>Região inóspita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+mj-lt"/>
              </a:rPr>
              <a:t>Isolamento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+mj-lt"/>
              </a:rPr>
              <a:t>Carência em infraestrutura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+mj-lt"/>
              </a:rPr>
              <a:t>Uso de aeronaves particulares</a:t>
            </a:r>
          </a:p>
        </p:txBody>
      </p:sp>
      <p:sp>
        <p:nvSpPr>
          <p:cNvPr id="7" name="CaixaDeTexto 24"/>
          <p:cNvSpPr txBox="1"/>
          <p:nvPr/>
        </p:nvSpPr>
        <p:spPr>
          <a:xfrm>
            <a:off x="755576" y="4153644"/>
            <a:ext cx="756084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pt-BR" sz="2000" dirty="0">
                <a:latin typeface="+mj-lt"/>
              </a:rPr>
              <a:t>Evasão de práticos pode gerar degradação do qualidade do serviço e consequente impacto na segurança da navegação, com aumento de probabilidade de acidentes ambientais de grandes proporções</a:t>
            </a:r>
          </a:p>
        </p:txBody>
      </p:sp>
    </p:spTree>
    <p:extLst>
      <p:ext uri="{BB962C8B-B14F-4D97-AF65-F5344CB8AC3E}">
        <p14:creationId xmlns:p14="http://schemas.microsoft.com/office/powerpoint/2010/main" val="3950817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36226" y="317776"/>
            <a:ext cx="7886700" cy="1728192"/>
          </a:xfrm>
        </p:spPr>
        <p:txBody>
          <a:bodyPr/>
          <a:lstStyle/>
          <a:p>
            <a:r>
              <a:rPr lang="pt-BR" sz="2600" dirty="0">
                <a:solidFill>
                  <a:schemeClr val="bg1"/>
                </a:solidFill>
              </a:rPr>
              <a:t>Se os preços propostos pela CNAP forem aplicados, os serviços de </a:t>
            </a:r>
            <a:r>
              <a:rPr lang="pt-BR" sz="2600" dirty="0" err="1">
                <a:solidFill>
                  <a:schemeClr val="bg1"/>
                </a:solidFill>
              </a:rPr>
              <a:t>praticagem</a:t>
            </a:r>
            <a:r>
              <a:rPr lang="pt-BR" sz="2600" dirty="0">
                <a:solidFill>
                  <a:schemeClr val="bg1"/>
                </a:solidFill>
              </a:rPr>
              <a:t> da ZP-01 da forma como realizados hoje não mais serão possíveis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ta dobrada para cima 9"/>
          <p:cNvSpPr/>
          <p:nvPr/>
        </p:nvSpPr>
        <p:spPr>
          <a:xfrm rot="5400000">
            <a:off x="2861655" y="4037959"/>
            <a:ext cx="663096" cy="84280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Seta dobrada para cima 10"/>
          <p:cNvSpPr/>
          <p:nvPr/>
        </p:nvSpPr>
        <p:spPr>
          <a:xfrm rot="5400000">
            <a:off x="1298769" y="2817926"/>
            <a:ext cx="663096" cy="84280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tângulo de cantos arredondados 2"/>
          <p:cNvSpPr/>
          <p:nvPr/>
        </p:nvSpPr>
        <p:spPr>
          <a:xfrm>
            <a:off x="736226" y="2122174"/>
            <a:ext cx="1886021" cy="8757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800" dirty="0">
                <a:solidFill>
                  <a:schemeClr val="tx1"/>
                </a:solidFill>
                <a:latin typeface="+mj-lt"/>
              </a:rPr>
              <a:t>Maior risco de acidentes ambientais</a:t>
            </a:r>
          </a:p>
        </p:txBody>
      </p:sp>
      <p:sp>
        <p:nvSpPr>
          <p:cNvPr id="11" name="Retângulo de cantos arredondados 2"/>
          <p:cNvSpPr/>
          <p:nvPr/>
        </p:nvSpPr>
        <p:spPr>
          <a:xfrm>
            <a:off x="2083778" y="3089790"/>
            <a:ext cx="2089928" cy="1151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800" dirty="0">
                <a:solidFill>
                  <a:schemeClr val="tx1"/>
                </a:solidFill>
                <a:latin typeface="+mj-lt"/>
              </a:rPr>
              <a:t>Comprometimento da segurança da navegação</a:t>
            </a:r>
          </a:p>
        </p:txBody>
      </p:sp>
      <p:sp>
        <p:nvSpPr>
          <p:cNvPr id="12" name="Retângulo de cantos arredondados 2"/>
          <p:cNvSpPr/>
          <p:nvPr/>
        </p:nvSpPr>
        <p:spPr>
          <a:xfrm>
            <a:off x="3719495" y="4351390"/>
            <a:ext cx="1920162" cy="8790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800" dirty="0">
                <a:solidFill>
                  <a:schemeClr val="tx1"/>
                </a:solidFill>
                <a:latin typeface="+mj-lt"/>
              </a:rPr>
              <a:t>Degradação do serviço</a:t>
            </a:r>
          </a:p>
        </p:txBody>
      </p:sp>
      <p:sp>
        <p:nvSpPr>
          <p:cNvPr id="13" name="Retângulo de cantos arredondados 2"/>
          <p:cNvSpPr/>
          <p:nvPr/>
        </p:nvSpPr>
        <p:spPr>
          <a:xfrm>
            <a:off x="5665978" y="4351389"/>
            <a:ext cx="1920162" cy="8790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800" dirty="0">
                <a:solidFill>
                  <a:schemeClr val="tx1"/>
                </a:solidFill>
                <a:latin typeface="+mj-lt"/>
              </a:rPr>
              <a:t>Prejuízo para a sociedade e economia local</a:t>
            </a:r>
          </a:p>
        </p:txBody>
      </p:sp>
    </p:spTree>
    <p:extLst>
      <p:ext uri="{BB962C8B-B14F-4D97-AF65-F5344CB8AC3E}">
        <p14:creationId xmlns:p14="http://schemas.microsoft.com/office/powerpoint/2010/main" val="471054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3073524"/>
            <a:ext cx="8136904" cy="648072"/>
          </a:xfrm>
        </p:spPr>
        <p:txBody>
          <a:bodyPr/>
          <a:lstStyle/>
          <a:p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DE PRATICAGEM 2</a:t>
            </a:r>
          </a:p>
        </p:txBody>
      </p:sp>
      <p:pic>
        <p:nvPicPr>
          <p:cNvPr id="8" name="Picture 2" descr="http://proamanaus.com.br/ohs/data/interface/top-miolo-secao-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80240"/>
          <a:stretch/>
        </p:blipFill>
        <p:spPr bwMode="auto">
          <a:xfrm>
            <a:off x="-6776" y="637952"/>
            <a:ext cx="264726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roamanaus.com.br/ohs/data/interface/top-miolo-secao-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4" r="32771"/>
          <a:stretch/>
        </p:blipFill>
        <p:spPr bwMode="auto">
          <a:xfrm>
            <a:off x="2640484" y="637952"/>
            <a:ext cx="268521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roamanaus.com.br/ohs/data/interface/top-miolo-secao-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6" r="3022"/>
          <a:stretch/>
        </p:blipFill>
        <p:spPr bwMode="auto">
          <a:xfrm>
            <a:off x="5316611" y="637952"/>
            <a:ext cx="3822701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13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A Estrutura Inicial de Referência proposta incorre em graves erros que desconsideram características essenciais e </a:t>
            </a:r>
            <a:r>
              <a:rPr lang="pt-BR" sz="2200" dirty="0" bmk="_Toc410302848"/>
              <a:t>levam</a:t>
            </a:r>
            <a:r>
              <a:rPr lang="pt-BR" sz="2200" dirty="0">
                <a:solidFill>
                  <a:schemeClr val="bg1"/>
                </a:solidFill>
              </a:rPr>
              <a:t> à subestimação do custo real da ZP-02...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791659001"/>
              </p:ext>
            </p:extLst>
          </p:nvPr>
        </p:nvGraphicFramePr>
        <p:xfrm>
          <a:off x="827584" y="1097756"/>
          <a:ext cx="7488832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4223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200" dirty="0">
                <a:solidFill>
                  <a:schemeClr val="bg1"/>
                </a:solidFill>
              </a:rPr>
              <a:t>A navegação da ZP-02 perfaz 1.000 milhas náuticas de navegação pela calha principal, sem contar a navegação pelas hidrovias extensivas...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3364"/>
            <a:ext cx="4107238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Imagem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4906" r="2281" b="5315"/>
          <a:stretch/>
        </p:blipFill>
        <p:spPr bwMode="auto">
          <a:xfrm>
            <a:off x="4797777" y="1652452"/>
            <a:ext cx="4094703" cy="2069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4813671" y="379360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 dirty="0">
                <a:latin typeface="Calibri Light" panose="020F0302020204030204" pitchFamily="34" charset="0"/>
              </a:rPr>
              <a:t>Fonte: Praticagem dos Rios Ocidentais da Amazônia (PROA)</a:t>
            </a:r>
          </a:p>
        </p:txBody>
      </p:sp>
      <p:sp>
        <p:nvSpPr>
          <p:cNvPr id="7" name="Retângulo 6"/>
          <p:cNvSpPr/>
          <p:nvPr/>
        </p:nvSpPr>
        <p:spPr>
          <a:xfrm>
            <a:off x="201452" y="380489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100" dirty="0">
                <a:latin typeface="Calibri Light" panose="020F0302020204030204" pitchFamily="34" charset="0"/>
              </a:rPr>
              <a:t>Fonte: Praticagem dos Rios Ocidentais da Amazônia (PROA)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288819"/>
              </p:ext>
            </p:extLst>
          </p:nvPr>
        </p:nvGraphicFramePr>
        <p:xfrm>
          <a:off x="2267744" y="4202583"/>
          <a:ext cx="4577384" cy="136969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Trecho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Distância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 Light" panose="020F0302020204030204" pitchFamily="34" charset="0"/>
                        </a:rPr>
                        <a:t>Frequência de navios em 2014</a:t>
                      </a:r>
                      <a:endParaRPr lang="pt-BR" sz="120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Itacoatiara - Manaus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102 MN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1148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 Light" panose="020F0302020204030204" pitchFamily="34" charset="0"/>
                        </a:rPr>
                        <a:t>Manaus – Coari</a:t>
                      </a:r>
                      <a:endParaRPr lang="pt-BR" sz="120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238 MN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342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 Light" panose="020F0302020204030204" pitchFamily="34" charset="0"/>
                        </a:rPr>
                        <a:t>Manaus - Tabatinga</a:t>
                      </a:r>
                      <a:endParaRPr lang="pt-BR" sz="120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900 MN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19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 Light" panose="020F0302020204030204" pitchFamily="34" charset="0"/>
                        </a:rPr>
                        <a:t>Manaus - Anavilhanas</a:t>
                      </a:r>
                      <a:endParaRPr lang="pt-BR" sz="120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 Light" panose="020F0302020204030204" pitchFamily="34" charset="0"/>
                        </a:rPr>
                        <a:t>75 MN</a:t>
                      </a:r>
                      <a:endParaRPr lang="pt-BR" sz="120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556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600" dirty="0"/>
              <a:t>A expertise do prático na ZP-02 engloba diversos aspectos...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705372"/>
            <a:ext cx="7886700" cy="34420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O profissional de praticagem da ZP-02 atua em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12 portos e terminais</a:t>
            </a:r>
            <a:endParaRPr lang="pt-BR" sz="2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As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mudanças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2000" dirty="0">
                <a:latin typeface="+mj-lt"/>
              </a:rPr>
              <a:t>sofridas pelos rios da Bacia Amazônica em decorrência dos períodos de cheia e de vazante são tão frequentes que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Marinha não consegue acompanhar sua evolução</a:t>
            </a:r>
            <a:endParaRPr lang="pt-BR" sz="2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Expertise em manobrar navios em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canais estreitos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2000" dirty="0">
                <a:latin typeface="+mj-lt"/>
              </a:rPr>
              <a:t>e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curvas fechadas</a:t>
            </a:r>
            <a:r>
              <a:rPr lang="pt-BR" sz="2000" dirty="0">
                <a:latin typeface="+mj-lt"/>
              </a:rPr>
              <a:t>,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próximo a margens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2000" dirty="0">
                <a:latin typeface="+mj-lt"/>
              </a:rPr>
              <a:t>e embarcações regionais em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transito constante</a:t>
            </a:r>
            <a:endParaRPr lang="pt-BR" sz="2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852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76256" y="4513684"/>
            <a:ext cx="2088232" cy="120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Negociação envolve entes privados que podem negociar livremente, tendo a Autoridade Marítima um papel de mediador...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521355"/>
            <a:ext cx="7886700" cy="83208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000" dirty="0">
                <a:latin typeface="+mj-lt"/>
              </a:rPr>
              <a:t>A negociação entre as organizações de praticagem e as empresas de navegação (armadores) ocorre livremente no Brasil.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45740" y="2457459"/>
            <a:ext cx="7886700" cy="14801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84901" tIns="42450" rIns="84901" bIns="42450" rtlCol="0" anchor="ctr">
            <a:normAutofit/>
          </a:bodyPr>
          <a:lstStyle>
            <a:lvl1pPr marL="212253" indent="-212253" algn="l" defTabSz="849014" rtl="0" eaLnBrk="1" latinLnBrk="0" hangingPunct="1">
              <a:lnSpc>
                <a:spcPct val="90000"/>
              </a:lnSpc>
              <a:spcBef>
                <a:spcPts val="928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6760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61267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5774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10281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334788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59295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83802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8309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>
                <a:latin typeface="+mj-lt"/>
              </a:rPr>
              <a:t>LESTA: 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Cada ZP tem liberdade para negociar seus próprios preços.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Autoridade Marítima deve fixar os preços, quando necessário, para garantir a oferta ininterrupta do serviço.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45740" y="4009628"/>
            <a:ext cx="7886700" cy="1368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84901" tIns="42450" rIns="84901" bIns="42450" rtlCol="0" anchor="ctr">
            <a:noAutofit/>
          </a:bodyPr>
          <a:lstStyle>
            <a:lvl1pPr marL="212253" indent="-212253" algn="l" defTabSz="849014" rtl="0" eaLnBrk="1" latinLnBrk="0" hangingPunct="1">
              <a:lnSpc>
                <a:spcPct val="90000"/>
              </a:lnSpc>
              <a:spcBef>
                <a:spcPts val="928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6760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61267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5774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10281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334788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59295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83802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08309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>
                <a:latin typeface="+mj-lt"/>
              </a:rPr>
              <a:t>NORMAM 12/DPC: </a:t>
            </a:r>
          </a:p>
          <a:p>
            <a:r>
              <a:rPr lang="pt-BR" sz="2000" dirty="0">
                <a:latin typeface="+mj-lt"/>
              </a:rPr>
              <a:t>Autoridade Marítima deve intervir apenas quando não houver acordo entre os tomadores do serviço (armadores) e os prestadores do serviço (práticos), fixando preços em caráter temporário.</a:t>
            </a:r>
          </a:p>
        </p:txBody>
      </p:sp>
    </p:spTree>
    <p:extLst>
      <p:ext uri="{BB962C8B-B14F-4D97-AF65-F5344CB8AC3E}">
        <p14:creationId xmlns:p14="http://schemas.microsoft.com/office/powerpoint/2010/main" val="2924526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Na ZP-02 são necessários investimentos regulares em infraestrutura e equipamentos com recursos próprios...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76089" y="1633364"/>
            <a:ext cx="8191822" cy="4041478"/>
            <a:chOff x="323528" y="1621158"/>
            <a:chExt cx="8749669" cy="4053684"/>
          </a:xfrm>
        </p:grpSpPr>
        <p:sp>
          <p:nvSpPr>
            <p:cNvPr id="6" name="Seta dobrada para cima 5"/>
            <p:cNvSpPr/>
            <p:nvPr/>
          </p:nvSpPr>
          <p:spPr>
            <a:xfrm rot="5400000">
              <a:off x="5945048" y="4724814"/>
              <a:ext cx="746389" cy="90019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Seta dobrada para cima 6"/>
            <p:cNvSpPr/>
            <p:nvPr/>
          </p:nvSpPr>
          <p:spPr>
            <a:xfrm rot="5400000">
              <a:off x="3262419" y="3856584"/>
              <a:ext cx="746388" cy="90019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Seta dobrada para cima 7"/>
            <p:cNvSpPr/>
            <p:nvPr/>
          </p:nvSpPr>
          <p:spPr>
            <a:xfrm rot="5400000">
              <a:off x="945103" y="2721746"/>
              <a:ext cx="746388" cy="90019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tângulo de cantos arredondados 8"/>
            <p:cNvSpPr/>
            <p:nvPr/>
          </p:nvSpPr>
          <p:spPr>
            <a:xfrm>
              <a:off x="323528" y="1621158"/>
              <a:ext cx="2232248" cy="12961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400" dirty="0">
                  <a:solidFill>
                    <a:schemeClr val="tx1"/>
                  </a:solidFill>
                  <a:latin typeface="+mj-lt"/>
                </a:rPr>
                <a:t>Importância da navegação na região+ aumento do volume de tráfego e de navios de maior porte.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2231239" y="3013805"/>
              <a:ext cx="2232248" cy="10081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  <a:latin typeface="+mj-lt"/>
                  <a:sym typeface="Wingdings" panose="05000000000000000000" pitchFamily="2" charset="2"/>
                </a:rPr>
                <a:t>Constante preocupação em investir em melhorias e aquisição de equipamentos.</a:t>
              </a:r>
              <a:endParaRPr lang="pt-BR" sz="1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Retângulo de cantos arredondados 10"/>
            <p:cNvSpPr/>
            <p:nvPr/>
          </p:nvSpPr>
          <p:spPr>
            <a:xfrm>
              <a:off x="4536094" y="3946640"/>
              <a:ext cx="2232248" cy="10081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  <a:latin typeface="+mj-lt"/>
                </a:rPr>
                <a:t>2003: investimentos para levantar a batimetria dos rios na região .</a:t>
              </a:r>
              <a:endParaRPr lang="pt-BR" sz="14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endParaRP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6840949" y="4920462"/>
              <a:ext cx="2232248" cy="75438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  <a:latin typeface="+mj-lt"/>
                  <a:sym typeface="Wingdings" panose="05000000000000000000" pitchFamily="2" charset="2"/>
                </a:rPr>
                <a:t>Índice de sinistralidade reduziu-se para quase zero.</a:t>
              </a:r>
            </a:p>
          </p:txBody>
        </p:sp>
      </p:grp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 cstate="print"/>
          <a:srcRect b="12201"/>
          <a:stretch/>
        </p:blipFill>
        <p:spPr>
          <a:xfrm>
            <a:off x="6228184" y="1698326"/>
            <a:ext cx="2208081" cy="1738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081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A ZP–02 enfrenta problemas de evasão de práticos e efetivos...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1115616" y="1561356"/>
            <a:ext cx="6840760" cy="2232248"/>
            <a:chOff x="899592" y="1849388"/>
            <a:chExt cx="6840760" cy="3168352"/>
          </a:xfrm>
          <a:solidFill>
            <a:schemeClr val="accent6"/>
          </a:solidFill>
        </p:grpSpPr>
        <p:sp>
          <p:nvSpPr>
            <p:cNvPr id="4" name="Retângulo 3"/>
            <p:cNvSpPr/>
            <p:nvPr/>
          </p:nvSpPr>
          <p:spPr>
            <a:xfrm>
              <a:off x="899592" y="2785492"/>
              <a:ext cx="2304256" cy="10801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chemeClr val="tx1"/>
                  </a:solidFill>
                  <a:latin typeface="+mj-lt"/>
                </a:rPr>
                <a:t>Evasão de práticos</a:t>
              </a:r>
            </a:p>
          </p:txBody>
        </p:sp>
        <p:cxnSp>
          <p:nvCxnSpPr>
            <p:cNvPr id="6" name="Conector angulado 5"/>
            <p:cNvCxnSpPr>
              <a:stCxn id="4" idx="3"/>
              <a:endCxn id="7" idx="1"/>
            </p:cNvCxnSpPr>
            <p:nvPr/>
          </p:nvCxnSpPr>
          <p:spPr>
            <a:xfrm flipV="1">
              <a:off x="3203848" y="2389448"/>
              <a:ext cx="2448272" cy="936104"/>
            </a:xfrm>
            <a:prstGeom prst="bentConnector3">
              <a:avLst/>
            </a:prstGeom>
            <a:grpFill/>
            <a:ln w="28575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ângulo 6"/>
            <p:cNvSpPr/>
            <p:nvPr/>
          </p:nvSpPr>
          <p:spPr>
            <a:xfrm>
              <a:off x="5652120" y="1849388"/>
              <a:ext cx="2088232" cy="10801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>
                  <a:solidFill>
                    <a:schemeClr val="tx1"/>
                  </a:solidFill>
                  <a:latin typeface="+mj-lt"/>
                </a:rPr>
                <a:t>Dificuldades locais</a:t>
              </a:r>
            </a:p>
          </p:txBody>
        </p:sp>
        <p:cxnSp>
          <p:nvCxnSpPr>
            <p:cNvPr id="9" name="Conector angulado 8"/>
            <p:cNvCxnSpPr>
              <a:stCxn id="4" idx="3"/>
              <a:endCxn id="12" idx="1"/>
            </p:cNvCxnSpPr>
            <p:nvPr/>
          </p:nvCxnSpPr>
          <p:spPr>
            <a:xfrm>
              <a:off x="3203848" y="3325552"/>
              <a:ext cx="2448272" cy="1152128"/>
            </a:xfrm>
            <a:prstGeom prst="bentConnector3">
              <a:avLst/>
            </a:prstGeom>
            <a:grpFill/>
            <a:ln w="28575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11"/>
            <p:cNvSpPr/>
            <p:nvPr/>
          </p:nvSpPr>
          <p:spPr>
            <a:xfrm>
              <a:off x="5652120" y="3937620"/>
              <a:ext cx="2088232" cy="10801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+mj-lt"/>
                </a:rPr>
                <a:t>Vigência de preços historicamente achatados e defasados</a:t>
              </a: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899592" y="3156920"/>
            <a:ext cx="4320480" cy="250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b="1" u="sng" dirty="0"/>
              <a:t>Condições atípicas</a:t>
            </a:r>
            <a:r>
              <a:rPr lang="pt-BR" b="1" dirty="0"/>
              <a:t>: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preços desproporcionais;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pouco ou nenhum conforto;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trabalho em área inóspita;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carência em infraestrutura, sem hospitais para atender emergências mais sérias;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uso ocasional de aeronaves particulares em área de condições atmosféricas constantemente instáveis.</a:t>
            </a:r>
          </a:p>
        </p:txBody>
      </p:sp>
    </p:spTree>
    <p:extLst>
      <p:ext uri="{BB962C8B-B14F-4D97-AF65-F5344CB8AC3E}">
        <p14:creationId xmlns:p14="http://schemas.microsoft.com/office/powerpoint/2010/main" val="1371287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A descentralização da prestação do serviço de praticagem é um fator bastante específico da ZP-02...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489348"/>
            <a:ext cx="7759774" cy="41044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2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Logística de deslocamento complexa:</a:t>
            </a:r>
          </a:p>
          <a:p>
            <a:pPr marL="538163" indent="-211138">
              <a:lnSpc>
                <a:spcPct val="10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horas de locomoção aérea/terrestre</a:t>
            </a:r>
          </a:p>
          <a:p>
            <a:pPr marL="538163" indent="-211138">
              <a:lnSpc>
                <a:spcPct val="100000"/>
              </a:lnSpc>
              <a:buClr>
                <a:schemeClr val="accent6">
                  <a:lumMod val="50000"/>
                </a:schemeClr>
              </a:buClr>
            </a:pPr>
            <a:endParaRPr lang="pt-BR" sz="12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2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Trechos abrangidos pela Zona de Praticagem de Manaus são de longa extensão:</a:t>
            </a:r>
          </a:p>
          <a:p>
            <a:pPr marL="541338" indent="-269875">
              <a:lnSpc>
                <a:spcPct val="10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constituem 100% do número de serviços realizados na região;</a:t>
            </a:r>
          </a:p>
          <a:p>
            <a:pPr marL="541338" indent="-269875">
              <a:lnSpc>
                <a:spcPct val="10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são necessários dois práticos em períodos de revezamento de 4 a 6 horas;</a:t>
            </a:r>
          </a:p>
          <a:p>
            <a:pPr marL="541338" indent="-269875">
              <a:lnSpc>
                <a:spcPct val="10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o exercício da praticagem requer dedicação integral, flexibilidade e capacidade de adaptação ao ambiente a bordo.</a:t>
            </a:r>
          </a:p>
        </p:txBody>
      </p:sp>
    </p:spTree>
    <p:extLst>
      <p:ext uri="{BB962C8B-B14F-4D97-AF65-F5344CB8AC3E}">
        <p14:creationId xmlns:p14="http://schemas.microsoft.com/office/powerpoint/2010/main" val="2561441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A praticagem na ZP-02 atende a uma área de grande relevância para a preservação da soberania nacional...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561356"/>
            <a:ext cx="7886700" cy="367240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Antes da instauração da ZP-02</a:t>
            </a:r>
            <a:r>
              <a:rPr lang="pt-BR" sz="2000" dirty="0">
                <a:latin typeface="+mj-lt"/>
              </a:rPr>
              <a:t>, a navegação no Rio Solimões, na fronteira do Brasil com o Peru e a Colômbia, era executada por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práticos peruanos</a:t>
            </a:r>
            <a:endParaRPr lang="pt-BR" sz="2000" dirty="0">
              <a:latin typeface="+mj-lt"/>
            </a:endParaRPr>
          </a:p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A instituição da ZP-02 trouxe em seu bojo o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resgate da salvaguarda territorial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2000" dirty="0">
                <a:latin typeface="+mj-lt"/>
              </a:rPr>
              <a:t>do Brasil</a:t>
            </a:r>
          </a:p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O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conhecimento de navegação da região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2000" dirty="0">
                <a:latin typeface="+mj-lt"/>
              </a:rPr>
              <a:t>adquirido pela praticagem e fornecido à Autoridade Marítima foi sobremaneira importante para a realização da </a:t>
            </a: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exploração de petróleo no Poço do Urucum</a:t>
            </a:r>
            <a:endParaRPr lang="pt-B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8935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Dificuldades de comunicação na Amazônia aumentam a necessidade de investimentos e treinamento...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73867519"/>
              </p:ext>
            </p:extLst>
          </p:nvPr>
        </p:nvGraphicFramePr>
        <p:xfrm>
          <a:off x="395536" y="1457796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1098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3073524"/>
            <a:ext cx="8136904" cy="648072"/>
          </a:xfrm>
        </p:spPr>
        <p:txBody>
          <a:bodyPr/>
          <a:lstStyle/>
          <a:p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DE PRATICAGEM 3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8993"/>
            <a:ext cx="2757177" cy="1512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638994"/>
            <a:ext cx="3302527" cy="1512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/>
          <a:srcRect l="7526" r="16010"/>
          <a:stretch/>
        </p:blipFill>
        <p:spPr>
          <a:xfrm>
            <a:off x="5929878" y="629825"/>
            <a:ext cx="3240360" cy="151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07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936104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A Estrutura Inicial de Referência proposta incorre em graves erros que desconsideram características essenciais e </a:t>
            </a:r>
            <a:r>
              <a:rPr lang="pt-BR" sz="2200" dirty="0" bmk="_Toc410302848"/>
              <a:t>levam</a:t>
            </a:r>
            <a:r>
              <a:rPr lang="pt-BR" sz="2200" dirty="0">
                <a:solidFill>
                  <a:schemeClr val="bg1"/>
                </a:solidFill>
              </a:rPr>
              <a:t> à subestimação do custo real da ZP-03...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74435581"/>
              </p:ext>
            </p:extLst>
          </p:nvPr>
        </p:nvGraphicFramePr>
        <p:xfrm>
          <a:off x="1547664" y="14173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280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</p:spPr>
        <p:txBody>
          <a:bodyPr/>
          <a:lstStyle/>
          <a:p>
            <a:r>
              <a:rPr lang="pt-BR" sz="2400" dirty="0"/>
              <a:t>Grandes discrepâncias entre os custos considerados e os reais...</a:t>
            </a:r>
            <a:endParaRPr lang="pt-BR" sz="2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3367" y="5499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>
                <a:latin typeface="+mj-lt"/>
              </a:rPr>
              <a:t>Fonte: CP 5/2014 e Barra do Pará-Belém </a:t>
            </a:r>
            <a:r>
              <a:rPr lang="pt-BR" sz="800" dirty="0" err="1">
                <a:latin typeface="+mj-lt"/>
              </a:rPr>
              <a:t>Pilot</a:t>
            </a:r>
            <a:r>
              <a:rPr lang="pt-BR" sz="800" dirty="0">
                <a:latin typeface="+mj-lt"/>
              </a:rPr>
              <a:t>. Elaboração e análise: GO Associados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7340"/>
            <a:ext cx="7704856" cy="40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1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600" dirty="0"/>
              <a:t>A estrutura logística de apoio do prático na ZP-03 engloba diversos portos e terminais...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489348"/>
            <a:ext cx="8928992" cy="43204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1800" dirty="0">
                <a:latin typeface="+mj-lt"/>
              </a:rPr>
              <a:t>Os práticos da ZP-03 estão aptos em atuar em 8 portos e terminais:</a:t>
            </a:r>
            <a:endParaRPr lang="pt-BR" sz="1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1349375" indent="-274638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</a:pPr>
            <a:endParaRPr lang="pt-BR" sz="1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1349375" indent="-274638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</a:pPr>
            <a:endParaRPr lang="pt-BR" sz="1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1349375" indent="-274638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</a:pPr>
            <a:endParaRPr lang="pt-BR" sz="1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pt-BR" sz="800" dirty="0"/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1800" dirty="0"/>
              <a:t>Navegação e manobra no Rio Pará com característica de mar aberto (não abrigado) acarretando maior consumo e </a:t>
            </a:r>
            <a:r>
              <a:rPr lang="pt-BR" sz="1800" dirty="0" err="1"/>
              <a:t>desgate</a:t>
            </a:r>
            <a:r>
              <a:rPr lang="pt-BR" sz="1800" dirty="0"/>
              <a:t> dos materiais </a:t>
            </a: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1800" dirty="0"/>
              <a:t>Praticagem mista – 85% das fainas de 22` à 38` - 15% das fainas trecho navegado até 115`.</a:t>
            </a:r>
          </a:p>
          <a:p>
            <a:pPr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1800" dirty="0">
                <a:latin typeface="+mj-lt"/>
              </a:rPr>
              <a:t>Historicamente, 85% da movimentação de navios concentra-se no sul e sudeste do Brasil, restando as demais regiões 15%, proporção que encarece duplamente o custo de operação da </a:t>
            </a:r>
            <a:r>
              <a:rPr lang="pt-BR" sz="1800" dirty="0" err="1">
                <a:latin typeface="+mj-lt"/>
              </a:rPr>
              <a:t>ZPs</a:t>
            </a:r>
            <a:r>
              <a:rPr lang="pt-BR" sz="1800" dirty="0">
                <a:latin typeface="+mj-lt"/>
              </a:rPr>
              <a:t> destas, distantes dos centros fornecedores e pela baixa movimentação.</a:t>
            </a:r>
            <a:endParaRPr lang="pt-BR" sz="1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3498" y="1921396"/>
            <a:ext cx="9037004" cy="110799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numCol="3" rtlCol="0">
            <a:spAutoFit/>
          </a:bodyPr>
          <a:lstStyle/>
          <a:p>
            <a:pPr marL="446088" indent="-11113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Porto Belém</a:t>
            </a:r>
          </a:p>
          <a:p>
            <a:pPr marL="446088" indent="-11113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Porto Miramar</a:t>
            </a:r>
          </a:p>
          <a:p>
            <a:pPr marL="446088" indent="-11113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Porto Vila do Conde</a:t>
            </a:r>
          </a:p>
          <a:p>
            <a:pPr marL="811213" indent="-11113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pt-BR" sz="1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Terminal AGROPALMA</a:t>
            </a:r>
          </a:p>
          <a:p>
            <a:pPr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Terminal Portuário de Outeiro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Terminal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graneleiro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da ADM</a:t>
            </a:r>
          </a:p>
          <a:p>
            <a:pPr marL="263525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</a:pPr>
            <a:endParaRPr lang="pt-BR" sz="1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285750" indent="-22225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Terminal do IRCC</a:t>
            </a:r>
          </a:p>
          <a:p>
            <a:pPr marL="285750" indent="-22225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Terminal Portuário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Graneleiro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de Barcarena</a:t>
            </a:r>
          </a:p>
        </p:txBody>
      </p:sp>
    </p:spTree>
    <p:extLst>
      <p:ext uri="{BB962C8B-B14F-4D97-AF65-F5344CB8AC3E}">
        <p14:creationId xmlns:p14="http://schemas.microsoft.com/office/powerpoint/2010/main" val="882975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Na ZP-03 o tempo de deslocamento entre a origem do prático (atalaia) e o local da manobra pode levar mais de cinco horas...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033311"/>
              </p:ext>
            </p:extLst>
          </p:nvPr>
        </p:nvGraphicFramePr>
        <p:xfrm>
          <a:off x="1331640" y="1921396"/>
          <a:ext cx="6552728" cy="288032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987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Trecho</a:t>
                      </a:r>
                      <a:endParaRPr lang="pt-BR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Tempo de duração/modalidade</a:t>
                      </a:r>
                      <a:endParaRPr lang="pt-BR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Tempo de preparação e briefing</a:t>
                      </a:r>
                      <a:endParaRPr lang="pt-BR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Espadarte - Belém</a:t>
                      </a:r>
                      <a:endParaRPr lang="pt-BR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3h (automóvel) +</a:t>
                      </a:r>
                    </a:p>
                    <a:p>
                      <a:pPr indent="2266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1,5h (lancha)</a:t>
                      </a:r>
                      <a:endParaRPr lang="pt-BR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00000"/>
                        </a:lnSpc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40 min</a:t>
                      </a:r>
                      <a:endParaRPr lang="pt-BR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Mosqueiro – Belém</a:t>
                      </a:r>
                      <a:endParaRPr lang="pt-BR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1,5h (lancha)</a:t>
                      </a:r>
                      <a:endParaRPr lang="pt-BR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40 min</a:t>
                      </a:r>
                      <a:endParaRPr lang="pt-BR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Vila do Conde - Belém</a:t>
                      </a:r>
                      <a:endParaRPr lang="pt-BR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+mj-lt"/>
                        </a:rPr>
                        <a:t>2h (lancha)</a:t>
                      </a:r>
                      <a:endParaRPr lang="pt-BR" sz="1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266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</a:rPr>
                        <a:t>40 min</a:t>
                      </a:r>
                      <a:endParaRPr lang="pt-BR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06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76256" y="4513684"/>
            <a:ext cx="2088232" cy="120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Mecanismo de mercado vigente é eficiente e proporciona bem-estar...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6642" y="1451248"/>
            <a:ext cx="8047806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1800" b="1" dirty="0">
                <a:latin typeface="+mj-lt"/>
              </a:rPr>
              <a:t>O mercado de serviço de praticagem apresenta características peculiares</a:t>
            </a:r>
            <a:endParaRPr lang="pt-BR" sz="1800" dirty="0">
              <a:latin typeface="+mj-lt"/>
            </a:endParaRPr>
          </a:p>
          <a:p>
            <a:endParaRPr lang="pt-BR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156449"/>
              </p:ext>
            </p:extLst>
          </p:nvPr>
        </p:nvGraphicFramePr>
        <p:xfrm>
          <a:off x="827584" y="1849388"/>
          <a:ext cx="7471742" cy="2871773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735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5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47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effectLst/>
                          <a:latin typeface="Calibri Light" panose="020F0302020204030204" pitchFamily="34" charset="0"/>
                        </a:rPr>
                        <a:t>LADO DA OFERTA</a:t>
                      </a: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kern="1200" dirty="0">
                          <a:effectLst/>
                          <a:latin typeface="Calibri Light" panose="020F0302020204030204" pitchFamily="34" charset="0"/>
                        </a:rPr>
                        <a:t>LADO DA DEMANDA</a:t>
                      </a:r>
                      <a:endParaRPr lang="pt-BR" sz="2000" b="1" kern="1200" dirty="0">
                        <a:solidFill>
                          <a:schemeClr val="lt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8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Calibri Light" panose="020F0302020204030204" pitchFamily="34" charset="0"/>
                        </a:rPr>
                        <a:t>Número</a:t>
                      </a:r>
                      <a:r>
                        <a:rPr lang="pt-BR" sz="1800" baseline="0" dirty="0">
                          <a:effectLst/>
                          <a:latin typeface="Calibri Light" panose="020F0302020204030204" pitchFamily="34" charset="0"/>
                        </a:rPr>
                        <a:t> reduzido de ofertantes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Calibri Light" panose="020F0302020204030204" pitchFamily="34" charset="0"/>
                        </a:rPr>
                        <a:t>Número reduzido</a:t>
                      </a:r>
                      <a:r>
                        <a:rPr lang="pt-BR" sz="1800" baseline="0" dirty="0">
                          <a:effectLst/>
                          <a:latin typeface="Calibri Light" panose="020F0302020204030204" pitchFamily="34" charset="0"/>
                        </a:rPr>
                        <a:t> de demandantes</a:t>
                      </a:r>
                      <a:endParaRPr lang="pt-BR" sz="1800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512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Calibri Light" panose="020F0302020204030204" pitchFamily="34" charset="0"/>
                        </a:rPr>
                        <a:t>OLIGOPÓLIO</a:t>
                      </a:r>
                      <a:endParaRPr lang="pt-BR" sz="1800" b="1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Calibri Light" panose="020F0302020204030204" pitchFamily="34" charset="0"/>
                        </a:rPr>
                        <a:t>OLIGOPSÔNIO</a:t>
                      </a:r>
                      <a:endParaRPr lang="pt-BR" sz="1800" b="1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145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Calibri Light" panose="020F0302020204030204" pitchFamily="34" charset="0"/>
                        </a:rPr>
                        <a:t>Maior</a:t>
                      </a:r>
                      <a:r>
                        <a:rPr lang="pt-BR" sz="1800" baseline="0" dirty="0">
                          <a:effectLst/>
                          <a:latin typeface="Calibri Light" panose="020F0302020204030204" pitchFamily="34" charset="0"/>
                        </a:rPr>
                        <a:t> poder de barganha para os práticos</a:t>
                      </a:r>
                      <a:endParaRPr lang="pt-BR" sz="1800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Calibri Light" panose="020F0302020204030204" pitchFamily="34" charset="0"/>
                        </a:rPr>
                        <a:t>Desequilibra o poder de negociação em favor dos armadores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064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effectLst/>
                          <a:latin typeface="Calibri Light" panose="020F0302020204030204" pitchFamily="34" charset="0"/>
                        </a:rPr>
                        <a:t>MODELO DE BARGANHA COM ARBITRAGEM</a:t>
                      </a:r>
                    </a:p>
                    <a:p>
                      <a:pPr algn="ctr"/>
                      <a:r>
                        <a:rPr lang="pt-BR" sz="2000" b="1" baseline="0" dirty="0">
                          <a:effectLst/>
                          <a:latin typeface="Calibri Light" panose="020F0302020204030204" pitchFamily="34" charset="0"/>
                        </a:rPr>
                        <a:t>EFICIENTE NO SENTIDO DE PARETO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827584" y="4801716"/>
            <a:ext cx="7488832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84901" tIns="42450" rIns="84901" bIns="42450" rtlCol="0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None/>
              <a:defRPr sz="20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 marL="636760" indent="-212253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2200"/>
            </a:lvl2pPr>
            <a:lvl3pPr marL="1061267" indent="-212253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900"/>
            </a:lvl3pPr>
            <a:lvl4pPr marL="1485774" indent="-212253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</a:lvl4pPr>
            <a:lvl5pPr marL="1910281" indent="-212253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</a:lvl5pPr>
            <a:lvl6pPr marL="2334788" indent="-212253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</a:lvl6pPr>
            <a:lvl7pPr marL="2759295" indent="-212253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</a:lvl7pPr>
            <a:lvl8pPr marL="3183802" indent="-212253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</a:lvl8pPr>
            <a:lvl9pPr marL="3608309" indent="-212253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sz="2200" dirty="0"/>
              <a:t>Uma intervenção é adequada quando ocorre forte assimetria entre as partes, o que </a:t>
            </a:r>
            <a:r>
              <a:rPr lang="pt-BR" sz="2200" u="sng" dirty="0"/>
              <a:t>não é o caso</a:t>
            </a:r>
          </a:p>
        </p:txBody>
      </p:sp>
    </p:spTree>
    <p:extLst>
      <p:ext uri="{BB962C8B-B14F-4D97-AF65-F5344CB8AC3E}">
        <p14:creationId xmlns:p14="http://schemas.microsoft.com/office/powerpoint/2010/main" val="2984717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732240" y="4335378"/>
            <a:ext cx="2304256" cy="1345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Além dos 25 práticos que atuam na, são necessários outros funcionários, que compõem a estrutura de apoio...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61764" y="1489348"/>
            <a:ext cx="7886700" cy="3626115"/>
          </a:xfrm>
          <a:prstGeom prst="rect">
            <a:avLst/>
          </a:prstGeom>
        </p:spPr>
        <p:txBody>
          <a:bodyPr vert="horz" lIns="84901" tIns="42450" rIns="84901" bIns="42450" rtlCol="0">
            <a:normAutofit/>
          </a:bodyPr>
          <a:lstStyle>
            <a:lvl1pPr marL="212253" indent="-212253" algn="l" defTabSz="849014" rtl="0" eaLnBrk="1" latinLnBrk="0" hangingPunct="1">
              <a:lnSpc>
                <a:spcPct val="90000"/>
              </a:lnSpc>
              <a:spcBef>
                <a:spcPts val="928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36760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61267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85774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910281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334788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9295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3802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8309" indent="-212253" algn="l" defTabSz="849014" rtl="0" eaLnBrk="1" latinLnBrk="0" hangingPunct="1">
              <a:lnSpc>
                <a:spcPct val="90000"/>
              </a:lnSpc>
              <a:spcBef>
                <a:spcPts val="46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400" dirty="0">
              <a:latin typeface="+mj-lt"/>
            </a:endParaRPr>
          </a:p>
          <a:p>
            <a:endParaRPr lang="pt-BR" sz="1400" dirty="0">
              <a:latin typeface="+mj-lt"/>
            </a:endParaRPr>
          </a:p>
          <a:p>
            <a:endParaRPr lang="pt-BR" sz="14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latin typeface="+mj-lt"/>
              </a:rPr>
              <a:t>94 funcionários</a:t>
            </a:r>
          </a:p>
        </p:txBody>
      </p:sp>
      <p:sp>
        <p:nvSpPr>
          <p:cNvPr id="5" name="Chave esquerda 4"/>
          <p:cNvSpPr/>
          <p:nvPr/>
        </p:nvSpPr>
        <p:spPr>
          <a:xfrm>
            <a:off x="3491880" y="2137420"/>
            <a:ext cx="726846" cy="1949925"/>
          </a:xfrm>
          <a:prstGeom prst="leftBrace">
            <a:avLst>
              <a:gd name="adj1" fmla="val 13564"/>
              <a:gd name="adj2" fmla="val 26460"/>
            </a:avLst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07604" y="4576003"/>
            <a:ext cx="723680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pt-BR" sz="1800" dirty="0">
                <a:latin typeface="+mj-lt"/>
                <a:cs typeface="Aharoni" panose="02010803020104030203" pitchFamily="2" charset="-79"/>
              </a:rPr>
              <a:t>Distribuídos na base no Porto de Belém, no estaleiro e nas duas atalaias (estações de praticagem), uma em Belém e outra no distrito de Vista Alegre.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67944" y="2137420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Calibri Light" panose="020F0302020204030204" pitchFamily="34" charset="0"/>
              </a:rPr>
              <a:t>Área administrativa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Calibri Light" panose="020F0302020204030204" pitchFamily="34" charset="0"/>
              </a:rPr>
              <a:t>Pilotos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Calibri Light" panose="020F0302020204030204" pitchFamily="34" charset="0"/>
              </a:rPr>
              <a:t>Marinheiros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Calibri Light" panose="020F0302020204030204" pitchFamily="34" charset="0"/>
              </a:rPr>
              <a:t>Mecânicos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Calibri Light" panose="020F0302020204030204" pitchFamily="34" charset="0"/>
              </a:rPr>
              <a:t>Plantonistas</a:t>
            </a:r>
          </a:p>
        </p:txBody>
      </p:sp>
    </p:spTree>
    <p:extLst>
      <p:ext uri="{BB962C8B-B14F-4D97-AF65-F5344CB8AC3E}">
        <p14:creationId xmlns:p14="http://schemas.microsoft.com/office/powerpoint/2010/main" val="1155002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6732240" y="4335378"/>
            <a:ext cx="2304256" cy="1345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Apesar da alta qualidade do serviço na ZP-03, sabe-se que novos investimentos ainda são necessários...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2353444"/>
            <a:ext cx="2287166" cy="733362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sz="1600" dirty="0">
                <a:latin typeface="+mj-lt"/>
              </a:rPr>
              <a:t>Oferecer serviços de excelência em condições adversas depende de:</a:t>
            </a:r>
          </a:p>
        </p:txBody>
      </p:sp>
      <p:cxnSp>
        <p:nvCxnSpPr>
          <p:cNvPr id="5" name="Conector angulado 4"/>
          <p:cNvCxnSpPr>
            <a:stCxn id="3" idx="3"/>
            <a:endCxn id="6" idx="1"/>
          </p:cNvCxnSpPr>
          <p:nvPr/>
        </p:nvCxnSpPr>
        <p:spPr>
          <a:xfrm flipV="1">
            <a:off x="2394670" y="1817963"/>
            <a:ext cx="1981874" cy="902162"/>
          </a:xfrm>
          <a:prstGeom prst="bentConnector3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376544" y="1529931"/>
            <a:ext cx="24482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</a:rPr>
              <a:t>Realização de sondagens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444208" y="2188478"/>
            <a:ext cx="24482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</a:rPr>
              <a:t>Aquisição de novas lanchas de praticagem</a:t>
            </a:r>
          </a:p>
        </p:txBody>
      </p:sp>
      <p:sp>
        <p:nvSpPr>
          <p:cNvPr id="8" name="Retângulo 7"/>
          <p:cNvSpPr/>
          <p:nvPr/>
        </p:nvSpPr>
        <p:spPr>
          <a:xfrm>
            <a:off x="4344526" y="2847025"/>
            <a:ext cx="353984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</a:rPr>
              <a:t>Construção de nova atalaia integrando administração – atalaia - oficina</a:t>
            </a:r>
          </a:p>
        </p:txBody>
      </p:sp>
      <p:sp>
        <p:nvSpPr>
          <p:cNvPr id="9" name="Retângulo 8"/>
          <p:cNvSpPr/>
          <p:nvPr/>
        </p:nvSpPr>
        <p:spPr>
          <a:xfrm>
            <a:off x="6444208" y="3505572"/>
            <a:ext cx="244827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</a:rPr>
              <a:t>Atualização de canais navegáveis por demanda dos usuários</a:t>
            </a:r>
          </a:p>
        </p:txBody>
      </p:sp>
      <p:cxnSp>
        <p:nvCxnSpPr>
          <p:cNvPr id="14" name="Conector angulado 13"/>
          <p:cNvCxnSpPr>
            <a:stCxn id="3" idx="3"/>
            <a:endCxn id="7" idx="1"/>
          </p:cNvCxnSpPr>
          <p:nvPr/>
        </p:nvCxnSpPr>
        <p:spPr>
          <a:xfrm flipV="1">
            <a:off x="2394670" y="2476510"/>
            <a:ext cx="4049538" cy="243615"/>
          </a:xfrm>
          <a:prstGeom prst="bentConnector3">
            <a:avLst>
              <a:gd name="adj1" fmla="val 24597"/>
            </a:avLst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do 17"/>
          <p:cNvCxnSpPr>
            <a:stCxn id="3" idx="3"/>
          </p:cNvCxnSpPr>
          <p:nvPr/>
        </p:nvCxnSpPr>
        <p:spPr>
          <a:xfrm>
            <a:off x="2394670" y="2720125"/>
            <a:ext cx="1949856" cy="384524"/>
          </a:xfrm>
          <a:prstGeom prst="bentConnector3">
            <a:avLst>
              <a:gd name="adj1" fmla="val 51172"/>
            </a:avLst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do 20"/>
          <p:cNvCxnSpPr>
            <a:stCxn id="3" idx="3"/>
            <a:endCxn id="9" idx="1"/>
          </p:cNvCxnSpPr>
          <p:nvPr/>
        </p:nvCxnSpPr>
        <p:spPr>
          <a:xfrm>
            <a:off x="2394670" y="2720125"/>
            <a:ext cx="4049538" cy="114548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125685" y="4269380"/>
            <a:ext cx="892899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pt-BR" sz="1800" dirty="0">
                <a:latin typeface="+mj-lt"/>
              </a:rPr>
              <a:t>Tais investimentos ainda não foram integralmente efetivados devido aos </a:t>
            </a:r>
            <a:r>
              <a:rPr lang="pt-BR" sz="1800" u="sng" dirty="0">
                <a:latin typeface="+mj-lt"/>
              </a:rPr>
              <a:t>altos valores agregados </a:t>
            </a:r>
            <a:r>
              <a:rPr lang="pt-BR" sz="1800" dirty="0">
                <a:latin typeface="+mj-lt"/>
              </a:rPr>
              <a:t>dos equipamentos em questão, falta de segurança devido aos altos índices de roubo e vandalismo, pelos </a:t>
            </a:r>
            <a:r>
              <a:rPr lang="pt-BR" sz="1800" u="sng" dirty="0">
                <a:latin typeface="+mj-lt"/>
              </a:rPr>
              <a:t>altos custos de deslocamento </a:t>
            </a:r>
            <a:r>
              <a:rPr lang="pt-BR" sz="1800" dirty="0">
                <a:latin typeface="+mj-lt"/>
              </a:rPr>
              <a:t>envolvidos e pela necessidade de </a:t>
            </a:r>
            <a:r>
              <a:rPr lang="pt-BR" sz="1800" u="sng" dirty="0">
                <a:latin typeface="+mj-lt"/>
              </a:rPr>
              <a:t>dispender recursos em atividades que garantam a segurança da navegação </a:t>
            </a:r>
            <a:r>
              <a:rPr lang="pt-BR" sz="1800" dirty="0">
                <a:latin typeface="+mj-lt"/>
              </a:rPr>
              <a:t>e que seriam de responsabilidade do poder público.</a:t>
            </a:r>
          </a:p>
        </p:txBody>
      </p:sp>
    </p:spTree>
    <p:extLst>
      <p:ext uri="{BB962C8B-B14F-4D97-AF65-F5344CB8AC3E}">
        <p14:creationId xmlns:p14="http://schemas.microsoft.com/office/powerpoint/2010/main" val="3593250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Entidades de praticagem prestam serviços fundamentais para a segurança da navegação, que deveriam ser prestados pelo poder público 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737378"/>
            <a:ext cx="7886700" cy="832090"/>
          </a:xfrm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latin typeface="+mj-lt"/>
              </a:rPr>
              <a:t>Os custos com atividades que não são a atividade fim da empresa de praticagem são significativamente elevados!!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634420" y="2929508"/>
            <a:ext cx="7875160" cy="792088"/>
            <a:chOff x="467544" y="2929508"/>
            <a:chExt cx="7875160" cy="792088"/>
          </a:xfrm>
        </p:grpSpPr>
        <p:sp>
          <p:nvSpPr>
            <p:cNvPr id="4" name="Retângulo 3"/>
            <p:cNvSpPr/>
            <p:nvPr/>
          </p:nvSpPr>
          <p:spPr>
            <a:xfrm>
              <a:off x="4512954" y="2929508"/>
              <a:ext cx="1800200" cy="7920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+mj-lt"/>
                </a:rPr>
                <a:t>Monitoramento de rios </a:t>
              </a:r>
            </a:p>
          </p:txBody>
        </p:sp>
        <p:sp>
          <p:nvSpPr>
            <p:cNvPr id="5" name="Retângulo 4"/>
            <p:cNvSpPr/>
            <p:nvPr/>
          </p:nvSpPr>
          <p:spPr>
            <a:xfrm>
              <a:off x="2483403" y="2929508"/>
              <a:ext cx="1826488" cy="7920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+mj-lt"/>
                </a:rPr>
                <a:t>Batimetria de canais</a:t>
              </a:r>
            </a:p>
          </p:txBody>
        </p:sp>
        <p:sp>
          <p:nvSpPr>
            <p:cNvPr id="6" name="Retângulo 5"/>
            <p:cNvSpPr/>
            <p:nvPr/>
          </p:nvSpPr>
          <p:spPr>
            <a:xfrm>
              <a:off x="467544" y="2929508"/>
              <a:ext cx="1812796" cy="7920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+mj-lt"/>
                </a:rPr>
                <a:t>Estações meteorológicas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6516216" y="2929508"/>
              <a:ext cx="1826488" cy="7920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+mj-lt"/>
                </a:rPr>
                <a:t>Controle de fluxo de embarcações nos portos</a:t>
              </a:r>
            </a:p>
          </p:txBody>
        </p:sp>
      </p:grpSp>
      <p:sp>
        <p:nvSpPr>
          <p:cNvPr id="9" name="Triângulo isósceles 8"/>
          <p:cNvSpPr/>
          <p:nvPr/>
        </p:nvSpPr>
        <p:spPr>
          <a:xfrm rot="10800000">
            <a:off x="755576" y="4081635"/>
            <a:ext cx="7560840" cy="288032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7504" y="4585692"/>
            <a:ext cx="892899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pt-BR" sz="1800" dirty="0">
                <a:latin typeface="+mj-lt"/>
              </a:rPr>
              <a:t>Destacamos que com esses serviços, fazemos parte da solução dos problemas e necessidades regionais, e a CNAP desconsidera tais custos no modelo de regulação proposto</a:t>
            </a:r>
          </a:p>
        </p:txBody>
      </p:sp>
    </p:spTree>
    <p:extLst>
      <p:ext uri="{BB962C8B-B14F-4D97-AF65-F5344CB8AC3E}">
        <p14:creationId xmlns:p14="http://schemas.microsoft.com/office/powerpoint/2010/main" val="3350566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A lotação atual prevista na NORMAM-12/DPC contempla 36 Práticos na ZP-3, mas atualmente o número de práticos atuantes é inferior...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977888"/>
              </p:ext>
            </p:extLst>
          </p:nvPr>
        </p:nvGraphicFramePr>
        <p:xfrm>
          <a:off x="628650" y="1520825"/>
          <a:ext cx="7886700" cy="362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4954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3073524"/>
            <a:ext cx="8136904" cy="648072"/>
          </a:xfrm>
        </p:spPr>
        <p:txBody>
          <a:bodyPr/>
          <a:lstStyle/>
          <a:p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DE PRATICAGEM 20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560" y="4153644"/>
            <a:ext cx="7600950" cy="1296144"/>
          </a:xfrm>
        </p:spPr>
        <p:txBody>
          <a:bodyPr>
            <a:normAutofit/>
          </a:bodyPr>
          <a:lstStyle/>
          <a:p>
            <a:endParaRPr lang="pt-BR" sz="1000" b="0" dirty="0">
              <a:solidFill>
                <a:srgbClr val="E7CC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2" descr="Resultado de imagem para lagoa dos patos praticag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252"/>
            <a:ext cx="2322298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9214" y="625252"/>
            <a:ext cx="2018598" cy="1512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 cstate="print"/>
          <a:srcRect l="1" r="-906"/>
          <a:stretch/>
        </p:blipFill>
        <p:spPr>
          <a:xfrm>
            <a:off x="4356791" y="625252"/>
            <a:ext cx="2820197" cy="1512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/>
          <a:srcRect r="3443"/>
          <a:stretch/>
        </p:blipFill>
        <p:spPr>
          <a:xfrm>
            <a:off x="2257648" y="625252"/>
            <a:ext cx="2242344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86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1104636"/>
          </a:xfrm>
        </p:spPr>
        <p:txBody>
          <a:bodyPr/>
          <a:lstStyle/>
          <a:p>
            <a:r>
              <a:rPr lang="pt-BR" sz="2200" dirty="0">
                <a:solidFill>
                  <a:schemeClr val="bg1"/>
                </a:solidFill>
              </a:rPr>
              <a:t>A Estrutura Inicial de Referência proposta incorre em graves erros que desconsideram características essenciais e </a:t>
            </a:r>
            <a:r>
              <a:rPr lang="pt-BR" sz="2200" dirty="0" bmk="_Toc410302848"/>
              <a:t>levam</a:t>
            </a:r>
            <a:r>
              <a:rPr lang="pt-BR" sz="2200" dirty="0">
                <a:solidFill>
                  <a:schemeClr val="bg1"/>
                </a:solidFill>
              </a:rPr>
              <a:t> à subestimação do custo real da ZP-20...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424782396"/>
              </p:ext>
            </p:extLst>
          </p:nvPr>
        </p:nvGraphicFramePr>
        <p:xfrm>
          <a:off x="827584" y="1097756"/>
          <a:ext cx="7488832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21971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732240" y="4335378"/>
            <a:ext cx="2304256" cy="1345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Mais de 50% dos navios que solicitam o serviço de praticagem na ZP-20 transportam cargas perigosas...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521355"/>
            <a:ext cx="7886700" cy="277630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dirty="0">
                <a:latin typeface="+mj-lt"/>
              </a:rPr>
              <a:t>Fertilizantes</a:t>
            </a: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dirty="0">
                <a:latin typeface="+mj-lt"/>
              </a:rPr>
              <a:t>Cargas pesadas</a:t>
            </a: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dirty="0">
                <a:latin typeface="+mj-lt"/>
              </a:rPr>
              <a:t>GLP</a:t>
            </a: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dirty="0">
                <a:latin typeface="+mj-lt"/>
              </a:rPr>
              <a:t>Produtos químicos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638690" y="4506133"/>
            <a:ext cx="786662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pt-BR" sz="2000" b="1" dirty="0">
                <a:latin typeface="+mj-lt"/>
              </a:rPr>
              <a:t>Alta toxidade e periculosidade </a:t>
            </a:r>
            <a:r>
              <a:rPr lang="pt-BR" sz="2000" b="1" dirty="0">
                <a:latin typeface="+mj-lt"/>
                <a:sym typeface="Wingdings" panose="05000000000000000000" pitchFamily="2" charset="2"/>
              </a:rPr>
              <a:t></a:t>
            </a:r>
            <a:r>
              <a:rPr lang="pt-BR" sz="2000" b="1" dirty="0">
                <a:latin typeface="+mj-lt"/>
              </a:rPr>
              <a:t> acidentes com embarcações que transportam esses tipos de produto podem gerar acidentes de altíssimas magnitudes!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1462585"/>
            <a:ext cx="1872208" cy="1372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/>
          <a:srcRect l="3128" t="9859" r="6153" b="9859"/>
          <a:stretch/>
        </p:blipFill>
        <p:spPr>
          <a:xfrm>
            <a:off x="3713117" y="2049948"/>
            <a:ext cx="2463741" cy="1478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838399"/>
            <a:ext cx="3254936" cy="1483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7446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732240" y="4335378"/>
            <a:ext cx="2304256" cy="1345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O transporte de cargas pela ZP-20 sofre concorrência de outros modais...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2569468"/>
            <a:ext cx="7886700" cy="29203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Rodoviário</a:t>
            </a: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Ferroviário</a:t>
            </a: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 err="1">
                <a:latin typeface="+mj-lt"/>
              </a:rPr>
              <a:t>Dutoviário</a:t>
            </a:r>
            <a:endParaRPr lang="pt-BR" sz="2000" dirty="0">
              <a:latin typeface="+mj-lt"/>
            </a:endParaRP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</a:rPr>
              <a:t>Aquaviário</a:t>
            </a:r>
            <a:br>
              <a:rPr lang="pt-BR" sz="2000" dirty="0">
                <a:latin typeface="+mj-lt"/>
              </a:rPr>
            </a:br>
            <a:r>
              <a:rPr lang="pt-BR" sz="2000" dirty="0">
                <a:latin typeface="+mj-lt"/>
              </a:rPr>
              <a:t>(barcaças)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0167" y="1591821"/>
            <a:ext cx="2902488" cy="2703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154783"/>
            <a:ext cx="3159369" cy="1768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8376" y="3781000"/>
            <a:ext cx="4263581" cy="1833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197694" y="1694795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alibri Light" panose="020F0302020204030204" pitchFamily="34" charset="0"/>
              </a:rPr>
              <a:t>Concorrência perfeita entre os modais:</a:t>
            </a:r>
          </a:p>
        </p:txBody>
      </p:sp>
    </p:spTree>
    <p:extLst>
      <p:ext uri="{BB962C8B-B14F-4D97-AF65-F5344CB8AC3E}">
        <p14:creationId xmlns:p14="http://schemas.microsoft.com/office/powerpoint/2010/main" val="402747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732240" y="4335378"/>
            <a:ext cx="2304256" cy="1345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200" dirty="0"/>
              <a:t>Embora o prático atue a bordo sozinho, ele depende de uma infraestrutura de apoio, que é composta por equipamentos, recursos humanos e instalações...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1764" y="1489348"/>
            <a:ext cx="7886700" cy="3626115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>
                <a:latin typeface="+mj-lt"/>
              </a:rPr>
              <a:t>Infraestrutura de apoio:</a:t>
            </a:r>
          </a:p>
          <a:p>
            <a:endParaRPr lang="pt-BR" sz="1400" dirty="0">
              <a:latin typeface="+mj-lt"/>
            </a:endParaRPr>
          </a:p>
          <a:p>
            <a:pPr marL="0" indent="0">
              <a:buNone/>
            </a:pPr>
            <a:r>
              <a:rPr lang="pt-BR" dirty="0">
                <a:latin typeface="+mj-lt"/>
              </a:rPr>
              <a:t>+ 50 funcionários</a:t>
            </a:r>
          </a:p>
        </p:txBody>
      </p:sp>
      <p:sp>
        <p:nvSpPr>
          <p:cNvPr id="4" name="Chave esquerda 3"/>
          <p:cNvSpPr/>
          <p:nvPr/>
        </p:nvSpPr>
        <p:spPr>
          <a:xfrm>
            <a:off x="3426638" y="2137420"/>
            <a:ext cx="792088" cy="1949925"/>
          </a:xfrm>
          <a:prstGeom prst="leftBrace">
            <a:avLst>
              <a:gd name="adj1" fmla="val 13564"/>
              <a:gd name="adj2" fmla="val 18254"/>
            </a:avLst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074710" y="2137420"/>
            <a:ext cx="2808312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Sedes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Centro de Controle de Operações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A bordo das embarcações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Bases de apoio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07604" y="4441676"/>
            <a:ext cx="723680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pt-BR" sz="1800" dirty="0">
                <a:latin typeface="+mj-lt"/>
              </a:rPr>
              <a:t>Os CCO possuem equipamentos de radiocomunicação, sistemas informatizados de registro e disponibilização de dados sobre o tráfego portuário, marés, condições meteorológicas, entre outros</a:t>
            </a:r>
          </a:p>
        </p:txBody>
      </p:sp>
    </p:spTree>
    <p:extLst>
      <p:ext uri="{BB962C8B-B14F-4D97-AF65-F5344CB8AC3E}">
        <p14:creationId xmlns:p14="http://schemas.microsoft.com/office/powerpoint/2010/main" val="308778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dirty="0"/>
              <a:t>Relembrando os três pontos...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21354"/>
            <a:ext cx="7831782" cy="385642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  <a:cs typeface="Aharoni" panose="02010803020104030203" pitchFamily="2" charset="-79"/>
              </a:rPr>
              <a:t>O equilíbrio obtido mediante as negociações entre práticos e armadores resulta em uma situação ótima no sentido de Pareto,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não necessitando de intervenção</a:t>
            </a:r>
            <a:endParaRPr lang="pt-BR" sz="2000" dirty="0">
              <a:solidFill>
                <a:schemeClr val="accent6">
                  <a:lumMod val="50000"/>
                </a:schemeClr>
              </a:solidFill>
              <a:latin typeface="+mj-lt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  <a:cs typeface="Aharoni" panose="02010803020104030203" pitchFamily="2" charset="-79"/>
              </a:rPr>
              <a:t>O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modelo escolhido pela CNAP não é adequado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pt-BR" sz="2000" dirty="0">
                <a:latin typeface="+mj-lt"/>
                <a:cs typeface="Aharoni" panose="02010803020104030203" pitchFamily="2" charset="-79"/>
              </a:rPr>
              <a:t>devido a uma série de questões econômicas, estatísticas e técnicas</a:t>
            </a:r>
          </a:p>
          <a:p>
            <a:pPr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pt-BR" sz="2000" dirty="0">
                <a:latin typeface="+mj-lt"/>
                <a:cs typeface="Aharoni" panose="02010803020104030203" pitchFamily="2" charset="-79"/>
              </a:rPr>
              <a:t>A metodologia da CNAP apresenta diversos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pontos contestáveis</a:t>
            </a:r>
            <a:r>
              <a:rPr lang="pt-BR" sz="2000" dirty="0">
                <a:latin typeface="+mj-lt"/>
                <a:cs typeface="Aharoni" panose="02010803020104030203" pitchFamily="2" charset="-79"/>
              </a:rPr>
              <a:t>, principalmente no que se refere às ZPs de longa distância, que geram </a:t>
            </a:r>
            <a:r>
              <a:rPr lang="pt-BR" sz="2000" b="1" u="sng" dirty="0">
                <a:solidFill>
                  <a:schemeClr val="accent6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graves distorções</a:t>
            </a:r>
            <a:endParaRPr lang="pt-BR" sz="2000" dirty="0">
              <a:solidFill>
                <a:schemeClr val="accent6">
                  <a:lumMod val="50000"/>
                </a:schemeClr>
              </a:solidFill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720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Os altos custos fixos e a escala em rodízio inviabilizam um sistema concorrencial e tornam o oligopólio com intervenção a forma mais eficiente de organização...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903198"/>
              </p:ext>
            </p:extLst>
          </p:nvPr>
        </p:nvGraphicFramePr>
        <p:xfrm>
          <a:off x="628650" y="1520825"/>
          <a:ext cx="7886700" cy="3208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4"/>
          <p:cNvSpPr/>
          <p:nvPr/>
        </p:nvSpPr>
        <p:spPr>
          <a:xfrm>
            <a:off x="683568" y="4873724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Melhora a coordenação e fiscalização do serviço pela Autoridade Marítima</a:t>
            </a:r>
          </a:p>
        </p:txBody>
      </p:sp>
    </p:spTree>
    <p:extLst>
      <p:ext uri="{BB962C8B-B14F-4D97-AF65-F5344CB8AC3E}">
        <p14:creationId xmlns:p14="http://schemas.microsoft.com/office/powerpoint/2010/main" val="12361068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da sensibilidade da RRR às premissas adotadas...</a:t>
            </a:r>
          </a:p>
        </p:txBody>
      </p:sp>
    </p:spTree>
    <p:extLst>
      <p:ext uri="{BB962C8B-B14F-4D97-AF65-F5344CB8AC3E}">
        <p14:creationId xmlns:p14="http://schemas.microsoft.com/office/powerpoint/2010/main" val="35222011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Alta sensibilidade do modelo proposto ao valor das variáveis explicativas adotado...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1356"/>
            <a:ext cx="580053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296480"/>
            <a:ext cx="7524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 Nota: (*) O valor calculado para a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RRR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ajustada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não é exatamente igual ao apresentado na Tabela 16, pág. 67 da CP 5/2014). A falta de transparência nos cálculos realizados pela CP 5/2014 prejudica sua réplica.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165485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RRR – ZP-03</a:t>
            </a:r>
          </a:p>
        </p:txBody>
      </p:sp>
    </p:spTree>
    <p:extLst>
      <p:ext uri="{BB962C8B-B14F-4D97-AF65-F5344CB8AC3E}">
        <p14:creationId xmlns:p14="http://schemas.microsoft.com/office/powerpoint/2010/main" val="8173037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Fator de equivalência é arbitrário e muito sensível às premissas adotadas, afetando consideravelmente os resultados da RRR...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705372"/>
            <a:ext cx="7886700" cy="34420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accent6">
                  <a:lumMod val="50000"/>
                </a:schemeClr>
              </a:buClr>
            </a:pPr>
            <a:r>
              <a:rPr lang="pt-BR" sz="2200" dirty="0">
                <a:latin typeface="+mj-lt"/>
              </a:rPr>
              <a:t>Pequenas alterações nas variáveis que o compõe – os critérios para o cálculo do percentual de fator de ajuste – afetam consideravelmente o RRR final.</a:t>
            </a:r>
          </a:p>
          <a:p>
            <a:pPr>
              <a:lnSpc>
                <a:spcPct val="110000"/>
              </a:lnSpc>
              <a:buClr>
                <a:schemeClr val="accent6">
                  <a:lumMod val="50000"/>
                </a:schemeClr>
              </a:buClr>
            </a:pPr>
            <a:r>
              <a:rPr lang="pt-BR" sz="2200" dirty="0">
                <a:latin typeface="+mj-lt"/>
              </a:rPr>
              <a:t>Outras duas premissas - a definição da ZP-03 como ZP de longa distância e a velocidade média estipulada de 10 nós - alteram muito o valor da remuneração ajustada e são amplamente questionáveis.</a:t>
            </a:r>
          </a:p>
          <a:p>
            <a:pPr>
              <a:lnSpc>
                <a:spcPct val="110000"/>
              </a:lnSpc>
              <a:buClr>
                <a:schemeClr val="accent6">
                  <a:lumMod val="50000"/>
                </a:schemeClr>
              </a:buClr>
            </a:pPr>
            <a:endParaRPr lang="pt-B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8945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Simulações mostram o quão sensível a definição do </a:t>
            </a:r>
            <a:r>
              <a:rPr lang="pt-BR" sz="2400" dirty="0" err="1"/>
              <a:t>Feq</a:t>
            </a:r>
            <a:r>
              <a:rPr lang="pt-BR" sz="2400" dirty="0"/>
              <a:t> adotado pela CNAP é a pequenas alterações em suas premissas...</a:t>
            </a:r>
          </a:p>
        </p:txBody>
      </p:sp>
      <p:sp>
        <p:nvSpPr>
          <p:cNvPr id="5" name="Retângulo 4"/>
          <p:cNvSpPr/>
          <p:nvPr/>
        </p:nvSpPr>
        <p:spPr>
          <a:xfrm>
            <a:off x="7308304" y="5161756"/>
            <a:ext cx="1440160" cy="553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395536" y="1345332"/>
          <a:ext cx="835292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516974" y="155006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accent6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65725" y="211683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51992" y="27134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102190" y="32895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59171" y="38656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71972" y="44416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accent6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39552" y="50177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accent6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258761" y="3255703"/>
            <a:ext cx="1340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Cenários</a:t>
            </a:r>
          </a:p>
        </p:txBody>
      </p:sp>
    </p:spTree>
    <p:extLst>
      <p:ext uri="{BB962C8B-B14F-4D97-AF65-F5344CB8AC3E}">
        <p14:creationId xmlns:p14="http://schemas.microsoft.com/office/powerpoint/2010/main" val="2982613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pPr lvl="0"/>
            <a:r>
              <a:rPr lang="pt-BR" altLang="pt-BR" dirty="0" err="1">
                <a:ea typeface="Times New Roman" panose="02020603050405020304" pitchFamily="18" charset="0"/>
                <a:cs typeface="Arial" panose="020B0604020202020204" pitchFamily="34" charset="0"/>
              </a:rPr>
              <a:t>RRRs</a:t>
            </a:r>
            <a:r>
              <a:rPr lang="pt-BR" altLang="pt-BR" dirty="0">
                <a:ea typeface="Times New Roman" panose="02020603050405020304" pitchFamily="18" charset="0"/>
                <a:cs typeface="Arial" panose="020B0604020202020204" pitchFamily="34" charset="0"/>
              </a:rPr>
              <a:t> calculadas por cenário (ZP-01)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3075" name="Imagem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09" y="1489748"/>
            <a:ext cx="669245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5157981"/>
            <a:ext cx="752432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 Nota: (*) O valor calculado para a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RRR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ajustada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não é exatamente igual ao apresentado na Tabela 16, pág. 67 da CP 5/2014, pois o valor para o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tempo médio de manobra ajustado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calculado com base nas regras estabelecidas pela CP 5/2014 foi de 12,03, diferente do apresentado na Tabela 14, pag. 63 da CP 5/2014 (11,20). A falta de transparência nos cálculos realizados pela CP 5/2014 prejudica sua réplica.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904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21196"/>
            <a:ext cx="7886700" cy="1008533"/>
          </a:xfrm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altLang="pt-BR" dirty="0">
                <a:ea typeface="Times New Roman" panose="02020603050405020304" pitchFamily="18" charset="0"/>
                <a:cs typeface="Arial" panose="020B0604020202020204" pitchFamily="34" charset="0"/>
              </a:rPr>
              <a:t>Diferenças em relação ao proposto pela CNAP variam de 60% a 525% (ZP-01)...</a:t>
            </a:r>
            <a:endParaRPr lang="pt-BR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51520" y="1455052"/>
          <a:ext cx="8568954" cy="334666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8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8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04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6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92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87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994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08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Hipóteses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Velocidade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média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(em milhas)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ZP-03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no cálculo do p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Intensidade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de manobra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RRR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Cenários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15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Fora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Como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CURTA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Como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LONGA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92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200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RRR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calculada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 em relação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à RRR sem ajuste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pt-PT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 em relação à RRR da CP 5/2014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Sem ajuste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R$ 13.069</a:t>
                      </a:r>
                      <a:endParaRPr lang="pt-BR" sz="110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pt-BR" sz="110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CP 5/2014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R$ 1.437*</a:t>
                      </a:r>
                      <a:endParaRPr lang="pt-BR" sz="110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Light" panose="020F0302020204030204" pitchFamily="34" charset="0"/>
                        </a:rPr>
                        <a:t>-89,0%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pt-BR" sz="110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1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R$ 2.964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Light" panose="020F0302020204030204" pitchFamily="34" charset="0"/>
                        </a:rPr>
                        <a:t>-77,3%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106,3%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2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R$ 3.815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Light" panose="020F0302020204030204" pitchFamily="34" charset="0"/>
                        </a:rPr>
                        <a:t>-70,8%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165,5%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Cenário 3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R$ 3.271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Light" panose="020F0302020204030204" pitchFamily="34" charset="0"/>
                        </a:rPr>
                        <a:t>-75,0%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127,7%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4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R$ 6.844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Light" panose="020F0302020204030204" pitchFamily="34" charset="0"/>
                        </a:rPr>
                        <a:t>-47,6%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376,4%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5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R$ 2.310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-82,3%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60,8%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6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R$ 5.089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-61,1%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254,2%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Cenário 7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R$ 8.983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 Light" panose="020F0302020204030204" pitchFamily="34" charset="0"/>
                        </a:rPr>
                        <a:t>-31,3%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525,3%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157981"/>
            <a:ext cx="752432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 Nota: (*) O valor calculado para a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RRR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ajustada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não é exatamente igual ao apresentado na Tabela 16, pág. 67 da CP 5/2014, pois o valor para o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tempo médio de manobra ajustado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calculado com base nas regras estabelecidas pela CP 5/2014 foi de 12,03, diferente do apresentado na Tabela 14, pag. 63 da CP 5/2014 (11,20). A falta de transparência nos cálculos realizados pela CP 5/2014 prejudica sua réplica.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94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altLang="pt-BR" dirty="0" err="1">
                <a:ea typeface="Times New Roman" panose="02020603050405020304" pitchFamily="18" charset="0"/>
                <a:cs typeface="Arial" panose="020B0604020202020204" pitchFamily="34" charset="0"/>
              </a:rPr>
              <a:t>RRRs</a:t>
            </a:r>
            <a:r>
              <a:rPr lang="pt-BR" altLang="pt-BR" dirty="0">
                <a:ea typeface="Times New Roman" panose="02020603050405020304" pitchFamily="18" charset="0"/>
                <a:cs typeface="Arial" panose="020B0604020202020204" pitchFamily="34" charset="0"/>
              </a:rPr>
              <a:t> calculadas por cenário (ZP-02)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5296480"/>
            <a:ext cx="7524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 Nota: (*) O valor calculado para a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RRR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ajustada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não é exatamente igual ao apresentado na Tabela 16, pág. 67 da CP 5/2014). A falta de transparência nos cálculos realizados pela CP 5/2014 prejudica sua réplica.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35" y="1489348"/>
            <a:ext cx="6684033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177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>
                <a:ea typeface="Times New Roman" panose="02020603050405020304" pitchFamily="18" charset="0"/>
                <a:cs typeface="Arial" panose="020B0604020202020204" pitchFamily="34" charset="0"/>
              </a:rPr>
              <a:t>Diferenças em relação ao proposto pela CNAP variam de 70% a 215% (ZP-02)...</a:t>
            </a:r>
            <a:endParaRPr lang="pt-BR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2"/>
          <p:cNvGraphicFramePr>
            <a:graphicFrameLocks noGrp="1"/>
          </p:cNvGraphicFramePr>
          <p:nvPr>
            <p:extLst/>
          </p:nvPr>
        </p:nvGraphicFramePr>
        <p:xfrm>
          <a:off x="251520" y="1599068"/>
          <a:ext cx="8568954" cy="334666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8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8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04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6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92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87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994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08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Hipóteses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Velocidade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média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(em milhas)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ZP-03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no cálculo do p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Intensidade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de manobra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RRR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Cenários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15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Fora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Como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CURTA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Como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LONGA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92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200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RRR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calculada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 em relação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à RRR sem ajuste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pt-PT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 em relação à RRR da CP 5/2014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Sem ajuste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R$ 1.538,2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CP 5/2014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R$ 440,2*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-71,4%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1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R$ 762,8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-50,4%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73,3%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2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R$ 882,5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-42,6%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100,5%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Cenário 3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R$ 809,0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-47,4%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83,8%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4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R$ 1.180,1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-23,3%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168,1%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5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R$ 749,2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-51,3%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70,2%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6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R$ 1.133,7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-26,3%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157,5%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Cenário 7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R$ 1.382,9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-10,1%</a:t>
                      </a: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214,1%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296480"/>
            <a:ext cx="7524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 Nota: (*) O valor calculado para a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RRR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ajustada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não é exatamente igual ao apresentado na Tabela 16, pág. 67 da CP 5/2014). A falta de transparência nos cálculos realizados pela CP 5/2014 prejudica sua réplica.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681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altLang="pt-BR" dirty="0" err="1">
                <a:ea typeface="Times New Roman" panose="02020603050405020304" pitchFamily="18" charset="0"/>
                <a:cs typeface="Arial" panose="020B0604020202020204" pitchFamily="34" charset="0"/>
              </a:rPr>
              <a:t>RRRs</a:t>
            </a:r>
            <a:r>
              <a:rPr lang="pt-BR" altLang="pt-BR" dirty="0">
                <a:ea typeface="Times New Roman" panose="02020603050405020304" pitchFamily="18" charset="0"/>
                <a:cs typeface="Arial" panose="020B0604020202020204" pitchFamily="34" charset="0"/>
              </a:rPr>
              <a:t> calculadas por cenário (ZP-20)</a:t>
            </a:r>
            <a:endParaRPr lang="pt-BR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296480"/>
            <a:ext cx="7524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 Nota: (*) O valor calculado para a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RRR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ajustada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não é exatamente igual ao apresentado na Tabela 16, pág. 67 da CP 5/2014). A falta de transparência nos cálculos realizados pela CP 5/2014 prejudica sua réplica.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35" y="1561756"/>
            <a:ext cx="6684033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4972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21196"/>
            <a:ext cx="7886700" cy="1008533"/>
          </a:xfrm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altLang="pt-BR" sz="2400" dirty="0">
                <a:ea typeface="Times New Roman" panose="02020603050405020304" pitchFamily="18" charset="0"/>
                <a:cs typeface="Arial" panose="020B0604020202020204" pitchFamily="34" charset="0"/>
              </a:rPr>
              <a:t>Diferenças em relação ao proposto pela CNAP variam de 145% a 510% (ZP-20)...</a:t>
            </a:r>
            <a:endParaRPr lang="pt-BR" sz="2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79512" y="1455052"/>
          <a:ext cx="8784979" cy="334666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959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3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32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32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42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42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542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08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Hipóteses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Velocidade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média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(em milhas)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ZP-03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no cálculo do p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Intensidade </a:t>
                      </a:r>
                      <a:br>
                        <a:rPr lang="pt-PT" sz="110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de manobra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RRR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Cenários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15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Fora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Como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CURTA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Como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LONGA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92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200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RRR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calculada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 em relação </a:t>
                      </a:r>
                      <a:b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à RRR sem ajuste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pt-PT" sz="1100" b="1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 em relação à RRR da CP5/2014</a:t>
                      </a:r>
                      <a:endParaRPr lang="pt-BR" sz="11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Sem ajuste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R$ 2.276,8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CP 5/2014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R$ 238,2*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-89,5%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1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R$ 618,8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-72,8%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159,7%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2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R$ 772,6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-66,1%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224,3%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3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R$ 677,6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-70,2%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184,4%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4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R$ 1.174,5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-48,4%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393,0%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5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R$ 585,5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-74,3%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145,8%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Cenário 6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R$ 1.085,4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-52,3%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355,6%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Cenário 7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t-BR" sz="110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R$ 1.449,0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-36,4%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kern="12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508,2%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296480"/>
            <a:ext cx="7524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-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 Nota: (*) O valor calculado para a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RRR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altLang="pt-BR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ajustada</a:t>
            </a:r>
            <a: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não é exatamente igual ao apresentado na Tabela 16, pág. 67 da CP 5/2014). A falta de transparência nos cálculos realizados pela CP 5/2014 prejudica sua réplica.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92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altLang="pt-BR" sz="2400" dirty="0" err="1" bmk="_Toc410302848"/>
              <a:t>Ex</a:t>
            </a:r>
            <a:r>
              <a:rPr lang="pt-BR" altLang="pt-BR" sz="2400" dirty="0" bmk="_Toc410302848"/>
              <a:t>: na ZP-01 os </a:t>
            </a:r>
            <a:r>
              <a:rPr lang="pt-BR" sz="2400" dirty="0"/>
              <a:t>quatro maiores grupos de demandantes são responsáveis por 75% dos contratos firmados</a:t>
            </a:r>
            <a:r>
              <a:rPr lang="pt-BR" altLang="pt-BR" sz="2400" dirty="0" bmk="_Toc410302848"/>
              <a:t>...</a:t>
            </a:r>
            <a:endParaRPr lang="pt-BR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128591"/>
              </p:ext>
            </p:extLst>
          </p:nvPr>
        </p:nvGraphicFramePr>
        <p:xfrm>
          <a:off x="467543" y="1705372"/>
          <a:ext cx="8064897" cy="331236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48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8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8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44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Grupo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ITACOATIARA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TROMBETAS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SANTARÉM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SANTANA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MUNGUBA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ALIANÇA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8,03%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5,17%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CNNT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20,55%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2,27%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22,49%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16,16%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ELCANO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8,23%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1,32%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LOGIN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4,96%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23,10%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6,89%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MERCOSUL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5,75%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3,70%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NAVIERA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0,39%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0,25%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NORSUL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19,30%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3,09%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PANCOAST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1,27%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0,20%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PETROBRAS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31,65%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14,46%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22,19%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6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POOL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23,54%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48,10%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9,09%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27,71%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9,80%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27,00%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SINDANPA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5,12%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88,64%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16,87%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90,20%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11,70%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ZAMIN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18,47%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0,00%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</a:rPr>
                        <a:t>2,33%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32048" y="501774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ZP-01. Elaboração e análise: GO Associados.</a:t>
            </a:r>
            <a:endParaRPr lang="pt-BR" altLang="pt-BR" sz="900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23628" y="134533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800" b="1" dirty="0" bmk="_Toc410302848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Contratos de serviços da ZP-01 por grupo de contratantes</a:t>
            </a:r>
            <a:endParaRPr lang="pt-BR" sz="1800" b="1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718048" y="5233764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OLIGOPSÔNIO</a:t>
            </a:r>
          </a:p>
        </p:txBody>
      </p:sp>
    </p:spTree>
    <p:extLst>
      <p:ext uri="{BB962C8B-B14F-4D97-AF65-F5344CB8AC3E}">
        <p14:creationId xmlns:p14="http://schemas.microsoft.com/office/powerpoint/2010/main" val="41498085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Distorções provenientes do modelo proposto...</a:t>
            </a:r>
          </a:p>
        </p:txBody>
      </p:sp>
    </p:spTree>
    <p:extLst>
      <p:ext uri="{BB962C8B-B14F-4D97-AF65-F5344CB8AC3E}">
        <p14:creationId xmlns:p14="http://schemas.microsoft.com/office/powerpoint/2010/main" val="8804185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400" dirty="0"/>
              <a:t>Cada hora a mais trabalhada tem remuneração unitária inferior...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353444"/>
            <a:ext cx="562330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ângulo 7"/>
          <p:cNvSpPr/>
          <p:nvPr/>
        </p:nvSpPr>
        <p:spPr>
          <a:xfrm>
            <a:off x="827584" y="1470764"/>
            <a:ext cx="3672408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Relação negativa entre o tempo médio de manobra e a remuneração indicam </a:t>
            </a:r>
            <a:r>
              <a:rPr lang="pt-PT" sz="1400" u="sng" dirty="0">
                <a:latin typeface="+mj-lt"/>
              </a:rPr>
              <a:t>retornos decrescentes por hora trabalhada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860032" y="1470764"/>
            <a:ext cx="3456384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Tendencia a reduzir o tempo de manobra, o que pode prejudicar a qualidade do serviço prestado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4537467" y="1705372"/>
            <a:ext cx="288032" cy="2160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14015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PT" sz="2400" dirty="0"/>
              <a:t>Aumento na quantidade demandada do serviço por prático faz a remuneração líquida por hora de manobra diminuir...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63688" y="4657700"/>
            <a:ext cx="5544616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dirty="0">
                <a:latin typeface="+mj-lt"/>
              </a:rPr>
              <a:t>A cada 100 manobras a mais o retorno diminui US$ 608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578" y="1650999"/>
            <a:ext cx="560483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82628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PT" sz="2400" dirty="0"/>
              <a:t>Relação não linear entre RRR e distância percorrida...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23528" y="4585692"/>
            <a:ext cx="511256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Relação entre distância e RRR inverte de sinal a partir de 95,38 milhas, passando a ser positivo e exponencial</a:t>
            </a:r>
            <a:endParaRPr lang="pt-PT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875" y="1561356"/>
            <a:ext cx="561240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5902676" y="4585692"/>
            <a:ext cx="2773780" cy="584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PT" dirty="0">
                <a:latin typeface="+mj-lt"/>
              </a:rPr>
              <a:t>Apliaca-se o fator de equivalência arbitrariamente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5530589" y="4764241"/>
            <a:ext cx="288032" cy="2160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87275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200" dirty="0"/>
              <a:t>A remuneração dos práticos da ZP-03 é  muito distorcida em relação às demais </a:t>
            </a:r>
            <a:r>
              <a:rPr lang="pt-BR" sz="2200" dirty="0" err="1"/>
              <a:t>ZPs</a:t>
            </a:r>
            <a:r>
              <a:rPr lang="pt-BR" sz="2200" dirty="0"/>
              <a:t> brasileiras pois esta na parte decrescente da curva...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33364"/>
            <a:ext cx="5616624" cy="38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6265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200" dirty="0">
                <a:solidFill>
                  <a:schemeClr val="bg1"/>
                </a:solidFill>
              </a:rPr>
              <a:t>Observam-se distorções consideráveis quando se comparam as reais remunerações nas </a:t>
            </a:r>
            <a:r>
              <a:rPr lang="pt-BR" sz="2200" dirty="0" err="1">
                <a:solidFill>
                  <a:schemeClr val="bg1"/>
                </a:solidFill>
              </a:rPr>
              <a:t>ZPs</a:t>
            </a:r>
            <a:r>
              <a:rPr lang="pt-BR" sz="2200" dirty="0">
                <a:solidFill>
                  <a:schemeClr val="bg1"/>
                </a:solidFill>
              </a:rPr>
              <a:t> de longa e nas </a:t>
            </a:r>
            <a:r>
              <a:rPr lang="pt-BR" sz="2200" dirty="0" err="1">
                <a:solidFill>
                  <a:schemeClr val="bg1"/>
                </a:solidFill>
              </a:rPr>
              <a:t>ZPs</a:t>
            </a:r>
            <a:r>
              <a:rPr lang="pt-BR" sz="2200" dirty="0">
                <a:solidFill>
                  <a:schemeClr val="bg1"/>
                </a:solidFill>
              </a:rPr>
              <a:t> de curta duração...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503548" y="1561356"/>
                <a:ext cx="8136904" cy="2088232"/>
              </a:xfr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normAutofit fontScale="77500" lnSpcReduction="20000"/>
              </a:bodyPr>
              <a:lstStyle/>
              <a:p>
                <a:pPr marL="0" indent="0" algn="ctr">
                  <a:lnSpc>
                    <a:spcPct val="130000"/>
                  </a:lnSpc>
                  <a:buNone/>
                </a:pPr>
                <a:r>
                  <a:rPr lang="pt-BR" sz="2200" dirty="0">
                    <a:latin typeface="+mj-lt"/>
                  </a:rPr>
                  <a:t>A </a:t>
                </a:r>
                <a:r>
                  <a:rPr lang="pt-BR" sz="2200" b="1" u="sng" dirty="0">
                    <a:latin typeface="+mj-lt"/>
                  </a:rPr>
                  <a:t>real</a:t>
                </a:r>
                <a:r>
                  <a:rPr lang="pt-BR" sz="2200" dirty="0">
                    <a:latin typeface="+mj-lt"/>
                  </a:rPr>
                  <a:t> remuneração líquida por hora de manobra para as ZPs de longa duração (</a:t>
                </a:r>
                <a:r>
                  <a:rPr lang="pt-BR" sz="2200" b="1" dirty="0">
                    <a:latin typeface="+mj-lt"/>
                  </a:rPr>
                  <a:t>não indicada pela CNAP</a:t>
                </a:r>
                <a:r>
                  <a:rPr lang="pt-BR" sz="2200" dirty="0">
                    <a:latin typeface="+mj-lt"/>
                  </a:rPr>
                  <a:t>) é calculada multiplicando a RRR ajustada pela razão entre o tempo médio de manobra ajustado (pelo fator de equivalência) e o tempo médio de manobra.</a:t>
                </a:r>
              </a:p>
              <a:p>
                <a:pPr marL="0" indent="0" algn="ctr">
                  <a:lnSpc>
                    <a:spcPct val="130000"/>
                  </a:lnSpc>
                  <a:buNone/>
                </a:pPr>
                <a:endParaRPr lang="pt-BR" sz="1000" dirty="0">
                  <a:latin typeface="+mj-lt"/>
                </a:endParaRPr>
              </a:p>
              <a:p>
                <a:pPr marL="0" indent="0" algn="ctr">
                  <a:lnSpc>
                    <a:spcPct val="13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𝑅𝑅𝑅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𝑟𝑒𝑎𝑙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𝑅𝑅𝑅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𝐶𝑁𝐴𝑃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𝑇𝑒𝑚𝑝𝑜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é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𝑑𝑖𝑜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𝐸𝑞𝑢𝑖𝑣𝑎𝑙𝑒𝑛𝑡𝑒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𝑚𝑎𝑛𝑜𝑏𝑟𝑎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𝑇𝑒𝑚𝑝𝑜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é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𝑑𝑖𝑜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𝑚𝑎𝑛𝑜𝑏𝑟𝑎</m:t>
                          </m:r>
                        </m:den>
                      </m:f>
                    </m:oMath>
                  </m:oMathPara>
                </a14:m>
                <a:endParaRPr lang="pt-BR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548" y="1561356"/>
                <a:ext cx="8136904" cy="2088232"/>
              </a:xfr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52151" y="3947977"/>
          <a:ext cx="5716281" cy="16016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3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4907">
                <a:tc>
                  <a:txBody>
                    <a:bodyPr/>
                    <a:lstStyle/>
                    <a:p>
                      <a:pPr marL="0" marR="0" indent="0" algn="ctr" defTabSz="8490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+mj-lt"/>
                        </a:rPr>
                        <a:t>Remuneração</a:t>
                      </a:r>
                      <a:r>
                        <a:rPr lang="pt-BR" sz="1600" baseline="0" dirty="0">
                          <a:latin typeface="+mj-lt"/>
                        </a:rPr>
                        <a:t> líquida por hora de manobra 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ZP 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ZP 02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ZP 20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35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CNAP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latin typeface="+mj-lt"/>
                        </a:rPr>
                        <a:t>R$ 1.410,73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latin typeface="+mj-lt"/>
                        </a:rPr>
                        <a:t>R$ 425,71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8490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+mj-lt"/>
                        </a:rPr>
                        <a:t>R$ 238,24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REAL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latin typeface="+mj-lt"/>
                        </a:rPr>
                        <a:t>R$</a:t>
                      </a:r>
                      <a:r>
                        <a:rPr lang="pt-BR" baseline="0" dirty="0">
                          <a:latin typeface="+mj-lt"/>
                        </a:rPr>
                        <a:t> 501,43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latin typeface="+mj-lt"/>
                        </a:rPr>
                        <a:t>R$ 265,49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latin typeface="+mj-lt"/>
                        </a:rPr>
                        <a:t>R$ 136,60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4756-7208-4C74-94D5-2DE61FD4E2B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584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7340"/>
            <a:ext cx="6529447" cy="40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644"/>
            <a:ext cx="7886700" cy="999680"/>
          </a:xfrm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>
                <a:solidFill>
                  <a:schemeClr val="bg1"/>
                </a:solidFill>
              </a:rPr>
              <a:t>A remuneração por hora na ZP-07 chega a ser 380% maior e na ZP-06 quase 340% maior que na ZP-01...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95" y="5399266"/>
            <a:ext cx="309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450439"/>
            <a:ext cx="3145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</a:rPr>
              <a:t>Remuneração líquida por hora </a:t>
            </a:r>
            <a:br>
              <a:rPr lang="pt-BR" dirty="0">
                <a:latin typeface="+mj-lt"/>
              </a:rPr>
            </a:br>
            <a:r>
              <a:rPr lang="pt-BR" b="1" dirty="0">
                <a:latin typeface="+mj-lt"/>
              </a:rPr>
              <a:t>REAL</a:t>
            </a:r>
            <a:r>
              <a:rPr lang="pt-BR" dirty="0">
                <a:latin typeface="+mj-lt"/>
              </a:rPr>
              <a:t> de manobra por prático </a:t>
            </a:r>
            <a:br>
              <a:rPr lang="pt-BR" dirty="0">
                <a:latin typeface="+mj-lt"/>
              </a:rPr>
            </a:br>
            <a:r>
              <a:rPr lang="pt-BR" dirty="0">
                <a:latin typeface="+mj-lt"/>
              </a:rPr>
              <a:t>(em R$)</a:t>
            </a:r>
          </a:p>
        </p:txBody>
      </p:sp>
    </p:spTree>
    <p:extLst>
      <p:ext uri="{BB962C8B-B14F-4D97-AF65-F5344CB8AC3E}">
        <p14:creationId xmlns:p14="http://schemas.microsoft.com/office/powerpoint/2010/main" val="27266834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pPr marL="0" indent="0"/>
            <a:r>
              <a:rPr lang="pt-BR" sz="2400" dirty="0"/>
              <a:t>Descompasso de tratamento entre as </a:t>
            </a:r>
            <a:r>
              <a:rPr lang="pt-BR" sz="2400" dirty="0" err="1"/>
              <a:t>ZPs</a:t>
            </a:r>
            <a:r>
              <a:rPr lang="pt-BR" sz="2400" dirty="0"/>
              <a:t> de curta e de longa duração faz com na ZP-01 se trabalhe 4 vezes mais horas que na ZP-12 e a remuneração seja igual...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8064" y="1521355"/>
            <a:ext cx="3957794" cy="2492660"/>
          </a:xfrm>
        </p:spPr>
        <p:txBody>
          <a:bodyPr>
            <a:normAutofit fontScale="92500" lnSpcReduction="20000"/>
          </a:bodyPr>
          <a:lstStyle/>
          <a:p>
            <a:pPr marL="180975" indent="-180975"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r>
              <a:rPr lang="pt-BR" sz="1800" u="sng" dirty="0">
                <a:latin typeface="+mj-lt"/>
              </a:rPr>
              <a:t>ZP-14:</a:t>
            </a:r>
            <a:r>
              <a:rPr lang="pt-BR" sz="1800" dirty="0">
                <a:latin typeface="+mj-lt"/>
              </a:rPr>
              <a:t>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563 horas </a:t>
            </a:r>
            <a:r>
              <a:rPr lang="pt-BR" sz="1800" dirty="0">
                <a:latin typeface="+mj-lt"/>
              </a:rPr>
              <a:t>líquidas trabalhadas por ano equivalem uma remuneração anual de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R$ 987.757,73</a:t>
            </a:r>
          </a:p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r>
              <a:rPr lang="pt-BR" sz="1800" u="sng" dirty="0">
                <a:latin typeface="+mj-lt"/>
              </a:rPr>
              <a:t>ZP-01:</a:t>
            </a:r>
            <a:r>
              <a:rPr lang="pt-BR" sz="1800" dirty="0">
                <a:latin typeface="+mj-lt"/>
              </a:rPr>
              <a:t>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755 horas </a:t>
            </a:r>
            <a:r>
              <a:rPr lang="pt-BR" sz="1800" dirty="0">
                <a:latin typeface="+mj-lt"/>
              </a:rPr>
              <a:t>líquidas trabalhadas por ano equivalem uma remuneração anual de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R$ 378.524,28 semelhante à </a:t>
            </a:r>
            <a:r>
              <a:rPr lang="pt-BR" sz="1800" u="sng" dirty="0">
                <a:latin typeface="+mj-lt"/>
              </a:rPr>
              <a:t>ZP 12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cuja quantidade de horas é inferior a 200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5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/>
          <a:stretch/>
        </p:blipFill>
        <p:spPr bwMode="auto">
          <a:xfrm>
            <a:off x="68812" y="2264122"/>
            <a:ext cx="4935236" cy="3117895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7"/>
          <p:cNvSpPr txBox="1"/>
          <p:nvPr/>
        </p:nvSpPr>
        <p:spPr>
          <a:xfrm>
            <a:off x="340186" y="1479292"/>
            <a:ext cx="43924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+mj-lt"/>
              </a:rPr>
              <a:t>Comparação da remuneração líquida anual frente ao n</a:t>
            </a:r>
            <a:r>
              <a:rPr lang="pt-BR" sz="1400" baseline="30000" dirty="0">
                <a:latin typeface="+mj-lt"/>
              </a:rPr>
              <a:t>o</a:t>
            </a:r>
            <a:r>
              <a:rPr lang="pt-BR" sz="1500" dirty="0">
                <a:latin typeface="+mj-lt"/>
              </a:rPr>
              <a:t> de horas trabalhadas por ano, por prático, de acordo com a CP5/2014</a:t>
            </a:r>
          </a:p>
        </p:txBody>
      </p:sp>
      <p:sp>
        <p:nvSpPr>
          <p:cNvPr id="7" name="Rectangle 8"/>
          <p:cNvSpPr/>
          <p:nvPr/>
        </p:nvSpPr>
        <p:spPr>
          <a:xfrm>
            <a:off x="35496" y="5382017"/>
            <a:ext cx="323278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2, 3, 4 e 5. Elaboração e análise: GO Associados.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5292079" y="4382442"/>
            <a:ext cx="381377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+mj-lt"/>
              </a:rPr>
              <a:t>Isso gera distorções consideráveis quando compara as remunerações de ZPs de longa e curta durações </a:t>
            </a:r>
          </a:p>
        </p:txBody>
      </p:sp>
      <p:sp>
        <p:nvSpPr>
          <p:cNvPr id="10" name="Triângulo isósceles 9"/>
          <p:cNvSpPr/>
          <p:nvPr/>
        </p:nvSpPr>
        <p:spPr>
          <a:xfrm rot="10800000">
            <a:off x="5508104" y="4009548"/>
            <a:ext cx="3240360" cy="288112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/>
          <p:cNvSpPr/>
          <p:nvPr/>
        </p:nvSpPr>
        <p:spPr>
          <a:xfrm>
            <a:off x="2123136" y="2641476"/>
            <a:ext cx="504056" cy="28803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646308" y="3869963"/>
            <a:ext cx="458233" cy="28803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969108" y="4014015"/>
            <a:ext cx="1764000" cy="0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>
            <a:off x="1004916" y="2798192"/>
            <a:ext cx="1260000" cy="0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303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76" y="1370732"/>
            <a:ext cx="6530400" cy="40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999680"/>
          </a:xfrm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>
                <a:solidFill>
                  <a:schemeClr val="bg1"/>
                </a:solidFill>
              </a:rPr>
              <a:t>A remuneração por hora na ZP-07 chega a ser 806% maior e na ZP-06 quase 730% maior que na ZP-02...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5399266"/>
            <a:ext cx="309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768276" y="1395484"/>
            <a:ext cx="3145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</a:rPr>
              <a:t>Remuneração líquida por hora </a:t>
            </a:r>
            <a:br>
              <a:rPr lang="pt-BR" dirty="0">
                <a:latin typeface="+mj-lt"/>
              </a:rPr>
            </a:br>
            <a:r>
              <a:rPr lang="pt-BR" b="1" dirty="0">
                <a:latin typeface="+mj-lt"/>
              </a:rPr>
              <a:t>REAL</a:t>
            </a:r>
            <a:r>
              <a:rPr lang="pt-BR" dirty="0">
                <a:latin typeface="+mj-lt"/>
              </a:rPr>
              <a:t> de manobra por prático </a:t>
            </a:r>
            <a:br>
              <a:rPr lang="pt-BR" dirty="0">
                <a:latin typeface="+mj-lt"/>
              </a:rPr>
            </a:br>
            <a:r>
              <a:rPr lang="pt-BR" dirty="0">
                <a:latin typeface="+mj-lt"/>
              </a:rPr>
              <a:t>(em R$)</a:t>
            </a:r>
          </a:p>
        </p:txBody>
      </p:sp>
    </p:spTree>
    <p:extLst>
      <p:ext uri="{BB962C8B-B14F-4D97-AF65-F5344CB8AC3E}">
        <p14:creationId xmlns:p14="http://schemas.microsoft.com/office/powerpoint/2010/main" val="22514449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600" dirty="0"/>
              <a:t>Na ZP-02 se trabalha 7 vezes mais horas para obter uma remuneração semelhante à da ZP-21...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8064" y="1593363"/>
            <a:ext cx="3888432" cy="2344257"/>
          </a:xfrm>
        </p:spPr>
        <p:txBody>
          <a:bodyPr>
            <a:normAutofit/>
          </a:bodyPr>
          <a:lstStyle/>
          <a:p>
            <a:pPr marL="180975" indent="-180975">
              <a:lnSpc>
                <a:spcPct val="100000"/>
              </a:lnSpc>
              <a:buClr>
                <a:schemeClr val="accent6">
                  <a:lumMod val="50000"/>
                </a:schemeClr>
              </a:buClr>
            </a:pPr>
            <a:r>
              <a:rPr lang="pt-BR" sz="1800" u="sng" dirty="0">
                <a:latin typeface="+mj-lt"/>
              </a:rPr>
              <a:t>ZP-21:</a:t>
            </a:r>
            <a:r>
              <a:rPr lang="pt-BR" sz="1800" dirty="0">
                <a:latin typeface="+mj-lt"/>
              </a:rPr>
              <a:t>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169 horas </a:t>
            </a:r>
            <a:r>
              <a:rPr lang="pt-BR" sz="1800" dirty="0">
                <a:latin typeface="+mj-lt"/>
              </a:rPr>
              <a:t>líquidas trabalhadas por ano equivalem uma remuneração anual de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R$ 360.000,00</a:t>
            </a:r>
            <a:endParaRPr lang="pt-BR" sz="1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180975" indent="-180975">
              <a:lnSpc>
                <a:spcPct val="100000"/>
              </a:lnSpc>
              <a:buClr>
                <a:schemeClr val="accent6">
                  <a:lumMod val="50000"/>
                </a:schemeClr>
              </a:buClr>
            </a:pPr>
            <a:r>
              <a:rPr lang="pt-BR" sz="1800" u="sng" dirty="0">
                <a:latin typeface="+mj-lt"/>
              </a:rPr>
              <a:t>ZP-02:</a:t>
            </a:r>
            <a:r>
              <a:rPr lang="pt-BR" sz="1800" dirty="0">
                <a:latin typeface="+mj-lt"/>
              </a:rPr>
              <a:t> para a mesma remuneração anual (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R$ 365.000,00</a:t>
            </a:r>
            <a:r>
              <a:rPr lang="pt-BR" sz="1800" dirty="0">
                <a:latin typeface="+mj-lt"/>
              </a:rPr>
              <a:t>), são necessárias quase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1.400 horas </a:t>
            </a:r>
            <a:r>
              <a:rPr lang="pt-BR" sz="1800" dirty="0">
                <a:latin typeface="+mj-lt"/>
              </a:rPr>
              <a:t>líquidas trabalhadas por ano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5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/>
          <a:stretch/>
        </p:blipFill>
        <p:spPr bwMode="auto">
          <a:xfrm>
            <a:off x="35496" y="2147475"/>
            <a:ext cx="5040560" cy="3350491"/>
          </a:xfrm>
          <a:prstGeom prst="rect">
            <a:avLst/>
          </a:prstGeom>
          <a:noFill/>
          <a:ln>
            <a:solidFill>
              <a:sysClr val="window" lastClr="FFFFFF">
                <a:lumMod val="65000"/>
              </a:sys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7"/>
          <p:cNvSpPr txBox="1"/>
          <p:nvPr/>
        </p:nvSpPr>
        <p:spPr>
          <a:xfrm>
            <a:off x="359532" y="1417340"/>
            <a:ext cx="43924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Calibri Light" pitchFamily="34" charset="0"/>
              </a:rPr>
              <a:t>Comparação da remuneração líquida anual frente ao n</a:t>
            </a:r>
            <a:r>
              <a:rPr lang="pt-BR" sz="1400" baseline="30000" dirty="0">
                <a:latin typeface="Calibri Light" pitchFamily="34" charset="0"/>
              </a:rPr>
              <a:t>o</a:t>
            </a:r>
            <a:r>
              <a:rPr lang="pt-BR" sz="1500" dirty="0">
                <a:latin typeface="Calibri Light" pitchFamily="34" charset="0"/>
              </a:rPr>
              <a:t> de horas trabalhadas por ano, por prático, de acordo com a CP5/2014</a:t>
            </a:r>
          </a:p>
        </p:txBody>
      </p:sp>
      <p:sp>
        <p:nvSpPr>
          <p:cNvPr id="7" name="Rectangle 8"/>
          <p:cNvSpPr/>
          <p:nvPr/>
        </p:nvSpPr>
        <p:spPr>
          <a:xfrm>
            <a:off x="35496" y="5382017"/>
            <a:ext cx="323278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2, 3, 4 e 5. Elaboração e análise: GO Associados.</a:t>
            </a:r>
            <a:r>
              <a:rPr lang="pt-BR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5292079" y="4270808"/>
            <a:ext cx="381377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+mj-lt"/>
              </a:rPr>
              <a:t>Isso gera distorções consideráveis quando compara as remunerações de ZPs de longa e curta durações </a:t>
            </a:r>
          </a:p>
        </p:txBody>
      </p:sp>
      <p:sp>
        <p:nvSpPr>
          <p:cNvPr id="10" name="Triângulo isósceles 9"/>
          <p:cNvSpPr/>
          <p:nvPr/>
        </p:nvSpPr>
        <p:spPr>
          <a:xfrm rot="10800000">
            <a:off x="5292080" y="3937620"/>
            <a:ext cx="3528392" cy="288032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 flipH="1">
            <a:off x="1069368" y="4078992"/>
            <a:ext cx="3240000" cy="0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4199260" y="3901068"/>
            <a:ext cx="458233" cy="28803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364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750069"/>
              </p:ext>
            </p:extLst>
          </p:nvPr>
        </p:nvGraphicFramePr>
        <p:xfrm>
          <a:off x="842340" y="1849388"/>
          <a:ext cx="2829560" cy="368299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885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276"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kern="1200" dirty="0">
                          <a:effectLst/>
                          <a:latin typeface="Calibri Light" panose="020F0302020204030204" pitchFamily="34" charset="0"/>
                        </a:rPr>
                        <a:t>Grupo</a:t>
                      </a: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84901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i="1" kern="1200" dirty="0" err="1">
                          <a:effectLst/>
                          <a:latin typeface="Calibri Light" panose="020F0302020204030204" pitchFamily="34" charset="0"/>
                        </a:rPr>
                        <a:t>Share</a:t>
                      </a:r>
                      <a:endParaRPr lang="pt-BR" sz="1200" b="1" i="1" kern="1200" dirty="0"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Petrobras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b="1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</a:rPr>
                        <a:t>57,5%</a:t>
                      </a:r>
                      <a:endParaRPr lang="pt-BR" sz="1300" b="1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ISS Marine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8,6%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Aliança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5,8%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MOL Brasil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5,6%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 err="1">
                          <a:effectLst/>
                          <a:latin typeface="Calibri Light" panose="020F0302020204030204" pitchFamily="34" charset="0"/>
                        </a:rPr>
                        <a:t>Oceanus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4,2%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CMA CGM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4,1%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MSC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3,9%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 err="1">
                          <a:effectLst/>
                          <a:latin typeface="Calibri Light" panose="020F0302020204030204" pitchFamily="34" charset="0"/>
                        </a:rPr>
                        <a:t>Brazshipping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2,1%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SSA Agencia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2,0%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 err="1">
                          <a:effectLst/>
                          <a:latin typeface="Calibri Light" panose="020F0302020204030204" pitchFamily="34" charset="0"/>
                        </a:rPr>
                        <a:t>Serveporto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1,7%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 err="1">
                          <a:effectLst/>
                          <a:latin typeface="Calibri Light" panose="020F0302020204030204" pitchFamily="34" charset="0"/>
                        </a:rPr>
                        <a:t>Maersk</a:t>
                      </a: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 Brasil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1,4%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 err="1">
                          <a:effectLst/>
                          <a:latin typeface="Calibri Light" panose="020F0302020204030204" pitchFamily="34" charset="0"/>
                        </a:rPr>
                        <a:t>Transerm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1,0%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  <a:latin typeface="Calibri Light" panose="020F0302020204030204" pitchFamily="34" charset="0"/>
                        </a:rPr>
                        <a:t>Wilson Sons</a:t>
                      </a:r>
                      <a:endParaRPr lang="pt-BR" sz="130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1,0%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  <a:latin typeface="Calibri Light" panose="020F0302020204030204" pitchFamily="34" charset="0"/>
                        </a:rPr>
                        <a:t>BPA</a:t>
                      </a:r>
                      <a:endParaRPr lang="pt-BR" sz="130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0,7%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effectLst/>
                          <a:latin typeface="Calibri Light" panose="020F0302020204030204" pitchFamily="34" charset="0"/>
                        </a:rPr>
                        <a:t>Itaporto Maritima Ltda</a:t>
                      </a:r>
                      <a:endParaRPr lang="pt-BR" sz="130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0,2%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 err="1">
                          <a:effectLst/>
                          <a:latin typeface="Calibri Light" panose="020F0302020204030204" pitchFamily="34" charset="0"/>
                        </a:rPr>
                        <a:t>Amazonica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Light" panose="020F0302020204030204" pitchFamily="34" charset="0"/>
                        </a:rPr>
                        <a:t>0,1%</a:t>
                      </a:r>
                      <a:endParaRPr lang="pt-BR" sz="1300" dirty="0">
                        <a:effectLst/>
                        <a:latin typeface="Calibri Light" panose="020F0302020204030204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altLang="pt-BR" sz="2400" dirty="0" err="1" bmk="_Toc410302848"/>
              <a:t>Ex</a:t>
            </a:r>
            <a:r>
              <a:rPr lang="pt-BR" altLang="pt-BR" sz="2400" dirty="0" bmk="_Toc410302848"/>
              <a:t>: na ZP-02 a concentração pelo lado da demanda tem estrutura de: oligopsônio, </a:t>
            </a:r>
            <a:r>
              <a:rPr lang="pt-BR" altLang="pt-BR" sz="2400" dirty="0" err="1" bmk="_Toc410302848"/>
              <a:t>duopsônio</a:t>
            </a:r>
            <a:r>
              <a:rPr lang="pt-BR" altLang="pt-BR" sz="2400" dirty="0" bmk="_Toc410302848"/>
              <a:t> e até mesmo </a:t>
            </a:r>
            <a:r>
              <a:rPr lang="pt-BR" altLang="pt-BR" sz="2400" dirty="0" err="1" bmk="_Toc410302848"/>
              <a:t>monopsônio</a:t>
            </a:r>
            <a:r>
              <a:rPr lang="pt-BR" altLang="pt-BR" sz="2400" dirty="0" bmk="_Toc410302848"/>
              <a:t>...</a:t>
            </a:r>
            <a:endParaRPr lang="pt-BR" sz="2400" dirty="0"/>
          </a:p>
        </p:txBody>
      </p:sp>
      <p:sp>
        <p:nvSpPr>
          <p:cNvPr id="8" name="Rectangle 7"/>
          <p:cNvSpPr/>
          <p:nvPr/>
        </p:nvSpPr>
        <p:spPr>
          <a:xfrm>
            <a:off x="3923928" y="5506988"/>
            <a:ext cx="25380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ZP-02. Elaboração e análise: GO Associados.</a:t>
            </a:r>
            <a:endParaRPr lang="pt-BR" altLang="pt-BR" sz="900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91580" y="1336621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800" b="1" bmk="_Toc410302848">
                <a:latin typeface="+mj-lt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pt-BR" altLang="pt-BR" sz="1600" b="0" dirty="0"/>
              <a:t>Contratos de serviços da ZP-02 </a:t>
            </a:r>
            <a:br>
              <a:rPr lang="pt-BR" altLang="pt-BR" sz="1600" b="0" dirty="0"/>
            </a:br>
            <a:r>
              <a:rPr lang="pt-BR" altLang="pt-BR" sz="1600" b="0" dirty="0"/>
              <a:t>por grupo de contratantes</a:t>
            </a:r>
            <a:endParaRPr lang="pt-BR" sz="1600" b="0" dirty="0"/>
          </a:p>
        </p:txBody>
      </p:sp>
      <p:sp>
        <p:nvSpPr>
          <p:cNvPr id="3" name="Seta para a direita 2"/>
          <p:cNvSpPr/>
          <p:nvPr/>
        </p:nvSpPr>
        <p:spPr>
          <a:xfrm>
            <a:off x="3815916" y="3145532"/>
            <a:ext cx="1080120" cy="100811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076056" y="1561356"/>
            <a:ext cx="327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+mj-lt"/>
              </a:rPr>
              <a:t>Contratos por trecho atendido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40052" y="1921396"/>
            <a:ext cx="3312368" cy="315406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BR" sz="1800" b="1" u="sng" dirty="0" err="1">
                <a:latin typeface="+mj-lt"/>
              </a:rPr>
              <a:t>Oligopsônio</a:t>
            </a:r>
            <a:r>
              <a:rPr lang="pt-BR" sz="1800" dirty="0">
                <a:latin typeface="+mj-lt"/>
              </a:rPr>
              <a:t>: terminais de Torres, Vencemos, </a:t>
            </a:r>
            <a:r>
              <a:rPr lang="pt-BR" sz="1800" dirty="0" err="1">
                <a:latin typeface="+mj-lt"/>
              </a:rPr>
              <a:t>Superterminais</a:t>
            </a:r>
            <a:r>
              <a:rPr lang="pt-BR" sz="1800" dirty="0">
                <a:latin typeface="+mj-lt"/>
              </a:rPr>
              <a:t>; e Porto </a:t>
            </a:r>
            <a:r>
              <a:rPr lang="pt-BR" sz="1800" dirty="0" err="1">
                <a:latin typeface="+mj-lt"/>
              </a:rPr>
              <a:t>Chibatão</a:t>
            </a:r>
            <a:r>
              <a:rPr lang="pt-BR" sz="1800" dirty="0">
                <a:latin typeface="+mj-lt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pt-BR" sz="1800" b="1" u="sng" dirty="0" err="1">
                <a:latin typeface="+mj-lt"/>
              </a:rPr>
              <a:t>Duopsônio</a:t>
            </a:r>
            <a:r>
              <a:rPr lang="pt-BR" sz="1800" dirty="0">
                <a:latin typeface="+mj-lt"/>
              </a:rPr>
              <a:t>: Portos </a:t>
            </a:r>
            <a:r>
              <a:rPr lang="pt-BR" sz="1800" dirty="0" err="1">
                <a:latin typeface="+mj-lt"/>
              </a:rPr>
              <a:t>Reman</a:t>
            </a:r>
            <a:r>
              <a:rPr lang="pt-BR" sz="1800" dirty="0">
                <a:latin typeface="+mj-lt"/>
              </a:rPr>
              <a:t> e TFB; Terminal </a:t>
            </a:r>
            <a:r>
              <a:rPr lang="pt-BR" sz="1800" dirty="0" err="1">
                <a:latin typeface="+mj-lt"/>
              </a:rPr>
              <a:t>Hermasa</a:t>
            </a:r>
            <a:r>
              <a:rPr lang="pt-BR" sz="1800" dirty="0">
                <a:latin typeface="+mj-lt"/>
              </a:rPr>
              <a:t>; trecho de navegação de praticagem até Tabatinga.</a:t>
            </a:r>
          </a:p>
          <a:p>
            <a:pPr>
              <a:lnSpc>
                <a:spcPts val="2400"/>
              </a:lnSpc>
            </a:pPr>
            <a:r>
              <a:rPr lang="pt-BR" sz="1800" b="1" u="sng" dirty="0" err="1">
                <a:latin typeface="+mj-lt"/>
              </a:rPr>
              <a:t>Monopsônio</a:t>
            </a:r>
            <a:r>
              <a:rPr lang="pt-BR" sz="1800" dirty="0">
                <a:latin typeface="+mj-lt"/>
              </a:rPr>
              <a:t>: terminais </a:t>
            </a:r>
            <a:r>
              <a:rPr lang="pt-BR" sz="1800" dirty="0" err="1">
                <a:latin typeface="+mj-lt"/>
              </a:rPr>
              <a:t>Anavilhanas</a:t>
            </a:r>
            <a:r>
              <a:rPr lang="pt-BR" sz="1800" dirty="0">
                <a:latin typeface="+mj-lt"/>
              </a:rPr>
              <a:t>, </a:t>
            </a:r>
            <a:r>
              <a:rPr lang="pt-BR" sz="1800" dirty="0" err="1">
                <a:latin typeface="+mj-lt"/>
              </a:rPr>
              <a:t>Roadway</a:t>
            </a:r>
            <a:r>
              <a:rPr lang="pt-BR" sz="1800" dirty="0">
                <a:latin typeface="+mj-lt"/>
              </a:rPr>
              <a:t>, Moageira e </a:t>
            </a:r>
            <a:r>
              <a:rPr lang="pt-BR" sz="1800" dirty="0" err="1">
                <a:latin typeface="+mj-lt"/>
              </a:rPr>
              <a:t>Tesol</a:t>
            </a:r>
            <a:r>
              <a:rPr lang="pt-BR" sz="1800" dirty="0">
                <a:latin typeface="+mj-lt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2549671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4" y="1378591"/>
            <a:ext cx="6529447" cy="40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212"/>
            <a:ext cx="7886700" cy="999680"/>
          </a:xfrm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>
                <a:solidFill>
                  <a:schemeClr val="bg1"/>
                </a:solidFill>
              </a:rPr>
              <a:t>A remuneração por hora na ZP-07 chega a ser 213% maior e na ZP-06 185% maior que na ZP-03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5399266"/>
            <a:ext cx="309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768276" y="1395484"/>
            <a:ext cx="3145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</a:rPr>
              <a:t>Remuneração líquida por hora </a:t>
            </a:r>
            <a:br>
              <a:rPr lang="pt-BR" dirty="0">
                <a:latin typeface="+mj-lt"/>
              </a:rPr>
            </a:br>
            <a:r>
              <a:rPr lang="pt-BR" b="1" dirty="0">
                <a:latin typeface="+mj-lt"/>
              </a:rPr>
              <a:t>REAL</a:t>
            </a:r>
            <a:r>
              <a:rPr lang="pt-BR" dirty="0">
                <a:latin typeface="+mj-lt"/>
              </a:rPr>
              <a:t> de manobra por prático </a:t>
            </a:r>
            <a:br>
              <a:rPr lang="pt-BR" dirty="0">
                <a:latin typeface="+mj-lt"/>
              </a:rPr>
            </a:br>
            <a:r>
              <a:rPr lang="pt-BR" dirty="0">
                <a:latin typeface="+mj-lt"/>
              </a:rPr>
              <a:t>(em R$)</a:t>
            </a:r>
          </a:p>
        </p:txBody>
      </p:sp>
    </p:spTree>
    <p:extLst>
      <p:ext uri="{BB962C8B-B14F-4D97-AF65-F5344CB8AC3E}">
        <p14:creationId xmlns:p14="http://schemas.microsoft.com/office/powerpoint/2010/main" val="41577715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600" dirty="0"/>
              <a:t>Remuneração na ZP-03 é igual a da ZP-16, mas o número de horas trabalhadas é quase o triplo...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92080" y="1665371"/>
            <a:ext cx="3672408" cy="2344257"/>
          </a:xfrm>
        </p:spPr>
        <p:txBody>
          <a:bodyPr>
            <a:normAutofit/>
          </a:bodyPr>
          <a:lstStyle/>
          <a:p>
            <a:pPr marL="180975" indent="-180975">
              <a:buClr>
                <a:schemeClr val="accent6">
                  <a:lumMod val="50000"/>
                </a:schemeClr>
              </a:buClr>
            </a:pPr>
            <a:r>
              <a:rPr lang="pt-BR" sz="1800" u="sng" dirty="0">
                <a:latin typeface="+mj-lt"/>
              </a:rPr>
              <a:t>ZP-16:</a:t>
            </a:r>
            <a:r>
              <a:rPr lang="pt-BR" sz="1800" dirty="0">
                <a:latin typeface="+mj-lt"/>
              </a:rPr>
              <a:t>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303 horas </a:t>
            </a:r>
            <a:r>
              <a:rPr lang="pt-BR" sz="1800" dirty="0">
                <a:latin typeface="+mj-lt"/>
              </a:rPr>
              <a:t>líquidas trabalhadas por ano equivalem uma remuneração anual de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R$ 670.000,00</a:t>
            </a:r>
            <a:endParaRPr lang="pt-BR" sz="1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180975" indent="-180975">
              <a:buClr>
                <a:schemeClr val="accent6">
                  <a:lumMod val="50000"/>
                </a:schemeClr>
              </a:buClr>
            </a:pPr>
            <a:r>
              <a:rPr lang="pt-BR" sz="1800" u="sng" dirty="0">
                <a:latin typeface="+mj-lt"/>
              </a:rPr>
              <a:t>ZP-03:</a:t>
            </a:r>
            <a:r>
              <a:rPr lang="pt-BR" sz="1800" dirty="0">
                <a:latin typeface="+mj-lt"/>
              </a:rPr>
              <a:t> para a mesma remuneração anual (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R$ 678.000,00</a:t>
            </a:r>
            <a:r>
              <a:rPr lang="pt-BR" sz="1800" dirty="0">
                <a:latin typeface="+mj-lt"/>
              </a:rPr>
              <a:t>), são necessárias quase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882 horas </a:t>
            </a:r>
            <a:r>
              <a:rPr lang="pt-BR" sz="1800" dirty="0">
                <a:latin typeface="+mj-lt"/>
              </a:rPr>
              <a:t>líquidas trabalhadas por ano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5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/>
          <a:stretch/>
        </p:blipFill>
        <p:spPr bwMode="auto">
          <a:xfrm>
            <a:off x="107504" y="2332383"/>
            <a:ext cx="4968552" cy="2977626"/>
          </a:xfrm>
          <a:prstGeom prst="rect">
            <a:avLst/>
          </a:prstGeom>
          <a:noFill/>
          <a:ln>
            <a:solidFill>
              <a:sysClr val="window" lastClr="FFFFFF">
                <a:lumMod val="65000"/>
              </a:sys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7"/>
          <p:cNvSpPr txBox="1"/>
          <p:nvPr/>
        </p:nvSpPr>
        <p:spPr>
          <a:xfrm>
            <a:off x="395536" y="1479292"/>
            <a:ext cx="43924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Calibri Light" pitchFamily="34" charset="0"/>
              </a:rPr>
              <a:t>Comparação da remuneração líquida anual frente ao n</a:t>
            </a:r>
            <a:r>
              <a:rPr lang="pt-BR" sz="1400" baseline="30000" dirty="0">
                <a:latin typeface="Calibri Light" pitchFamily="34" charset="0"/>
              </a:rPr>
              <a:t>o</a:t>
            </a:r>
            <a:r>
              <a:rPr lang="pt-BR" sz="1500" dirty="0">
                <a:latin typeface="Calibri Light" pitchFamily="34" charset="0"/>
              </a:rPr>
              <a:t> de horas trabalhadas por ano, por prático, de acordo com a CP5/2014</a:t>
            </a:r>
          </a:p>
        </p:txBody>
      </p:sp>
      <p:sp>
        <p:nvSpPr>
          <p:cNvPr id="7" name="Rectangle 8"/>
          <p:cNvSpPr/>
          <p:nvPr/>
        </p:nvSpPr>
        <p:spPr>
          <a:xfrm>
            <a:off x="35496" y="5310009"/>
            <a:ext cx="323278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2, 3, 4 e 5 /2014. Elaboração e análise: GO Associados.</a:t>
            </a:r>
            <a:r>
              <a:rPr lang="pt-BR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5436096" y="4270808"/>
            <a:ext cx="359775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+mj-lt"/>
              </a:rPr>
              <a:t>Isso gera distorções consideráveis quando compara as remunerações de ZPs de longa e curta durações </a:t>
            </a:r>
          </a:p>
        </p:txBody>
      </p:sp>
      <p:sp>
        <p:nvSpPr>
          <p:cNvPr id="10" name="Triângulo isósceles 9"/>
          <p:cNvSpPr/>
          <p:nvPr/>
        </p:nvSpPr>
        <p:spPr>
          <a:xfrm rot="10800000">
            <a:off x="5508104" y="3937620"/>
            <a:ext cx="3312368" cy="288032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 flipH="1">
            <a:off x="950392" y="3458964"/>
            <a:ext cx="2232000" cy="0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3017733" y="3314948"/>
            <a:ext cx="458233" cy="28803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3260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4" y="1320580"/>
            <a:ext cx="6530400" cy="40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3204"/>
            <a:ext cx="7886700" cy="999680"/>
          </a:xfrm>
        </p:spPr>
        <p:txBody>
          <a:bodyPr/>
          <a:lstStyle/>
          <a:p>
            <a:r>
              <a:rPr lang="pt-BR" sz="2400" dirty="0">
                <a:solidFill>
                  <a:schemeClr val="bg1"/>
                </a:solidFill>
              </a:rPr>
              <a:t>A remuneração por hora na ZP-07 chega a ser 1.660% maior e na ZP-06 mais de 1.500% maior que na ZP-20...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95" y="5399266"/>
            <a:ext cx="309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086" y="1345332"/>
            <a:ext cx="3145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</a:rPr>
              <a:t>Remuneração líquida por hora </a:t>
            </a:r>
            <a:br>
              <a:rPr lang="pt-BR" dirty="0">
                <a:latin typeface="+mj-lt"/>
              </a:rPr>
            </a:br>
            <a:r>
              <a:rPr lang="pt-BR" b="1" dirty="0">
                <a:latin typeface="+mj-lt"/>
              </a:rPr>
              <a:t>REAL</a:t>
            </a:r>
            <a:r>
              <a:rPr lang="pt-BR" dirty="0">
                <a:latin typeface="+mj-lt"/>
              </a:rPr>
              <a:t> de manobra por prático </a:t>
            </a:r>
            <a:br>
              <a:rPr lang="pt-BR" dirty="0">
                <a:latin typeface="+mj-lt"/>
              </a:rPr>
            </a:br>
            <a:r>
              <a:rPr lang="pt-BR" dirty="0">
                <a:latin typeface="+mj-lt"/>
              </a:rPr>
              <a:t>(em R$)</a:t>
            </a:r>
          </a:p>
        </p:txBody>
      </p:sp>
    </p:spTree>
    <p:extLst>
      <p:ext uri="{BB962C8B-B14F-4D97-AF65-F5344CB8AC3E}">
        <p14:creationId xmlns:p14="http://schemas.microsoft.com/office/powerpoint/2010/main" val="18790176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Remuneração na ZP-20 é igual a da ZP-07, porém na ZP-20 se trabalha 1.400 horas enquanto na ZP-07 apenas 90 horas...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8064" y="1593363"/>
            <a:ext cx="3744417" cy="2560281"/>
          </a:xfrm>
        </p:spPr>
        <p:txBody>
          <a:bodyPr>
            <a:normAutofit/>
          </a:bodyPr>
          <a:lstStyle/>
          <a:p>
            <a:pPr marL="180975" indent="-180975">
              <a:buClr>
                <a:schemeClr val="accent6">
                  <a:lumMod val="50000"/>
                </a:schemeClr>
              </a:buClr>
            </a:pPr>
            <a:r>
              <a:rPr lang="pt-BR" sz="1800" u="sng" dirty="0">
                <a:latin typeface="+mj-lt"/>
              </a:rPr>
              <a:t>ZP-07:</a:t>
            </a:r>
            <a:r>
              <a:rPr lang="pt-BR" sz="1800" dirty="0">
                <a:latin typeface="+mj-lt"/>
              </a:rPr>
              <a:t>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90 horas </a:t>
            </a:r>
            <a:r>
              <a:rPr lang="pt-BR" sz="1800" dirty="0">
                <a:latin typeface="+mj-lt"/>
              </a:rPr>
              <a:t>líquidas trabalhadas por ano equivalem uma remuneração anual próxima de </a:t>
            </a:r>
            <a:br>
              <a:rPr lang="pt-BR" sz="1800" dirty="0">
                <a:latin typeface="+mj-lt"/>
              </a:rPr>
            </a:b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R$ 200.000,00</a:t>
            </a:r>
          </a:p>
          <a:p>
            <a:pPr marL="180975" indent="-180975">
              <a:buClr>
                <a:schemeClr val="accent6">
                  <a:lumMod val="50000"/>
                </a:schemeClr>
              </a:buClr>
            </a:pPr>
            <a:r>
              <a:rPr lang="pt-BR" sz="1800" u="sng" dirty="0">
                <a:latin typeface="+mj-lt"/>
              </a:rPr>
              <a:t>ZP-20:</a:t>
            </a:r>
            <a:r>
              <a:rPr lang="pt-BR" sz="1800" dirty="0">
                <a:latin typeface="+mj-lt"/>
              </a:rPr>
              <a:t> </a:t>
            </a:r>
            <a:r>
              <a:rPr lang="pt-BR" sz="1800" dirty="0"/>
              <a:t>para a mesma remuneração anual (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R$ 200.000,00</a:t>
            </a:r>
            <a:r>
              <a:rPr lang="pt-BR" sz="1800" dirty="0"/>
              <a:t>), são necessárias quase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 1.400 horas </a:t>
            </a:r>
            <a:r>
              <a:rPr lang="pt-BR" sz="1800" dirty="0"/>
              <a:t>líquidas trabalhadas por ano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5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/>
          <a:stretch/>
        </p:blipFill>
        <p:spPr bwMode="auto">
          <a:xfrm>
            <a:off x="107504" y="2332383"/>
            <a:ext cx="4968552" cy="3049634"/>
          </a:xfrm>
          <a:prstGeom prst="rect">
            <a:avLst/>
          </a:prstGeom>
          <a:noFill/>
          <a:ln>
            <a:solidFill>
              <a:sysClr val="window" lastClr="FFFFFF">
                <a:lumMod val="65000"/>
              </a:sys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7"/>
          <p:cNvSpPr txBox="1"/>
          <p:nvPr/>
        </p:nvSpPr>
        <p:spPr>
          <a:xfrm>
            <a:off x="395536" y="1479292"/>
            <a:ext cx="43924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Calibri Light" pitchFamily="34" charset="0"/>
              </a:rPr>
              <a:t>Comparação da remuneração líquida anual frente ao n</a:t>
            </a:r>
            <a:r>
              <a:rPr lang="pt-BR" sz="1400" baseline="30000" dirty="0">
                <a:latin typeface="Calibri Light" pitchFamily="34" charset="0"/>
              </a:rPr>
              <a:t>o</a:t>
            </a:r>
            <a:r>
              <a:rPr lang="pt-BR" sz="1500" dirty="0">
                <a:latin typeface="Calibri Light" pitchFamily="34" charset="0"/>
              </a:rPr>
              <a:t> de horas trabalhadas por ano, por prático, de acordo com a CP5/2014</a:t>
            </a:r>
          </a:p>
        </p:txBody>
      </p:sp>
      <p:sp>
        <p:nvSpPr>
          <p:cNvPr id="7" name="Rectangle 8"/>
          <p:cNvSpPr/>
          <p:nvPr/>
        </p:nvSpPr>
        <p:spPr>
          <a:xfrm>
            <a:off x="35496" y="5382017"/>
            <a:ext cx="323278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2, 3, 4 e 5 /2014. Elaboração e análise: GO Associados.</a:t>
            </a:r>
            <a:r>
              <a:rPr lang="pt-BR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5436096" y="4270808"/>
            <a:ext cx="3528392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+mj-lt"/>
              </a:rPr>
              <a:t>Isso gera distorções consideráveis quando compara as remunerações de ZPs de longa e curta durações </a:t>
            </a:r>
          </a:p>
        </p:txBody>
      </p:sp>
      <p:sp>
        <p:nvSpPr>
          <p:cNvPr id="10" name="Triângulo isósceles 9"/>
          <p:cNvSpPr/>
          <p:nvPr/>
        </p:nvSpPr>
        <p:spPr>
          <a:xfrm rot="10800000">
            <a:off x="5436096" y="3937620"/>
            <a:ext cx="3384376" cy="288032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1043608" y="4416276"/>
            <a:ext cx="3348000" cy="0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7382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b"/>
          <a:lstStyle/>
          <a:p>
            <a:r>
              <a:rPr lang="pt-BR" dirty="0"/>
              <a:t>10. Inconsistência no cálculo do preço de manobra referente...</a:t>
            </a:r>
          </a:p>
        </p:txBody>
      </p:sp>
    </p:spTree>
    <p:extLst>
      <p:ext uri="{BB962C8B-B14F-4D97-AF65-F5344CB8AC3E}">
        <p14:creationId xmlns:p14="http://schemas.microsoft.com/office/powerpoint/2010/main" val="3958480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Detectaram-se três problemas na equação que define o preço máximo da manobra (PM)...</a:t>
            </a:r>
            <a:br>
              <a:rPr lang="pt-BR" sz="2400" dirty="0"/>
            </a:br>
            <a:br>
              <a:rPr lang="pt-BR" sz="2400" dirty="0"/>
            </a:b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129308"/>
            <a:ext cx="7560840" cy="4176464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endParaRPr lang="pt-BR" sz="20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pt-BR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 = </a:t>
            </a:r>
            <a:r>
              <a:rPr lang="pt-BR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</a:t>
            </a:r>
            <a:r>
              <a:rPr lang="pt-BR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pt-BR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 = (CEIR + W x RRR) x </a:t>
            </a:r>
            <a:r>
              <a:rPr lang="pt-BR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</a:t>
            </a:r>
            <a:r>
              <a:rPr lang="pt-BR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</a:t>
            </a:r>
            <a:r>
              <a:rPr lang="pt-BR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FatorA</a:t>
            </a:r>
            <a:r>
              <a:rPr lang="pt-BR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Fator B x (1+Q)/(1- t)</a:t>
            </a:r>
          </a:p>
          <a:p>
            <a:pPr marL="0" indent="0" algn="ctr">
              <a:lnSpc>
                <a:spcPct val="114000"/>
              </a:lnSpc>
              <a:buNone/>
            </a:pPr>
            <a:endParaRPr lang="pt-BR" sz="12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4000"/>
              </a:lnSpc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pt-BR" sz="1800" dirty="0"/>
              <a:t>Os critérios que envolvem o </a:t>
            </a:r>
            <a:r>
              <a:rPr lang="pt-BR" sz="1800" b="1" dirty="0"/>
              <a:t>fator de qualidade (Q) </a:t>
            </a:r>
            <a:r>
              <a:rPr lang="pt-BR" sz="1800" dirty="0"/>
              <a:t>são desconhecidos, havendo falta de transparência;</a:t>
            </a:r>
          </a:p>
          <a:p>
            <a:pPr marL="342900" indent="-342900">
              <a:lnSpc>
                <a:spcPct val="114000"/>
              </a:lnSpc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pt-BR" sz="1800" dirty="0"/>
              <a:t>O </a:t>
            </a:r>
            <a:r>
              <a:rPr lang="pt-BR" sz="1800" b="1" dirty="0"/>
              <a:t>fator W</a:t>
            </a:r>
            <a:r>
              <a:rPr lang="pt-BR" sz="1800" dirty="0"/>
              <a:t> sempre diminui a remuneração do segundo prático a bordo, o que é incoerente. No caso de ZPs de longa duração que requerem a presença de dois práticos, esse fator é ainda mais prejudicial;</a:t>
            </a:r>
          </a:p>
          <a:p>
            <a:pPr marL="342900" indent="-342900">
              <a:lnSpc>
                <a:spcPct val="114000"/>
              </a:lnSpc>
              <a:buClr>
                <a:schemeClr val="accent6">
                  <a:lumMod val="50000"/>
                </a:schemeClr>
              </a:buClr>
              <a:buFont typeface="+mj-lt"/>
              <a:buAutoNum type="arabicPeriod"/>
            </a:pPr>
            <a:r>
              <a:rPr lang="pt-BR" sz="1800" dirty="0"/>
              <a:t> O </a:t>
            </a:r>
            <a:r>
              <a:rPr lang="pt-BR" sz="1800" b="1" dirty="0"/>
              <a:t>tempo médio de manobra (</a:t>
            </a:r>
            <a:r>
              <a:rPr lang="pt-BR" sz="1800" b="1" dirty="0" err="1"/>
              <a:t>tP</a:t>
            </a:r>
            <a:r>
              <a:rPr lang="pt-BR" sz="1800" b="1" dirty="0"/>
              <a:t>) </a:t>
            </a:r>
            <a:r>
              <a:rPr lang="pt-BR" sz="1800" dirty="0"/>
              <a:t>utilizado é duplamente reduzido, dessa forma, a remuneração ajustada, já inferior nas </a:t>
            </a:r>
            <a:r>
              <a:rPr lang="pt-BR" sz="1800" dirty="0" err="1"/>
              <a:t>ZPs</a:t>
            </a:r>
            <a:r>
              <a:rPr lang="pt-BR" sz="1800" dirty="0"/>
              <a:t> de longa duração, é multiplicada por um tempo também ajustado e reduzido</a:t>
            </a:r>
          </a:p>
          <a:p>
            <a:pPr marL="342900" indent="-342900">
              <a:lnSpc>
                <a:spcPct val="114000"/>
              </a:lnSpc>
              <a:buFont typeface="+mj-lt"/>
              <a:buAutoNum type="arabicPeriod"/>
            </a:pPr>
            <a:endParaRPr lang="pt-BR" sz="1800" dirty="0"/>
          </a:p>
          <a:p>
            <a:pPr marL="342900" indent="-342900">
              <a:lnSpc>
                <a:spcPct val="114000"/>
              </a:lnSpc>
              <a:buFont typeface="+mj-lt"/>
              <a:buAutoNum type="arabicPeriod"/>
            </a:pPr>
            <a:endParaRPr lang="pt-BR" sz="1800" dirty="0"/>
          </a:p>
          <a:p>
            <a:pPr marL="342900" indent="-342900">
              <a:lnSpc>
                <a:spcPct val="114000"/>
              </a:lnSpc>
              <a:buFont typeface="+mj-lt"/>
              <a:buAutoNum type="arabicPeriod"/>
            </a:pPr>
            <a:endParaRPr lang="pt-BR" sz="1800" dirty="0"/>
          </a:p>
          <a:p>
            <a:pPr marL="0" indent="0">
              <a:lnSpc>
                <a:spcPct val="114000"/>
              </a:lnSpc>
              <a:buNone/>
            </a:pPr>
            <a:endParaRPr lang="pt-BR" sz="2000" dirty="0"/>
          </a:p>
          <a:p>
            <a:pPr marL="0" indent="0">
              <a:lnSpc>
                <a:spcPct val="114000"/>
              </a:lnSpc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67172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ZP-01: cenário proposto indica valor de manobra 64,5% menor que o cenário com um ajuste e 96,2% menor que em um cenário sem ajuste algum...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1652056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+mj-lt"/>
              </a:rPr>
              <a:t>Preço da manobra por cenário (em R$)</a:t>
            </a:r>
          </a:p>
        </p:txBody>
      </p:sp>
      <p:pic>
        <p:nvPicPr>
          <p:cNvPr id="8" name="Imagem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88" y="1929055"/>
            <a:ext cx="4976100" cy="30637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23528" y="1561356"/>
            <a:ext cx="3744416" cy="346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t-BR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Três cenários analisados 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sem ajuste;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1 (um) ajuste: </a:t>
            </a:r>
            <a:r>
              <a:rPr lang="pt-BR" dirty="0">
                <a:latin typeface="+mj-lt"/>
              </a:rPr>
              <a:t>RRR ajustada e PM calculado com </a:t>
            </a:r>
            <a:r>
              <a:rPr lang="pt-BR" i="1" dirty="0" err="1">
                <a:latin typeface="+mj-lt"/>
              </a:rPr>
              <a:t>tP</a:t>
            </a:r>
            <a:r>
              <a:rPr lang="pt-BR" dirty="0">
                <a:latin typeface="+mj-lt"/>
              </a:rPr>
              <a:t> real; e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2 (dois) ajustes: </a:t>
            </a:r>
            <a:r>
              <a:rPr lang="pt-BR" dirty="0">
                <a:latin typeface="+mj-lt"/>
              </a:rPr>
              <a:t>RRR ajustada e PM calculado com </a:t>
            </a:r>
            <a:r>
              <a:rPr lang="pt-BR" i="1" dirty="0" err="1">
                <a:latin typeface="+mj-lt"/>
              </a:rPr>
              <a:t>tP</a:t>
            </a:r>
            <a:r>
              <a:rPr lang="pt-BR" dirty="0">
                <a:latin typeface="+mj-lt"/>
              </a:rPr>
              <a:t> ajustado, o cenário proposto pela CP 5/2014 (com dois ajustes) indica valor de manobra 64,5% menor que o cenário com um ajuste (em que apenas o RRR é ajustado) e 96,2% menor que em um cenário sem ajuste algum.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63888" y="4873724"/>
            <a:ext cx="3600400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026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4339"/>
            <a:ext cx="4941565" cy="31079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ZP-02: cenário proposto indica valor de manobra 37,7% menor que o cenário com um ajuste e 82,8% menor que em um cenário sem ajuste algum...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1652056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+mj-lt"/>
              </a:rPr>
              <a:t>Preço da manobra por cenário (em R$)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1561356"/>
            <a:ext cx="3744416" cy="346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t-BR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Três cenários analisados 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sem ajuste;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1 (um) ajuste: </a:t>
            </a:r>
            <a:r>
              <a:rPr lang="pt-BR" dirty="0">
                <a:latin typeface="+mj-lt"/>
              </a:rPr>
              <a:t>RRR ajustada e PM calculado com </a:t>
            </a:r>
            <a:r>
              <a:rPr lang="pt-BR" i="1" dirty="0" err="1">
                <a:latin typeface="+mj-lt"/>
              </a:rPr>
              <a:t>tP</a:t>
            </a:r>
            <a:r>
              <a:rPr lang="pt-BR" dirty="0">
                <a:latin typeface="+mj-lt"/>
              </a:rPr>
              <a:t> real; e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2 (dois) ajustes: </a:t>
            </a:r>
            <a:r>
              <a:rPr lang="pt-BR" dirty="0">
                <a:latin typeface="+mj-lt"/>
              </a:rPr>
              <a:t>RRR ajustada e PM calculado com </a:t>
            </a:r>
            <a:r>
              <a:rPr lang="pt-BR" i="1" dirty="0" err="1">
                <a:latin typeface="+mj-lt"/>
              </a:rPr>
              <a:t>tP</a:t>
            </a:r>
            <a:r>
              <a:rPr lang="pt-BR" dirty="0">
                <a:latin typeface="+mj-lt"/>
              </a:rPr>
              <a:t> ajustado, o cenário proposto pela CP 5/2014 (com dois ajustes) indica valor de manobra 37,7% menor que o cenário com um ajuste (em que apenas o RRR é ajustado) e 82,8% menor que em um cenário sem ajuste algum.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63888" y="4873724"/>
            <a:ext cx="3600400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037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sz="2400" dirty="0"/>
              <a:t>ZP-20: cenário proposto indica valor de manobra 41,0% menor que o cenário com um ajuste e 82,9% menor que em um cenário sem ajuste algum...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3968" y="1652056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+mj-lt"/>
              </a:rPr>
              <a:t>Preço da manobra por cenário (em R$)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1561356"/>
            <a:ext cx="3744416" cy="346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t-BR" b="1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Três cenários analisados 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sem ajuste; 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1 (um) ajuste: </a:t>
            </a:r>
            <a:r>
              <a:rPr lang="pt-BR" dirty="0">
                <a:latin typeface="+mj-lt"/>
              </a:rPr>
              <a:t>RRR ajustada e PM calculado com </a:t>
            </a:r>
            <a:r>
              <a:rPr lang="pt-BR" i="1" dirty="0" err="1">
                <a:latin typeface="+mj-lt"/>
              </a:rPr>
              <a:t>tP</a:t>
            </a:r>
            <a:r>
              <a:rPr lang="pt-BR" dirty="0">
                <a:latin typeface="+mj-lt"/>
              </a:rPr>
              <a:t> real; e </a:t>
            </a:r>
          </a:p>
          <a:p>
            <a:pPr marL="400050" indent="-400050">
              <a:lnSpc>
                <a:spcPct val="114000"/>
              </a:lnSpc>
              <a:buClr>
                <a:schemeClr val="accent6">
                  <a:lumMod val="50000"/>
                </a:schemeClr>
              </a:buClr>
              <a:buAutoNum type="romanLcParenBoth"/>
            </a:pPr>
            <a:r>
              <a:rPr lang="pt-BR" b="1" dirty="0">
                <a:latin typeface="+mj-lt"/>
              </a:rPr>
              <a:t>2 (dois) ajustes: </a:t>
            </a:r>
            <a:r>
              <a:rPr lang="pt-BR" dirty="0">
                <a:latin typeface="+mj-lt"/>
              </a:rPr>
              <a:t>RRR ajustada e PM calculado com </a:t>
            </a:r>
            <a:r>
              <a:rPr lang="pt-BR" i="1" dirty="0" err="1">
                <a:latin typeface="+mj-lt"/>
              </a:rPr>
              <a:t>tP</a:t>
            </a:r>
            <a:r>
              <a:rPr lang="pt-BR" dirty="0">
                <a:latin typeface="+mj-lt"/>
              </a:rPr>
              <a:t> ajustado, o cenário proposto pela CP 5/2014 (com dois ajustes) indica valor de manobra 41,0% menor que o cenário com um ajuste (em que apenas o RRR é ajustado) e 89% menor que em um cenário sem ajuste algum.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63888" y="4873724"/>
            <a:ext cx="3600400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-90170" algn="l"/>
              </a:tabLst>
            </a:pPr>
            <a:r>
              <a:rPr lang="pt-BR" sz="9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CP 5/2014. Elaboração e análise: GO Associados.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88" y="1910940"/>
            <a:ext cx="4942800" cy="31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765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2300436743"/>
              </p:ext>
            </p:extLst>
          </p:nvPr>
        </p:nvGraphicFramePr>
        <p:xfrm>
          <a:off x="1187624" y="1797293"/>
          <a:ext cx="583214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84901" tIns="42450" rIns="84901" bIns="42450" rtlCol="0" anchor="ctr"/>
          <a:lstStyle/>
          <a:p>
            <a:r>
              <a:rPr lang="pt-BR" altLang="pt-BR" sz="2200" dirty="0" bmk="_Toc410302848"/>
              <a:t>Na ZP-03, a demanda pelo serviço concentra-se em </a:t>
            </a:r>
            <a:r>
              <a:rPr lang="pt-BR" altLang="pt-BR" sz="2200" u="sng" dirty="0" bmk="_Toc410302848"/>
              <a:t>praticamente três clientes</a:t>
            </a:r>
            <a:r>
              <a:rPr lang="pt-BR" altLang="pt-BR" sz="2200" dirty="0" bmk="_Toc410302848"/>
              <a:t>, sendo que o Sindicato das Agências de Navegação do Estado do Pará e Amapá o principal demandante...</a:t>
            </a:r>
            <a:endParaRPr lang="pt-BR" sz="2200" dirty="0"/>
          </a:p>
        </p:txBody>
      </p:sp>
      <p:sp>
        <p:nvSpPr>
          <p:cNvPr id="8" name="Rectangle 7"/>
          <p:cNvSpPr/>
          <p:nvPr/>
        </p:nvSpPr>
        <p:spPr>
          <a:xfrm>
            <a:off x="0" y="5484168"/>
            <a:ext cx="28083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Fonte: ZP-03. Elaboração e análise: GO Associados.</a:t>
            </a:r>
            <a:endParaRPr lang="pt-BR" altLang="pt-BR" sz="900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83568" y="148934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800" b="1" bmk="_Toc410302848">
                <a:latin typeface="+mj-lt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pt-BR" altLang="pt-BR" sz="1600" b="0" dirty="0"/>
              <a:t>Contratos de serviços da ZP-03</a:t>
            </a:r>
            <a:br>
              <a:rPr lang="pt-BR" altLang="pt-BR" sz="1600" b="0" dirty="0"/>
            </a:br>
            <a:r>
              <a:rPr lang="pt-BR" altLang="pt-BR" sz="1600" b="0" dirty="0"/>
              <a:t>por grupo de contratantes</a:t>
            </a:r>
            <a:endParaRPr lang="pt-BR" sz="1600" b="0" dirty="0"/>
          </a:p>
        </p:txBody>
      </p:sp>
    </p:spTree>
    <p:extLst>
      <p:ext uri="{BB962C8B-B14F-4D97-AF65-F5344CB8AC3E}">
        <p14:creationId xmlns:p14="http://schemas.microsoft.com/office/powerpoint/2010/main" val="27335025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GO 2014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8081</TotalTime>
  <Words>7288</Words>
  <Application>Microsoft Office PowerPoint</Application>
  <PresentationFormat>Apresentação na tela (16:10)</PresentationFormat>
  <Paragraphs>920</Paragraphs>
  <Slides>88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101" baseType="lpstr">
      <vt:lpstr>Aharoni</vt:lpstr>
      <vt:lpstr>Arial</vt:lpstr>
      <vt:lpstr>Calibri</vt:lpstr>
      <vt:lpstr>Calibri Light</vt:lpstr>
      <vt:lpstr>Cambria</vt:lpstr>
      <vt:lpstr>Cambria Math</vt:lpstr>
      <vt:lpstr>Courier New</vt:lpstr>
      <vt:lpstr>Franklin Gothic Book</vt:lpstr>
      <vt:lpstr>Symbol</vt:lpstr>
      <vt:lpstr>Tahoma</vt:lpstr>
      <vt:lpstr>Times New Roman</vt:lpstr>
      <vt:lpstr>Wingdings</vt:lpstr>
      <vt:lpstr>TEMA GO 2014</vt:lpstr>
      <vt:lpstr>  Projeto de Lei n° 8.535/2017 . Eficiência econômica e concentração de mercado no setor de praticagem</vt:lpstr>
      <vt:lpstr>Três pontos...</vt:lpstr>
      <vt:lpstr>1. Não necessidade de intervenção governamental no setor de praticagem brasileiro...</vt:lpstr>
      <vt:lpstr>Negociação envolve entes privados que podem negociar livremente, tendo a Autoridade Marítima um papel de mediador...</vt:lpstr>
      <vt:lpstr>Mecanismo de mercado vigente é eficiente e proporciona bem-estar...</vt:lpstr>
      <vt:lpstr>Os altos custos fixos e a escala em rodízio inviabilizam um sistema concorrencial e tornam o oligopólio com intervenção a forma mais eficiente de organização...</vt:lpstr>
      <vt:lpstr>Ex: na ZP-01 os quatro maiores grupos de demandantes são responsáveis por 75% dos contratos firmados...</vt:lpstr>
      <vt:lpstr>Ex: na ZP-02 a concentração pelo lado da demanda tem estrutura de: oligopsônio, duopsônio e até mesmo monopsônio...</vt:lpstr>
      <vt:lpstr>Na ZP-03, a demanda pelo serviço concentra-se em praticamente três clientes, sendo que o Sindicato das Agências de Navegação do Estado do Pará e Amapá o principal demandante...</vt:lpstr>
      <vt:lpstr>Na ZP-20 os compradores negociam contratos de forma coletiva via Sindicato...</vt:lpstr>
      <vt:lpstr>O modelo de negociação vigente maximiza o bem-estar da sociedade tornando desnecessária a intervenção....</vt:lpstr>
      <vt:lpstr>2. Custos subdimensionados ...</vt:lpstr>
      <vt:lpstr>É complexo estimar os custos das ZPs brasileiras, o que aumenta as chances de subestimações...</vt:lpstr>
      <vt:lpstr>Com a subestimação de custos para proposição de preços máximos, prejudica-se a segurança na navegação...</vt:lpstr>
      <vt:lpstr>3. Crítica ao benchmarking com modelo americano...</vt:lpstr>
      <vt:lpstr>O modelo de benchmarking proposto pela CNAP desconsidera as disparidades entre Brasil e EUA...</vt:lpstr>
      <vt:lpstr>A premissa adotada para o cálculo da remuneração líquida por hora de manobra com base na semelhança entre EUA e o Brasil mostra-se inválida...</vt:lpstr>
      <vt:lpstr>4. Incompatibilidade do regime de price cap...</vt:lpstr>
      <vt:lpstr>O modelo de price cap não é adequado para o serviço de Praticagem...</vt:lpstr>
      <vt:lpstr>As externalidades tendem a não serem incluídas na estratégia de precificação das empresas contratantes...</vt:lpstr>
      <vt:lpstr>Retomando os três pontos...</vt:lpstr>
      <vt:lpstr>Falhas no serviço de praticagem podem gerar externalidades negativas à sociedade</vt:lpstr>
      <vt:lpstr>Apresentação do PowerPoint</vt:lpstr>
      <vt:lpstr>Anexo</vt:lpstr>
      <vt:lpstr>  ZONA DE PRATICAGEM 1</vt:lpstr>
      <vt:lpstr>Praticagem da Amazônia</vt:lpstr>
      <vt:lpstr>A Estrutura Inicial de Referência proposta incorre em graves erros que desconsideram características essenciais e levam à subestimação do custo real da ZP-01...</vt:lpstr>
      <vt:lpstr>A longa extensão de 1.400 milhas de navegação é uma característica específica que embasa o custo real da ZP-01...</vt:lpstr>
      <vt:lpstr>Estrutura totalmente descentralizada eleva muito os custos do serviço</vt:lpstr>
      <vt:lpstr>Na ZP-01 são necessários altos investimentos em apoio logístico / operacional em todos os extremos dos trechos de Praticagem. Investimentos planejados estão suspensos pela insegurança provocada pela CNAP, o que, a médio prazo, pode diminuir a qualidade dos serviços</vt:lpstr>
      <vt:lpstr>Apresentação do PowerPoint</vt:lpstr>
      <vt:lpstr>Exemplo de deslocamento Fazendinha-Itacoatiara...</vt:lpstr>
      <vt:lpstr>A CNAP não incorpora na Remuneração por prático o tempo à disposição e o deslocamento necessário</vt:lpstr>
      <vt:lpstr>Problema da Evasão de Práticos</vt:lpstr>
      <vt:lpstr>Se os preços propostos pela CNAP forem aplicados, os serviços de praticagem da ZP-01 da forma como realizados hoje não mais serão possíveis </vt:lpstr>
      <vt:lpstr>  ZONA DE PRATICAGEM 2</vt:lpstr>
      <vt:lpstr>A Estrutura Inicial de Referência proposta incorre em graves erros que desconsideram características essenciais e levam à subestimação do custo real da ZP-02...</vt:lpstr>
      <vt:lpstr>A navegação da ZP-02 perfaz 1.000 milhas náuticas de navegação pela calha principal, sem contar a navegação pelas hidrovias extensivas...</vt:lpstr>
      <vt:lpstr>A expertise do prático na ZP-02 engloba diversos aspectos...</vt:lpstr>
      <vt:lpstr>Na ZP-02 são necessários investimentos regulares em infraestrutura e equipamentos com recursos próprios...</vt:lpstr>
      <vt:lpstr>A ZP–02 enfrenta problemas de evasão de práticos e efetivos...</vt:lpstr>
      <vt:lpstr>A descentralização da prestação do serviço de praticagem é um fator bastante específico da ZP-02...</vt:lpstr>
      <vt:lpstr>A praticagem na ZP-02 atende a uma área de grande relevância para a preservação da soberania nacional...</vt:lpstr>
      <vt:lpstr>Dificuldades de comunicação na Amazônia aumentam a necessidade de investimentos e treinamento...</vt:lpstr>
      <vt:lpstr>  ZONA DE PRATICAGEM 3</vt:lpstr>
      <vt:lpstr>A Estrutura Inicial de Referência proposta incorre em graves erros que desconsideram características essenciais e levam à subestimação do custo real da ZP-03...</vt:lpstr>
      <vt:lpstr>Grandes discrepâncias entre os custos considerados e os reais...</vt:lpstr>
      <vt:lpstr>A estrutura logística de apoio do prático na ZP-03 engloba diversos portos e terminais...</vt:lpstr>
      <vt:lpstr>Na ZP-03 o tempo de deslocamento entre a origem do prático (atalaia) e o local da manobra pode levar mais de cinco horas...</vt:lpstr>
      <vt:lpstr>Além dos 25 práticos que atuam na, são necessários outros funcionários, que compõem a estrutura de apoio...</vt:lpstr>
      <vt:lpstr>Apesar da alta qualidade do serviço na ZP-03, sabe-se que novos investimentos ainda são necessários...</vt:lpstr>
      <vt:lpstr>Entidades de praticagem prestam serviços fundamentais para a segurança da navegação, que deveriam ser prestados pelo poder público ...</vt:lpstr>
      <vt:lpstr>A lotação atual prevista na NORMAM-12/DPC contempla 36 Práticos na ZP-3, mas atualmente o número de práticos atuantes é inferior...</vt:lpstr>
      <vt:lpstr>  ZONA DE PRATICAGEM 20</vt:lpstr>
      <vt:lpstr>A Estrutura Inicial de Referência proposta incorre em graves erros que desconsideram características essenciais e levam à subestimação do custo real da ZP-20...</vt:lpstr>
      <vt:lpstr>Mais de 50% dos navios que solicitam o serviço de praticagem na ZP-20 transportam cargas perigosas...</vt:lpstr>
      <vt:lpstr>O transporte de cargas pela ZP-20 sofre concorrência de outros modais...</vt:lpstr>
      <vt:lpstr>Embora o prático atue a bordo sozinho, ele depende de uma infraestrutura de apoio, que é composta por equipamentos, recursos humanos e instalações...</vt:lpstr>
      <vt:lpstr>Relembrando os três pontos...</vt:lpstr>
      <vt:lpstr>Análise da sensibilidade da RRR às premissas adotadas...</vt:lpstr>
      <vt:lpstr>Alta sensibilidade do modelo proposto ao valor das variáveis explicativas adotado... </vt:lpstr>
      <vt:lpstr>Fator de equivalência é arbitrário e muito sensível às premissas adotadas, afetando consideravelmente os resultados da RRR... </vt:lpstr>
      <vt:lpstr>Simulações mostram o quão sensível a definição do Feq adotado pela CNAP é a pequenas alterações em suas premissas...</vt:lpstr>
      <vt:lpstr>RRRs calculadas por cenário (ZP-01)</vt:lpstr>
      <vt:lpstr>Diferenças em relação ao proposto pela CNAP variam de 60% a 525% (ZP-01)...</vt:lpstr>
      <vt:lpstr>RRRs calculadas por cenário (ZP-02)</vt:lpstr>
      <vt:lpstr>Diferenças em relação ao proposto pela CNAP variam de 70% a 215% (ZP-02)...</vt:lpstr>
      <vt:lpstr>RRRs calculadas por cenário (ZP-20)</vt:lpstr>
      <vt:lpstr>Diferenças em relação ao proposto pela CNAP variam de 145% a 510% (ZP-20)...</vt:lpstr>
      <vt:lpstr>Distorções provenientes do modelo proposto...</vt:lpstr>
      <vt:lpstr>Cada hora a mais trabalhada tem remuneração unitária inferior...</vt:lpstr>
      <vt:lpstr>Aumento na quantidade demandada do serviço por prático faz a remuneração líquida por hora de manobra diminuir...</vt:lpstr>
      <vt:lpstr>Relação não linear entre RRR e distância percorrida...</vt:lpstr>
      <vt:lpstr>A remuneração dos práticos da ZP-03 é  muito distorcida em relação às demais ZPs brasileiras pois esta na parte decrescente da curva...</vt:lpstr>
      <vt:lpstr>Observam-se distorções consideráveis quando se comparam as reais remunerações nas ZPs de longa e nas ZPs de curta duração...</vt:lpstr>
      <vt:lpstr>A remuneração por hora na ZP-07 chega a ser 380% maior e na ZP-06 quase 340% maior que na ZP-01...</vt:lpstr>
      <vt:lpstr>Descompasso de tratamento entre as ZPs de curta e de longa duração faz com na ZP-01 se trabalhe 4 vezes mais horas que na ZP-12 e a remuneração seja igual...</vt:lpstr>
      <vt:lpstr>A remuneração por hora na ZP-07 chega a ser 806% maior e na ZP-06 quase 730% maior que na ZP-02...</vt:lpstr>
      <vt:lpstr>Na ZP-02 se trabalha 7 vezes mais horas para obter uma remuneração semelhante à da ZP-21...</vt:lpstr>
      <vt:lpstr>A remuneração por hora na ZP-07 chega a ser 213% maior e na ZP-06 185% maior que na ZP-03</vt:lpstr>
      <vt:lpstr>Remuneração na ZP-03 é igual a da ZP-16, mas o número de horas trabalhadas é quase o triplo...</vt:lpstr>
      <vt:lpstr>A remuneração por hora na ZP-07 chega a ser 1.660% maior e na ZP-06 mais de 1.500% maior que na ZP-20...</vt:lpstr>
      <vt:lpstr>Remuneração na ZP-20 é igual a da ZP-07, porém na ZP-20 se trabalha 1.400 horas enquanto na ZP-07 apenas 90 horas...</vt:lpstr>
      <vt:lpstr>10. Inconsistência no cálculo do preço de manobra referente...</vt:lpstr>
      <vt:lpstr>  Detectaram-se três problemas na equação que define o preço máximo da manobra (PM)...  </vt:lpstr>
      <vt:lpstr>ZP-01: cenário proposto indica valor de manobra 64,5% menor que o cenário com um ajuste e 96,2% menor que em um cenário sem ajuste algum...</vt:lpstr>
      <vt:lpstr>ZP-02: cenário proposto indica valor de manobra 37,7% menor que o cenário com um ajuste e 82,8% menor que em um cenário sem ajuste algum...</vt:lpstr>
      <vt:lpstr>ZP-20: cenário proposto indica valor de manobra 41,0% menor que o cenário com um ajuste e 82,9% menor que em um cenário sem ajuste algum...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Henrique</dc:creator>
  <cp:lastModifiedBy>Claudia Orsini</cp:lastModifiedBy>
  <cp:revision>1124</cp:revision>
  <dcterms:created xsi:type="dcterms:W3CDTF">2014-03-13T15:15:33Z</dcterms:created>
  <dcterms:modified xsi:type="dcterms:W3CDTF">2018-08-09T11:24:25Z</dcterms:modified>
</cp:coreProperties>
</file>