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12.xml" ContentType="application/vnd.openxmlformats-officedocument.drawingml.chart+xml"/>
  <Override PartName="/ppt/theme/themeOverride3.xml" ContentType="application/vnd.openxmlformats-officedocument.themeOverride+xml"/>
  <Override PartName="/ppt/drawings/drawing6.xml" ContentType="application/vnd.openxmlformats-officedocument.drawingml.chartshapes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7" r:id="rId2"/>
    <p:sldId id="553" r:id="rId3"/>
    <p:sldId id="571" r:id="rId4"/>
    <p:sldId id="558" r:id="rId5"/>
    <p:sldId id="559" r:id="rId6"/>
    <p:sldId id="572" r:id="rId7"/>
    <p:sldId id="578" r:id="rId8"/>
    <p:sldId id="563" r:id="rId9"/>
    <p:sldId id="564" r:id="rId10"/>
    <p:sldId id="573" r:id="rId11"/>
    <p:sldId id="566" r:id="rId12"/>
    <p:sldId id="567" r:id="rId13"/>
    <p:sldId id="568" r:id="rId14"/>
    <p:sldId id="569" r:id="rId15"/>
    <p:sldId id="549" r:id="rId16"/>
    <p:sldId id="579" r:id="rId17"/>
    <p:sldId id="551" r:id="rId18"/>
    <p:sldId id="552" r:id="rId19"/>
    <p:sldId id="570" r:id="rId20"/>
    <p:sldId id="574" r:id="rId21"/>
    <p:sldId id="484" r:id="rId22"/>
    <p:sldId id="485" r:id="rId23"/>
    <p:sldId id="486" r:id="rId24"/>
    <p:sldId id="487" r:id="rId25"/>
    <p:sldId id="575" r:id="rId26"/>
    <p:sldId id="507" r:id="rId27"/>
    <p:sldId id="529" r:id="rId28"/>
    <p:sldId id="560" r:id="rId29"/>
    <p:sldId id="531" r:id="rId30"/>
    <p:sldId id="533" r:id="rId31"/>
    <p:sldId id="543" r:id="rId32"/>
    <p:sldId id="492" r:id="rId33"/>
    <p:sldId id="576" r:id="rId34"/>
    <p:sldId id="577" r:id="rId35"/>
    <p:sldId id="455" r:id="rId36"/>
  </p:sldIdLst>
  <p:sldSz cx="9144000" cy="6858000" type="screen4x3"/>
  <p:notesSz cx="666273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2" autoAdjust="0"/>
    <p:restoredTop sz="82948" autoAdjust="0"/>
  </p:normalViewPr>
  <p:slideViewPr>
    <p:cSldViewPr>
      <p:cViewPr varScale="1">
        <p:scale>
          <a:sx n="84" d="100"/>
          <a:sy n="84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notesViewPr>
    <p:cSldViewPr>
      <p:cViewPr varScale="1">
        <p:scale>
          <a:sx n="62" d="100"/>
          <a:sy n="62" d="100"/>
        </p:scale>
        <p:origin x="-2850" y="-90"/>
      </p:cViewPr>
      <p:guideLst>
        <p:guide orient="horz" pos="3126"/>
        <p:guide pos="2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sbcdf103\secreeconomia$\dados\PIB%20anual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bcdf103\secreeconomia$\kit\dados_kit\Credito%20notimp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sbcdf103\secreeconomia$\kit\dados_kit\Credito%20notimp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sbcdf207\denor$\01Trabalhos%23R\a_Projetos%20em%20Andamento\Ed&#233;lnio\Tarifas\%23r%23Quadro-Tarifas%20-%20Valores%20M&#233;dios%20-%20Apresenta&#231;&#227;o.xls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bcdf103\secreeconomia$\kit\dados_kit\Emprego%20geral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bcdf103\secreeconomia$\kit\dados_kit\Taxas%20de%20Juro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sabella\Work_Denor\Credito_imobiliario\Dados\Credito_habitacional_PI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sabella\Work_Denor\Apresenta&#231;&#245;es_Denor\Tabelas%201%20e%202%20-%20Cr&#233;dito%20PIB%20pa&#237;s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sabella\Work_Denor\Apresenta&#231;&#245;es_Denor\Cr&#233;dito_PessoasFisicas_Tab33NotImp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bcdf103\secreeconomia$\kit\dados_kit\Credito%20p&#243;s-medidas%20dez10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Pasta1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Gr&#225;fico%20no%20Microsoft%20Office%20PowerPoint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053956146107195"/>
          <c:y val="7.6336938651899458E-2"/>
          <c:w val="0.84946043853893261"/>
          <c:h val="0.72886233451589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dados!$E$1:$E$4</c:f>
              <c:strCache>
                <c:ptCount val="1"/>
                <c:pt idx="0">
                  <c:v>1210 - Produto interno bruto per capita em R$ de 2010 - R$</c:v>
                </c:pt>
              </c:strCache>
            </c:strRef>
          </c:tx>
          <c:spPr>
            <a:solidFill>
              <a:srgbClr val="163660"/>
            </a:solidFill>
          </c:spPr>
          <c:invertIfNegative val="0"/>
          <c:dLbls>
            <c:dLbl>
              <c:idx val="21"/>
              <c:layout/>
              <c:tx>
                <c:rich>
                  <a:bodyPr/>
                  <a:lstStyle/>
                  <a:p>
                    <a:r>
                      <a:rPr lang="en-US" dirty="0"/>
                      <a:t>R$ </a:t>
                    </a:r>
                    <a:r>
                      <a:rPr lang="en-US" dirty="0" smtClean="0"/>
                      <a:t>19,6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dados!$A$33:$A$54</c:f>
              <c:strCache>
                <c:ptCount val="2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2011*</c:v>
                </c:pt>
              </c:strCache>
            </c:strRef>
          </c:cat>
          <c:val>
            <c:numRef>
              <c:f>dados!$E$33:$E$54</c:f>
              <c:numCache>
                <c:formatCode>#,##0.00</c:formatCode>
                <c:ptCount val="22"/>
                <c:pt idx="0">
                  <c:v>13730.57</c:v>
                </c:pt>
                <c:pt idx="1">
                  <c:v>13639.23000000001</c:v>
                </c:pt>
                <c:pt idx="2">
                  <c:v>13345.56</c:v>
                </c:pt>
                <c:pt idx="3">
                  <c:v>13781.03</c:v>
                </c:pt>
                <c:pt idx="4">
                  <c:v>14359.58</c:v>
                </c:pt>
                <c:pt idx="5">
                  <c:v>14735.869999999572</c:v>
                </c:pt>
                <c:pt idx="6">
                  <c:v>14824.33</c:v>
                </c:pt>
                <c:pt idx="7">
                  <c:v>15094.869999999572</c:v>
                </c:pt>
                <c:pt idx="8">
                  <c:v>14875.64000000001</c:v>
                </c:pt>
                <c:pt idx="9">
                  <c:v>14692.359999999549</c:v>
                </c:pt>
                <c:pt idx="10">
                  <c:v>15098.99</c:v>
                </c:pt>
                <c:pt idx="11">
                  <c:v>15074.75</c:v>
                </c:pt>
                <c:pt idx="12">
                  <c:v>15256.369999999572</c:v>
                </c:pt>
                <c:pt idx="13">
                  <c:v>15220.859999999549</c:v>
                </c:pt>
                <c:pt idx="14">
                  <c:v>15880.28</c:v>
                </c:pt>
                <c:pt idx="15">
                  <c:v>16178.58</c:v>
                </c:pt>
                <c:pt idx="16">
                  <c:v>16621.09</c:v>
                </c:pt>
                <c:pt idx="17">
                  <c:v>17438.32</c:v>
                </c:pt>
                <c:pt idx="18">
                  <c:v>18147.939999999897</c:v>
                </c:pt>
                <c:pt idx="19">
                  <c:v>17855.05</c:v>
                </c:pt>
                <c:pt idx="20">
                  <c:v>19016.38</c:v>
                </c:pt>
                <c:pt idx="21">
                  <c:v>19600.645313007532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53226240"/>
        <c:axId val="154542848"/>
      </c:barChart>
      <c:catAx>
        <c:axId val="153226240"/>
        <c:scaling>
          <c:orientation val="minMax"/>
        </c:scaling>
        <c:delete val="0"/>
        <c:axPos val="b"/>
        <c:majorTickMark val="out"/>
        <c:minorTickMark val="none"/>
        <c:tickLblPos val="low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4542848"/>
        <c:crosses val="autoZero"/>
        <c:auto val="1"/>
        <c:lblAlgn val="ctr"/>
        <c:lblOffset val="100"/>
        <c:noMultiLvlLbl val="0"/>
      </c:catAx>
      <c:valAx>
        <c:axId val="154542848"/>
        <c:scaling>
          <c:orientation val="minMax"/>
          <c:max val="20000"/>
          <c:min val="10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>
                    <a:solidFill>
                      <a:srgbClr val="163660"/>
                    </a:solidFill>
                  </a:defRPr>
                </a:pPr>
                <a:r>
                  <a:rPr lang="pt-BR" b="0" dirty="0">
                    <a:solidFill>
                      <a:srgbClr val="163660"/>
                    </a:solidFill>
                  </a:rPr>
                  <a:t>R</a:t>
                </a:r>
                <a:r>
                  <a:rPr lang="pt-BR" b="0" dirty="0" smtClean="0">
                    <a:solidFill>
                      <a:srgbClr val="163660"/>
                    </a:solidFill>
                  </a:rPr>
                  <a:t>$ milhares</a:t>
                </a:r>
                <a:endParaRPr lang="pt-BR" b="0" dirty="0">
                  <a:solidFill>
                    <a:srgbClr val="163660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5322624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>
          <a:solidFill>
            <a:srgbClr val="163660"/>
          </a:solidFill>
          <a:latin typeface="Arial" pitchFamily="34" charset="0"/>
          <a:cs typeface="Arial" pitchFamily="34" charset="0"/>
        </a:defRPr>
      </a:pPr>
      <a:endParaRPr lang="pt-BR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94481285160316"/>
          <c:y val="7.6015821796318314E-2"/>
          <c:w val="0.85888307122749863"/>
          <c:h val="0.73505140144520065"/>
        </c:manualLayout>
      </c:layout>
      <c:lineChart>
        <c:grouping val="standard"/>
        <c:varyColors val="0"/>
        <c:ser>
          <c:idx val="2"/>
          <c:order val="0"/>
          <c:tx>
            <c:strRef>
              <c:f>dados!$F$1:$F$6</c:f>
              <c:strCache>
                <c:ptCount val="1"/>
                <c:pt idx="0">
                  <c:v>Concessões (veículos)</c:v>
                </c:pt>
              </c:strCache>
            </c:strRef>
          </c:tx>
          <c:spPr>
            <a:ln w="63500">
              <a:solidFill>
                <a:srgbClr val="193264"/>
              </a:solidFill>
            </a:ln>
          </c:spPr>
          <c:marker>
            <c:symbol val="none"/>
          </c:marker>
          <c:trendline>
            <c:spPr>
              <a:ln w="50800">
                <a:solidFill>
                  <a:srgbClr val="C00000"/>
                </a:solidFill>
                <a:prstDash val="sysDot"/>
              </a:ln>
            </c:spPr>
            <c:trendlineType val="poly"/>
            <c:order val="5"/>
            <c:dispRSqr val="0"/>
            <c:dispEq val="0"/>
          </c:trendline>
          <c:cat>
            <c:numRef>
              <c:f>dados!$A$7:$A$81</c:f>
              <c:numCache>
                <c:formatCode>mmm\ yy</c:formatCode>
                <c:ptCount val="75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</c:numCache>
            </c:numRef>
          </c:cat>
          <c:val>
            <c:numRef>
              <c:f>dados!$F$7:$F$81</c:f>
              <c:numCache>
                <c:formatCode>#,##0</c:formatCode>
                <c:ptCount val="75"/>
                <c:pt idx="0">
                  <c:v>5014.04</c:v>
                </c:pt>
                <c:pt idx="1">
                  <c:v>4252.4990000000007</c:v>
                </c:pt>
                <c:pt idx="2">
                  <c:v>5631.8220000000529</c:v>
                </c:pt>
                <c:pt idx="3">
                  <c:v>5077.259</c:v>
                </c:pt>
                <c:pt idx="4">
                  <c:v>5580.8810000000003</c:v>
                </c:pt>
                <c:pt idx="5">
                  <c:v>5157.9250000000002</c:v>
                </c:pt>
                <c:pt idx="6">
                  <c:v>5692.5350000000008</c:v>
                </c:pt>
                <c:pt idx="7">
                  <c:v>6207.2739999999994</c:v>
                </c:pt>
                <c:pt idx="8">
                  <c:v>5415.3430000000017</c:v>
                </c:pt>
                <c:pt idx="9">
                  <c:v>6565.491</c:v>
                </c:pt>
                <c:pt idx="10">
                  <c:v>5998.1450000000004</c:v>
                </c:pt>
                <c:pt idx="11">
                  <c:v>6158.9220000000014</c:v>
                </c:pt>
                <c:pt idx="12">
                  <c:v>5448.8250000000044</c:v>
                </c:pt>
                <c:pt idx="13">
                  <c:v>4439.0350000000008</c:v>
                </c:pt>
                <c:pt idx="14">
                  <c:v>4764.3550000000014</c:v>
                </c:pt>
                <c:pt idx="15">
                  <c:v>5067.7069999999994</c:v>
                </c:pt>
                <c:pt idx="16">
                  <c:v>4632.2280000000001</c:v>
                </c:pt>
                <c:pt idx="17">
                  <c:v>4704.7779999999975</c:v>
                </c:pt>
                <c:pt idx="18">
                  <c:v>4752.0710000000008</c:v>
                </c:pt>
                <c:pt idx="19">
                  <c:v>4017.346</c:v>
                </c:pt>
                <c:pt idx="20">
                  <c:v>4562.34</c:v>
                </c:pt>
                <c:pt idx="21">
                  <c:v>2867.3550000000264</c:v>
                </c:pt>
                <c:pt idx="22">
                  <c:v>2228.0439999999999</c:v>
                </c:pt>
                <c:pt idx="23">
                  <c:v>2943.9290000000001</c:v>
                </c:pt>
                <c:pt idx="24">
                  <c:v>3312.712</c:v>
                </c:pt>
                <c:pt idx="25">
                  <c:v>3160.3249999999998</c:v>
                </c:pt>
                <c:pt idx="26">
                  <c:v>4372.6130000000003</c:v>
                </c:pt>
                <c:pt idx="27">
                  <c:v>4016.4659999999999</c:v>
                </c:pt>
                <c:pt idx="28">
                  <c:v>4238.5360000000001</c:v>
                </c:pt>
                <c:pt idx="29">
                  <c:v>5390.259</c:v>
                </c:pt>
                <c:pt idx="30">
                  <c:v>5531.5560000000014</c:v>
                </c:pt>
                <c:pt idx="31">
                  <c:v>5540.4839999999995</c:v>
                </c:pt>
                <c:pt idx="32">
                  <c:v>6816.8430000000017</c:v>
                </c:pt>
                <c:pt idx="33">
                  <c:v>6473.13</c:v>
                </c:pt>
                <c:pt idx="34">
                  <c:v>6082.9489999999996</c:v>
                </c:pt>
                <c:pt idx="35">
                  <c:v>7269.7690000000002</c:v>
                </c:pt>
                <c:pt idx="36">
                  <c:v>6246.0640000000003</c:v>
                </c:pt>
                <c:pt idx="37">
                  <c:v>5758.8440000000001</c:v>
                </c:pt>
                <c:pt idx="38">
                  <c:v>9407.1839999999811</c:v>
                </c:pt>
                <c:pt idx="39">
                  <c:v>7359.5190000000002</c:v>
                </c:pt>
                <c:pt idx="40">
                  <c:v>7926.6530000000002</c:v>
                </c:pt>
                <c:pt idx="41">
                  <c:v>7692.7779999999975</c:v>
                </c:pt>
                <c:pt idx="42">
                  <c:v>9153.9699999998211</c:v>
                </c:pt>
                <c:pt idx="43">
                  <c:v>10050.234000000097</c:v>
                </c:pt>
                <c:pt idx="44">
                  <c:v>9605.35299999981</c:v>
                </c:pt>
                <c:pt idx="45">
                  <c:v>9766.6409999999851</c:v>
                </c:pt>
                <c:pt idx="46">
                  <c:v>11216.118</c:v>
                </c:pt>
                <c:pt idx="47">
                  <c:v>11136.415000000001</c:v>
                </c:pt>
                <c:pt idx="48">
                  <c:v>7400.2420000000002</c:v>
                </c:pt>
                <c:pt idx="49">
                  <c:v>8331.444999999987</c:v>
                </c:pt>
                <c:pt idx="50">
                  <c:v>8088.9010000000007</c:v>
                </c:pt>
                <c:pt idx="51">
                  <c:v>7669.4489999999996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185152"/>
        <c:axId val="155186688"/>
      </c:lineChart>
      <c:dateAx>
        <c:axId val="155185152"/>
        <c:scaling>
          <c:orientation val="minMax"/>
          <c:min val="39814"/>
        </c:scaling>
        <c:delete val="0"/>
        <c:axPos val="b"/>
        <c:numFmt formatCode="mmm\ yy" sourceLinked="0"/>
        <c:majorTickMark val="out"/>
        <c:minorTickMark val="none"/>
        <c:tickLblPos val="low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5186688"/>
        <c:crosses val="autoZero"/>
        <c:auto val="1"/>
        <c:lblOffset val="100"/>
        <c:baseTimeUnit val="months"/>
      </c:dateAx>
      <c:valAx>
        <c:axId val="155186688"/>
        <c:scaling>
          <c:orientation val="minMax"/>
          <c:max val="140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55185152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0">
          <a:solidFill>
            <a:srgbClr val="163660"/>
          </a:solidFill>
          <a:latin typeface="Arial" pitchFamily="34" charset="0"/>
          <a:cs typeface="Arial" pitchFamily="34" charset="0"/>
        </a:defRPr>
      </a:pPr>
      <a:endParaRPr lang="pt-BR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94481285160316"/>
          <c:y val="7.6015821796318314E-2"/>
          <c:w val="0.85888307122749863"/>
          <c:h val="0.73505140144520065"/>
        </c:manualLayout>
      </c:layout>
      <c:lineChart>
        <c:grouping val="standard"/>
        <c:varyColors val="0"/>
        <c:ser>
          <c:idx val="3"/>
          <c:order val="0"/>
          <c:tx>
            <c:strRef>
              <c:f>dados!$G$1:$G$6</c:f>
              <c:strCache>
                <c:ptCount val="1"/>
                <c:pt idx="0">
                  <c:v>Concessões (crédito pessoal)</c:v>
                </c:pt>
              </c:strCache>
            </c:strRef>
          </c:tx>
          <c:spPr>
            <a:ln w="63500">
              <a:solidFill>
                <a:srgbClr val="193264"/>
              </a:solidFill>
            </a:ln>
          </c:spPr>
          <c:marker>
            <c:symbol val="none"/>
          </c:marker>
          <c:trendline>
            <c:spPr>
              <a:ln w="50800">
                <a:solidFill>
                  <a:srgbClr val="C00000"/>
                </a:solidFill>
                <a:prstDash val="sysDot"/>
              </a:ln>
            </c:spPr>
            <c:trendlineType val="poly"/>
            <c:order val="5"/>
            <c:dispRSqr val="0"/>
            <c:dispEq val="0"/>
          </c:trendline>
          <c:cat>
            <c:numRef>
              <c:f>dados!$A$7:$A$81</c:f>
              <c:numCache>
                <c:formatCode>mmm\ yy</c:formatCode>
                <c:ptCount val="75"/>
                <c:pt idx="0">
                  <c:v>39083</c:v>
                </c:pt>
                <c:pt idx="1">
                  <c:v>39114</c:v>
                </c:pt>
                <c:pt idx="2">
                  <c:v>39142</c:v>
                </c:pt>
                <c:pt idx="3">
                  <c:v>39173</c:v>
                </c:pt>
                <c:pt idx="4">
                  <c:v>39203</c:v>
                </c:pt>
                <c:pt idx="5">
                  <c:v>39234</c:v>
                </c:pt>
                <c:pt idx="6">
                  <c:v>39264</c:v>
                </c:pt>
                <c:pt idx="7">
                  <c:v>39295</c:v>
                </c:pt>
                <c:pt idx="8">
                  <c:v>39326</c:v>
                </c:pt>
                <c:pt idx="9">
                  <c:v>39356</c:v>
                </c:pt>
                <c:pt idx="10">
                  <c:v>39387</c:v>
                </c:pt>
                <c:pt idx="11">
                  <c:v>39417</c:v>
                </c:pt>
                <c:pt idx="12">
                  <c:v>39448</c:v>
                </c:pt>
                <c:pt idx="13">
                  <c:v>39479</c:v>
                </c:pt>
                <c:pt idx="14">
                  <c:v>39508</c:v>
                </c:pt>
                <c:pt idx="15">
                  <c:v>39539</c:v>
                </c:pt>
                <c:pt idx="16">
                  <c:v>39569</c:v>
                </c:pt>
                <c:pt idx="17">
                  <c:v>39600</c:v>
                </c:pt>
                <c:pt idx="18">
                  <c:v>39630</c:v>
                </c:pt>
                <c:pt idx="19">
                  <c:v>39661</c:v>
                </c:pt>
                <c:pt idx="20">
                  <c:v>39692</c:v>
                </c:pt>
                <c:pt idx="21">
                  <c:v>39722</c:v>
                </c:pt>
                <c:pt idx="22">
                  <c:v>39753</c:v>
                </c:pt>
                <c:pt idx="23">
                  <c:v>39783</c:v>
                </c:pt>
                <c:pt idx="24">
                  <c:v>39814</c:v>
                </c:pt>
                <c:pt idx="25">
                  <c:v>39845</c:v>
                </c:pt>
                <c:pt idx="26">
                  <c:v>39873</c:v>
                </c:pt>
                <c:pt idx="27">
                  <c:v>39904</c:v>
                </c:pt>
                <c:pt idx="28">
                  <c:v>39934</c:v>
                </c:pt>
                <c:pt idx="29">
                  <c:v>39965</c:v>
                </c:pt>
                <c:pt idx="30">
                  <c:v>39995</c:v>
                </c:pt>
                <c:pt idx="31">
                  <c:v>40026</c:v>
                </c:pt>
                <c:pt idx="32">
                  <c:v>40057</c:v>
                </c:pt>
                <c:pt idx="33">
                  <c:v>40087</c:v>
                </c:pt>
                <c:pt idx="34">
                  <c:v>40118</c:v>
                </c:pt>
                <c:pt idx="35">
                  <c:v>40148</c:v>
                </c:pt>
                <c:pt idx="36">
                  <c:v>40179</c:v>
                </c:pt>
                <c:pt idx="37">
                  <c:v>40210</c:v>
                </c:pt>
                <c:pt idx="38">
                  <c:v>40238</c:v>
                </c:pt>
                <c:pt idx="39">
                  <c:v>40269</c:v>
                </c:pt>
                <c:pt idx="40">
                  <c:v>40299</c:v>
                </c:pt>
                <c:pt idx="41">
                  <c:v>40330</c:v>
                </c:pt>
                <c:pt idx="42">
                  <c:v>40360</c:v>
                </c:pt>
                <c:pt idx="43">
                  <c:v>40391</c:v>
                </c:pt>
                <c:pt idx="44">
                  <c:v>40422</c:v>
                </c:pt>
                <c:pt idx="45">
                  <c:v>40452</c:v>
                </c:pt>
                <c:pt idx="46">
                  <c:v>40483</c:v>
                </c:pt>
                <c:pt idx="47">
                  <c:v>40513</c:v>
                </c:pt>
                <c:pt idx="48">
                  <c:v>40544</c:v>
                </c:pt>
                <c:pt idx="49">
                  <c:v>40575</c:v>
                </c:pt>
                <c:pt idx="50">
                  <c:v>40603</c:v>
                </c:pt>
                <c:pt idx="51">
                  <c:v>40634</c:v>
                </c:pt>
              </c:numCache>
            </c:numRef>
          </c:cat>
          <c:val>
            <c:numRef>
              <c:f>dados!$G$7:$G$81</c:f>
              <c:numCache>
                <c:formatCode>#,##0</c:formatCode>
                <c:ptCount val="75"/>
                <c:pt idx="0">
                  <c:v>9045.3969999998099</c:v>
                </c:pt>
                <c:pt idx="1">
                  <c:v>8380.5470000000005</c:v>
                </c:pt>
                <c:pt idx="2">
                  <c:v>9990.6370000000006</c:v>
                </c:pt>
                <c:pt idx="3">
                  <c:v>9153.1549999998933</c:v>
                </c:pt>
                <c:pt idx="4">
                  <c:v>11262.449999999983</c:v>
                </c:pt>
                <c:pt idx="5">
                  <c:v>9597.6790000000001</c:v>
                </c:pt>
                <c:pt idx="6">
                  <c:v>10010.252</c:v>
                </c:pt>
                <c:pt idx="7">
                  <c:v>10506.154</c:v>
                </c:pt>
                <c:pt idx="8">
                  <c:v>9100.8579999997874</c:v>
                </c:pt>
                <c:pt idx="9">
                  <c:v>10778.852999999845</c:v>
                </c:pt>
                <c:pt idx="10">
                  <c:v>10699.740000000014</c:v>
                </c:pt>
                <c:pt idx="11">
                  <c:v>10238.632000000012</c:v>
                </c:pt>
                <c:pt idx="12">
                  <c:v>10741.919</c:v>
                </c:pt>
                <c:pt idx="13">
                  <c:v>10209.5</c:v>
                </c:pt>
                <c:pt idx="14">
                  <c:v>12253.960999999845</c:v>
                </c:pt>
                <c:pt idx="15">
                  <c:v>11597.759</c:v>
                </c:pt>
                <c:pt idx="16">
                  <c:v>10912.1</c:v>
                </c:pt>
                <c:pt idx="17">
                  <c:v>10486.804999999893</c:v>
                </c:pt>
                <c:pt idx="18">
                  <c:v>11046.848</c:v>
                </c:pt>
                <c:pt idx="19">
                  <c:v>9641.76</c:v>
                </c:pt>
                <c:pt idx="20">
                  <c:v>10268.843000000004</c:v>
                </c:pt>
                <c:pt idx="21">
                  <c:v>9185.3859999997894</c:v>
                </c:pt>
                <c:pt idx="22">
                  <c:v>8484.1579999998212</c:v>
                </c:pt>
                <c:pt idx="23">
                  <c:v>8010.8310000000001</c:v>
                </c:pt>
                <c:pt idx="24">
                  <c:v>8806.26</c:v>
                </c:pt>
                <c:pt idx="25">
                  <c:v>8847.5990000000002</c:v>
                </c:pt>
                <c:pt idx="26">
                  <c:v>11223.918</c:v>
                </c:pt>
                <c:pt idx="27">
                  <c:v>12445.226000000002</c:v>
                </c:pt>
                <c:pt idx="28">
                  <c:v>11614.552</c:v>
                </c:pt>
                <c:pt idx="29">
                  <c:v>12139.005999999845</c:v>
                </c:pt>
                <c:pt idx="30">
                  <c:v>12119.755999999845</c:v>
                </c:pt>
                <c:pt idx="31">
                  <c:v>11690.195</c:v>
                </c:pt>
                <c:pt idx="32">
                  <c:v>11042.727000000004</c:v>
                </c:pt>
                <c:pt idx="33">
                  <c:v>11464.284000000012</c:v>
                </c:pt>
                <c:pt idx="34">
                  <c:v>11190.941000000004</c:v>
                </c:pt>
                <c:pt idx="35">
                  <c:v>10888.800999999865</c:v>
                </c:pt>
                <c:pt idx="36">
                  <c:v>10985.710000000006</c:v>
                </c:pt>
                <c:pt idx="37">
                  <c:v>11422.636</c:v>
                </c:pt>
                <c:pt idx="38">
                  <c:v>15131.146000000002</c:v>
                </c:pt>
                <c:pt idx="39">
                  <c:v>13177.861000000001</c:v>
                </c:pt>
                <c:pt idx="40">
                  <c:v>13964.51</c:v>
                </c:pt>
                <c:pt idx="41">
                  <c:v>13633.308000000001</c:v>
                </c:pt>
                <c:pt idx="42">
                  <c:v>13770.220000000008</c:v>
                </c:pt>
                <c:pt idx="43">
                  <c:v>15100.869000000001</c:v>
                </c:pt>
                <c:pt idx="44">
                  <c:v>14156.905000000001</c:v>
                </c:pt>
                <c:pt idx="45">
                  <c:v>12986.434999999989</c:v>
                </c:pt>
                <c:pt idx="46">
                  <c:v>14396.206</c:v>
                </c:pt>
                <c:pt idx="47">
                  <c:v>13798.915999999845</c:v>
                </c:pt>
                <c:pt idx="48">
                  <c:v>12386.648999999989</c:v>
                </c:pt>
                <c:pt idx="49">
                  <c:v>14108.851000000001</c:v>
                </c:pt>
                <c:pt idx="50">
                  <c:v>14865.866999999789</c:v>
                </c:pt>
                <c:pt idx="51">
                  <c:v>13747.80599999981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247360"/>
        <c:axId val="155248896"/>
      </c:lineChart>
      <c:dateAx>
        <c:axId val="155247360"/>
        <c:scaling>
          <c:orientation val="minMax"/>
          <c:min val="39814"/>
        </c:scaling>
        <c:delete val="0"/>
        <c:axPos val="b"/>
        <c:numFmt formatCode="mmm\ yy" sourceLinked="0"/>
        <c:majorTickMark val="out"/>
        <c:minorTickMark val="none"/>
        <c:tickLblPos val="low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5248896"/>
        <c:crosses val="autoZero"/>
        <c:auto val="1"/>
        <c:lblOffset val="100"/>
        <c:baseTimeUnit val="months"/>
      </c:dateAx>
      <c:valAx>
        <c:axId val="155248896"/>
        <c:scaling>
          <c:orientation val="minMax"/>
          <c:max val="16000"/>
          <c:min val="80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5524736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0">
          <a:solidFill>
            <a:srgbClr val="163660"/>
          </a:solidFill>
          <a:latin typeface="Arial" pitchFamily="34" charset="0"/>
          <a:cs typeface="Arial" pitchFamily="34" charset="0"/>
        </a:defRPr>
      </a:pPr>
      <a:endParaRPr lang="pt-BR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Índice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Evolução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dos </a:t>
            </a: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Preços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Médios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das </a:t>
            </a:r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Tarifas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Valor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médio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deflacionado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pelo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IPCA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Consolidado</a:t>
            </a:r>
            <a:r>
              <a:rPr lang="en-US" baseline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odas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as IFs</a:t>
            </a:r>
          </a:p>
        </c:rich>
      </c:tx>
      <c:layout>
        <c:manualLayout>
          <c:xMode val="edge"/>
          <c:yMode val="edge"/>
          <c:x val="0.16276918041134142"/>
          <c:y val="1.34622869111058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3744430906876411E-2"/>
          <c:y val="0.18706646517670275"/>
          <c:w val="0.86942135377307894"/>
          <c:h val="0.60154507410410241"/>
        </c:manualLayout>
      </c:layout>
      <c:lineChart>
        <c:grouping val="standard"/>
        <c:varyColors val="0"/>
        <c:ser>
          <c:idx val="1"/>
          <c:order val="1"/>
          <c:tx>
            <c:v>Agregado</c:v>
          </c:tx>
          <c:marker>
            <c:symbol val="none"/>
          </c:marker>
          <c:cat>
            <c:strRef>
              <c:f>'Todas as Ifs - Deflacionados'!$D$2:$AN$2</c:f>
              <c:strCache>
                <c:ptCount val="37"/>
                <c:pt idx="0">
                  <c:v>30.4.2008</c:v>
                </c:pt>
                <c:pt idx="1">
                  <c:v>30.5.2008</c:v>
                </c:pt>
                <c:pt idx="2">
                  <c:v>30.6.2008</c:v>
                </c:pt>
                <c:pt idx="3">
                  <c:v>31.7.2008</c:v>
                </c:pt>
                <c:pt idx="4">
                  <c:v>29.8.2008</c:v>
                </c:pt>
                <c:pt idx="5">
                  <c:v>30.9.2008</c:v>
                </c:pt>
                <c:pt idx="6">
                  <c:v>31.10.2008</c:v>
                </c:pt>
                <c:pt idx="7">
                  <c:v>28.11.2008</c:v>
                </c:pt>
                <c:pt idx="8">
                  <c:v>31.12.2008</c:v>
                </c:pt>
                <c:pt idx="9">
                  <c:v>30.1.2009</c:v>
                </c:pt>
                <c:pt idx="10">
                  <c:v>27.2.2009</c:v>
                </c:pt>
                <c:pt idx="11">
                  <c:v>31.3.2009</c:v>
                </c:pt>
                <c:pt idx="12">
                  <c:v>30.4.2009</c:v>
                </c:pt>
                <c:pt idx="13">
                  <c:v>29.5.2009</c:v>
                </c:pt>
                <c:pt idx="14">
                  <c:v>30.6.2009</c:v>
                </c:pt>
                <c:pt idx="15">
                  <c:v>31.7.2009</c:v>
                </c:pt>
                <c:pt idx="16">
                  <c:v>31.8.2009</c:v>
                </c:pt>
                <c:pt idx="17">
                  <c:v>30.9.2009</c:v>
                </c:pt>
                <c:pt idx="18">
                  <c:v>30.10.2009</c:v>
                </c:pt>
                <c:pt idx="19">
                  <c:v>30.11.2009</c:v>
                </c:pt>
                <c:pt idx="20">
                  <c:v>30.12.2009</c:v>
                </c:pt>
                <c:pt idx="21">
                  <c:v>29.1.2010</c:v>
                </c:pt>
                <c:pt idx="22">
                  <c:v>26.2.2010</c:v>
                </c:pt>
                <c:pt idx="23">
                  <c:v>31.3.2010</c:v>
                </c:pt>
                <c:pt idx="24">
                  <c:v>30.4.2010</c:v>
                </c:pt>
                <c:pt idx="25">
                  <c:v>31.5.2010</c:v>
                </c:pt>
                <c:pt idx="26">
                  <c:v>30.6.2010</c:v>
                </c:pt>
                <c:pt idx="27">
                  <c:v>30.7.2010</c:v>
                </c:pt>
                <c:pt idx="28">
                  <c:v>31.8.2010</c:v>
                </c:pt>
                <c:pt idx="29">
                  <c:v>30.9.2010</c:v>
                </c:pt>
                <c:pt idx="30">
                  <c:v>29.10.2010</c:v>
                </c:pt>
                <c:pt idx="31">
                  <c:v>30.11.2010</c:v>
                </c:pt>
                <c:pt idx="32">
                  <c:v>31.12.2010</c:v>
                </c:pt>
                <c:pt idx="33">
                  <c:v>31.1.2011</c:v>
                </c:pt>
                <c:pt idx="34">
                  <c:v>28.2.2011</c:v>
                </c:pt>
                <c:pt idx="35">
                  <c:v>31.3.2011</c:v>
                </c:pt>
                <c:pt idx="36">
                  <c:v>29.4.2011</c:v>
                </c:pt>
              </c:strCache>
            </c:strRef>
          </c:cat>
          <c:val>
            <c:numRef>
              <c:f>'Todas as Ifs - Deflacionados'!$D$47:$AN$47</c:f>
              <c:numCache>
                <c:formatCode>0.00</c:formatCode>
                <c:ptCount val="37"/>
                <c:pt idx="0">
                  <c:v>100</c:v>
                </c:pt>
                <c:pt idx="1">
                  <c:v>85.043311929731175</c:v>
                </c:pt>
                <c:pt idx="2">
                  <c:v>59.38019250837614</c:v>
                </c:pt>
                <c:pt idx="3">
                  <c:v>59.100882527600241</c:v>
                </c:pt>
                <c:pt idx="4">
                  <c:v>58.77750155313732</c:v>
                </c:pt>
                <c:pt idx="5">
                  <c:v>57.724761976893355</c:v>
                </c:pt>
                <c:pt idx="6">
                  <c:v>55.693257299952762</c:v>
                </c:pt>
                <c:pt idx="7">
                  <c:v>55.834255981953696</c:v>
                </c:pt>
                <c:pt idx="8">
                  <c:v>55.264318504467411</c:v>
                </c:pt>
                <c:pt idx="9">
                  <c:v>54.809836329016704</c:v>
                </c:pt>
                <c:pt idx="10">
                  <c:v>54.664675027737644</c:v>
                </c:pt>
                <c:pt idx="11">
                  <c:v>54.472608730105307</c:v>
                </c:pt>
                <c:pt idx="12">
                  <c:v>54.655903283445554</c:v>
                </c:pt>
                <c:pt idx="13">
                  <c:v>54.856949435855974</c:v>
                </c:pt>
                <c:pt idx="14">
                  <c:v>50.939488020372494</c:v>
                </c:pt>
                <c:pt idx="15">
                  <c:v>50.81372680092916</c:v>
                </c:pt>
                <c:pt idx="16">
                  <c:v>50.999369589480544</c:v>
                </c:pt>
                <c:pt idx="17">
                  <c:v>51.200829023500191</c:v>
                </c:pt>
                <c:pt idx="18">
                  <c:v>50.857854656151339</c:v>
                </c:pt>
                <c:pt idx="19">
                  <c:v>49.573404915972574</c:v>
                </c:pt>
                <c:pt idx="20">
                  <c:v>50.701253169358921</c:v>
                </c:pt>
                <c:pt idx="21">
                  <c:v>51.035568384461612</c:v>
                </c:pt>
                <c:pt idx="22">
                  <c:v>50.974328014131373</c:v>
                </c:pt>
                <c:pt idx="23">
                  <c:v>51.180243560941705</c:v>
                </c:pt>
                <c:pt idx="24">
                  <c:v>50.762488165164953</c:v>
                </c:pt>
                <c:pt idx="25">
                  <c:v>50.781251438004915</c:v>
                </c:pt>
                <c:pt idx="26">
                  <c:v>51.020991251660725</c:v>
                </c:pt>
                <c:pt idx="27">
                  <c:v>51.0394980410803</c:v>
                </c:pt>
                <c:pt idx="28">
                  <c:v>51.527375240833059</c:v>
                </c:pt>
                <c:pt idx="29">
                  <c:v>50.935106663764124</c:v>
                </c:pt>
                <c:pt idx="30">
                  <c:v>47.468948743915213</c:v>
                </c:pt>
                <c:pt idx="31">
                  <c:v>47.208063221021163</c:v>
                </c:pt>
                <c:pt idx="32">
                  <c:v>47.091063724827507</c:v>
                </c:pt>
                <c:pt idx="33">
                  <c:v>47.017259408844147</c:v>
                </c:pt>
                <c:pt idx="34">
                  <c:v>47.111991281145094</c:v>
                </c:pt>
                <c:pt idx="35">
                  <c:v>44.75987691987271</c:v>
                </c:pt>
                <c:pt idx="36">
                  <c:v>47.63227595405818</c:v>
                </c:pt>
              </c:numCache>
            </c:numRef>
          </c:val>
          <c:smooth val="0"/>
        </c:ser>
        <c:ser>
          <c:idx val="2"/>
          <c:order val="2"/>
          <c:tx>
            <c:v>Agregado</c:v>
          </c:tx>
          <c:marker>
            <c:symbol val="none"/>
          </c:marker>
          <c:cat>
            <c:strRef>
              <c:f>'Todas as Ifs - Deflacionados'!$D$2:$AN$2</c:f>
              <c:strCache>
                <c:ptCount val="37"/>
                <c:pt idx="0">
                  <c:v>30.4.2008</c:v>
                </c:pt>
                <c:pt idx="1">
                  <c:v>30.5.2008</c:v>
                </c:pt>
                <c:pt idx="2">
                  <c:v>30.6.2008</c:v>
                </c:pt>
                <c:pt idx="3">
                  <c:v>31.7.2008</c:v>
                </c:pt>
                <c:pt idx="4">
                  <c:v>29.8.2008</c:v>
                </c:pt>
                <c:pt idx="5">
                  <c:v>30.9.2008</c:v>
                </c:pt>
                <c:pt idx="6">
                  <c:v>31.10.2008</c:v>
                </c:pt>
                <c:pt idx="7">
                  <c:v>28.11.2008</c:v>
                </c:pt>
                <c:pt idx="8">
                  <c:v>31.12.2008</c:v>
                </c:pt>
                <c:pt idx="9">
                  <c:v>30.1.2009</c:v>
                </c:pt>
                <c:pt idx="10">
                  <c:v>27.2.2009</c:v>
                </c:pt>
                <c:pt idx="11">
                  <c:v>31.3.2009</c:v>
                </c:pt>
                <c:pt idx="12">
                  <c:v>30.4.2009</c:v>
                </c:pt>
                <c:pt idx="13">
                  <c:v>29.5.2009</c:v>
                </c:pt>
                <c:pt idx="14">
                  <c:v>30.6.2009</c:v>
                </c:pt>
                <c:pt idx="15">
                  <c:v>31.7.2009</c:v>
                </c:pt>
                <c:pt idx="16">
                  <c:v>31.8.2009</c:v>
                </c:pt>
                <c:pt idx="17">
                  <c:v>30.9.2009</c:v>
                </c:pt>
                <c:pt idx="18">
                  <c:v>30.10.2009</c:v>
                </c:pt>
                <c:pt idx="19">
                  <c:v>30.11.2009</c:v>
                </c:pt>
                <c:pt idx="20">
                  <c:v>30.12.2009</c:v>
                </c:pt>
                <c:pt idx="21">
                  <c:v>29.1.2010</c:v>
                </c:pt>
                <c:pt idx="22">
                  <c:v>26.2.2010</c:v>
                </c:pt>
                <c:pt idx="23">
                  <c:v>31.3.2010</c:v>
                </c:pt>
                <c:pt idx="24">
                  <c:v>30.4.2010</c:v>
                </c:pt>
                <c:pt idx="25">
                  <c:v>31.5.2010</c:v>
                </c:pt>
                <c:pt idx="26">
                  <c:v>30.6.2010</c:v>
                </c:pt>
                <c:pt idx="27">
                  <c:v>30.7.2010</c:v>
                </c:pt>
                <c:pt idx="28">
                  <c:v>31.8.2010</c:v>
                </c:pt>
                <c:pt idx="29">
                  <c:v>30.9.2010</c:v>
                </c:pt>
                <c:pt idx="30">
                  <c:v>29.10.2010</c:v>
                </c:pt>
                <c:pt idx="31">
                  <c:v>30.11.2010</c:v>
                </c:pt>
                <c:pt idx="32">
                  <c:v>31.12.2010</c:v>
                </c:pt>
                <c:pt idx="33">
                  <c:v>31.1.2011</c:v>
                </c:pt>
                <c:pt idx="34">
                  <c:v>28.2.2011</c:v>
                </c:pt>
                <c:pt idx="35">
                  <c:v>31.3.2011</c:v>
                </c:pt>
                <c:pt idx="36">
                  <c:v>29.4.2011</c:v>
                </c:pt>
              </c:strCache>
            </c:strRef>
          </c:cat>
          <c:val>
            <c:numRef>
              <c:f>'Todas as Ifs - Deflacionados'!$D$47:$AN$47</c:f>
              <c:numCache>
                <c:formatCode>0.00</c:formatCode>
                <c:ptCount val="37"/>
                <c:pt idx="0">
                  <c:v>100</c:v>
                </c:pt>
                <c:pt idx="1">
                  <c:v>85.043311929731175</c:v>
                </c:pt>
                <c:pt idx="2">
                  <c:v>59.38019250837614</c:v>
                </c:pt>
                <c:pt idx="3">
                  <c:v>59.100882527600241</c:v>
                </c:pt>
                <c:pt idx="4">
                  <c:v>58.77750155313732</c:v>
                </c:pt>
                <c:pt idx="5">
                  <c:v>57.724761976893355</c:v>
                </c:pt>
                <c:pt idx="6">
                  <c:v>55.693257299952762</c:v>
                </c:pt>
                <c:pt idx="7">
                  <c:v>55.834255981953696</c:v>
                </c:pt>
                <c:pt idx="8">
                  <c:v>55.264318504467411</c:v>
                </c:pt>
                <c:pt idx="9">
                  <c:v>54.809836329016704</c:v>
                </c:pt>
                <c:pt idx="10">
                  <c:v>54.664675027737644</c:v>
                </c:pt>
                <c:pt idx="11">
                  <c:v>54.472608730105307</c:v>
                </c:pt>
                <c:pt idx="12">
                  <c:v>54.655903283445554</c:v>
                </c:pt>
                <c:pt idx="13">
                  <c:v>54.856949435855974</c:v>
                </c:pt>
                <c:pt idx="14">
                  <c:v>50.939488020372494</c:v>
                </c:pt>
                <c:pt idx="15">
                  <c:v>50.81372680092916</c:v>
                </c:pt>
                <c:pt idx="16">
                  <c:v>50.999369589480544</c:v>
                </c:pt>
                <c:pt idx="17">
                  <c:v>51.200829023500191</c:v>
                </c:pt>
                <c:pt idx="18">
                  <c:v>50.857854656151339</c:v>
                </c:pt>
                <c:pt idx="19">
                  <c:v>49.573404915972574</c:v>
                </c:pt>
                <c:pt idx="20">
                  <c:v>50.701253169358921</c:v>
                </c:pt>
                <c:pt idx="21">
                  <c:v>51.035568384461612</c:v>
                </c:pt>
                <c:pt idx="22">
                  <c:v>50.974328014131373</c:v>
                </c:pt>
                <c:pt idx="23">
                  <c:v>51.180243560941705</c:v>
                </c:pt>
                <c:pt idx="24">
                  <c:v>50.762488165164953</c:v>
                </c:pt>
                <c:pt idx="25">
                  <c:v>50.781251438004915</c:v>
                </c:pt>
                <c:pt idx="26">
                  <c:v>51.020991251660725</c:v>
                </c:pt>
                <c:pt idx="27">
                  <c:v>51.0394980410803</c:v>
                </c:pt>
                <c:pt idx="28">
                  <c:v>51.527375240833059</c:v>
                </c:pt>
                <c:pt idx="29">
                  <c:v>50.935106663764124</c:v>
                </c:pt>
                <c:pt idx="30">
                  <c:v>47.468948743915213</c:v>
                </c:pt>
                <c:pt idx="31">
                  <c:v>47.208063221021163</c:v>
                </c:pt>
                <c:pt idx="32">
                  <c:v>47.091063724827507</c:v>
                </c:pt>
                <c:pt idx="33">
                  <c:v>47.017259408844147</c:v>
                </c:pt>
                <c:pt idx="34">
                  <c:v>47.111991281145094</c:v>
                </c:pt>
                <c:pt idx="35">
                  <c:v>44.75987691987271</c:v>
                </c:pt>
                <c:pt idx="36">
                  <c:v>47.63227595405818</c:v>
                </c:pt>
              </c:numCache>
            </c:numRef>
          </c:val>
          <c:smooth val="0"/>
        </c:ser>
        <c:ser>
          <c:idx val="0"/>
          <c:order val="0"/>
          <c:tx>
            <c:v>Agregado</c:v>
          </c:tx>
          <c:marker>
            <c:symbol val="none"/>
          </c:marker>
          <c:dLbls>
            <c:dLbl>
              <c:idx val="6"/>
              <c:layout>
                <c:manualLayout>
                  <c:x val="-1.904761904761916E-2"/>
                  <c:y val="-3.0947775628626963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7210884353741478E-2"/>
                  <c:y val="-2.8368794326241127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-2.4489795918367446E-2"/>
                  <c:y val="-3.3526756931012168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-2.0408163265306152E-2"/>
                  <c:y val="-3.0947775628627036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0"/>
              <c:layout>
                <c:manualLayout>
                  <c:x val="-1.904761904761916E-2"/>
                  <c:y val="-3.3526756931012071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6"/>
              <c:layout>
                <c:manualLayout>
                  <c:x val="-2.7210884353741478E-2"/>
                  <c:y val="-3.6105738233397806E-2"/>
                </c:manualLayout>
              </c:layout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'Todas as Ifs - Deflacionados'!$D$2:$AN$2</c:f>
              <c:strCache>
                <c:ptCount val="37"/>
                <c:pt idx="0">
                  <c:v>30.4.2008</c:v>
                </c:pt>
                <c:pt idx="1">
                  <c:v>30.5.2008</c:v>
                </c:pt>
                <c:pt idx="2">
                  <c:v>30.6.2008</c:v>
                </c:pt>
                <c:pt idx="3">
                  <c:v>31.7.2008</c:v>
                </c:pt>
                <c:pt idx="4">
                  <c:v>29.8.2008</c:v>
                </c:pt>
                <c:pt idx="5">
                  <c:v>30.9.2008</c:v>
                </c:pt>
                <c:pt idx="6">
                  <c:v>31.10.2008</c:v>
                </c:pt>
                <c:pt idx="7">
                  <c:v>28.11.2008</c:v>
                </c:pt>
                <c:pt idx="8">
                  <c:v>31.12.2008</c:v>
                </c:pt>
                <c:pt idx="9">
                  <c:v>30.1.2009</c:v>
                </c:pt>
                <c:pt idx="10">
                  <c:v>27.2.2009</c:v>
                </c:pt>
                <c:pt idx="11">
                  <c:v>31.3.2009</c:v>
                </c:pt>
                <c:pt idx="12">
                  <c:v>30.4.2009</c:v>
                </c:pt>
                <c:pt idx="13">
                  <c:v>29.5.2009</c:v>
                </c:pt>
                <c:pt idx="14">
                  <c:v>30.6.2009</c:v>
                </c:pt>
                <c:pt idx="15">
                  <c:v>31.7.2009</c:v>
                </c:pt>
                <c:pt idx="16">
                  <c:v>31.8.2009</c:v>
                </c:pt>
                <c:pt idx="17">
                  <c:v>30.9.2009</c:v>
                </c:pt>
                <c:pt idx="18">
                  <c:v>30.10.2009</c:v>
                </c:pt>
                <c:pt idx="19">
                  <c:v>30.11.2009</c:v>
                </c:pt>
                <c:pt idx="20">
                  <c:v>30.12.2009</c:v>
                </c:pt>
                <c:pt idx="21">
                  <c:v>29.1.2010</c:v>
                </c:pt>
                <c:pt idx="22">
                  <c:v>26.2.2010</c:v>
                </c:pt>
                <c:pt idx="23">
                  <c:v>31.3.2010</c:v>
                </c:pt>
                <c:pt idx="24">
                  <c:v>30.4.2010</c:v>
                </c:pt>
                <c:pt idx="25">
                  <c:v>31.5.2010</c:v>
                </c:pt>
                <c:pt idx="26">
                  <c:v>30.6.2010</c:v>
                </c:pt>
                <c:pt idx="27">
                  <c:v>30.7.2010</c:v>
                </c:pt>
                <c:pt idx="28">
                  <c:v>31.8.2010</c:v>
                </c:pt>
                <c:pt idx="29">
                  <c:v>30.9.2010</c:v>
                </c:pt>
                <c:pt idx="30">
                  <c:v>29.10.2010</c:v>
                </c:pt>
                <c:pt idx="31">
                  <c:v>30.11.2010</c:v>
                </c:pt>
                <c:pt idx="32">
                  <c:v>31.12.2010</c:v>
                </c:pt>
                <c:pt idx="33">
                  <c:v>31.1.2011</c:v>
                </c:pt>
                <c:pt idx="34">
                  <c:v>28.2.2011</c:v>
                </c:pt>
                <c:pt idx="35">
                  <c:v>31.3.2011</c:v>
                </c:pt>
                <c:pt idx="36">
                  <c:v>29.4.2011</c:v>
                </c:pt>
              </c:strCache>
            </c:strRef>
          </c:cat>
          <c:val>
            <c:numRef>
              <c:f>'Todas as Ifs - Deflacionados'!$D$47:$AN$47</c:f>
              <c:numCache>
                <c:formatCode>0.00</c:formatCode>
                <c:ptCount val="37"/>
                <c:pt idx="0">
                  <c:v>100</c:v>
                </c:pt>
                <c:pt idx="1">
                  <c:v>85.043311929731175</c:v>
                </c:pt>
                <c:pt idx="2">
                  <c:v>59.38019250837614</c:v>
                </c:pt>
                <c:pt idx="3">
                  <c:v>59.100882527600241</c:v>
                </c:pt>
                <c:pt idx="4">
                  <c:v>58.77750155313732</c:v>
                </c:pt>
                <c:pt idx="5">
                  <c:v>57.724761976893355</c:v>
                </c:pt>
                <c:pt idx="6">
                  <c:v>55.693257299952762</c:v>
                </c:pt>
                <c:pt idx="7">
                  <c:v>55.834255981953696</c:v>
                </c:pt>
                <c:pt idx="8">
                  <c:v>55.264318504467411</c:v>
                </c:pt>
                <c:pt idx="9">
                  <c:v>54.809836329016704</c:v>
                </c:pt>
                <c:pt idx="10">
                  <c:v>54.664675027737644</c:v>
                </c:pt>
                <c:pt idx="11">
                  <c:v>54.472608730105307</c:v>
                </c:pt>
                <c:pt idx="12">
                  <c:v>54.655903283445554</c:v>
                </c:pt>
                <c:pt idx="13">
                  <c:v>54.856949435855974</c:v>
                </c:pt>
                <c:pt idx="14">
                  <c:v>50.939488020372494</c:v>
                </c:pt>
                <c:pt idx="15">
                  <c:v>50.81372680092916</c:v>
                </c:pt>
                <c:pt idx="16">
                  <c:v>50.999369589480544</c:v>
                </c:pt>
                <c:pt idx="17">
                  <c:v>51.200829023500191</c:v>
                </c:pt>
                <c:pt idx="18">
                  <c:v>50.857854656151339</c:v>
                </c:pt>
                <c:pt idx="19">
                  <c:v>49.573404915972574</c:v>
                </c:pt>
                <c:pt idx="20">
                  <c:v>50.701253169358921</c:v>
                </c:pt>
                <c:pt idx="21">
                  <c:v>51.035568384461612</c:v>
                </c:pt>
                <c:pt idx="22">
                  <c:v>50.974328014131373</c:v>
                </c:pt>
                <c:pt idx="23">
                  <c:v>51.180243560941705</c:v>
                </c:pt>
                <c:pt idx="24">
                  <c:v>50.762488165164953</c:v>
                </c:pt>
                <c:pt idx="25">
                  <c:v>50.781251438004915</c:v>
                </c:pt>
                <c:pt idx="26">
                  <c:v>51.020991251660725</c:v>
                </c:pt>
                <c:pt idx="27">
                  <c:v>51.0394980410803</c:v>
                </c:pt>
                <c:pt idx="28">
                  <c:v>51.527375240833059</c:v>
                </c:pt>
                <c:pt idx="29">
                  <c:v>50.935106663764124</c:v>
                </c:pt>
                <c:pt idx="30">
                  <c:v>47.468948743915213</c:v>
                </c:pt>
                <c:pt idx="31">
                  <c:v>47.208063221021163</c:v>
                </c:pt>
                <c:pt idx="32">
                  <c:v>47.091063724827507</c:v>
                </c:pt>
                <c:pt idx="33">
                  <c:v>47.017259408844147</c:v>
                </c:pt>
                <c:pt idx="34">
                  <c:v>47.111991281145094</c:v>
                </c:pt>
                <c:pt idx="35">
                  <c:v>44.75987691987271</c:v>
                </c:pt>
                <c:pt idx="36">
                  <c:v>47.63227595405818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46048"/>
        <c:axId val="155347584"/>
      </c:lineChart>
      <c:catAx>
        <c:axId val="155346048"/>
        <c:scaling>
          <c:orientation val="minMax"/>
        </c:scaling>
        <c:delete val="0"/>
        <c:axPos val="b"/>
        <c:numFmt formatCode="[$-F800]dddd\,\ mmmm\ dd\,\ yyyy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pt-BR"/>
          </a:p>
        </c:txPr>
        <c:crossAx val="155347584"/>
        <c:crosses val="autoZero"/>
        <c:auto val="1"/>
        <c:lblAlgn val="ctr"/>
        <c:lblOffset val="100"/>
        <c:tickLblSkip val="6"/>
        <c:tickMarkSkip val="6"/>
        <c:noMultiLvlLbl val="0"/>
      </c:catAx>
      <c:valAx>
        <c:axId val="155347584"/>
        <c:scaling>
          <c:orientation val="minMax"/>
          <c:max val="100"/>
          <c:min val="4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pt-BR"/>
          </a:p>
        </c:txPr>
        <c:crossAx val="155346048"/>
        <c:crosses val="autoZero"/>
        <c:crossBetween val="midCat"/>
        <c:majorUnit val="10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14371963295711"/>
          <c:y val="7.6869948948689107E-2"/>
          <c:w val="0.84203436058743308"/>
          <c:h val="0.76065345677945195"/>
        </c:manualLayout>
      </c:layout>
      <c:lineChart>
        <c:grouping val="standard"/>
        <c:varyColors val="0"/>
        <c:ser>
          <c:idx val="0"/>
          <c:order val="0"/>
          <c:tx>
            <c:v>Unemployment rate</c:v>
          </c:tx>
          <c:spPr>
            <a:ln w="63500">
              <a:solidFill>
                <a:srgbClr val="17375E"/>
              </a:solidFill>
            </a:ln>
          </c:spPr>
          <c:marker>
            <c:symbol val="none"/>
          </c:marker>
          <c:dLbls>
            <c:dLbl>
              <c:idx val="96"/>
              <c:layout>
                <c:manualLayout>
                  <c:x val="0"/>
                  <c:y val="6.4102564102564111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abr</a:t>
                    </a:r>
                    <a:r>
                      <a:rPr lang="en-US" sz="1200" b="1" baseline="0"/>
                      <a:t> </a:t>
                    </a:r>
                    <a:r>
                      <a:rPr lang="en-US" sz="1200" b="1"/>
                      <a:t>11</a:t>
                    </a:r>
                  </a:p>
                  <a:p>
                    <a:r>
                      <a:rPr lang="en-US" sz="1200" b="1"/>
                      <a:t>6,0 %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trendline>
            <c:spPr>
              <a:ln>
                <a:solidFill>
                  <a:srgbClr val="17375E"/>
                </a:solidFill>
              </a:ln>
            </c:spPr>
            <c:trendlineType val="linear"/>
            <c:dispRSqr val="0"/>
            <c:dispEq val="0"/>
          </c:trendline>
          <c:cat>
            <c:numRef>
              <c:f>dados!$A$17:$A$116</c:f>
              <c:numCache>
                <c:formatCode>mmm\ yy</c:formatCode>
                <c:ptCount val="100"/>
                <c:pt idx="0">
                  <c:v>37622</c:v>
                </c:pt>
                <c:pt idx="1">
                  <c:v>37653</c:v>
                </c:pt>
                <c:pt idx="2">
                  <c:v>37681</c:v>
                </c:pt>
                <c:pt idx="3">
                  <c:v>37712</c:v>
                </c:pt>
                <c:pt idx="4">
                  <c:v>37742</c:v>
                </c:pt>
                <c:pt idx="5">
                  <c:v>37773</c:v>
                </c:pt>
                <c:pt idx="6">
                  <c:v>37803</c:v>
                </c:pt>
                <c:pt idx="7">
                  <c:v>37834</c:v>
                </c:pt>
                <c:pt idx="8">
                  <c:v>37865</c:v>
                </c:pt>
                <c:pt idx="9">
                  <c:v>37895</c:v>
                </c:pt>
                <c:pt idx="10">
                  <c:v>37926</c:v>
                </c:pt>
                <c:pt idx="11">
                  <c:v>37956</c:v>
                </c:pt>
                <c:pt idx="12">
                  <c:v>37987</c:v>
                </c:pt>
                <c:pt idx="13">
                  <c:v>38018</c:v>
                </c:pt>
                <c:pt idx="14">
                  <c:v>38047</c:v>
                </c:pt>
                <c:pt idx="15">
                  <c:v>38078</c:v>
                </c:pt>
                <c:pt idx="16">
                  <c:v>38108</c:v>
                </c:pt>
                <c:pt idx="17">
                  <c:v>38139</c:v>
                </c:pt>
                <c:pt idx="18">
                  <c:v>38169</c:v>
                </c:pt>
                <c:pt idx="19">
                  <c:v>38200</c:v>
                </c:pt>
                <c:pt idx="20">
                  <c:v>38231</c:v>
                </c:pt>
                <c:pt idx="21">
                  <c:v>38261</c:v>
                </c:pt>
                <c:pt idx="22">
                  <c:v>38292</c:v>
                </c:pt>
                <c:pt idx="23">
                  <c:v>38322</c:v>
                </c:pt>
                <c:pt idx="24">
                  <c:v>38353</c:v>
                </c:pt>
                <c:pt idx="25">
                  <c:v>38384</c:v>
                </c:pt>
                <c:pt idx="26">
                  <c:v>38412</c:v>
                </c:pt>
                <c:pt idx="27">
                  <c:v>38443</c:v>
                </c:pt>
                <c:pt idx="28">
                  <c:v>38473</c:v>
                </c:pt>
                <c:pt idx="29">
                  <c:v>38504</c:v>
                </c:pt>
                <c:pt idx="30">
                  <c:v>38534</c:v>
                </c:pt>
                <c:pt idx="31">
                  <c:v>38565</c:v>
                </c:pt>
                <c:pt idx="32">
                  <c:v>38596</c:v>
                </c:pt>
                <c:pt idx="33">
                  <c:v>38626</c:v>
                </c:pt>
                <c:pt idx="34">
                  <c:v>38657</c:v>
                </c:pt>
                <c:pt idx="35">
                  <c:v>38687</c:v>
                </c:pt>
                <c:pt idx="36">
                  <c:v>38718</c:v>
                </c:pt>
                <c:pt idx="37">
                  <c:v>38749</c:v>
                </c:pt>
                <c:pt idx="38">
                  <c:v>38777</c:v>
                </c:pt>
                <c:pt idx="39">
                  <c:v>38808</c:v>
                </c:pt>
                <c:pt idx="40">
                  <c:v>38838</c:v>
                </c:pt>
                <c:pt idx="41">
                  <c:v>38869</c:v>
                </c:pt>
                <c:pt idx="42">
                  <c:v>38899</c:v>
                </c:pt>
                <c:pt idx="43">
                  <c:v>38930</c:v>
                </c:pt>
                <c:pt idx="44">
                  <c:v>38961</c:v>
                </c:pt>
                <c:pt idx="45">
                  <c:v>38991</c:v>
                </c:pt>
                <c:pt idx="46">
                  <c:v>39022</c:v>
                </c:pt>
                <c:pt idx="47">
                  <c:v>39052</c:v>
                </c:pt>
                <c:pt idx="48">
                  <c:v>39083</c:v>
                </c:pt>
                <c:pt idx="49">
                  <c:v>39114</c:v>
                </c:pt>
                <c:pt idx="50">
                  <c:v>39142</c:v>
                </c:pt>
                <c:pt idx="51">
                  <c:v>39173</c:v>
                </c:pt>
                <c:pt idx="52">
                  <c:v>39203</c:v>
                </c:pt>
                <c:pt idx="53">
                  <c:v>39234</c:v>
                </c:pt>
                <c:pt idx="54">
                  <c:v>39264</c:v>
                </c:pt>
                <c:pt idx="55">
                  <c:v>39295</c:v>
                </c:pt>
                <c:pt idx="56">
                  <c:v>39326</c:v>
                </c:pt>
                <c:pt idx="57">
                  <c:v>39356</c:v>
                </c:pt>
                <c:pt idx="58">
                  <c:v>39387</c:v>
                </c:pt>
                <c:pt idx="59">
                  <c:v>39417</c:v>
                </c:pt>
                <c:pt idx="60">
                  <c:v>39448</c:v>
                </c:pt>
                <c:pt idx="61">
                  <c:v>39479</c:v>
                </c:pt>
                <c:pt idx="62">
                  <c:v>39508</c:v>
                </c:pt>
                <c:pt idx="63">
                  <c:v>39539</c:v>
                </c:pt>
                <c:pt idx="64">
                  <c:v>39569</c:v>
                </c:pt>
                <c:pt idx="65">
                  <c:v>39600</c:v>
                </c:pt>
                <c:pt idx="66">
                  <c:v>39630</c:v>
                </c:pt>
                <c:pt idx="67">
                  <c:v>39661</c:v>
                </c:pt>
                <c:pt idx="68">
                  <c:v>39692</c:v>
                </c:pt>
                <c:pt idx="69">
                  <c:v>39722</c:v>
                </c:pt>
                <c:pt idx="70">
                  <c:v>39753</c:v>
                </c:pt>
                <c:pt idx="71">
                  <c:v>39783</c:v>
                </c:pt>
                <c:pt idx="72">
                  <c:v>39814</c:v>
                </c:pt>
                <c:pt idx="73">
                  <c:v>39845</c:v>
                </c:pt>
                <c:pt idx="74">
                  <c:v>39873</c:v>
                </c:pt>
                <c:pt idx="75">
                  <c:v>39904</c:v>
                </c:pt>
                <c:pt idx="76">
                  <c:v>39934</c:v>
                </c:pt>
                <c:pt idx="77">
                  <c:v>39965</c:v>
                </c:pt>
                <c:pt idx="78">
                  <c:v>39995</c:v>
                </c:pt>
                <c:pt idx="79">
                  <c:v>40026</c:v>
                </c:pt>
                <c:pt idx="80">
                  <c:v>40057</c:v>
                </c:pt>
                <c:pt idx="81">
                  <c:v>40087</c:v>
                </c:pt>
                <c:pt idx="82">
                  <c:v>40118</c:v>
                </c:pt>
                <c:pt idx="83">
                  <c:v>40148</c:v>
                </c:pt>
                <c:pt idx="84">
                  <c:v>40179</c:v>
                </c:pt>
                <c:pt idx="85">
                  <c:v>40210</c:v>
                </c:pt>
                <c:pt idx="86">
                  <c:v>40238</c:v>
                </c:pt>
                <c:pt idx="87">
                  <c:v>40269</c:v>
                </c:pt>
                <c:pt idx="88">
                  <c:v>40299</c:v>
                </c:pt>
                <c:pt idx="89">
                  <c:v>40330</c:v>
                </c:pt>
                <c:pt idx="90">
                  <c:v>40360</c:v>
                </c:pt>
                <c:pt idx="91">
                  <c:v>40391</c:v>
                </c:pt>
                <c:pt idx="92">
                  <c:v>40422</c:v>
                </c:pt>
                <c:pt idx="93">
                  <c:v>40452</c:v>
                </c:pt>
                <c:pt idx="94">
                  <c:v>40483</c:v>
                </c:pt>
                <c:pt idx="95">
                  <c:v>40513</c:v>
                </c:pt>
                <c:pt idx="96">
                  <c:v>40544</c:v>
                </c:pt>
                <c:pt idx="97">
                  <c:v>40575</c:v>
                </c:pt>
                <c:pt idx="98">
                  <c:v>40603</c:v>
                </c:pt>
                <c:pt idx="99">
                  <c:v>40634</c:v>
                </c:pt>
              </c:numCache>
            </c:numRef>
          </c:cat>
          <c:val>
            <c:numRef>
              <c:f>dados!$C$17:$C$116</c:f>
              <c:numCache>
                <c:formatCode>0.0</c:formatCode>
                <c:ptCount val="100"/>
                <c:pt idx="0">
                  <c:v>11.643309264506501</c:v>
                </c:pt>
                <c:pt idx="1">
                  <c:v>11.5171828222448</c:v>
                </c:pt>
                <c:pt idx="2">
                  <c:v>11.490230599978076</c:v>
                </c:pt>
                <c:pt idx="3">
                  <c:v>11.744235994300398</c:v>
                </c:pt>
                <c:pt idx="4">
                  <c:v>12.3393646859687</c:v>
                </c:pt>
                <c:pt idx="5">
                  <c:v>12.802866281459076</c:v>
                </c:pt>
                <c:pt idx="6">
                  <c:v>12.648536558209576</c:v>
                </c:pt>
                <c:pt idx="7">
                  <c:v>12.732798829812101</c:v>
                </c:pt>
                <c:pt idx="8">
                  <c:v>12.860768817864574</c:v>
                </c:pt>
                <c:pt idx="9">
                  <c:v>13.078785132204199</c:v>
                </c:pt>
                <c:pt idx="10">
                  <c:v>12.601046338052004</c:v>
                </c:pt>
                <c:pt idx="11">
                  <c:v>12.4360920602411</c:v>
                </c:pt>
                <c:pt idx="12">
                  <c:v>12.184411363496999</c:v>
                </c:pt>
                <c:pt idx="13">
                  <c:v>11.877033982774099</c:v>
                </c:pt>
                <c:pt idx="14">
                  <c:v>12.1519190788825</c:v>
                </c:pt>
                <c:pt idx="15">
                  <c:v>12.3843290903569</c:v>
                </c:pt>
                <c:pt idx="16">
                  <c:v>11.720807471006999</c:v>
                </c:pt>
                <c:pt idx="17">
                  <c:v>11.519286042307714</c:v>
                </c:pt>
                <c:pt idx="18">
                  <c:v>11.104478408291385</c:v>
                </c:pt>
                <c:pt idx="19">
                  <c:v>11.174118911395301</c:v>
                </c:pt>
                <c:pt idx="20">
                  <c:v>10.887571318596224</c:v>
                </c:pt>
                <c:pt idx="21">
                  <c:v>10.646712686031998</c:v>
                </c:pt>
                <c:pt idx="22">
                  <c:v>10.95253699804841</c:v>
                </c:pt>
                <c:pt idx="23">
                  <c:v>10.997451208241404</c:v>
                </c:pt>
                <c:pt idx="24">
                  <c:v>10.6533122461387</c:v>
                </c:pt>
                <c:pt idx="25">
                  <c:v>10.433422055584376</c:v>
                </c:pt>
                <c:pt idx="26">
                  <c:v>10.236511043912079</c:v>
                </c:pt>
                <c:pt idx="27">
                  <c:v>10.187225509134548</c:v>
                </c:pt>
                <c:pt idx="28">
                  <c:v>9.7611074727357519</c:v>
                </c:pt>
                <c:pt idx="29">
                  <c:v>9.2496563088251502</c:v>
                </c:pt>
                <c:pt idx="30">
                  <c:v>9.3411752181316903</c:v>
                </c:pt>
                <c:pt idx="31">
                  <c:v>9.2134374824892227</c:v>
                </c:pt>
                <c:pt idx="32">
                  <c:v>9.6231123355306103</c:v>
                </c:pt>
                <c:pt idx="33">
                  <c:v>9.7690378507838567</c:v>
                </c:pt>
                <c:pt idx="34">
                  <c:v>9.9357780625752685</c:v>
                </c:pt>
                <c:pt idx="35">
                  <c:v>9.5524709766641074</c:v>
                </c:pt>
                <c:pt idx="36">
                  <c:v>9.6177583814226484</c:v>
                </c:pt>
                <c:pt idx="37">
                  <c:v>9.8792138179107027</c:v>
                </c:pt>
                <c:pt idx="38">
                  <c:v>9.8339740527050807</c:v>
                </c:pt>
                <c:pt idx="39">
                  <c:v>9.7830054632455319</c:v>
                </c:pt>
                <c:pt idx="40">
                  <c:v>9.7059578391844568</c:v>
                </c:pt>
                <c:pt idx="41">
                  <c:v>10.2444956160033</c:v>
                </c:pt>
                <c:pt idx="42">
                  <c:v>10.6417424352232</c:v>
                </c:pt>
                <c:pt idx="43">
                  <c:v>10.402937726865376</c:v>
                </c:pt>
                <c:pt idx="44">
                  <c:v>10.0680908924245</c:v>
                </c:pt>
                <c:pt idx="45">
                  <c:v>10.013049830581032</c:v>
                </c:pt>
                <c:pt idx="46">
                  <c:v>9.8605564962530732</c:v>
                </c:pt>
                <c:pt idx="47">
                  <c:v>9.7204838829280291</c:v>
                </c:pt>
                <c:pt idx="48">
                  <c:v>9.7152314518462202</c:v>
                </c:pt>
                <c:pt idx="49">
                  <c:v>9.6206994589165902</c:v>
                </c:pt>
                <c:pt idx="50">
                  <c:v>9.5094308568934309</c:v>
                </c:pt>
                <c:pt idx="51">
                  <c:v>9.4965081030124683</c:v>
                </c:pt>
                <c:pt idx="52">
                  <c:v>9.5588490417726497</c:v>
                </c:pt>
                <c:pt idx="53">
                  <c:v>9.5623058095928002</c:v>
                </c:pt>
                <c:pt idx="54">
                  <c:v>9.4326611023917639</c:v>
                </c:pt>
                <c:pt idx="55">
                  <c:v>9.3310871967427804</c:v>
                </c:pt>
                <c:pt idx="56">
                  <c:v>9.1180341514547489</c:v>
                </c:pt>
                <c:pt idx="57">
                  <c:v>8.9395613590329805</c:v>
                </c:pt>
                <c:pt idx="58">
                  <c:v>8.5455786412323889</c:v>
                </c:pt>
                <c:pt idx="59">
                  <c:v>8.6026561140435067</c:v>
                </c:pt>
                <c:pt idx="60">
                  <c:v>8.3144526164793184</c:v>
                </c:pt>
                <c:pt idx="61">
                  <c:v>8.4172668239782595</c:v>
                </c:pt>
                <c:pt idx="62">
                  <c:v>8.0664257111486748</c:v>
                </c:pt>
                <c:pt idx="63">
                  <c:v>7.9943821517158202</c:v>
                </c:pt>
                <c:pt idx="64">
                  <c:v>7.4405207587172297</c:v>
                </c:pt>
                <c:pt idx="65">
                  <c:v>7.6909875290326655</c:v>
                </c:pt>
                <c:pt idx="66">
                  <c:v>8.0291411128858687</c:v>
                </c:pt>
                <c:pt idx="67">
                  <c:v>7.479067183947735</c:v>
                </c:pt>
                <c:pt idx="68">
                  <c:v>7.7422649145744034</c:v>
                </c:pt>
                <c:pt idx="69">
                  <c:v>7.7384705424575095</c:v>
                </c:pt>
                <c:pt idx="70">
                  <c:v>7.957676185744452</c:v>
                </c:pt>
                <c:pt idx="71">
                  <c:v>7.9156579820058734</c:v>
                </c:pt>
                <c:pt idx="72">
                  <c:v>8.479446524493488</c:v>
                </c:pt>
                <c:pt idx="73">
                  <c:v>8.2071887220476984</c:v>
                </c:pt>
                <c:pt idx="74">
                  <c:v>8.4127188339945995</c:v>
                </c:pt>
                <c:pt idx="75">
                  <c:v>8.3697130165297775</c:v>
                </c:pt>
                <c:pt idx="76">
                  <c:v>8.2626169711942747</c:v>
                </c:pt>
                <c:pt idx="77">
                  <c:v>7.9856270084125534</c:v>
                </c:pt>
                <c:pt idx="78">
                  <c:v>7.9184129392861085</c:v>
                </c:pt>
                <c:pt idx="79">
                  <c:v>7.9870139727865697</c:v>
                </c:pt>
                <c:pt idx="80">
                  <c:v>7.8823625665309285</c:v>
                </c:pt>
                <c:pt idx="81">
                  <c:v>7.7731727512548758</c:v>
                </c:pt>
                <c:pt idx="82">
                  <c:v>7.7670501839821524</c:v>
                </c:pt>
                <c:pt idx="83">
                  <c:v>7.91320622411504</c:v>
                </c:pt>
                <c:pt idx="84">
                  <c:v>7.4048666609449301</c:v>
                </c:pt>
                <c:pt idx="85">
                  <c:v>7.1461142744026445</c:v>
                </c:pt>
                <c:pt idx="86">
                  <c:v>7.0853402144322803</c:v>
                </c:pt>
                <c:pt idx="87">
                  <c:v>6.855648386266</c:v>
                </c:pt>
                <c:pt idx="88">
                  <c:v>7.0337207866970424</c:v>
                </c:pt>
                <c:pt idx="89">
                  <c:v>6.9093647316754199</c:v>
                </c:pt>
                <c:pt idx="90">
                  <c:v>6.8253224622240198</c:v>
                </c:pt>
                <c:pt idx="91">
                  <c:v>6.6214953876846803</c:v>
                </c:pt>
                <c:pt idx="92">
                  <c:v>6.3625673615618696</c:v>
                </c:pt>
                <c:pt idx="93">
                  <c:v>6.3359985542532096</c:v>
                </c:pt>
                <c:pt idx="94">
                  <c:v>5.9860080865546923</c:v>
                </c:pt>
                <c:pt idx="95">
                  <c:v>6.1589812029501845</c:v>
                </c:pt>
                <c:pt idx="96">
                  <c:v>6.2542202714729296</c:v>
                </c:pt>
                <c:pt idx="97">
                  <c:v>6.1836358075864446</c:v>
                </c:pt>
                <c:pt idx="98">
                  <c:v>6.0517106522460065</c:v>
                </c:pt>
                <c:pt idx="99">
                  <c:v>6.0121110133362645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272128"/>
        <c:axId val="154273664"/>
      </c:lineChart>
      <c:dateAx>
        <c:axId val="154272128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4273664"/>
        <c:crosses val="autoZero"/>
        <c:auto val="1"/>
        <c:lblOffset val="100"/>
        <c:baseTimeUnit val="months"/>
        <c:majorUnit val="12"/>
        <c:majorTimeUnit val="months"/>
      </c:dateAx>
      <c:valAx>
        <c:axId val="154273664"/>
        <c:scaling>
          <c:orientation val="minMax"/>
          <c:min val="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(dessazonalizado)</a:t>
                </a:r>
              </a:p>
            </c:rich>
          </c:tx>
          <c:layout>
            <c:manualLayout>
              <c:xMode val="edge"/>
              <c:yMode val="edge"/>
              <c:x val="1.2373272618031181E-3"/>
              <c:y val="0.2677023448991952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42721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0" i="0" u="none" strike="noStrike" baseline="0">
          <a:solidFill>
            <a:srgbClr val="193264"/>
          </a:solidFill>
          <a:latin typeface="Arial"/>
          <a:ea typeface="Arial"/>
          <a:cs typeface="Arial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76090879265112"/>
          <c:y val="7.7362637362638931E-2"/>
          <c:w val="0.84513539773874413"/>
          <c:h val="0.70986640131522016"/>
        </c:manualLayout>
      </c:layout>
      <c:lineChart>
        <c:grouping val="standard"/>
        <c:varyColors val="0"/>
        <c:ser>
          <c:idx val="0"/>
          <c:order val="0"/>
          <c:tx>
            <c:strRef>
              <c:f>mensal!$C$1:$C$6</c:f>
              <c:strCache>
                <c:ptCount val="1"/>
                <c:pt idx="0">
                  <c:v>Taxa real (ex ante) Taxa real de juros Real Interest Rate média diária</c:v>
                </c:pt>
              </c:strCache>
            </c:strRef>
          </c:tx>
          <c:spPr>
            <a:ln w="63500">
              <a:solidFill>
                <a:srgbClr val="163660"/>
              </a:solidFill>
            </a:ln>
          </c:spPr>
          <c:marker>
            <c:symbol val="none"/>
          </c:marker>
          <c:trendline>
            <c:spPr>
              <a:ln w="38100">
                <a:solidFill>
                  <a:srgbClr val="C00000"/>
                </a:solidFill>
                <a:prstDash val="dash"/>
              </a:ln>
            </c:spPr>
            <c:trendlineType val="linear"/>
            <c:dispRSqr val="0"/>
            <c:dispEq val="0"/>
          </c:trendline>
          <c:cat>
            <c:numRef>
              <c:f>mensal!$A$260:$A$372</c:f>
              <c:numCache>
                <c:formatCode>mmm/yy</c:formatCode>
                <c:ptCount val="113"/>
                <c:pt idx="0">
                  <c:v>37257</c:v>
                </c:pt>
                <c:pt idx="1">
                  <c:v>37288</c:v>
                </c:pt>
                <c:pt idx="2">
                  <c:v>37316</c:v>
                </c:pt>
                <c:pt idx="3">
                  <c:v>37347</c:v>
                </c:pt>
                <c:pt idx="4">
                  <c:v>37377</c:v>
                </c:pt>
                <c:pt idx="5">
                  <c:v>37408</c:v>
                </c:pt>
                <c:pt idx="6">
                  <c:v>37438</c:v>
                </c:pt>
                <c:pt idx="7">
                  <c:v>37469</c:v>
                </c:pt>
                <c:pt idx="8">
                  <c:v>37500</c:v>
                </c:pt>
                <c:pt idx="9">
                  <c:v>37530</c:v>
                </c:pt>
                <c:pt idx="10">
                  <c:v>37561</c:v>
                </c:pt>
                <c:pt idx="11">
                  <c:v>37591</c:v>
                </c:pt>
                <c:pt idx="12">
                  <c:v>37622</c:v>
                </c:pt>
                <c:pt idx="13">
                  <c:v>37653</c:v>
                </c:pt>
                <c:pt idx="14">
                  <c:v>37681</c:v>
                </c:pt>
                <c:pt idx="15">
                  <c:v>37712</c:v>
                </c:pt>
                <c:pt idx="16">
                  <c:v>37742</c:v>
                </c:pt>
                <c:pt idx="17">
                  <c:v>37773</c:v>
                </c:pt>
                <c:pt idx="18">
                  <c:v>37803</c:v>
                </c:pt>
                <c:pt idx="19">
                  <c:v>37834</c:v>
                </c:pt>
                <c:pt idx="20">
                  <c:v>37865</c:v>
                </c:pt>
                <c:pt idx="21">
                  <c:v>37895</c:v>
                </c:pt>
                <c:pt idx="22">
                  <c:v>37926</c:v>
                </c:pt>
                <c:pt idx="23">
                  <c:v>37956</c:v>
                </c:pt>
                <c:pt idx="24">
                  <c:v>37987</c:v>
                </c:pt>
                <c:pt idx="25">
                  <c:v>38018</c:v>
                </c:pt>
                <c:pt idx="26">
                  <c:v>38047</c:v>
                </c:pt>
                <c:pt idx="27">
                  <c:v>38078</c:v>
                </c:pt>
                <c:pt idx="28">
                  <c:v>38108</c:v>
                </c:pt>
                <c:pt idx="29">
                  <c:v>38139</c:v>
                </c:pt>
                <c:pt idx="30">
                  <c:v>38169</c:v>
                </c:pt>
                <c:pt idx="31">
                  <c:v>38200</c:v>
                </c:pt>
                <c:pt idx="32">
                  <c:v>38231</c:v>
                </c:pt>
                <c:pt idx="33">
                  <c:v>38261</c:v>
                </c:pt>
                <c:pt idx="34">
                  <c:v>38292</c:v>
                </c:pt>
                <c:pt idx="35">
                  <c:v>38322</c:v>
                </c:pt>
                <c:pt idx="36">
                  <c:v>38353</c:v>
                </c:pt>
                <c:pt idx="37">
                  <c:v>38384</c:v>
                </c:pt>
                <c:pt idx="38">
                  <c:v>38412</c:v>
                </c:pt>
                <c:pt idx="39">
                  <c:v>38443</c:v>
                </c:pt>
                <c:pt idx="40">
                  <c:v>38473</c:v>
                </c:pt>
                <c:pt idx="41">
                  <c:v>38504</c:v>
                </c:pt>
                <c:pt idx="42">
                  <c:v>38534</c:v>
                </c:pt>
                <c:pt idx="43">
                  <c:v>38565</c:v>
                </c:pt>
                <c:pt idx="44">
                  <c:v>38596</c:v>
                </c:pt>
                <c:pt idx="45">
                  <c:v>38626</c:v>
                </c:pt>
                <c:pt idx="46">
                  <c:v>38657</c:v>
                </c:pt>
                <c:pt idx="47">
                  <c:v>38687</c:v>
                </c:pt>
                <c:pt idx="48">
                  <c:v>38718</c:v>
                </c:pt>
                <c:pt idx="49">
                  <c:v>38749</c:v>
                </c:pt>
                <c:pt idx="50">
                  <c:v>38777</c:v>
                </c:pt>
                <c:pt idx="51">
                  <c:v>38808</c:v>
                </c:pt>
                <c:pt idx="52">
                  <c:v>38838</c:v>
                </c:pt>
                <c:pt idx="53">
                  <c:v>38869</c:v>
                </c:pt>
                <c:pt idx="54">
                  <c:v>38899</c:v>
                </c:pt>
                <c:pt idx="55">
                  <c:v>38930</c:v>
                </c:pt>
                <c:pt idx="56">
                  <c:v>38961</c:v>
                </c:pt>
                <c:pt idx="57">
                  <c:v>38991</c:v>
                </c:pt>
                <c:pt idx="58">
                  <c:v>39022</c:v>
                </c:pt>
                <c:pt idx="59">
                  <c:v>39052</c:v>
                </c:pt>
                <c:pt idx="60">
                  <c:v>39083</c:v>
                </c:pt>
                <c:pt idx="61">
                  <c:v>39114</c:v>
                </c:pt>
                <c:pt idx="62">
                  <c:v>39142</c:v>
                </c:pt>
                <c:pt idx="63">
                  <c:v>39173</c:v>
                </c:pt>
                <c:pt idx="64">
                  <c:v>39203</c:v>
                </c:pt>
                <c:pt idx="65">
                  <c:v>39234</c:v>
                </c:pt>
                <c:pt idx="66">
                  <c:v>39264</c:v>
                </c:pt>
                <c:pt idx="67">
                  <c:v>39295</c:v>
                </c:pt>
                <c:pt idx="68">
                  <c:v>39326</c:v>
                </c:pt>
                <c:pt idx="69">
                  <c:v>39356</c:v>
                </c:pt>
                <c:pt idx="70">
                  <c:v>39387</c:v>
                </c:pt>
                <c:pt idx="71">
                  <c:v>39417</c:v>
                </c:pt>
                <c:pt idx="72">
                  <c:v>39448</c:v>
                </c:pt>
                <c:pt idx="73">
                  <c:v>39479</c:v>
                </c:pt>
                <c:pt idx="74">
                  <c:v>39508</c:v>
                </c:pt>
                <c:pt idx="75">
                  <c:v>39539</c:v>
                </c:pt>
                <c:pt idx="76">
                  <c:v>39569</c:v>
                </c:pt>
                <c:pt idx="77">
                  <c:v>39600</c:v>
                </c:pt>
                <c:pt idx="78">
                  <c:v>39630</c:v>
                </c:pt>
                <c:pt idx="79">
                  <c:v>39661</c:v>
                </c:pt>
                <c:pt idx="80">
                  <c:v>39692</c:v>
                </c:pt>
                <c:pt idx="81">
                  <c:v>39722</c:v>
                </c:pt>
                <c:pt idx="82">
                  <c:v>39753</c:v>
                </c:pt>
                <c:pt idx="83">
                  <c:v>39783</c:v>
                </c:pt>
                <c:pt idx="84">
                  <c:v>39814</c:v>
                </c:pt>
                <c:pt idx="85">
                  <c:v>39845</c:v>
                </c:pt>
                <c:pt idx="86">
                  <c:v>39873</c:v>
                </c:pt>
                <c:pt idx="87">
                  <c:v>39904</c:v>
                </c:pt>
                <c:pt idx="88">
                  <c:v>39934</c:v>
                </c:pt>
                <c:pt idx="89">
                  <c:v>39965</c:v>
                </c:pt>
                <c:pt idx="90">
                  <c:v>39995</c:v>
                </c:pt>
                <c:pt idx="91">
                  <c:v>40026</c:v>
                </c:pt>
                <c:pt idx="92">
                  <c:v>40057</c:v>
                </c:pt>
                <c:pt idx="93">
                  <c:v>40087</c:v>
                </c:pt>
                <c:pt idx="94">
                  <c:v>40118</c:v>
                </c:pt>
                <c:pt idx="95">
                  <c:v>40148</c:v>
                </c:pt>
                <c:pt idx="96">
                  <c:v>40179</c:v>
                </c:pt>
                <c:pt idx="97">
                  <c:v>40210</c:v>
                </c:pt>
                <c:pt idx="98">
                  <c:v>40238</c:v>
                </c:pt>
                <c:pt idx="99">
                  <c:v>40269</c:v>
                </c:pt>
                <c:pt idx="100">
                  <c:v>40299</c:v>
                </c:pt>
                <c:pt idx="101">
                  <c:v>40330</c:v>
                </c:pt>
                <c:pt idx="102">
                  <c:v>40360</c:v>
                </c:pt>
                <c:pt idx="103">
                  <c:v>40391</c:v>
                </c:pt>
                <c:pt idx="104">
                  <c:v>40422</c:v>
                </c:pt>
                <c:pt idx="105">
                  <c:v>40452</c:v>
                </c:pt>
                <c:pt idx="106">
                  <c:v>40483</c:v>
                </c:pt>
                <c:pt idx="107">
                  <c:v>40513</c:v>
                </c:pt>
                <c:pt idx="108">
                  <c:v>40544</c:v>
                </c:pt>
                <c:pt idx="109">
                  <c:v>40575</c:v>
                </c:pt>
                <c:pt idx="110">
                  <c:v>40603</c:v>
                </c:pt>
                <c:pt idx="111">
                  <c:v>40634</c:v>
                </c:pt>
                <c:pt idx="112">
                  <c:v>40664</c:v>
                </c:pt>
              </c:numCache>
            </c:numRef>
          </c:cat>
          <c:val>
            <c:numRef>
              <c:f>mensal!$C$260:$C$372</c:f>
              <c:numCache>
                <c:formatCode>0.0</c:formatCode>
                <c:ptCount val="113"/>
                <c:pt idx="0">
                  <c:v>15.375799828096795</c:v>
                </c:pt>
                <c:pt idx="1">
                  <c:v>13.674151935021499</c:v>
                </c:pt>
                <c:pt idx="2">
                  <c:v>13.090353973857448</c:v>
                </c:pt>
                <c:pt idx="3">
                  <c:v>14.554843645404979</c:v>
                </c:pt>
                <c:pt idx="4">
                  <c:v>14.923799482411603</c:v>
                </c:pt>
                <c:pt idx="5">
                  <c:v>20.740457284989741</c:v>
                </c:pt>
                <c:pt idx="6">
                  <c:v>23.183424042776629</c:v>
                </c:pt>
                <c:pt idx="7">
                  <c:v>17.274800456100348</c:v>
                </c:pt>
                <c:pt idx="8">
                  <c:v>23.002650511169758</c:v>
                </c:pt>
                <c:pt idx="9">
                  <c:v>19.605311693102156</c:v>
                </c:pt>
                <c:pt idx="10">
                  <c:v>17.441234523595789</c:v>
                </c:pt>
                <c:pt idx="11">
                  <c:v>14.974167112061277</c:v>
                </c:pt>
                <c:pt idx="12">
                  <c:v>16.49075327018468</c:v>
                </c:pt>
                <c:pt idx="13">
                  <c:v>17.139490619051934</c:v>
                </c:pt>
                <c:pt idx="14">
                  <c:v>16.322049405306487</c:v>
                </c:pt>
                <c:pt idx="15">
                  <c:v>14.227792112053095</c:v>
                </c:pt>
                <c:pt idx="16">
                  <c:v>14.799408393418357</c:v>
                </c:pt>
                <c:pt idx="17">
                  <c:v>14.533744049286009</c:v>
                </c:pt>
                <c:pt idx="18">
                  <c:v>13.733945814193316</c:v>
                </c:pt>
                <c:pt idx="19">
                  <c:v>11.90632935201732</c:v>
                </c:pt>
                <c:pt idx="20">
                  <c:v>11.000376081233455</c:v>
                </c:pt>
                <c:pt idx="21">
                  <c:v>10.850301659125304</c:v>
                </c:pt>
                <c:pt idx="22">
                  <c:v>9.5458408082334198</c:v>
                </c:pt>
                <c:pt idx="23">
                  <c:v>9.3723454459650828</c:v>
                </c:pt>
                <c:pt idx="24">
                  <c:v>9.3339631554085969</c:v>
                </c:pt>
                <c:pt idx="25">
                  <c:v>9.738289398824195</c:v>
                </c:pt>
                <c:pt idx="26">
                  <c:v>9.2529389457717279</c:v>
                </c:pt>
                <c:pt idx="27">
                  <c:v>9.7498578737919477</c:v>
                </c:pt>
                <c:pt idx="28">
                  <c:v>12.26611226611225</c:v>
                </c:pt>
                <c:pt idx="29">
                  <c:v>10.208117525190698</c:v>
                </c:pt>
                <c:pt idx="30">
                  <c:v>10.848256361922703</c:v>
                </c:pt>
                <c:pt idx="31">
                  <c:v>11.02013928100885</c:v>
                </c:pt>
                <c:pt idx="32">
                  <c:v>10.566961763043848</c:v>
                </c:pt>
                <c:pt idx="33">
                  <c:v>10.993975903614448</c:v>
                </c:pt>
                <c:pt idx="34">
                  <c:v>11.126826968411141</c:v>
                </c:pt>
                <c:pt idx="35">
                  <c:v>11.338939809127854</c:v>
                </c:pt>
                <c:pt idx="36">
                  <c:v>12.517754000568114</c:v>
                </c:pt>
                <c:pt idx="37">
                  <c:v>12.3376007586534</c:v>
                </c:pt>
                <c:pt idx="38">
                  <c:v>13.01915418168025</c:v>
                </c:pt>
                <c:pt idx="39">
                  <c:v>12.851595795056356</c:v>
                </c:pt>
                <c:pt idx="40">
                  <c:v>12.7744510978044</c:v>
                </c:pt>
                <c:pt idx="41">
                  <c:v>12.52380952380952</c:v>
                </c:pt>
                <c:pt idx="42">
                  <c:v>12.705971997333068</c:v>
                </c:pt>
                <c:pt idx="43">
                  <c:v>12.77163553183378</c:v>
                </c:pt>
                <c:pt idx="44">
                  <c:v>12.627758143089141</c:v>
                </c:pt>
                <c:pt idx="45">
                  <c:v>12.385321100917418</c:v>
                </c:pt>
                <c:pt idx="46">
                  <c:v>11.583675809997128</c:v>
                </c:pt>
                <c:pt idx="47">
                  <c:v>11.347110600841949</c:v>
                </c:pt>
                <c:pt idx="48">
                  <c:v>10.767906665391603</c:v>
                </c:pt>
                <c:pt idx="49">
                  <c:v>10.341855788566498</c:v>
                </c:pt>
                <c:pt idx="50">
                  <c:v>10.158273381294862</c:v>
                </c:pt>
                <c:pt idx="51">
                  <c:v>10.21624219125421</c:v>
                </c:pt>
                <c:pt idx="52">
                  <c:v>10.814701084348922</c:v>
                </c:pt>
                <c:pt idx="53">
                  <c:v>10.005750431282356</c:v>
                </c:pt>
                <c:pt idx="54">
                  <c:v>9.6236713588049518</c:v>
                </c:pt>
                <c:pt idx="55">
                  <c:v>9.0120203761690725</c:v>
                </c:pt>
                <c:pt idx="56">
                  <c:v>9.0970220941402502</c:v>
                </c:pt>
                <c:pt idx="57">
                  <c:v>8.6008072266000628</c:v>
                </c:pt>
                <c:pt idx="58">
                  <c:v>8.2261470531771899</c:v>
                </c:pt>
                <c:pt idx="59">
                  <c:v>7.9761675956179134</c:v>
                </c:pt>
                <c:pt idx="60">
                  <c:v>8.0431759608894939</c:v>
                </c:pt>
                <c:pt idx="61">
                  <c:v>8.0065516909143337</c:v>
                </c:pt>
                <c:pt idx="62">
                  <c:v>7.8592092574734975</c:v>
                </c:pt>
                <c:pt idx="63">
                  <c:v>7.5458937198067622</c:v>
                </c:pt>
                <c:pt idx="64">
                  <c:v>7.3404255319148959</c:v>
                </c:pt>
                <c:pt idx="65">
                  <c:v>7.0034775888717204</c:v>
                </c:pt>
                <c:pt idx="66">
                  <c:v>7.0332850940665814</c:v>
                </c:pt>
                <c:pt idx="67">
                  <c:v>7.3452862926546993</c:v>
                </c:pt>
                <c:pt idx="68">
                  <c:v>7.0493066255778114</c:v>
                </c:pt>
                <c:pt idx="69">
                  <c:v>7.204083598189337</c:v>
                </c:pt>
                <c:pt idx="70">
                  <c:v>7.3393612928049636</c:v>
                </c:pt>
                <c:pt idx="71">
                  <c:v>7.4304889741131834</c:v>
                </c:pt>
                <c:pt idx="72">
                  <c:v>7.4592521572387493</c:v>
                </c:pt>
                <c:pt idx="73">
                  <c:v>7.3470170727028661</c:v>
                </c:pt>
                <c:pt idx="74">
                  <c:v>7.9923334930522723</c:v>
                </c:pt>
                <c:pt idx="75">
                  <c:v>8.4283114644189592</c:v>
                </c:pt>
                <c:pt idx="76">
                  <c:v>8.5504342017368984</c:v>
                </c:pt>
                <c:pt idx="77">
                  <c:v>8.6997815557033267</c:v>
                </c:pt>
                <c:pt idx="78">
                  <c:v>8.8165512005314657</c:v>
                </c:pt>
                <c:pt idx="79">
                  <c:v>8.8447653429602813</c:v>
                </c:pt>
                <c:pt idx="80">
                  <c:v>8.8254873989539782</c:v>
                </c:pt>
                <c:pt idx="81">
                  <c:v>9.5138625142423248</c:v>
                </c:pt>
                <c:pt idx="82">
                  <c:v>8.5261760242792093</c:v>
                </c:pt>
                <c:pt idx="83">
                  <c:v>6.8692835365853355</c:v>
                </c:pt>
                <c:pt idx="84">
                  <c:v>6.1801509217690205</c:v>
                </c:pt>
                <c:pt idx="85">
                  <c:v>5.7754828839166334</c:v>
                </c:pt>
                <c:pt idx="86">
                  <c:v>5.3545724978408975</c:v>
                </c:pt>
                <c:pt idx="87">
                  <c:v>5.5214134818513534</c:v>
                </c:pt>
                <c:pt idx="88">
                  <c:v>5.1144010767159136</c:v>
                </c:pt>
                <c:pt idx="89">
                  <c:v>4.9380343933134894</c:v>
                </c:pt>
                <c:pt idx="90">
                  <c:v>4.9289008455034775</c:v>
                </c:pt>
                <c:pt idx="91">
                  <c:v>4.9293744594984368</c:v>
                </c:pt>
                <c:pt idx="92">
                  <c:v>5.179856115107917</c:v>
                </c:pt>
                <c:pt idx="93">
                  <c:v>5.4079969316329395</c:v>
                </c:pt>
                <c:pt idx="94">
                  <c:v>5.2903967797584661</c:v>
                </c:pt>
                <c:pt idx="95">
                  <c:v>5.6221413579918655</c:v>
                </c:pt>
                <c:pt idx="96">
                  <c:v>5.7</c:v>
                </c:pt>
                <c:pt idx="97">
                  <c:v>5.8</c:v>
                </c:pt>
                <c:pt idx="98">
                  <c:v>6</c:v>
                </c:pt>
                <c:pt idx="99">
                  <c:v>6.2</c:v>
                </c:pt>
                <c:pt idx="100">
                  <c:v>6.5</c:v>
                </c:pt>
                <c:pt idx="101">
                  <c:v>6.6</c:v>
                </c:pt>
                <c:pt idx="102">
                  <c:v>6.3</c:v>
                </c:pt>
                <c:pt idx="103">
                  <c:v>5.9</c:v>
                </c:pt>
                <c:pt idx="104">
                  <c:v>5.8</c:v>
                </c:pt>
                <c:pt idx="105">
                  <c:v>5.7</c:v>
                </c:pt>
                <c:pt idx="106">
                  <c:v>6</c:v>
                </c:pt>
                <c:pt idx="107">
                  <c:v>6.3</c:v>
                </c:pt>
                <c:pt idx="108">
                  <c:v>6.54</c:v>
                </c:pt>
                <c:pt idx="109">
                  <c:v>6.6899999999999995</c:v>
                </c:pt>
                <c:pt idx="110">
                  <c:v>6.7700000000000014</c:v>
                </c:pt>
                <c:pt idx="111">
                  <c:v>6.7063645503782681</c:v>
                </c:pt>
                <c:pt idx="112">
                  <c:v>6.9260467973011588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067136"/>
        <c:axId val="155068672"/>
      </c:lineChart>
      <c:dateAx>
        <c:axId val="155067136"/>
        <c:scaling>
          <c:orientation val="minMax"/>
        </c:scaling>
        <c:delete val="0"/>
        <c:axPos val="b"/>
        <c:numFmt formatCode="mmm\ \ yy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5068672"/>
        <c:crosses val="autoZero"/>
        <c:auto val="0"/>
        <c:lblOffset val="100"/>
        <c:baseTimeUnit val="months"/>
        <c:majorUnit val="12"/>
        <c:majorTimeUnit val="months"/>
      </c:dateAx>
      <c:valAx>
        <c:axId val="155068672"/>
        <c:scaling>
          <c:orientation val="minMax"/>
          <c:max val="25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  <a:prstDash val="solid"/>
          </a:ln>
        </c:spPr>
        <c:crossAx val="1550671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0">
          <a:solidFill>
            <a:srgbClr val="163660"/>
          </a:solidFill>
          <a:latin typeface="Arial" pitchFamily="34" charset="0"/>
          <a:cs typeface="Arial" pitchFamily="34" charset="0"/>
        </a:defRPr>
      </a:pPr>
      <a:endParaRPr lang="pt-B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17709446412039E-2"/>
          <c:y val="2.8588042749195807E-2"/>
          <c:w val="0.91471043706551702"/>
          <c:h val="0.88471201727836501"/>
        </c:manualLayout>
      </c:layout>
      <c:barChart>
        <c:barDir val="col"/>
        <c:grouping val="clustered"/>
        <c:varyColors val="0"/>
        <c:ser>
          <c:idx val="0"/>
          <c:order val="0"/>
          <c:tx>
            <c:v>Total</c:v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Resumo_Cred_PIB!$A$4:$A$14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Resumo_Cred_PIB!$E$4:$E$14</c:f>
              <c:numCache>
                <c:formatCode>0.0</c:formatCode>
                <c:ptCount val="11"/>
                <c:pt idx="0">
                  <c:v>25.8</c:v>
                </c:pt>
                <c:pt idx="1">
                  <c:v>26</c:v>
                </c:pt>
                <c:pt idx="2">
                  <c:v>24.6</c:v>
                </c:pt>
                <c:pt idx="3">
                  <c:v>25.7</c:v>
                </c:pt>
                <c:pt idx="4">
                  <c:v>28.3</c:v>
                </c:pt>
                <c:pt idx="5">
                  <c:v>30.9</c:v>
                </c:pt>
                <c:pt idx="6">
                  <c:v>35.200000000000003</c:v>
                </c:pt>
                <c:pt idx="7">
                  <c:v>40.5</c:v>
                </c:pt>
                <c:pt idx="8">
                  <c:v>44.4</c:v>
                </c:pt>
                <c:pt idx="9">
                  <c:v>46.4</c:v>
                </c:pt>
                <c:pt idx="10">
                  <c:v>46.6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412544"/>
        <c:axId val="154414080"/>
      </c:barChart>
      <c:catAx>
        <c:axId val="154412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414080"/>
        <c:crosses val="autoZero"/>
        <c:auto val="1"/>
        <c:lblAlgn val="ctr"/>
        <c:lblOffset val="100"/>
        <c:noMultiLvlLbl val="0"/>
      </c:catAx>
      <c:valAx>
        <c:axId val="1544140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chemeClr val="tx2"/>
                    </a:solidFill>
                  </a:defRPr>
                </a:pPr>
                <a:r>
                  <a:rPr lang="en-US" sz="1400">
                    <a:solidFill>
                      <a:schemeClr val="tx2"/>
                    </a:solidFill>
                  </a:rPr>
                  <a:t>% PIB</a:t>
                </a:r>
              </a:p>
            </c:rich>
          </c:tx>
          <c:layout>
            <c:manualLayout>
              <c:xMode val="edge"/>
              <c:yMode val="edge"/>
              <c:x val="3.9468691331111137E-3"/>
              <c:y val="0.43530119144404716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4125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520757061295908E-2"/>
          <c:y val="2.8588042749195807E-2"/>
          <c:w val="0.90800738945062764"/>
          <c:h val="0.82367552145204215"/>
        </c:manualLayout>
      </c:layout>
      <c:barChart>
        <c:barDir val="col"/>
        <c:grouping val="clustered"/>
        <c:varyColors val="0"/>
        <c:ser>
          <c:idx val="0"/>
          <c:order val="0"/>
          <c:tx>
            <c:v>Crédito Total</c:v>
          </c:tx>
          <c:spPr>
            <a:solidFill>
              <a:schemeClr val="tx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Lbls>
            <c:numFmt formatCode="#,##0.0" sourceLinked="0"/>
            <c:txPr>
              <a:bodyPr/>
              <a:lstStyle/>
              <a:p>
                <a:pPr>
                  <a:defRPr sz="1100" b="1">
                    <a:solidFill>
                      <a:schemeClr val="tx2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Dados!$A$5:$A$13</c:f>
              <c:strCache>
                <c:ptCount val="9"/>
                <c:pt idx="0">
                  <c:v>Brasil</c:v>
                </c:pt>
                <c:pt idx="1">
                  <c:v>Área do Euro</c:v>
                </c:pt>
                <c:pt idx="2">
                  <c:v>Alemanha</c:v>
                </c:pt>
                <c:pt idx="3">
                  <c:v>Argentina</c:v>
                </c:pt>
                <c:pt idx="4">
                  <c:v>Espanha</c:v>
                </c:pt>
                <c:pt idx="5">
                  <c:v>EUA</c:v>
                </c:pt>
                <c:pt idx="6">
                  <c:v>França</c:v>
                </c:pt>
                <c:pt idx="7">
                  <c:v>Holanda</c:v>
                </c:pt>
                <c:pt idx="8">
                  <c:v>Itália</c:v>
                </c:pt>
              </c:strCache>
            </c:strRef>
          </c:cat>
          <c:val>
            <c:numRef>
              <c:f>Dados!$B$5:$B$13</c:f>
              <c:numCache>
                <c:formatCode>0.0</c:formatCode>
                <c:ptCount val="9"/>
                <c:pt idx="0" formatCode="General">
                  <c:v>46.6</c:v>
                </c:pt>
                <c:pt idx="1">
                  <c:v>105.9</c:v>
                </c:pt>
                <c:pt idx="2">
                  <c:v>90</c:v>
                </c:pt>
                <c:pt idx="3" formatCode="General">
                  <c:v>16.399999999999999</c:v>
                </c:pt>
                <c:pt idx="4">
                  <c:v>163</c:v>
                </c:pt>
                <c:pt idx="5">
                  <c:v>86.4</c:v>
                </c:pt>
                <c:pt idx="6">
                  <c:v>95.4</c:v>
                </c:pt>
                <c:pt idx="7">
                  <c:v>134.69999999999999</c:v>
                </c:pt>
                <c:pt idx="8">
                  <c:v>96.2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886144"/>
        <c:axId val="154887680"/>
      </c:barChart>
      <c:scatterChart>
        <c:scatterStyle val="lineMarker"/>
        <c:varyColors val="0"/>
        <c:ser>
          <c:idx val="1"/>
          <c:order val="1"/>
          <c:tx>
            <c:v>Crédito Imobiliário</c:v>
          </c:tx>
          <c:spPr>
            <a:ln w="28575">
              <a:noFill/>
            </a:ln>
          </c:spPr>
          <c:marker>
            <c:symbol val="square"/>
            <c:size val="10"/>
            <c:spPr>
              <a:solidFill>
                <a:schemeClr val="tx1"/>
              </a:solidFill>
              <a:ln>
                <a:noFill/>
              </a:ln>
            </c:spPr>
          </c:marker>
          <c:dLbls>
            <c:txPr>
              <a:bodyPr anchor="t" anchorCtr="1"/>
              <a:lstStyle/>
              <a:p>
                <a:pPr>
                  <a:defRPr sz="1100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yVal>
            <c:numRef>
              <c:f>Plan1!$C$3:$C$11</c:f>
              <c:numCache>
                <c:formatCode>General</c:formatCode>
                <c:ptCount val="9"/>
                <c:pt idx="0">
                  <c:v>4.0999999999999996</c:v>
                </c:pt>
                <c:pt idx="1">
                  <c:v>40.200000000000003</c:v>
                </c:pt>
                <c:pt idx="2">
                  <c:v>37.700000000000003</c:v>
                </c:pt>
                <c:pt idx="4">
                  <c:v>61.2</c:v>
                </c:pt>
                <c:pt idx="5">
                  <c:v>70.3</c:v>
                </c:pt>
                <c:pt idx="6">
                  <c:v>39.800000000000004</c:v>
                </c:pt>
                <c:pt idx="7">
                  <c:v>66.099999999999994</c:v>
                </c:pt>
                <c:pt idx="8">
                  <c:v>22.9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886144"/>
        <c:axId val="154887680"/>
      </c:scatterChart>
      <c:catAx>
        <c:axId val="154886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887680"/>
        <c:crosses val="autoZero"/>
        <c:auto val="1"/>
        <c:lblAlgn val="ctr"/>
        <c:lblOffset val="100"/>
        <c:noMultiLvlLbl val="0"/>
      </c:catAx>
      <c:valAx>
        <c:axId val="1548876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chemeClr val="tx2"/>
                    </a:solidFill>
                  </a:defRPr>
                </a:pPr>
                <a:r>
                  <a:rPr lang="en-US" sz="1400">
                    <a:solidFill>
                      <a:schemeClr val="tx2"/>
                    </a:solidFill>
                  </a:rPr>
                  <a:t>% PIB</a:t>
                </a:r>
              </a:p>
            </c:rich>
          </c:tx>
          <c:layout>
            <c:manualLayout>
              <c:xMode val="edge"/>
              <c:yMode val="edge"/>
              <c:x val="3.9468691331111137E-3"/>
              <c:y val="0.404782860436254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886144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3.8521546331530168E-2"/>
          <c:y val="0.93896350417367713"/>
          <c:w val="0.94400687604686562"/>
          <c:h val="4.8372874190076812E-2"/>
        </c:manualLayout>
      </c:layout>
      <c:overlay val="0"/>
      <c:txPr>
        <a:bodyPr/>
        <a:lstStyle/>
        <a:p>
          <a:pPr>
            <a:defRPr b="1">
              <a:solidFill>
                <a:schemeClr val="tx2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284450858423597E-2"/>
          <c:y val="2.8588042749195807E-2"/>
          <c:w val="0.91224369565350505"/>
          <c:h val="0.82367552145204215"/>
        </c:manualLayout>
      </c:layout>
      <c:lineChart>
        <c:grouping val="standard"/>
        <c:varyColors val="0"/>
        <c:ser>
          <c:idx val="0"/>
          <c:order val="0"/>
          <c:tx>
            <c:strRef>
              <c:f>Resumo!$B$1</c:f>
              <c:strCache>
                <c:ptCount val="1"/>
                <c:pt idx="0">
                  <c:v>Cheque Especial</c:v>
                </c:pt>
              </c:strCache>
            </c:strRef>
          </c:tx>
          <c:cat>
            <c:strRef>
              <c:f>Resumo!$A$4:$A$14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Resumo!$B$4:$B$14</c:f>
              <c:numCache>
                <c:formatCode>#,##0.0</c:formatCode>
                <c:ptCount val="11"/>
                <c:pt idx="0">
                  <c:v>8141.3920000000044</c:v>
                </c:pt>
                <c:pt idx="1">
                  <c:v>8544.56</c:v>
                </c:pt>
                <c:pt idx="2">
                  <c:v>8919.2430000000149</c:v>
                </c:pt>
                <c:pt idx="3">
                  <c:v>9800.2659999999523</c:v>
                </c:pt>
                <c:pt idx="4">
                  <c:v>10974.298000000004</c:v>
                </c:pt>
                <c:pt idx="5">
                  <c:v>11760.235000000002</c:v>
                </c:pt>
                <c:pt idx="6">
                  <c:v>12984.665999999952</c:v>
                </c:pt>
                <c:pt idx="7">
                  <c:v>16039.502</c:v>
                </c:pt>
                <c:pt idx="8">
                  <c:v>15787.039000000002</c:v>
                </c:pt>
                <c:pt idx="9">
                  <c:v>16262.037</c:v>
                </c:pt>
                <c:pt idx="10">
                  <c:v>19671.792000000001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Resumo!$C$1</c:f>
              <c:strCache>
                <c:ptCount val="1"/>
                <c:pt idx="0">
                  <c:v>Crédito Pessoal</c:v>
                </c:pt>
              </c:strCache>
            </c:strRef>
          </c:tx>
          <c:dLbls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chemeClr val="tx2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Resumo!$A$4:$A$14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Resumo!$C$4:$C$14</c:f>
              <c:numCache>
                <c:formatCode>#,##0.0</c:formatCode>
                <c:ptCount val="11"/>
                <c:pt idx="0">
                  <c:v>23233.463000000025</c:v>
                </c:pt>
                <c:pt idx="1">
                  <c:v>24547.428000000025</c:v>
                </c:pt>
                <c:pt idx="2">
                  <c:v>30494.098000000005</c:v>
                </c:pt>
                <c:pt idx="3">
                  <c:v>43422.69</c:v>
                </c:pt>
                <c:pt idx="4">
                  <c:v>63443.78</c:v>
                </c:pt>
                <c:pt idx="5">
                  <c:v>79892.776000000013</c:v>
                </c:pt>
                <c:pt idx="6">
                  <c:v>100928.201</c:v>
                </c:pt>
                <c:pt idx="7">
                  <c:v>133025.46099999998</c:v>
                </c:pt>
                <c:pt idx="8">
                  <c:v>164323.49</c:v>
                </c:pt>
                <c:pt idx="9">
                  <c:v>204889.796</c:v>
                </c:pt>
                <c:pt idx="10">
                  <c:v>218362.70600000001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Resumo!$E$1</c:f>
              <c:strCache>
                <c:ptCount val="1"/>
                <c:pt idx="0">
                  <c:v>Veículos</c:v>
                </c:pt>
              </c:strCache>
            </c:strRef>
          </c:tx>
          <c:dLbls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>
                    <a:solidFill>
                      <a:schemeClr val="tx2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Resumo!$A$4:$A$14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Resumo!$E$4:$E$14</c:f>
              <c:numCache>
                <c:formatCode>#,##0.0</c:formatCode>
                <c:ptCount val="11"/>
                <c:pt idx="0">
                  <c:v>24685.471000000001</c:v>
                </c:pt>
                <c:pt idx="1">
                  <c:v>26933.31499999994</c:v>
                </c:pt>
                <c:pt idx="2">
                  <c:v>29987.306</c:v>
                </c:pt>
                <c:pt idx="3">
                  <c:v>38065.281000000003</c:v>
                </c:pt>
                <c:pt idx="4">
                  <c:v>50684.709000000003</c:v>
                </c:pt>
                <c:pt idx="5">
                  <c:v>63474.608</c:v>
                </c:pt>
                <c:pt idx="6">
                  <c:v>81480.850999999995</c:v>
                </c:pt>
                <c:pt idx="7">
                  <c:v>82432.528000000006</c:v>
                </c:pt>
                <c:pt idx="8">
                  <c:v>94133.452999999878</c:v>
                </c:pt>
                <c:pt idx="9">
                  <c:v>140339.345</c:v>
                </c:pt>
                <c:pt idx="10">
                  <c:v>151778.86199999962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Resumo!$H$1</c:f>
              <c:strCache>
                <c:ptCount val="1"/>
                <c:pt idx="0">
                  <c:v>Cartão de crédito</c:v>
                </c:pt>
              </c:strCache>
            </c:strRef>
          </c:tx>
          <c:cat>
            <c:strRef>
              <c:f>Resumo!$A$4:$A$14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Resumo!$H$4:$H$14</c:f>
              <c:numCache>
                <c:formatCode>#,##0.0</c:formatCode>
                <c:ptCount val="11"/>
                <c:pt idx="0">
                  <c:v>3391.4090000000001</c:v>
                </c:pt>
                <c:pt idx="1">
                  <c:v>4838.5970000000007</c:v>
                </c:pt>
                <c:pt idx="2">
                  <c:v>6474.8510000000024</c:v>
                </c:pt>
                <c:pt idx="3">
                  <c:v>8207.3049999999639</c:v>
                </c:pt>
                <c:pt idx="4">
                  <c:v>11259.531999999987</c:v>
                </c:pt>
                <c:pt idx="5">
                  <c:v>13418.388000000001</c:v>
                </c:pt>
                <c:pt idx="6">
                  <c:v>17150.276999999998</c:v>
                </c:pt>
                <c:pt idx="7">
                  <c:v>22088.249</c:v>
                </c:pt>
                <c:pt idx="8">
                  <c:v>25668.912</c:v>
                </c:pt>
                <c:pt idx="9">
                  <c:v>29170.289000000001</c:v>
                </c:pt>
                <c:pt idx="10">
                  <c:v>32533.596000000001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Resumo!$K$1</c:f>
              <c:strCache>
                <c:ptCount val="1"/>
                <c:pt idx="0">
                  <c:v>Demais modalidades</c:v>
                </c:pt>
              </c:strCache>
            </c:strRef>
          </c:tx>
          <c:cat>
            <c:strRef>
              <c:f>Resumo!$A$4:$A$14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2011*</c:v>
                </c:pt>
              </c:strCache>
            </c:strRef>
          </c:cat>
          <c:val>
            <c:numRef>
              <c:f>Resumo!$K$4:$K$14</c:f>
              <c:numCache>
                <c:formatCode>#,##0.0</c:formatCode>
                <c:ptCount val="11"/>
                <c:pt idx="0">
                  <c:v>10489.216</c:v>
                </c:pt>
                <c:pt idx="1">
                  <c:v>11295.92</c:v>
                </c:pt>
                <c:pt idx="2">
                  <c:v>12223.109</c:v>
                </c:pt>
                <c:pt idx="3">
                  <c:v>13776.632000000012</c:v>
                </c:pt>
                <c:pt idx="4">
                  <c:v>18828.005000000001</c:v>
                </c:pt>
                <c:pt idx="5">
                  <c:v>23290.697</c:v>
                </c:pt>
                <c:pt idx="6">
                  <c:v>27702.445000000025</c:v>
                </c:pt>
                <c:pt idx="7">
                  <c:v>23991.1</c:v>
                </c:pt>
                <c:pt idx="8">
                  <c:v>23868.624</c:v>
                </c:pt>
                <c:pt idx="9">
                  <c:v>26685.1</c:v>
                </c:pt>
                <c:pt idx="10">
                  <c:v>27915.030000000002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947968"/>
        <c:axId val="154949504"/>
      </c:lineChart>
      <c:catAx>
        <c:axId val="1549479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949504"/>
        <c:crosses val="autoZero"/>
        <c:auto val="1"/>
        <c:lblAlgn val="ctr"/>
        <c:lblOffset val="100"/>
        <c:noMultiLvlLbl val="0"/>
      </c:catAx>
      <c:valAx>
        <c:axId val="15494950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tx2"/>
                </a:solidFill>
              </a:defRPr>
            </a:pPr>
            <a:endParaRPr lang="pt-BR"/>
          </a:p>
        </c:txPr>
        <c:crossAx val="154947968"/>
        <c:crosses val="autoZero"/>
        <c:crossBetween val="between"/>
        <c:dispUnits>
          <c:builtInUnit val="thousands"/>
          <c:dispUnitsLbl>
            <c:layout>
              <c:manualLayout>
                <c:xMode val="edge"/>
                <c:yMode val="edge"/>
                <c:x val="6.5781152218518562E-3"/>
                <c:y val="2.8588042749195807E-2"/>
              </c:manualLayout>
            </c:layout>
            <c:tx>
              <c:rich>
                <a:bodyPr/>
                <a:lstStyle/>
                <a:p>
                  <a:pPr>
                    <a:defRPr sz="1100">
                      <a:solidFill>
                        <a:schemeClr val="tx2"/>
                      </a:solidFill>
                    </a:defRPr>
                  </a:pPr>
                  <a:r>
                    <a:rPr lang="pt-BR" sz="1100">
                      <a:solidFill>
                        <a:schemeClr val="tx2"/>
                      </a:solidFill>
                    </a:rPr>
                    <a:t>R$  bilhões</a:t>
                  </a:r>
                </a:p>
              </c:rich>
            </c:tx>
          </c:dispUnitsLbl>
        </c:dispUnits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1.2273416303221478E-2"/>
          <c:y val="0.93650689452765357"/>
          <c:w val="0.98203117902304249"/>
          <c:h val="5.5050691048182561E-2"/>
        </c:manualLayout>
      </c:layout>
      <c:overlay val="0"/>
      <c:txPr>
        <a:bodyPr/>
        <a:lstStyle/>
        <a:p>
          <a:pPr>
            <a:defRPr sz="1400" b="1">
              <a:solidFill>
                <a:schemeClr val="tx2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71150481189852"/>
          <c:y val="2.3650390391350803E-2"/>
          <c:w val="0.76342588035871983"/>
          <c:h val="0.75061468951575605"/>
        </c:manualLayout>
      </c:layout>
      <c:lineChart>
        <c:grouping val="standard"/>
        <c:varyColors val="0"/>
        <c:ser>
          <c:idx val="1"/>
          <c:order val="0"/>
          <c:tx>
            <c:strRef>
              <c:f>'Quadro 16'!$Q$6</c:f>
              <c:strCache>
                <c:ptCount val="1"/>
                <c:pt idx="0">
                  <c:v>Inadimplência (esq.)</c:v>
                </c:pt>
              </c:strCache>
            </c:strRef>
          </c:tx>
          <c:spPr>
            <a:ln w="63500">
              <a:solidFill>
                <a:srgbClr val="163660"/>
              </a:solidFill>
            </a:ln>
          </c:spPr>
          <c:marker>
            <c:symbol val="none"/>
          </c:marker>
          <c:cat>
            <c:numRef>
              <c:f>'Quadro 16'!$B$47:$B$133</c:f>
              <c:numCache>
                <c:formatCode>mmm/yy</c:formatCode>
                <c:ptCount val="87"/>
                <c:pt idx="0">
                  <c:v>37987</c:v>
                </c:pt>
                <c:pt idx="1">
                  <c:v>38018</c:v>
                </c:pt>
                <c:pt idx="2">
                  <c:v>38047</c:v>
                </c:pt>
                <c:pt idx="3">
                  <c:v>38078</c:v>
                </c:pt>
                <c:pt idx="4">
                  <c:v>38108</c:v>
                </c:pt>
                <c:pt idx="5">
                  <c:v>38139</c:v>
                </c:pt>
                <c:pt idx="6">
                  <c:v>38169</c:v>
                </c:pt>
                <c:pt idx="7">
                  <c:v>38200</c:v>
                </c:pt>
                <c:pt idx="8">
                  <c:v>38231</c:v>
                </c:pt>
                <c:pt idx="9">
                  <c:v>38261</c:v>
                </c:pt>
                <c:pt idx="10">
                  <c:v>38292</c:v>
                </c:pt>
                <c:pt idx="11">
                  <c:v>38322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38961</c:v>
                </c:pt>
                <c:pt idx="33">
                  <c:v>38991</c:v>
                </c:pt>
                <c:pt idx="34">
                  <c:v>39022</c:v>
                </c:pt>
                <c:pt idx="35">
                  <c:v>39052</c:v>
                </c:pt>
                <c:pt idx="36">
                  <c:v>39083</c:v>
                </c:pt>
                <c:pt idx="37">
                  <c:v>39114</c:v>
                </c:pt>
                <c:pt idx="38">
                  <c:v>39142</c:v>
                </c:pt>
                <c:pt idx="39">
                  <c:v>39173</c:v>
                </c:pt>
                <c:pt idx="40">
                  <c:v>39203</c:v>
                </c:pt>
                <c:pt idx="41">
                  <c:v>39234</c:v>
                </c:pt>
                <c:pt idx="42">
                  <c:v>39264</c:v>
                </c:pt>
                <c:pt idx="43">
                  <c:v>39295</c:v>
                </c:pt>
                <c:pt idx="44">
                  <c:v>39326</c:v>
                </c:pt>
                <c:pt idx="45">
                  <c:v>39356</c:v>
                </c:pt>
                <c:pt idx="46">
                  <c:v>39387</c:v>
                </c:pt>
                <c:pt idx="47">
                  <c:v>39417</c:v>
                </c:pt>
                <c:pt idx="48">
                  <c:v>39448</c:v>
                </c:pt>
                <c:pt idx="49">
                  <c:v>39479</c:v>
                </c:pt>
                <c:pt idx="50">
                  <c:v>39508</c:v>
                </c:pt>
                <c:pt idx="51">
                  <c:v>39539</c:v>
                </c:pt>
                <c:pt idx="52">
                  <c:v>39569</c:v>
                </c:pt>
                <c:pt idx="53">
                  <c:v>39600</c:v>
                </c:pt>
                <c:pt idx="54">
                  <c:v>39630</c:v>
                </c:pt>
                <c:pt idx="55">
                  <c:v>39661</c:v>
                </c:pt>
                <c:pt idx="56">
                  <c:v>39692</c:v>
                </c:pt>
                <c:pt idx="57">
                  <c:v>39722</c:v>
                </c:pt>
                <c:pt idx="58">
                  <c:v>39753</c:v>
                </c:pt>
                <c:pt idx="59">
                  <c:v>39783</c:v>
                </c:pt>
                <c:pt idx="60">
                  <c:v>39814</c:v>
                </c:pt>
                <c:pt idx="61">
                  <c:v>39845</c:v>
                </c:pt>
                <c:pt idx="62">
                  <c:v>39873</c:v>
                </c:pt>
                <c:pt idx="63">
                  <c:v>39904</c:v>
                </c:pt>
                <c:pt idx="64">
                  <c:v>39934</c:v>
                </c:pt>
                <c:pt idx="65">
                  <c:v>39965</c:v>
                </c:pt>
                <c:pt idx="66">
                  <c:v>39995</c:v>
                </c:pt>
                <c:pt idx="67">
                  <c:v>40026</c:v>
                </c:pt>
                <c:pt idx="68">
                  <c:v>40057</c:v>
                </c:pt>
                <c:pt idx="69">
                  <c:v>40087</c:v>
                </c:pt>
                <c:pt idx="70">
                  <c:v>40118</c:v>
                </c:pt>
                <c:pt idx="71">
                  <c:v>40148</c:v>
                </c:pt>
                <c:pt idx="72">
                  <c:v>40179</c:v>
                </c:pt>
                <c:pt idx="73">
                  <c:v>40210</c:v>
                </c:pt>
                <c:pt idx="74">
                  <c:v>40238</c:v>
                </c:pt>
                <c:pt idx="75">
                  <c:v>40269</c:v>
                </c:pt>
                <c:pt idx="76">
                  <c:v>40299</c:v>
                </c:pt>
                <c:pt idx="77">
                  <c:v>40330</c:v>
                </c:pt>
                <c:pt idx="78">
                  <c:v>40360</c:v>
                </c:pt>
                <c:pt idx="79">
                  <c:v>40391</c:v>
                </c:pt>
                <c:pt idx="80">
                  <c:v>40422</c:v>
                </c:pt>
                <c:pt idx="81">
                  <c:v>40452</c:v>
                </c:pt>
                <c:pt idx="82">
                  <c:v>40483</c:v>
                </c:pt>
                <c:pt idx="83">
                  <c:v>40513</c:v>
                </c:pt>
                <c:pt idx="84">
                  <c:v>40544</c:v>
                </c:pt>
                <c:pt idx="85">
                  <c:v>40575</c:v>
                </c:pt>
                <c:pt idx="86">
                  <c:v>40603</c:v>
                </c:pt>
              </c:numCache>
            </c:numRef>
          </c:cat>
          <c:val>
            <c:numRef>
              <c:f>'Quadro 16'!$Q$47:$Q$133</c:f>
              <c:numCache>
                <c:formatCode>#,##0.00;\-#,##0.00</c:formatCode>
                <c:ptCount val="87"/>
                <c:pt idx="0">
                  <c:v>4</c:v>
                </c:pt>
                <c:pt idx="1">
                  <c:v>3.6</c:v>
                </c:pt>
                <c:pt idx="2">
                  <c:v>3.2</c:v>
                </c:pt>
                <c:pt idx="3">
                  <c:v>3.2</c:v>
                </c:pt>
                <c:pt idx="4">
                  <c:v>3.4</c:v>
                </c:pt>
                <c:pt idx="5">
                  <c:v>3.1</c:v>
                </c:pt>
                <c:pt idx="6">
                  <c:v>3.1</c:v>
                </c:pt>
                <c:pt idx="7">
                  <c:v>3</c:v>
                </c:pt>
                <c:pt idx="8">
                  <c:v>2.9</c:v>
                </c:pt>
                <c:pt idx="9">
                  <c:v>2.9</c:v>
                </c:pt>
                <c:pt idx="10">
                  <c:v>3</c:v>
                </c:pt>
                <c:pt idx="11">
                  <c:v>3</c:v>
                </c:pt>
                <c:pt idx="12">
                  <c:v>3.3</c:v>
                </c:pt>
                <c:pt idx="13">
                  <c:v>3.1</c:v>
                </c:pt>
                <c:pt idx="14">
                  <c:v>3.4</c:v>
                </c:pt>
                <c:pt idx="15">
                  <c:v>3.5</c:v>
                </c:pt>
                <c:pt idx="16">
                  <c:v>3.2</c:v>
                </c:pt>
                <c:pt idx="17">
                  <c:v>3</c:v>
                </c:pt>
                <c:pt idx="18">
                  <c:v>3.4</c:v>
                </c:pt>
                <c:pt idx="19">
                  <c:v>3.3</c:v>
                </c:pt>
                <c:pt idx="20">
                  <c:v>3.4</c:v>
                </c:pt>
                <c:pt idx="21">
                  <c:v>3.4</c:v>
                </c:pt>
                <c:pt idx="22">
                  <c:v>3.5</c:v>
                </c:pt>
                <c:pt idx="23">
                  <c:v>3.4</c:v>
                </c:pt>
                <c:pt idx="24">
                  <c:v>3.7</c:v>
                </c:pt>
                <c:pt idx="25">
                  <c:v>3.7</c:v>
                </c:pt>
                <c:pt idx="26">
                  <c:v>3.8</c:v>
                </c:pt>
                <c:pt idx="27">
                  <c:v>4</c:v>
                </c:pt>
                <c:pt idx="28">
                  <c:v>4</c:v>
                </c:pt>
                <c:pt idx="29">
                  <c:v>3.8</c:v>
                </c:pt>
                <c:pt idx="30">
                  <c:v>3.8</c:v>
                </c:pt>
                <c:pt idx="31">
                  <c:v>3.9</c:v>
                </c:pt>
                <c:pt idx="32">
                  <c:v>3.8</c:v>
                </c:pt>
                <c:pt idx="33">
                  <c:v>3.9</c:v>
                </c:pt>
                <c:pt idx="34">
                  <c:v>3.9</c:v>
                </c:pt>
                <c:pt idx="35">
                  <c:v>3.7</c:v>
                </c:pt>
                <c:pt idx="36">
                  <c:v>3.8</c:v>
                </c:pt>
                <c:pt idx="37">
                  <c:v>3.8</c:v>
                </c:pt>
                <c:pt idx="38">
                  <c:v>3.6</c:v>
                </c:pt>
                <c:pt idx="39">
                  <c:v>3.6</c:v>
                </c:pt>
                <c:pt idx="40">
                  <c:v>3.7</c:v>
                </c:pt>
                <c:pt idx="41">
                  <c:v>3.5</c:v>
                </c:pt>
                <c:pt idx="42">
                  <c:v>3.5</c:v>
                </c:pt>
                <c:pt idx="43">
                  <c:v>3.5</c:v>
                </c:pt>
                <c:pt idx="44">
                  <c:v>3.4</c:v>
                </c:pt>
                <c:pt idx="45">
                  <c:v>3.3</c:v>
                </c:pt>
                <c:pt idx="46">
                  <c:v>3.3</c:v>
                </c:pt>
                <c:pt idx="47">
                  <c:v>3.2</c:v>
                </c:pt>
                <c:pt idx="48">
                  <c:v>3.2</c:v>
                </c:pt>
                <c:pt idx="49">
                  <c:v>3.2</c:v>
                </c:pt>
                <c:pt idx="50">
                  <c:v>3</c:v>
                </c:pt>
                <c:pt idx="51">
                  <c:v>3.1</c:v>
                </c:pt>
                <c:pt idx="52">
                  <c:v>3.1</c:v>
                </c:pt>
                <c:pt idx="53">
                  <c:v>2.9</c:v>
                </c:pt>
                <c:pt idx="54">
                  <c:v>2.9</c:v>
                </c:pt>
                <c:pt idx="55">
                  <c:v>3</c:v>
                </c:pt>
                <c:pt idx="56">
                  <c:v>2.8</c:v>
                </c:pt>
                <c:pt idx="57">
                  <c:v>3</c:v>
                </c:pt>
                <c:pt idx="58">
                  <c:v>3</c:v>
                </c:pt>
                <c:pt idx="59">
                  <c:v>3.2</c:v>
                </c:pt>
                <c:pt idx="60">
                  <c:v>3.3</c:v>
                </c:pt>
                <c:pt idx="61">
                  <c:v>3.5</c:v>
                </c:pt>
                <c:pt idx="62">
                  <c:v>3.7</c:v>
                </c:pt>
                <c:pt idx="63">
                  <c:v>4.0999999999999996</c:v>
                </c:pt>
                <c:pt idx="64">
                  <c:v>4.3</c:v>
                </c:pt>
                <c:pt idx="65">
                  <c:v>4.3</c:v>
                </c:pt>
                <c:pt idx="66">
                  <c:v>4.4000000000000004</c:v>
                </c:pt>
                <c:pt idx="67">
                  <c:v>4.4000000000000004</c:v>
                </c:pt>
                <c:pt idx="68">
                  <c:v>4.5</c:v>
                </c:pt>
                <c:pt idx="69">
                  <c:v>4.5</c:v>
                </c:pt>
                <c:pt idx="70">
                  <c:v>4.4000000000000004</c:v>
                </c:pt>
                <c:pt idx="71">
                  <c:v>4.3</c:v>
                </c:pt>
                <c:pt idx="72">
                  <c:v>4.2</c:v>
                </c:pt>
                <c:pt idx="73">
                  <c:v>4.2</c:v>
                </c:pt>
                <c:pt idx="74">
                  <c:v>4</c:v>
                </c:pt>
                <c:pt idx="75">
                  <c:v>3.9</c:v>
                </c:pt>
                <c:pt idx="76">
                  <c:v>3.8</c:v>
                </c:pt>
                <c:pt idx="77">
                  <c:v>3.6</c:v>
                </c:pt>
                <c:pt idx="78">
                  <c:v>3.6</c:v>
                </c:pt>
                <c:pt idx="79">
                  <c:v>3.5</c:v>
                </c:pt>
                <c:pt idx="80">
                  <c:v>3.4</c:v>
                </c:pt>
                <c:pt idx="81">
                  <c:v>3.4</c:v>
                </c:pt>
                <c:pt idx="82">
                  <c:v>3.3</c:v>
                </c:pt>
                <c:pt idx="83">
                  <c:v>3.2</c:v>
                </c:pt>
                <c:pt idx="84">
                  <c:v>3.2</c:v>
                </c:pt>
                <c:pt idx="85">
                  <c:v>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010560"/>
        <c:axId val="155012096"/>
      </c:lineChart>
      <c:lineChart>
        <c:grouping val="standard"/>
        <c:varyColors val="0"/>
        <c:ser>
          <c:idx val="2"/>
          <c:order val="1"/>
          <c:tx>
            <c:strRef>
              <c:f>'Quadro 16'!$P$6</c:f>
              <c:strCache>
                <c:ptCount val="1"/>
                <c:pt idx="0">
                  <c:v>Provisões/Inadimp. (dir.)</c:v>
                </c:pt>
              </c:strCache>
            </c:strRef>
          </c:tx>
          <c:spPr>
            <a:ln w="635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'Quadro 16'!$B$47:$B$133</c:f>
              <c:numCache>
                <c:formatCode>mmm/yy</c:formatCode>
                <c:ptCount val="87"/>
                <c:pt idx="0">
                  <c:v>37987</c:v>
                </c:pt>
                <c:pt idx="1">
                  <c:v>38018</c:v>
                </c:pt>
                <c:pt idx="2">
                  <c:v>38047</c:v>
                </c:pt>
                <c:pt idx="3">
                  <c:v>38078</c:v>
                </c:pt>
                <c:pt idx="4">
                  <c:v>38108</c:v>
                </c:pt>
                <c:pt idx="5">
                  <c:v>38139</c:v>
                </c:pt>
                <c:pt idx="6">
                  <c:v>38169</c:v>
                </c:pt>
                <c:pt idx="7">
                  <c:v>38200</c:v>
                </c:pt>
                <c:pt idx="8">
                  <c:v>38231</c:v>
                </c:pt>
                <c:pt idx="9">
                  <c:v>38261</c:v>
                </c:pt>
                <c:pt idx="10">
                  <c:v>38292</c:v>
                </c:pt>
                <c:pt idx="11">
                  <c:v>38322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38961</c:v>
                </c:pt>
                <c:pt idx="33">
                  <c:v>38991</c:v>
                </c:pt>
                <c:pt idx="34">
                  <c:v>39022</c:v>
                </c:pt>
                <c:pt idx="35">
                  <c:v>39052</c:v>
                </c:pt>
                <c:pt idx="36">
                  <c:v>39083</c:v>
                </c:pt>
                <c:pt idx="37">
                  <c:v>39114</c:v>
                </c:pt>
                <c:pt idx="38">
                  <c:v>39142</c:v>
                </c:pt>
                <c:pt idx="39">
                  <c:v>39173</c:v>
                </c:pt>
                <c:pt idx="40">
                  <c:v>39203</c:v>
                </c:pt>
                <c:pt idx="41">
                  <c:v>39234</c:v>
                </c:pt>
                <c:pt idx="42">
                  <c:v>39264</c:v>
                </c:pt>
                <c:pt idx="43">
                  <c:v>39295</c:v>
                </c:pt>
                <c:pt idx="44">
                  <c:v>39326</c:v>
                </c:pt>
                <c:pt idx="45">
                  <c:v>39356</c:v>
                </c:pt>
                <c:pt idx="46">
                  <c:v>39387</c:v>
                </c:pt>
                <c:pt idx="47">
                  <c:v>39417</c:v>
                </c:pt>
                <c:pt idx="48">
                  <c:v>39448</c:v>
                </c:pt>
                <c:pt idx="49">
                  <c:v>39479</c:v>
                </c:pt>
                <c:pt idx="50">
                  <c:v>39508</c:v>
                </c:pt>
                <c:pt idx="51">
                  <c:v>39539</c:v>
                </c:pt>
                <c:pt idx="52">
                  <c:v>39569</c:v>
                </c:pt>
                <c:pt idx="53">
                  <c:v>39600</c:v>
                </c:pt>
                <c:pt idx="54">
                  <c:v>39630</c:v>
                </c:pt>
                <c:pt idx="55">
                  <c:v>39661</c:v>
                </c:pt>
                <c:pt idx="56">
                  <c:v>39692</c:v>
                </c:pt>
                <c:pt idx="57">
                  <c:v>39722</c:v>
                </c:pt>
                <c:pt idx="58">
                  <c:v>39753</c:v>
                </c:pt>
                <c:pt idx="59">
                  <c:v>39783</c:v>
                </c:pt>
                <c:pt idx="60">
                  <c:v>39814</c:v>
                </c:pt>
                <c:pt idx="61">
                  <c:v>39845</c:v>
                </c:pt>
                <c:pt idx="62">
                  <c:v>39873</c:v>
                </c:pt>
                <c:pt idx="63">
                  <c:v>39904</c:v>
                </c:pt>
                <c:pt idx="64">
                  <c:v>39934</c:v>
                </c:pt>
                <c:pt idx="65">
                  <c:v>39965</c:v>
                </c:pt>
                <c:pt idx="66">
                  <c:v>39995</c:v>
                </c:pt>
                <c:pt idx="67">
                  <c:v>40026</c:v>
                </c:pt>
                <c:pt idx="68">
                  <c:v>40057</c:v>
                </c:pt>
                <c:pt idx="69">
                  <c:v>40087</c:v>
                </c:pt>
                <c:pt idx="70">
                  <c:v>40118</c:v>
                </c:pt>
                <c:pt idx="71">
                  <c:v>40148</c:v>
                </c:pt>
                <c:pt idx="72">
                  <c:v>40179</c:v>
                </c:pt>
                <c:pt idx="73">
                  <c:v>40210</c:v>
                </c:pt>
                <c:pt idx="74">
                  <c:v>40238</c:v>
                </c:pt>
                <c:pt idx="75">
                  <c:v>40269</c:v>
                </c:pt>
                <c:pt idx="76">
                  <c:v>40299</c:v>
                </c:pt>
                <c:pt idx="77">
                  <c:v>40330</c:v>
                </c:pt>
                <c:pt idx="78">
                  <c:v>40360</c:v>
                </c:pt>
                <c:pt idx="79">
                  <c:v>40391</c:v>
                </c:pt>
                <c:pt idx="80">
                  <c:v>40422</c:v>
                </c:pt>
                <c:pt idx="81">
                  <c:v>40452</c:v>
                </c:pt>
                <c:pt idx="82">
                  <c:v>40483</c:v>
                </c:pt>
                <c:pt idx="83">
                  <c:v>40513</c:v>
                </c:pt>
                <c:pt idx="84">
                  <c:v>40544</c:v>
                </c:pt>
                <c:pt idx="85">
                  <c:v>40575</c:v>
                </c:pt>
                <c:pt idx="86">
                  <c:v>40603</c:v>
                </c:pt>
              </c:numCache>
            </c:numRef>
          </c:cat>
          <c:val>
            <c:numRef>
              <c:f>'Quadro 16'!$P$47:$P$133</c:f>
              <c:numCache>
                <c:formatCode>_-* #,##0.00_-;\-* #,##0.00_-;_-* "-"??_-;_-@_-</c:formatCode>
                <c:ptCount val="87"/>
                <c:pt idx="0">
                  <c:v>1.8376680126763598</c:v>
                </c:pt>
                <c:pt idx="1">
                  <c:v>1.9114991482654538</c:v>
                </c:pt>
                <c:pt idx="2">
                  <c:v>2.0877654927615352</c:v>
                </c:pt>
                <c:pt idx="3">
                  <c:v>2.0733204315036389</c:v>
                </c:pt>
                <c:pt idx="4">
                  <c:v>1.9376130737336361</c:v>
                </c:pt>
                <c:pt idx="5">
                  <c:v>2.1218096465986478</c:v>
                </c:pt>
                <c:pt idx="6">
                  <c:v>2.0816880611942388</c:v>
                </c:pt>
                <c:pt idx="7">
                  <c:v>2.1701924845662477</c:v>
                </c:pt>
                <c:pt idx="8">
                  <c:v>2.1550386890595967</c:v>
                </c:pt>
                <c:pt idx="9">
                  <c:v>2.1751757163587713</c:v>
                </c:pt>
                <c:pt idx="10">
                  <c:v>2.0964578840021377</c:v>
                </c:pt>
                <c:pt idx="11">
                  <c:v>2.0720779546184578</c:v>
                </c:pt>
                <c:pt idx="12">
                  <c:v>1.8547193739590411</c:v>
                </c:pt>
                <c:pt idx="13">
                  <c:v>1.9184811450676862</c:v>
                </c:pt>
                <c:pt idx="14">
                  <c:v>1.7721588210910881</c:v>
                </c:pt>
                <c:pt idx="15">
                  <c:v>1.8245188093340561</c:v>
                </c:pt>
                <c:pt idx="16">
                  <c:v>1.8887395198224644</c:v>
                </c:pt>
                <c:pt idx="17">
                  <c:v>2.0369463785053474</c:v>
                </c:pt>
                <c:pt idx="18">
                  <c:v>1.8090557994414704</c:v>
                </c:pt>
                <c:pt idx="19">
                  <c:v>1.9241699960756546</c:v>
                </c:pt>
                <c:pt idx="20">
                  <c:v>1.8386604704531324</c:v>
                </c:pt>
                <c:pt idx="21">
                  <c:v>1.8784844557656513</c:v>
                </c:pt>
                <c:pt idx="22">
                  <c:v>1.8179389535090811</c:v>
                </c:pt>
                <c:pt idx="23">
                  <c:v>1.8591750323288621</c:v>
                </c:pt>
                <c:pt idx="24">
                  <c:v>1.7883470370076389</c:v>
                </c:pt>
                <c:pt idx="25">
                  <c:v>1.8004797099263761</c:v>
                </c:pt>
                <c:pt idx="26">
                  <c:v>1.761793555053927</c:v>
                </c:pt>
                <c:pt idx="27">
                  <c:v>1.704252280440798</c:v>
                </c:pt>
                <c:pt idx="28">
                  <c:v>1.7173518507157897</c:v>
                </c:pt>
                <c:pt idx="29">
                  <c:v>1.7962278660206761</c:v>
                </c:pt>
                <c:pt idx="30">
                  <c:v>1.7501273912740978</c:v>
                </c:pt>
                <c:pt idx="31">
                  <c:v>1.7357587197185091</c:v>
                </c:pt>
                <c:pt idx="32">
                  <c:v>1.7505560479788984</c:v>
                </c:pt>
                <c:pt idx="33">
                  <c:v>1.7034980894905938</c:v>
                </c:pt>
                <c:pt idx="34">
                  <c:v>1.6826855606317062</c:v>
                </c:pt>
                <c:pt idx="35">
                  <c:v>1.7001129741892633</c:v>
                </c:pt>
                <c:pt idx="36">
                  <c:v>1.6698873204903339</c:v>
                </c:pt>
                <c:pt idx="37">
                  <c:v>1.6735876031164545</c:v>
                </c:pt>
                <c:pt idx="38">
                  <c:v>1.7323760959955996</c:v>
                </c:pt>
                <c:pt idx="39">
                  <c:v>1.7116300802336319</c:v>
                </c:pt>
                <c:pt idx="40">
                  <c:v>1.67231300745315</c:v>
                </c:pt>
                <c:pt idx="41">
                  <c:v>1.7241285320938013</c:v>
                </c:pt>
                <c:pt idx="42">
                  <c:v>1.7077489002824573</c:v>
                </c:pt>
                <c:pt idx="43">
                  <c:v>1.7006960355568799</c:v>
                </c:pt>
                <c:pt idx="44">
                  <c:v>1.7106767002956298</c:v>
                </c:pt>
                <c:pt idx="45">
                  <c:v>1.7133279451046695</c:v>
                </c:pt>
                <c:pt idx="46">
                  <c:v>1.6962696349646837</c:v>
                </c:pt>
                <c:pt idx="47">
                  <c:v>1.7282710945083957</c:v>
                </c:pt>
                <c:pt idx="48">
                  <c:v>1.7117256289405274</c:v>
                </c:pt>
                <c:pt idx="49">
                  <c:v>1.7391287408718799</c:v>
                </c:pt>
                <c:pt idx="50">
                  <c:v>1.82078673577982</c:v>
                </c:pt>
                <c:pt idx="51">
                  <c:v>1.7640840023262381</c:v>
                </c:pt>
                <c:pt idx="52">
                  <c:v>1.7307255518469551</c:v>
                </c:pt>
                <c:pt idx="53">
                  <c:v>1.8057686667899577</c:v>
                </c:pt>
                <c:pt idx="54">
                  <c:v>1.788967720929447</c:v>
                </c:pt>
                <c:pt idx="55">
                  <c:v>1.7366189254758178</c:v>
                </c:pt>
                <c:pt idx="56">
                  <c:v>1.8165236334380697</c:v>
                </c:pt>
                <c:pt idx="57">
                  <c:v>1.7523355069172506</c:v>
                </c:pt>
                <c:pt idx="58">
                  <c:v>1.7415861067501954</c:v>
                </c:pt>
                <c:pt idx="59">
                  <c:v>1.68362647387188</c:v>
                </c:pt>
                <c:pt idx="60">
                  <c:v>1.6488987126758854</c:v>
                </c:pt>
                <c:pt idx="61">
                  <c:v>1.8167916850198651</c:v>
                </c:pt>
                <c:pt idx="62">
                  <c:v>1.7925675560102241</c:v>
                </c:pt>
                <c:pt idx="63">
                  <c:v>1.6929331907187481</c:v>
                </c:pt>
                <c:pt idx="64">
                  <c:v>1.6232341574774642</c:v>
                </c:pt>
                <c:pt idx="65">
                  <c:v>1.6577222946365013</c:v>
                </c:pt>
                <c:pt idx="66">
                  <c:v>1.6522368521919175</c:v>
                </c:pt>
                <c:pt idx="67">
                  <c:v>1.6350849352907475</c:v>
                </c:pt>
                <c:pt idx="68">
                  <c:v>1.5895752559000558</c:v>
                </c:pt>
                <c:pt idx="69">
                  <c:v>1.6100910035966585</c:v>
                </c:pt>
                <c:pt idx="70">
                  <c:v>1.6167539216325946</c:v>
                </c:pt>
                <c:pt idx="71">
                  <c:v>1.6037491821395118</c:v>
                </c:pt>
                <c:pt idx="72">
                  <c:v>1.6202077341146148</c:v>
                </c:pt>
                <c:pt idx="73">
                  <c:v>1.6357390889047108</c:v>
                </c:pt>
                <c:pt idx="74">
                  <c:v>1.6537841026112501</c:v>
                </c:pt>
                <c:pt idx="75">
                  <c:v>1.6632510894768497</c:v>
                </c:pt>
                <c:pt idx="76">
                  <c:v>1.6915680177173458</c:v>
                </c:pt>
                <c:pt idx="77">
                  <c:v>1.7266186496622997</c:v>
                </c:pt>
                <c:pt idx="78">
                  <c:v>1.7216084680711532</c:v>
                </c:pt>
                <c:pt idx="79">
                  <c:v>1.7335061565183958</c:v>
                </c:pt>
                <c:pt idx="80">
                  <c:v>1.7412426209083081</c:v>
                </c:pt>
                <c:pt idx="81">
                  <c:v>1.7301467361647067</c:v>
                </c:pt>
                <c:pt idx="82">
                  <c:v>1.7726381894488861</c:v>
                </c:pt>
                <c:pt idx="83">
                  <c:v>1.7439110402253226</c:v>
                </c:pt>
                <c:pt idx="84">
                  <c:v>1.7200724997906027</c:v>
                </c:pt>
                <c:pt idx="85">
                  <c:v>1.7235143334014118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014272"/>
        <c:axId val="155015808"/>
      </c:lineChart>
      <c:dateAx>
        <c:axId val="155010560"/>
        <c:scaling>
          <c:orientation val="minMax"/>
        </c:scaling>
        <c:delete val="0"/>
        <c:axPos val="b"/>
        <c:numFmt formatCode="mmm\ yy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5400000" vert="horz"/>
          <a:lstStyle/>
          <a:p>
            <a:pPr>
              <a:defRPr/>
            </a:pPr>
            <a:endParaRPr lang="pt-BR"/>
          </a:p>
        </c:txPr>
        <c:crossAx val="155012096"/>
        <c:crosses val="autoZero"/>
        <c:auto val="1"/>
        <c:lblOffset val="100"/>
        <c:baseTimeUnit val="months"/>
        <c:majorUnit val="6"/>
        <c:majorTimeUnit val="months"/>
        <c:minorUnit val="1"/>
        <c:minorTimeUnit val="months"/>
      </c:dateAx>
      <c:valAx>
        <c:axId val="155012096"/>
        <c:scaling>
          <c:orientation val="minMax"/>
          <c:max val="5"/>
          <c:min val="2.5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layout>
            <c:manualLayout>
              <c:xMode val="edge"/>
              <c:yMode val="edge"/>
              <c:x val="0"/>
              <c:y val="0.30981235400585655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5010560"/>
        <c:crosses val="autoZero"/>
        <c:crossBetween val="between"/>
      </c:valAx>
      <c:dateAx>
        <c:axId val="155014272"/>
        <c:scaling>
          <c:orientation val="minMax"/>
        </c:scaling>
        <c:delete val="1"/>
        <c:axPos val="b"/>
        <c:numFmt formatCode="mmm/yy" sourceLinked="1"/>
        <c:majorTickMark val="out"/>
        <c:minorTickMark val="none"/>
        <c:tickLblPos val="none"/>
        <c:crossAx val="155015808"/>
        <c:crosses val="autoZero"/>
        <c:auto val="1"/>
        <c:lblOffset val="100"/>
        <c:baseTimeUnit val="months"/>
      </c:dateAx>
      <c:valAx>
        <c:axId val="155015808"/>
        <c:scaling>
          <c:orientation val="minMax"/>
          <c:max val="2.25"/>
          <c:min val="1.55"/>
        </c:scaling>
        <c:delete val="0"/>
        <c:axPos val="r"/>
        <c:title>
          <c:tx>
            <c:rich>
              <a:bodyPr rot="5400000" vert="horz"/>
              <a:lstStyle/>
              <a:p>
                <a:pPr algn="ctr">
                  <a:defRPr/>
                </a:pPr>
                <a:r>
                  <a:rPr lang="pt-BR"/>
                  <a:t>razão</a:t>
                </a:r>
              </a:p>
            </c:rich>
          </c:tx>
          <c:layout/>
          <c:overlay val="0"/>
        </c:title>
        <c:numFmt formatCode="_-* #,##0.00_-;\-* #,##0.00_-;_-* &quot;-&quot;??_-;_-@_-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5014272"/>
        <c:crosses val="max"/>
        <c:crossBetween val="between"/>
        <c:majorUnit val="0.1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7777777777778775E-2"/>
          <c:y val="0.94115042103037705"/>
          <c:w val="0.93229166666666663"/>
          <c:h val="5.8849578969622875E-2"/>
        </c:manualLayout>
      </c:layout>
      <c:overlay val="1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0" i="0" u="none" strike="noStrike" baseline="0">
          <a:solidFill>
            <a:srgbClr val="163660"/>
          </a:solidFill>
          <a:latin typeface="Arial"/>
          <a:ea typeface="Arial"/>
          <a:cs typeface="Arial"/>
        </a:defRPr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Plan1!$H$18:$N$18</c:f>
              <c:strCache>
                <c:ptCount val="7"/>
                <c:pt idx="0">
                  <c:v>Dez-2007      </c:v>
                </c:pt>
                <c:pt idx="1">
                  <c:v>Jun-2008      </c:v>
                </c:pt>
                <c:pt idx="2">
                  <c:v>Dez-2008      </c:v>
                </c:pt>
                <c:pt idx="3">
                  <c:v>Jun-2009      </c:v>
                </c:pt>
                <c:pt idx="4">
                  <c:v>Dez-2009      </c:v>
                </c:pt>
                <c:pt idx="5">
                  <c:v>Jun-2010      </c:v>
                </c:pt>
                <c:pt idx="6">
                  <c:v>Dez-2010      </c:v>
                </c:pt>
              </c:strCache>
            </c:strRef>
          </c:cat>
          <c:val>
            <c:numRef>
              <c:f>Plan1!$H$19:$N$19</c:f>
              <c:numCache>
                <c:formatCode>#,##0</c:formatCode>
                <c:ptCount val="7"/>
                <c:pt idx="0">
                  <c:v>61885280</c:v>
                </c:pt>
                <c:pt idx="1">
                  <c:v>61955337</c:v>
                </c:pt>
                <c:pt idx="2">
                  <c:v>66854632</c:v>
                </c:pt>
                <c:pt idx="3">
                  <c:v>67927497</c:v>
                </c:pt>
                <c:pt idx="4">
                  <c:v>69182349</c:v>
                </c:pt>
                <c:pt idx="5">
                  <c:v>68871367</c:v>
                </c:pt>
                <c:pt idx="6">
                  <c:v>78871367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399680"/>
        <c:axId val="155401216"/>
      </c:lineChart>
      <c:catAx>
        <c:axId val="155399680"/>
        <c:scaling>
          <c:orientation val="minMax"/>
        </c:scaling>
        <c:delete val="0"/>
        <c:axPos val="b"/>
        <c:majorTickMark val="out"/>
        <c:minorTickMark val="none"/>
        <c:tickLblPos val="nextTo"/>
        <c:crossAx val="155401216"/>
        <c:crosses val="autoZero"/>
        <c:auto val="1"/>
        <c:lblAlgn val="ctr"/>
        <c:lblOffset val="100"/>
        <c:noMultiLvlLbl val="0"/>
      </c:catAx>
      <c:valAx>
        <c:axId val="155401216"/>
        <c:scaling>
          <c:orientation val="minMax"/>
          <c:min val="6000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55399680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no Microsoft Office PowerPoint]Plan1'!$B$1</c:f>
              <c:strCache>
                <c:ptCount val="1"/>
                <c:pt idx="0">
                  <c:v>2005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164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PowerPoint]Plan1'!$B$2:$B$3</c:f>
              <c:numCache>
                <c:formatCode>General</c:formatCode>
                <c:ptCount val="2"/>
                <c:pt idx="0">
                  <c:v>67543</c:v>
                </c:pt>
                <c:pt idx="1">
                  <c:v>163919</c:v>
                </c:pt>
              </c:numCache>
            </c:numRef>
          </c:val>
        </c:ser>
        <c:ser>
          <c:idx val="1"/>
          <c:order val="1"/>
          <c:tx>
            <c:strRef>
              <c:f>'[Gráfico no Microsoft Office PowerPoint]Plan1'!$C$1</c:f>
              <c:strCache>
                <c:ptCount val="1"/>
                <c:pt idx="0">
                  <c:v>2006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174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PowerPoint]Plan1'!$C$2:$C$3</c:f>
              <c:numCache>
                <c:formatCode>General</c:formatCode>
                <c:ptCount val="2"/>
                <c:pt idx="0">
                  <c:v>85230</c:v>
                </c:pt>
                <c:pt idx="1">
                  <c:v>174493</c:v>
                </c:pt>
              </c:numCache>
            </c:numRef>
          </c:val>
        </c:ser>
        <c:ser>
          <c:idx val="2"/>
          <c:order val="2"/>
          <c:tx>
            <c:strRef>
              <c:f>'[Gráfico no Microsoft Office PowerPoint]Plan1'!$D$1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118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182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PowerPoint]Plan1'!$D$2:$D$3</c:f>
              <c:numCache>
                <c:formatCode>General</c:formatCode>
                <c:ptCount val="2"/>
                <c:pt idx="0">
                  <c:v>117723</c:v>
                </c:pt>
                <c:pt idx="1">
                  <c:v>182396</c:v>
                </c:pt>
              </c:numCache>
            </c:numRef>
          </c:val>
        </c:ser>
        <c:ser>
          <c:idx val="3"/>
          <c:order val="3"/>
          <c:tx>
            <c:strRef>
              <c:f>'[Gráfico no Microsoft Office PowerPoint]Plan1'!$E$1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208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PowerPoint]Plan1'!$E$2:$E$3</c:f>
              <c:numCache>
                <c:formatCode>General</c:formatCode>
                <c:ptCount val="2"/>
                <c:pt idx="0">
                  <c:v>137793</c:v>
                </c:pt>
                <c:pt idx="1">
                  <c:v>207937</c:v>
                </c:pt>
              </c:numCache>
            </c:numRef>
          </c:val>
        </c:ser>
        <c:ser>
          <c:idx val="4"/>
          <c:order val="4"/>
          <c:tx>
            <c:strRef>
              <c:f>'[Gráfico no Microsoft Office PowerPoint]Plan1'!$F$1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152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221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PowerPoint]Plan1'!$F$2:$F$3</c:f>
              <c:numCache>
                <c:formatCode>General</c:formatCode>
                <c:ptCount val="2"/>
                <c:pt idx="0">
                  <c:v>152290</c:v>
                </c:pt>
                <c:pt idx="1">
                  <c:v>221474</c:v>
                </c:pt>
              </c:numCache>
            </c:numRef>
          </c:val>
        </c:ser>
        <c:ser>
          <c:idx val="5"/>
          <c:order val="5"/>
          <c:tx>
            <c:strRef>
              <c:f>'[Gráfico no Microsoft Office PowerPoint]Plan1'!$G$1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175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226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no Microsoft Office PowerPoint]Plan1'!$A$2:$A$3</c:f>
              <c:strCache>
                <c:ptCount val="2"/>
                <c:pt idx="0">
                  <c:v>Cartões de Crédito</c:v>
                </c:pt>
                <c:pt idx="1">
                  <c:v>Cartões de Débito</c:v>
                </c:pt>
              </c:strCache>
            </c:strRef>
          </c:cat>
          <c:val>
            <c:numRef>
              <c:f>'[Gráfico no Microsoft Office PowerPoint]Plan1'!$G$2:$G$3</c:f>
              <c:numCache>
                <c:formatCode>General</c:formatCode>
                <c:ptCount val="2"/>
                <c:pt idx="0">
                  <c:v>175437</c:v>
                </c:pt>
                <c:pt idx="1">
                  <c:v>226141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128960"/>
        <c:axId val="155130496"/>
      </c:barChart>
      <c:catAx>
        <c:axId val="155128960"/>
        <c:scaling>
          <c:orientation val="minMax"/>
        </c:scaling>
        <c:delete val="0"/>
        <c:axPos val="b"/>
        <c:majorTickMark val="out"/>
        <c:minorTickMark val="none"/>
        <c:tickLblPos val="nextTo"/>
        <c:crossAx val="155130496"/>
        <c:crosses val="autoZero"/>
        <c:auto val="1"/>
        <c:lblAlgn val="ctr"/>
        <c:lblOffset val="100"/>
        <c:noMultiLvlLbl val="0"/>
      </c:catAx>
      <c:valAx>
        <c:axId val="155130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5128960"/>
        <c:crosses val="autoZero"/>
        <c:crossBetween val="between"/>
        <c:dispUnits>
          <c:builtInUnit val="thousands"/>
          <c:dispUnitsLbl>
            <c:layout/>
            <c:tx>
              <c:rich>
                <a:bodyPr/>
                <a:lstStyle/>
                <a:p>
                  <a:pPr>
                    <a:defRPr/>
                  </a:pPr>
                  <a:r>
                    <a:rPr lang="pt-BR" dirty="0" smtClean="0"/>
                    <a:t>Milhões</a:t>
                  </a:r>
                  <a:endParaRPr lang="pt-BR" dirty="0"/>
                </a:p>
              </c:rich>
            </c:tx>
          </c:dispUnitsLbl>
        </c:dispUnits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0.08718</cdr:y>
    </cdr:from>
    <cdr:to>
      <cdr:x>0.04167</cdr:x>
      <cdr:y>0.74103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0" y="431794"/>
          <a:ext cx="304800" cy="3238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 anchor="ctr" anchorCtr="1"/>
        <a:lstStyle xmlns:a="http://schemas.openxmlformats.org/drawingml/2006/main"/>
        <a:p xmlns:a="http://schemas.openxmlformats.org/drawingml/2006/main">
          <a:r>
            <a:rPr lang="pt-BR" sz="1600">
              <a:solidFill>
                <a:srgbClr val="163660"/>
              </a:solidFill>
              <a:latin typeface="Arial" pitchFamily="34" charset="0"/>
              <a:cs typeface="Arial" pitchFamily="34" charset="0"/>
            </a:rPr>
            <a:t>% ao</a:t>
          </a:r>
          <a:r>
            <a:rPr lang="pt-BR" sz="1600" baseline="0">
              <a:solidFill>
                <a:srgbClr val="163660"/>
              </a:solidFill>
              <a:latin typeface="Arial" pitchFamily="34" charset="0"/>
              <a:cs typeface="Arial" pitchFamily="34" charset="0"/>
            </a:rPr>
            <a:t> ano</a:t>
          </a:r>
          <a:endParaRPr lang="pt-BR" sz="1600">
            <a:solidFill>
              <a:srgbClr val="163660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0.91186</cdr:x>
      <cdr:y>0.51209</cdr:y>
    </cdr:from>
    <cdr:to>
      <cdr:x>1</cdr:x>
      <cdr:y>0.65934</cdr:y>
    </cdr:to>
    <cdr:sp macro="" textlink="">
      <cdr:nvSpPr>
        <cdr:cNvPr id="7" name="CaixaDeTexto 6"/>
        <cdr:cNvSpPr txBox="1"/>
      </cdr:nvSpPr>
      <cdr:spPr>
        <a:xfrm xmlns:a="http://schemas.openxmlformats.org/drawingml/2006/main">
          <a:off x="7226308" y="2959100"/>
          <a:ext cx="698492" cy="850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pt-BR" sz="1200" b="1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mai 11</a:t>
          </a:r>
          <a:r>
            <a:rPr lang="pt-BR" sz="1200" b="1" baseline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 </a:t>
          </a:r>
        </a:p>
        <a:p xmlns:a="http://schemas.openxmlformats.org/drawingml/2006/main">
          <a:pPr algn="ctr"/>
          <a:r>
            <a:rPr lang="pt-BR" sz="1200" b="1" baseline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6,9%</a:t>
          </a:r>
          <a:endParaRPr lang="pt-BR" sz="1200" b="1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0.38053</cdr:x>
      <cdr:y>0.1194</cdr:y>
    </cdr:from>
    <cdr:to>
      <cdr:x>0.87611</cdr:x>
      <cdr:y>0.19403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3096344" y="576064"/>
          <a:ext cx="40324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600" dirty="0" smtClean="0"/>
            <a:t>Crescimento de </a:t>
          </a:r>
          <a:r>
            <a:rPr lang="pt-BR" sz="1600" b="1" dirty="0" smtClean="0"/>
            <a:t>14,5%</a:t>
          </a:r>
          <a:r>
            <a:rPr lang="pt-BR" sz="1600" dirty="0" smtClean="0"/>
            <a:t> entre jun/10 e dez/10</a:t>
          </a:r>
          <a:endParaRPr lang="pt-BR" sz="1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0.08547</cdr:x>
      <cdr:y>0.22388</cdr:y>
    </cdr:from>
    <cdr:to>
      <cdr:x>0.39316</cdr:x>
      <cdr:y>0.29851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720080" y="1080120"/>
          <a:ext cx="25922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200" dirty="0" smtClean="0"/>
            <a:t>Aumento de </a:t>
          </a:r>
          <a:r>
            <a:rPr lang="pt-BR" sz="1200" b="1" dirty="0" smtClean="0"/>
            <a:t>15,2%</a:t>
          </a:r>
          <a:r>
            <a:rPr lang="pt-BR" sz="1200" dirty="0" smtClean="0"/>
            <a:t> entre 2009 e 2010</a:t>
          </a:r>
          <a:endParaRPr lang="pt-BR" sz="1200" dirty="0"/>
        </a:p>
      </cdr:txBody>
    </cdr:sp>
  </cdr:relSizeAnchor>
  <cdr:relSizeAnchor xmlns:cdr="http://schemas.openxmlformats.org/drawingml/2006/chartDrawing">
    <cdr:from>
      <cdr:x>0.44444</cdr:x>
      <cdr:y>0.04478</cdr:y>
    </cdr:from>
    <cdr:to>
      <cdr:x>0.76068</cdr:x>
      <cdr:y>0.1194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3744416" y="216024"/>
          <a:ext cx="26642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200" dirty="0" smtClean="0"/>
            <a:t>Aumento de </a:t>
          </a:r>
          <a:r>
            <a:rPr lang="pt-BR" sz="1200" b="1" dirty="0" smtClean="0"/>
            <a:t>2,1%</a:t>
          </a:r>
          <a:r>
            <a:rPr lang="pt-BR" sz="1200" dirty="0" smtClean="0"/>
            <a:t> entre 2009 e 2010</a:t>
          </a:r>
          <a:endParaRPr lang="pt-BR" sz="12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0.07916</cdr:y>
    </cdr:from>
    <cdr:to>
      <cdr:x>0.06916</cdr:x>
      <cdr:y>0.81143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0" y="457200"/>
          <a:ext cx="546100" cy="422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 anchor="ctr" anchorCtr="1"/>
        <a:lstStyle xmlns:a="http://schemas.openxmlformats.org/drawingml/2006/main"/>
        <a:p xmlns:a="http://schemas.openxmlformats.org/drawingml/2006/main">
          <a:r>
            <a:rPr lang="pt-BR" sz="1600">
              <a:solidFill>
                <a:srgbClr val="193264"/>
              </a:solidFill>
              <a:latin typeface="Arial" pitchFamily="34" charset="0"/>
              <a:cs typeface="Arial" pitchFamily="34" charset="0"/>
            </a:rPr>
            <a:t>R$ bilhões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0.07037</cdr:y>
    </cdr:from>
    <cdr:to>
      <cdr:x>0.06916</cdr:x>
      <cdr:y>0.80264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0" y="406400"/>
          <a:ext cx="546100" cy="422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 anchor="ctr" anchorCtr="1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pt-BR" sz="1600">
              <a:solidFill>
                <a:srgbClr val="193264"/>
              </a:solidFill>
              <a:latin typeface="Arial" pitchFamily="34" charset="0"/>
              <a:cs typeface="Arial" pitchFamily="34" charset="0"/>
            </a:rPr>
            <a:t>R$ bilhões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0.82102</cdr:x>
      <cdr:y>0.87273</cdr:y>
    </cdr:from>
    <cdr:to>
      <cdr:x>1</cdr:x>
      <cdr:y>0.98788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772274" y="4114799"/>
          <a:ext cx="1476375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400" dirty="0">
              <a:latin typeface="Times New Roman" pitchFamily="18" charset="0"/>
              <a:cs typeface="Times New Roman" pitchFamily="18" charset="0"/>
            </a:rPr>
            <a:t>30.4.2008 = 100</a:t>
          </a:r>
        </a:p>
      </cdr:txBody>
    </cdr:sp>
  </cdr:relSizeAnchor>
  <cdr:relSizeAnchor xmlns:cdr="http://schemas.openxmlformats.org/drawingml/2006/chartDrawing">
    <cdr:from>
      <cdr:x>0.82102</cdr:x>
      <cdr:y>0.87273</cdr:y>
    </cdr:from>
    <cdr:to>
      <cdr:x>1</cdr:x>
      <cdr:y>0.98788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6772274" y="4114799"/>
          <a:ext cx="1476375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400">
              <a:latin typeface="Times New Roman" pitchFamily="18" charset="0"/>
              <a:cs typeface="Times New Roman" pitchFamily="18" charset="0"/>
            </a:rPr>
            <a:t>30.4.2008 = 100</a:t>
          </a:r>
        </a:p>
      </cdr:txBody>
    </cdr:sp>
  </cdr:relSizeAnchor>
  <cdr:relSizeAnchor xmlns:cdr="http://schemas.openxmlformats.org/drawingml/2006/chartDrawing">
    <cdr:from>
      <cdr:x>0.17264</cdr:x>
      <cdr:y>0.13846</cdr:y>
    </cdr:from>
    <cdr:to>
      <cdr:x>0.91975</cdr:x>
      <cdr:y>0.20311</cdr:y>
    </cdr:to>
    <cdr:sp macro="" textlink="">
      <cdr:nvSpPr>
        <cdr:cNvPr id="4" name="CaixaDeTexto 2"/>
        <cdr:cNvSpPr txBox="1"/>
      </cdr:nvSpPr>
      <cdr:spPr>
        <a:xfrm xmlns:a="http://schemas.openxmlformats.org/drawingml/2006/main">
          <a:off x="1547664" y="648072"/>
          <a:ext cx="6697459" cy="3025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 dirty="0"/>
            <a:t>*Incluídas</a:t>
          </a:r>
          <a:r>
            <a:rPr lang="pt-BR" sz="1100" baseline="0" dirty="0"/>
            <a:t> as tarifas dos serviços prioritários, conforme a tabela I anexa à Resolução nº 3.919, de 25.11.2010</a:t>
          </a:r>
          <a:endParaRPr lang="pt-BR" sz="1100" dirty="0"/>
        </a:p>
      </cdr:txBody>
    </cdr:sp>
  </cdr:relSizeAnchor>
  <cdr:relSizeAnchor xmlns:cdr="http://schemas.openxmlformats.org/drawingml/2006/chartDrawing">
    <cdr:from>
      <cdr:x>0.04448</cdr:x>
      <cdr:y>0.09231</cdr:y>
    </cdr:from>
    <cdr:to>
      <cdr:x>0.10379</cdr:x>
      <cdr:y>0.24816</cdr:y>
    </cdr:to>
    <cdr:sp macro="" textlink="">
      <cdr:nvSpPr>
        <cdr:cNvPr id="5" name="CaixaDeTexto 1"/>
        <cdr:cNvSpPr txBox="1"/>
      </cdr:nvSpPr>
      <cdr:spPr>
        <a:xfrm xmlns:a="http://schemas.openxmlformats.org/drawingml/2006/main">
          <a:off x="395536" y="432048"/>
          <a:ext cx="527422" cy="729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pt-BR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3270" y="0"/>
            <a:ext cx="28879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BF82A-9EBD-4A7E-BCCF-9D4BC9467461}" type="datetimeFigureOut">
              <a:rPr lang="pt-BR" smtClean="0"/>
              <a:pPr/>
              <a:t>24/8/2011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3270" y="9428164"/>
            <a:ext cx="28879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F2B48-18BB-412C-81EB-2946A1830C2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158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186" cy="496332"/>
          </a:xfrm>
          <a:prstGeom prst="rect">
            <a:avLst/>
          </a:prstGeom>
        </p:spPr>
        <p:txBody>
          <a:bodyPr vert="horz" lIns="92175" tIns="46088" rIns="92175" bIns="46088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4011" y="0"/>
            <a:ext cx="2887186" cy="496332"/>
          </a:xfrm>
          <a:prstGeom prst="rect">
            <a:avLst/>
          </a:prstGeom>
        </p:spPr>
        <p:txBody>
          <a:bodyPr vert="horz" lIns="92175" tIns="46088" rIns="92175" bIns="46088" rtlCol="0"/>
          <a:lstStyle>
            <a:lvl1pPr algn="r">
              <a:defRPr sz="1200"/>
            </a:lvl1pPr>
          </a:lstStyle>
          <a:p>
            <a:fld id="{54DE65EF-007D-41E5-BFC6-3C887172E1F4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75" tIns="46088" rIns="92175" bIns="4608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274" y="4715155"/>
            <a:ext cx="5330190" cy="4466987"/>
          </a:xfrm>
          <a:prstGeom prst="rect">
            <a:avLst/>
          </a:prstGeom>
        </p:spPr>
        <p:txBody>
          <a:bodyPr vert="horz" lIns="92175" tIns="46088" rIns="92175" bIns="46088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887186" cy="496332"/>
          </a:xfrm>
          <a:prstGeom prst="rect">
            <a:avLst/>
          </a:prstGeom>
        </p:spPr>
        <p:txBody>
          <a:bodyPr vert="horz" lIns="92175" tIns="46088" rIns="92175" bIns="46088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4011" y="9428583"/>
            <a:ext cx="2887186" cy="496332"/>
          </a:xfrm>
          <a:prstGeom prst="rect">
            <a:avLst/>
          </a:prstGeom>
        </p:spPr>
        <p:txBody>
          <a:bodyPr vert="horz" lIns="92175" tIns="46088" rIns="92175" bIns="46088" rtlCol="0" anchor="b"/>
          <a:lstStyle>
            <a:lvl1pPr algn="r">
              <a:defRPr sz="1200"/>
            </a:lvl1pPr>
          </a:lstStyle>
          <a:p>
            <a:fld id="{8181CBCB-41FD-4F45-9885-B2403225DA4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89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40BD9-4F83-4667-AC6E-0C82D41E886D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10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Quase dobrou</a:t>
            </a:r>
            <a:r>
              <a:rPr lang="pt-BR" baseline="0" dirty="0" smtClean="0"/>
              <a:t> nos últimos 10 anos.</a:t>
            </a:r>
            <a:endParaRPr lang="pt-BR" dirty="0" smtClean="0"/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3AA33D3-AB86-451C-B515-59EC83303546}" type="slidenum">
              <a:rPr lang="pt-BR" smtClean="0"/>
              <a:pPr>
                <a:defRPr/>
              </a:pPr>
              <a:t>11</a:t>
            </a:fld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Dados do </a:t>
            </a:r>
            <a:r>
              <a:rPr lang="pt-BR" dirty="0" err="1" smtClean="0"/>
              <a:t>Depec</a:t>
            </a:r>
            <a:r>
              <a:rPr lang="pt-BR" dirty="0" smtClean="0"/>
              <a:t> que serão publicados no próximo relatório de inflação (29/6)</a:t>
            </a:r>
          </a:p>
          <a:p>
            <a:r>
              <a:rPr lang="pt-BR" dirty="0" smtClean="0"/>
              <a:t>Contato Renato Baldini (</a:t>
            </a:r>
            <a:r>
              <a:rPr lang="pt-BR" dirty="0" err="1" smtClean="0"/>
              <a:t>Dimob</a:t>
            </a:r>
            <a:r>
              <a:rPr lang="pt-BR" dirty="0" smtClean="0"/>
              <a:t>)</a:t>
            </a:r>
          </a:p>
          <a:p>
            <a:r>
              <a:rPr lang="pt-BR" dirty="0" smtClean="0"/>
              <a:t>No EUA os dados são somente a pessoas físicas não incluem crédito a pessoas jurídicas.</a:t>
            </a:r>
          </a:p>
          <a:p>
            <a:r>
              <a:rPr lang="pt-BR" dirty="0" smtClean="0"/>
              <a:t>Para o crédito imobiliário, os</a:t>
            </a:r>
            <a:r>
              <a:rPr lang="pt-BR" baseline="0" dirty="0" smtClean="0"/>
              <a:t> dados dos EUA são de dez/2010</a:t>
            </a:r>
          </a:p>
          <a:p>
            <a:r>
              <a:rPr lang="pt-BR" baseline="0" dirty="0" smtClean="0"/>
              <a:t>O quadro mostra o potencial de crescimento do crédito </a:t>
            </a:r>
            <a:r>
              <a:rPr lang="pt-BR" baseline="0" dirty="0" err="1" smtClean="0"/>
              <a:t>vis-a-vis</a:t>
            </a:r>
            <a:r>
              <a:rPr lang="pt-BR" baseline="0" dirty="0" smtClean="0"/>
              <a:t> outros países.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Dados de crédito imobiliário não disponível para Argentina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3AA33D3-AB86-451C-B515-59EC83303546}" type="slidenum">
              <a:rPr lang="pt-BR" smtClean="0"/>
              <a:pPr>
                <a:defRPr/>
              </a:pPr>
              <a:t>12</a:t>
            </a:fld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Participação das modalidades de crédito pessoas físicas</a:t>
            </a:r>
          </a:p>
          <a:p>
            <a:r>
              <a:rPr lang="pt-BR" dirty="0" smtClean="0"/>
              <a:t>Realce para o crédito pessoal, que inclui</a:t>
            </a:r>
            <a:r>
              <a:rPr lang="pt-BR" baseline="0" dirty="0" smtClean="0"/>
              <a:t> o crédito consignado. E para o financiamento de veículos.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1208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3AA33D3-AB86-451C-B515-59EC83303546}" type="slidenum">
              <a:rPr lang="pt-BR" smtClean="0"/>
              <a:pPr>
                <a:defRPr/>
              </a:pPr>
              <a:t>13</a:t>
            </a:fld>
            <a:endParaRPr lang="pt-B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5/maio</a:t>
            </a:r>
          </a:p>
          <a:p>
            <a:pPr defTabSz="914311">
              <a:defRPr/>
            </a:pPr>
            <a:r>
              <a:rPr lang="pt-BR" dirty="0" smtClean="0"/>
              <a:t>Publicação	</a:t>
            </a:r>
            <a:r>
              <a:rPr lang="pt-BR" dirty="0" err="1" smtClean="0"/>
              <a:t>notimp</a:t>
            </a:r>
            <a:endParaRPr lang="pt-BR" baseline="0" dirty="0" smtClean="0"/>
          </a:p>
          <a:p>
            <a:r>
              <a:rPr lang="pt-BR" dirty="0" smtClean="0"/>
              <a:t>Credito pós-medidas dez10.xls (g9)</a:t>
            </a:r>
          </a:p>
          <a:p>
            <a:r>
              <a:rPr lang="pt-BR" dirty="0" smtClean="0"/>
              <a:t>Mostra</a:t>
            </a:r>
            <a:r>
              <a:rPr lang="pt-BR" baseline="0" dirty="0" smtClean="0"/>
              <a:t> que a inadimplência não está descontrolada</a:t>
            </a:r>
            <a:endParaRPr lang="pt-BR" dirty="0" smtClean="0"/>
          </a:p>
        </p:txBody>
      </p:sp>
      <p:sp>
        <p:nvSpPr>
          <p:cNvPr id="157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5780451-38C2-4B93-A986-D41414D21CF0}" type="slidenum">
              <a:rPr lang="pt-BR" smtClean="0"/>
              <a:pPr>
                <a:defRPr/>
              </a:pPr>
              <a:t>14</a:t>
            </a:fld>
            <a:endParaRPr lang="pt-B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15</a:t>
            </a:fld>
            <a:endParaRPr lang="pt-B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16</a:t>
            </a:fld>
            <a:endParaRPr lang="pt-B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17</a:t>
            </a:fld>
            <a:endParaRPr lang="pt-B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20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Circular 3515, 3/12/2010</a:t>
            </a:r>
          </a:p>
          <a:p>
            <a:pPr lvl="0"/>
            <a:endParaRPr lang="en-US" sz="1200" b="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pt-BR" sz="1200" b="0" u="none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Medida com foco em dois importantes fatores de risco: maturidade e valor das garantias</a:t>
            </a:r>
          </a:p>
          <a:p>
            <a:endParaRPr lang="pt-BR" dirty="0" smtClean="0"/>
          </a:p>
        </p:txBody>
      </p:sp>
      <p:sp>
        <p:nvSpPr>
          <p:cNvPr id="157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D19919B-5726-4E87-9B1A-8E6733BE488B}" type="slidenum">
              <a:rPr lang="pt-BR" smtClean="0"/>
              <a:pPr>
                <a:defRPr/>
              </a:pPr>
              <a:t>21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2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57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5780451-38C2-4B93-A986-D41414D21CF0}" type="slidenum">
              <a:rPr lang="pt-BR" smtClean="0"/>
              <a:pPr>
                <a:defRPr/>
              </a:pPr>
              <a:t>22</a:t>
            </a:fld>
            <a:endParaRPr lang="pt-B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30/maio</a:t>
            </a:r>
          </a:p>
          <a:p>
            <a:pPr defTabSz="914311">
              <a:defRPr/>
            </a:pPr>
            <a:r>
              <a:rPr lang="pt-BR" dirty="0" smtClean="0"/>
              <a:t>Publicação	notimp2</a:t>
            </a:r>
            <a:endParaRPr lang="pt-BR" baseline="0" dirty="0" smtClean="0"/>
          </a:p>
          <a:p>
            <a:r>
              <a:rPr lang="pt-BR" dirty="0" smtClean="0"/>
              <a:t>Credito </a:t>
            </a:r>
            <a:r>
              <a:rPr lang="pt-BR" dirty="0" err="1" smtClean="0"/>
              <a:t>notimp</a:t>
            </a:r>
            <a:r>
              <a:rPr lang="pt-BR" dirty="0" smtClean="0"/>
              <a:t>.xlsx (g10)</a:t>
            </a:r>
          </a:p>
          <a:p>
            <a:endParaRPr lang="pt-BR" dirty="0" smtClean="0"/>
          </a:p>
          <a:p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dinâmica de prazos,taxas e volume de concessões evidencia a reposta adequada do mercado de crédito às medidas </a:t>
            </a:r>
            <a:r>
              <a:rPr lang="pt-B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macroprudencias</a:t>
            </a:r>
            <a:endParaRPr lang="pt-B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B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•Elevação do custo ao tomador;</a:t>
            </a:r>
          </a:p>
          <a:p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•Redução de incentivos à adoção de estratégias como o simples alargamento dos prazos de contratos;</a:t>
            </a:r>
          </a:p>
          <a:p>
            <a:endParaRPr lang="pt-B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● Instrumento complementar no controle da expansão da demanda agregada</a:t>
            </a:r>
          </a:p>
          <a:p>
            <a:endParaRPr lang="pt-BR" dirty="0" smtClean="0"/>
          </a:p>
        </p:txBody>
      </p:sp>
      <p:sp>
        <p:nvSpPr>
          <p:cNvPr id="1054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61C92B5-C228-4481-852D-5E4BEB566165}" type="slidenum">
              <a:rPr lang="pt-BR" smtClean="0"/>
              <a:pPr>
                <a:defRPr/>
              </a:pPr>
              <a:t>23</a:t>
            </a:fld>
            <a:endParaRPr lang="pt-B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30/maio</a:t>
            </a:r>
          </a:p>
          <a:p>
            <a:pPr defTabSz="914311">
              <a:defRPr/>
            </a:pPr>
            <a:r>
              <a:rPr lang="pt-BR" dirty="0" smtClean="0"/>
              <a:t>Publicação	notimp2</a:t>
            </a:r>
            <a:endParaRPr lang="pt-BR" baseline="0" dirty="0" smtClean="0"/>
          </a:p>
          <a:p>
            <a:r>
              <a:rPr lang="pt-BR" dirty="0" smtClean="0"/>
              <a:t>Credito </a:t>
            </a:r>
            <a:r>
              <a:rPr lang="pt-BR" dirty="0" err="1" smtClean="0"/>
              <a:t>notimp</a:t>
            </a:r>
            <a:r>
              <a:rPr lang="pt-BR" dirty="0" smtClean="0"/>
              <a:t>.xlsx (g11)</a:t>
            </a:r>
          </a:p>
        </p:txBody>
      </p:sp>
      <p:sp>
        <p:nvSpPr>
          <p:cNvPr id="1054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61C92B5-C228-4481-852D-5E4BEB566165}" type="slidenum">
              <a:rPr lang="pt-BR" smtClean="0"/>
              <a:pPr>
                <a:defRPr/>
              </a:pPr>
              <a:t>24</a:t>
            </a:fld>
            <a:endParaRPr lang="pt-B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25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26</a:t>
            </a:fld>
            <a:endParaRPr lang="pt-B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27</a:t>
            </a:fld>
            <a:endParaRPr lang="pt-B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28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29</a:t>
            </a:fld>
            <a:endParaRPr lang="pt-B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30</a:t>
            </a:fld>
            <a:endParaRPr lang="pt-B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31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3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162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9962AA-4CCC-4DE0-81C8-16771061D2AD}" type="slidenum">
              <a:rPr lang="pt-BR" smtClean="0"/>
              <a:pPr>
                <a:defRPr/>
              </a:pPr>
              <a:t>32</a:t>
            </a:fld>
            <a:endParaRPr lang="pt-B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33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34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Art. 192. O sistema financeiro nacional, estruturado de forma a promover o desenvolvimento equilibrado do País e a servir aos interesses da coletividade, em todas as partes que o compõem, abrangendo as cooperativas de crédito, será regulado por leis complementares que disporão, inclusive, sobre a participação do capital estrangeiro nas instituições que o integram</a:t>
            </a:r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4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Círculo virtuoso da inclusão</a:t>
            </a:r>
            <a:r>
              <a:rPr lang="pt-BR" baseline="0" dirty="0" smtClean="0"/>
              <a:t> financeira. </a:t>
            </a:r>
            <a:r>
              <a:rPr lang="pt-BR" dirty="0" smtClean="0"/>
              <a:t>A inclusão financeira</a:t>
            </a:r>
            <a:r>
              <a:rPr lang="pt-BR" baseline="0" dirty="0" smtClean="0"/>
              <a:t> ADEQUADA promove o desenvolvimento. Os mecanismos são vários.</a:t>
            </a:r>
          </a:p>
          <a:p>
            <a:r>
              <a:rPr lang="pt-BR" baseline="0" dirty="0" smtClean="0"/>
              <a:t>Eficiência do SFN em termos de custos dos serviços mas também do atendimento das necessidades da população</a:t>
            </a:r>
          </a:p>
          <a:p>
            <a:r>
              <a:rPr lang="pt-BR" baseline="0" dirty="0" smtClean="0"/>
              <a:t>Eficácia da Pol. Mon. em função do maior alcance dos estímulos da política. Melhor atuação dos instrumentos.</a:t>
            </a:r>
          </a:p>
          <a:p>
            <a:r>
              <a:rPr lang="pt-BR" baseline="0" dirty="0" smtClean="0"/>
              <a:t>Oferta: tanto em termos de novos produtos quanto em termos de adequação dos produtos já existentes.</a:t>
            </a:r>
          </a:p>
          <a:p>
            <a:r>
              <a:rPr lang="pt-BR" baseline="0" dirty="0" smtClean="0"/>
              <a:t>Demanda: </a:t>
            </a:r>
            <a:r>
              <a:rPr lang="pt-BR" baseline="0" dirty="0" err="1" smtClean="0"/>
              <a:t>bancarização</a:t>
            </a:r>
            <a:r>
              <a:rPr lang="pt-BR" baseline="0" dirty="0" smtClean="0"/>
              <a:t> estimula formalização – facilita a vida das pessoas</a:t>
            </a:r>
          </a:p>
          <a:p>
            <a:r>
              <a:rPr lang="pt-BR" baseline="0" dirty="0" smtClean="0"/>
              <a:t>Aumento da poupança que pode resultar em maior investimento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CBCB-41FD-4F45-9885-B2403225DA4C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9E3561E-7836-46F3-B9BE-A371B3AF3E05}" type="slidenum">
              <a:rPr lang="pt-BR" smtClean="0"/>
              <a:pPr>
                <a:defRPr/>
              </a:pPr>
              <a:t>6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30/mar</a:t>
            </a:r>
          </a:p>
          <a:p>
            <a:r>
              <a:rPr lang="pt-BR" dirty="0" smtClean="0"/>
              <a:t>Publicação	Relatório de inflação</a:t>
            </a:r>
            <a:r>
              <a:rPr lang="pt-BR" baseline="0" dirty="0" smtClean="0"/>
              <a:t> ou revisão/publicação do PIB</a:t>
            </a:r>
          </a:p>
          <a:p>
            <a:r>
              <a:rPr lang="pt-BR" dirty="0" smtClean="0"/>
              <a:t>PIB anual.xlsx (g3)</a:t>
            </a:r>
          </a:p>
          <a:p>
            <a:endParaRPr lang="pt-BR" dirty="0" smtClean="0"/>
          </a:p>
        </p:txBody>
      </p:sp>
      <p:sp>
        <p:nvSpPr>
          <p:cNvPr id="983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FD2E25E-8D63-4202-BDCF-682D3ED774FF}" type="slidenum">
              <a:rPr lang="pt-BR" smtClean="0"/>
              <a:pPr>
                <a:defRPr/>
              </a:pPr>
              <a:t>7</a:t>
            </a:fld>
            <a:endParaRPr lang="pt-B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26/mai</a:t>
            </a:r>
          </a:p>
          <a:p>
            <a:pPr defTabSz="914311">
              <a:defRPr/>
            </a:pPr>
            <a:r>
              <a:rPr lang="pt-BR" dirty="0" smtClean="0"/>
              <a:t>Publicação	PME(IBGE)</a:t>
            </a:r>
          </a:p>
          <a:p>
            <a:r>
              <a:rPr lang="pt-BR" dirty="0" smtClean="0"/>
              <a:t>Emprego geral.xlsx (g1)</a:t>
            </a:r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E522E13-C582-44D2-AB6A-6548BFF7630F}" type="slidenum">
              <a:rPr lang="pt-BR" smtClean="0"/>
              <a:pPr>
                <a:defRPr/>
              </a:pPr>
              <a:t>8</a:t>
            </a:fld>
            <a:endParaRPr lang="pt-B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dirty="0" smtClean="0"/>
              <a:t>Atualizado	/jun</a:t>
            </a:r>
          </a:p>
          <a:p>
            <a:pPr defTabSz="914311">
              <a:defRPr/>
            </a:pPr>
            <a:r>
              <a:rPr lang="pt-BR" dirty="0" smtClean="0"/>
              <a:t>Publicação	[após fechamento do mês] taxa 360 dias:</a:t>
            </a:r>
            <a:r>
              <a:rPr lang="pt-BR" baseline="0" dirty="0" smtClean="0"/>
              <a:t> </a:t>
            </a:r>
            <a:r>
              <a:rPr lang="pt-BR" dirty="0" smtClean="0"/>
              <a:t>SGS (BCB) diariamente // IPCA </a:t>
            </a:r>
            <a:r>
              <a:rPr lang="pt-BR" baseline="0" dirty="0" smtClean="0"/>
              <a:t>12 meses </a:t>
            </a:r>
            <a:r>
              <a:rPr lang="pt-BR" baseline="0" dirty="0" err="1" smtClean="0"/>
              <a:t>suav</a:t>
            </a:r>
            <a:r>
              <a:rPr lang="pt-BR" baseline="0" dirty="0" smtClean="0"/>
              <a:t>.: </a:t>
            </a:r>
            <a:r>
              <a:rPr lang="pt-BR" dirty="0" smtClean="0"/>
              <a:t>Focus (BCB) segundas</a:t>
            </a:r>
            <a:endParaRPr lang="pt-BR" baseline="0" dirty="0" smtClean="0"/>
          </a:p>
          <a:p>
            <a:r>
              <a:rPr lang="pt-BR" dirty="0" smtClean="0"/>
              <a:t>Taxas de Juros.xlsx (g3)</a:t>
            </a:r>
          </a:p>
          <a:p>
            <a:r>
              <a:rPr lang="pt-BR" dirty="0" smtClean="0"/>
              <a:t>Tendência</a:t>
            </a:r>
            <a:r>
              <a:rPr lang="pt-BR" baseline="0" dirty="0" smtClean="0"/>
              <a:t> declinante em prazo mais longo com pequeno susto recente.</a:t>
            </a:r>
            <a:endParaRPr lang="pt-BR" dirty="0" smtClean="0"/>
          </a:p>
        </p:txBody>
      </p:sp>
      <p:sp>
        <p:nvSpPr>
          <p:cNvPr id="1054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61C92B5-C228-4481-852D-5E4BEB566165}" type="slidenum">
              <a:rPr lang="pt-BR" smtClean="0"/>
              <a:pPr>
                <a:defRPr/>
              </a:pPr>
              <a:t>9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capa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0" y="76517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 userDrawn="1"/>
        </p:nvCxnSpPr>
        <p:spPr>
          <a:xfrm>
            <a:off x="0" y="6308725"/>
            <a:ext cx="9144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8" descr="logobc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386513"/>
            <a:ext cx="15827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8675688" y="6457950"/>
            <a:ext cx="4683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fld id="{F8EFDEAD-D2E8-44B6-A88B-BE93A62A9D7B}" type="slidenum">
              <a:rPr lang="pt-BR" sz="1200" b="1">
                <a:cs typeface="+mn-cs"/>
              </a:rPr>
              <a:pPr algn="ctr">
                <a:defRPr/>
              </a:pPr>
              <a:t>‹nº›</a:t>
            </a:fld>
            <a:endParaRPr lang="pt-BR" sz="1200" b="1" dirty="0"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2C98-580D-42E0-B20C-A5BD59679443}" type="datetimeFigureOut">
              <a:rPr lang="pt-BR" smtClean="0"/>
              <a:pPr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5F976-B3D0-4909-8107-6AF9D1B8C4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75" r:id="rId14"/>
    <p:sldLayoutId id="2147483730" r:id="rId15"/>
    <p:sldLayoutId id="2147483736" r:id="rId16"/>
    <p:sldLayoutId id="2147483743" r:id="rId17"/>
    <p:sldLayoutId id="2147483744" r:id="rId18"/>
    <p:sldLayoutId id="2147483745" r:id="rId19"/>
    <p:sldLayoutId id="2147483746" r:id="rId20"/>
    <p:sldLayoutId id="2147483747" r:id="rId21"/>
    <p:sldLayoutId id="2147483748" r:id="rId2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b.gov.br/" TargetMode="External"/><Relationship Id="rId2" Type="http://schemas.openxmlformats.org/officeDocument/2006/relationships/hyperlink" Target="mailto:denor@bcb.gov.br" TargetMode="Externa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339752" y="843097"/>
            <a:ext cx="6768752" cy="31700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pt-BR" sz="3200" kern="10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Câmara dos Deputados</a:t>
            </a:r>
          </a:p>
          <a:p>
            <a:pPr algn="ctr">
              <a:spcAft>
                <a:spcPts val="0"/>
              </a:spcAft>
              <a:defRPr/>
            </a:pPr>
            <a:endParaRPr lang="pt-BR" sz="2800" kern="1000" dirty="0" smtClean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pt-BR" sz="2800" kern="10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Comissão de Defesa do Consumidor</a:t>
            </a:r>
          </a:p>
          <a:p>
            <a:pPr algn="ctr">
              <a:spcAft>
                <a:spcPts val="0"/>
              </a:spcAft>
              <a:defRPr/>
            </a:pPr>
            <a:r>
              <a:rPr lang="pt-BR" sz="2800" kern="10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Comissão </a:t>
            </a:r>
            <a:r>
              <a:rPr lang="pt-BR" sz="2800" kern="10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de Finanças e Tributação</a:t>
            </a:r>
          </a:p>
          <a:p>
            <a:pPr algn="ctr">
              <a:spcAft>
                <a:spcPts val="0"/>
              </a:spcAft>
              <a:defRPr/>
            </a:pPr>
            <a:endParaRPr lang="pt-BR" sz="2000" kern="1000" dirty="0" smtClean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pt-BR" sz="3200" kern="10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Propostas para um Sistema Financeiro Cidadão</a:t>
            </a:r>
            <a:endParaRPr lang="pt-BR" sz="3200" kern="1000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27784" y="4366845"/>
            <a:ext cx="6408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Anselmo Pereira Araujo Netto</a:t>
            </a:r>
          </a:p>
          <a:p>
            <a:pPr algn="ctr"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Departamento de Normas do Sistema Financeiro – Denor </a:t>
            </a:r>
            <a:endParaRPr lang="pt-BR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635897" y="5698123"/>
            <a:ext cx="5328592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15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Brasília, 24 de agosto de 2011</a:t>
            </a:r>
            <a:endParaRPr lang="pt-BR" sz="15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ChangeArrowheads="1"/>
          </p:cNvSpPr>
          <p:nvPr/>
        </p:nvSpPr>
        <p:spPr bwMode="auto">
          <a:xfrm>
            <a:off x="434975" y="85725"/>
            <a:ext cx="80803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3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Crédito / PIB </a:t>
            </a:r>
            <a:endParaRPr lang="pt-BR" sz="3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22082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pt-BR" sz="1500" b="1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: BCB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34"/>
          <p:cNvSpPr txBox="1">
            <a:spLocks/>
          </p:cNvSpPr>
          <p:nvPr/>
        </p:nvSpPr>
        <p:spPr bwMode="auto">
          <a:xfrm>
            <a:off x="7055768" y="6021288"/>
            <a:ext cx="2088232" cy="43204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algn="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*abr 11</a:t>
            </a:r>
            <a:endParaRPr lang="pt-BR" sz="1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>
            <a:graphicFrameLocks noGrp="1"/>
          </p:cNvGraphicFramePr>
          <p:nvPr/>
        </p:nvGraphicFramePr>
        <p:xfrm>
          <a:off x="0" y="764704"/>
          <a:ext cx="9144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ChangeArrowheads="1"/>
          </p:cNvSpPr>
          <p:nvPr/>
        </p:nvSpPr>
        <p:spPr bwMode="auto">
          <a:xfrm>
            <a:off x="434975" y="85725"/>
            <a:ext cx="80803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28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Comparativo Internacional: Crédito / PIB </a:t>
            </a:r>
            <a:endParaRPr lang="pt-BR" sz="28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6097116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pt-BR" sz="1500" b="1" dirty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BCB, </a:t>
            </a:r>
            <a:r>
              <a:rPr lang="it-IT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FED, BEA, BCE, Eurostat, BCRA, Indec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34"/>
          <p:cNvSpPr txBox="1">
            <a:spLocks/>
          </p:cNvSpPr>
          <p:nvPr/>
        </p:nvSpPr>
        <p:spPr bwMode="auto">
          <a:xfrm>
            <a:off x="7055768" y="6021288"/>
            <a:ext cx="2088232" cy="43204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algn="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 Data-base: abr/11</a:t>
            </a:r>
            <a:endParaRPr lang="pt-BR" sz="1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Gráfico 8"/>
          <p:cNvGraphicFramePr>
            <a:graphicFrameLocks noGrp="1"/>
          </p:cNvGraphicFramePr>
          <p:nvPr/>
        </p:nvGraphicFramePr>
        <p:xfrm>
          <a:off x="0" y="764704"/>
          <a:ext cx="8964488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ChangeArrowheads="1"/>
          </p:cNvSpPr>
          <p:nvPr/>
        </p:nvSpPr>
        <p:spPr bwMode="auto">
          <a:xfrm>
            <a:off x="434975" y="85725"/>
            <a:ext cx="80803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3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Crédito Livre Pessoa Física: Evolução </a:t>
            </a:r>
            <a:endParaRPr lang="pt-BR" sz="3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22082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pt-BR" sz="1500" b="1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: BCB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ço Reservado para Conteúdo 34"/>
          <p:cNvSpPr txBox="1">
            <a:spLocks/>
          </p:cNvSpPr>
          <p:nvPr/>
        </p:nvSpPr>
        <p:spPr bwMode="auto">
          <a:xfrm>
            <a:off x="7020272" y="6021288"/>
            <a:ext cx="2088232" cy="43204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algn="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*abr 11</a:t>
            </a:r>
            <a:endParaRPr lang="pt-BR" sz="1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Gráfico 9"/>
          <p:cNvGraphicFramePr>
            <a:graphicFrameLocks noGrp="1"/>
          </p:cNvGraphicFramePr>
          <p:nvPr/>
        </p:nvGraphicFramePr>
        <p:xfrm>
          <a:off x="1" y="836712"/>
          <a:ext cx="91440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084168" y="154750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crédito pessoal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740352" y="2996952"/>
            <a:ext cx="1403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veículos</a:t>
            </a:r>
            <a:endParaRPr lang="pt-BR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22082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</a:t>
            </a:r>
            <a:r>
              <a:rPr lang="pt-BR" sz="1500" b="1" dirty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: BCB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026"/>
          <p:cNvSpPr>
            <a:spLocks noChangeArrowheads="1"/>
          </p:cNvSpPr>
          <p:nvPr/>
        </p:nvSpPr>
        <p:spPr bwMode="auto">
          <a:xfrm>
            <a:off x="395288" y="241300"/>
            <a:ext cx="8353176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30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Crédito: Provisões e Inadimplência</a:t>
            </a:r>
            <a:endParaRPr lang="pt-BR" sz="30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179512" y="958850"/>
          <a:ext cx="8784976" cy="5134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800"/>
              </a:spcAft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Contas de depósitos à vista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CaixaDeTexto 5"/>
          <p:cNvSpPr txBox="1">
            <a:spLocks noChangeArrowheads="1"/>
          </p:cNvSpPr>
          <p:nvPr/>
        </p:nvSpPr>
        <p:spPr bwMode="auto">
          <a:xfrm>
            <a:off x="323850" y="5661025"/>
            <a:ext cx="8820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67544" y="868650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Quantidade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clientes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titulares</a:t>
            </a:r>
            <a:endParaRPr lang="en-US" sz="20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77024" y="6346195"/>
            <a:ext cx="124264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Gráfico 8"/>
          <p:cNvGraphicFramePr/>
          <p:nvPr/>
        </p:nvGraphicFramePr>
        <p:xfrm>
          <a:off x="395536" y="1268760"/>
          <a:ext cx="813690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800"/>
              </a:spcAft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Cartões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67544" y="764704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Quantidade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cartões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circulação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u="sng" dirty="0" err="1" smtClean="0">
                <a:latin typeface="Times New Roman" pitchFamily="18" charset="0"/>
                <a:cs typeface="Times New Roman" pitchFamily="18" charset="0"/>
              </a:rPr>
              <a:t>dezembro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7" name="Gráfico 6"/>
          <p:cNvGraphicFramePr/>
          <p:nvPr/>
        </p:nvGraphicFramePr>
        <p:xfrm>
          <a:off x="323528" y="1268760"/>
          <a:ext cx="842493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tângulo 7"/>
          <p:cNvSpPr/>
          <p:nvPr/>
        </p:nvSpPr>
        <p:spPr>
          <a:xfrm>
            <a:off x="377024" y="6346195"/>
            <a:ext cx="124264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800"/>
              </a:spcAft>
            </a:pPr>
            <a:endParaRPr lang="pt-BR" sz="24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Rede de atendimento do SFN</a:t>
            </a:r>
            <a:endParaRPr lang="pt-BR" sz="20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23528" y="1484784"/>
          <a:ext cx="8424942" cy="4464499"/>
        </p:xfrm>
        <a:graphic>
          <a:graphicData uri="http://schemas.openxmlformats.org/drawingml/2006/table">
            <a:tbl>
              <a:tblPr/>
              <a:tblGrid>
                <a:gridCol w="745204"/>
                <a:gridCol w="745204"/>
                <a:gridCol w="662404"/>
                <a:gridCol w="641702"/>
                <a:gridCol w="745204"/>
                <a:gridCol w="662404"/>
                <a:gridCol w="662404"/>
                <a:gridCol w="393303"/>
                <a:gridCol w="476103"/>
                <a:gridCol w="496801"/>
                <a:gridCol w="496801"/>
                <a:gridCol w="869404"/>
                <a:gridCol w="828004"/>
              </a:tblGrid>
              <a:tr h="12175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Reg./ Brasil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Bancos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Cooperativas de crédito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SCMEPP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Finan-</a:t>
                      </a:r>
                      <a:b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</a:br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ceiras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 Depen-dências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Pontos de corresp.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8117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Agência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PAB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PAA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PAE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Sede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PAC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Se-de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PAM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Se-de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Agência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NO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832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382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213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2.237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76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63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3.815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6.850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NE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2.828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759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836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6.358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138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137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43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11.105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31.752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CO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1.512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484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162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3.075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113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254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19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5.625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11.948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SE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10.851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3.641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426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17.709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617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1.098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25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6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39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192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34.604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67.878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SU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3.790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1.412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341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6.119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384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1.708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10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-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20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70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13.854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33.195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8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Brasil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19.813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6.678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1.978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35.498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1.328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3.260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42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12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62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332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69.003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151.623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95536" y="1052736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Pontos de Atendimento – Dez/2010</a:t>
            </a:r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95536" y="6381328"/>
            <a:ext cx="24482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55578" y="1844823"/>
          <a:ext cx="7920876" cy="3672410"/>
        </p:xfrm>
        <a:graphic>
          <a:graphicData uri="http://schemas.openxmlformats.org/drawingml/2006/table">
            <a:tbl>
              <a:tblPr/>
              <a:tblGrid>
                <a:gridCol w="1792791"/>
                <a:gridCol w="912695"/>
                <a:gridCol w="1043078"/>
                <a:gridCol w="1043078"/>
                <a:gridCol w="1043078"/>
                <a:gridCol w="1043078"/>
                <a:gridCol w="1043078"/>
              </a:tblGrid>
              <a:tr h="52463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Região/Brasil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2.915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3.629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4.648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5.481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6.337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6.850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16.613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20.358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24.688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26.962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29.945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31.752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6.606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7.893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9.607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10.796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12.003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11.948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41.625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49.648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57.865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57.795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64.836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67.878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16.018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19.510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25.282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27.246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32.021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33.195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46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83.777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101.038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122.090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128.280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145.142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151.623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67544" y="188640"/>
            <a:ext cx="77768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Correspondentes no País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616" y="126876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Evolução número de pontos de correspondentes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6381328"/>
            <a:ext cx="22322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188640"/>
            <a:ext cx="77768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Cooperativas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115616" y="126876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Pontos de atendimento de 2005 a 2010</a:t>
            </a:r>
            <a:endParaRPr lang="pt-BR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6381328"/>
            <a:ext cx="22322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899590" y="1916835"/>
          <a:ext cx="7848872" cy="3375792"/>
        </p:xfrm>
        <a:graphic>
          <a:graphicData uri="http://schemas.openxmlformats.org/drawingml/2006/table">
            <a:tbl>
              <a:tblPr/>
              <a:tblGrid>
                <a:gridCol w="2028948"/>
                <a:gridCol w="1088334"/>
                <a:gridCol w="946318"/>
                <a:gridCol w="946318"/>
                <a:gridCol w="946318"/>
                <a:gridCol w="946318"/>
                <a:gridCol w="946318"/>
              </a:tblGrid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Brasil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3.763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3.957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4.175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4.338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4.466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4.588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Norte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Nordeste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Centro-Oeste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Sudeste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1.639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1.715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1.721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1.725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25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Sul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1.582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1.704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1.855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1.992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ChangeArrowheads="1"/>
          </p:cNvSpPr>
          <p:nvPr/>
        </p:nvSpPr>
        <p:spPr bwMode="auto">
          <a:xfrm>
            <a:off x="428625" y="981075"/>
            <a:ext cx="8175625" cy="523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24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Aumento do requerimento de capital para operações de crédito a pessoas físicas com prazo mais extenso e valor de entrada menor. O Fator de Ponderação de Risco (FPR) passou de 100% para 150%.</a:t>
            </a:r>
            <a:endParaRPr lang="pt-BR" sz="2800" dirty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851" name="Rectangle 1026"/>
          <p:cNvSpPr>
            <a:spLocks noChangeArrowheads="1"/>
          </p:cNvSpPr>
          <p:nvPr/>
        </p:nvSpPr>
        <p:spPr bwMode="auto">
          <a:xfrm>
            <a:off x="395288" y="241300"/>
            <a:ext cx="7950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3200" b="1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Medidas Macroprudenciais Recentes</a:t>
            </a:r>
            <a:endParaRPr lang="pt-BR" sz="3200" b="1" dirty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683568" y="2636912"/>
          <a:ext cx="7848872" cy="3384376"/>
        </p:xfrm>
        <a:graphic>
          <a:graphicData uri="http://schemas.openxmlformats.org/drawingml/2006/table">
            <a:tbl>
              <a:tblPr/>
              <a:tblGrid>
                <a:gridCol w="1735014"/>
                <a:gridCol w="4981809"/>
                <a:gridCol w="1132049"/>
              </a:tblGrid>
              <a:tr h="423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Operação</a:t>
                      </a:r>
                      <a:endParaRPr lang="pt-BR" sz="1300" b="1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Prazo e valor da entrada</a:t>
                      </a:r>
                      <a:endParaRPr lang="pt-BR" sz="1300" b="1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1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Requerimento de Capital</a:t>
                      </a:r>
                      <a:endParaRPr lang="pt-BR" sz="1300" b="1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Veículos (financiamento e </a:t>
                      </a:r>
                      <a:r>
                        <a:rPr lang="pt-BR" sz="1300" b="0" i="1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leasing</a:t>
                      </a:r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)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entre 24 e 36 meses e valor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 da entrada inferior a </a:t>
                      </a:r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20% 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16,5%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entre 36 e 48 meses e valor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 da entrada inferior a 3</a:t>
                      </a:r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0% 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230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entre 48 e 60 meses e valor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 da entrada inferior a 4</a:t>
                      </a:r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0% 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230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mais de 60 meses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23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Crédito consignado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mais de 36 meses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230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Crédito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 pessoal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mais de 24 meses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2304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Outros</a:t>
                      </a:r>
                      <a:r>
                        <a:rPr lang="pt-BR" sz="1300" b="0" i="0" u="none" strike="noStrike" baseline="0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 empréstimos pessoais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noProof="0" dirty="0" smtClean="0">
                          <a:solidFill>
                            <a:srgbClr val="163660"/>
                          </a:solidFill>
                          <a:latin typeface="Arial"/>
                        </a:rPr>
                        <a:t>11%*</a:t>
                      </a:r>
                      <a:endParaRPr lang="pt-BR" sz="1300" b="0" i="0" u="none" strike="noStrike" noProof="0" dirty="0">
                        <a:solidFill>
                          <a:srgbClr val="163660"/>
                        </a:solidFill>
                        <a:latin typeface="Arial"/>
                      </a:endParaRPr>
                    </a:p>
                  </a:txBody>
                  <a:tcPr marL="9162" marR="9162" marT="9162" marB="0" anchor="ctr">
                    <a:lnL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63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Espaço Reservado para Conteúdo 34"/>
          <p:cNvSpPr txBox="1">
            <a:spLocks/>
          </p:cNvSpPr>
          <p:nvPr/>
        </p:nvSpPr>
        <p:spPr bwMode="auto">
          <a:xfrm>
            <a:off x="5724128" y="6021288"/>
            <a:ext cx="2927388" cy="279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342900" indent="-342900" algn="r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200" b="1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*Não foi alterado</a:t>
            </a:r>
            <a:endParaRPr lang="pt-BR" sz="1200" b="1" dirty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ChangeArrowheads="1"/>
          </p:cNvSpPr>
          <p:nvPr/>
        </p:nvSpPr>
        <p:spPr bwMode="auto">
          <a:xfrm>
            <a:off x="428625" y="981075"/>
            <a:ext cx="8175625" cy="523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>
              <a:spcAft>
                <a:spcPts val="2400"/>
              </a:spcAft>
              <a:buFont typeface="Arial" charset="0"/>
              <a:buChar char="•"/>
            </a:pPr>
            <a:endParaRPr lang="pt-BR" sz="2600" dirty="0" smtClean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spcAft>
                <a:spcPts val="2400"/>
              </a:spcAft>
            </a:pPr>
            <a:r>
              <a:rPr lang="pt-BR" sz="2600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Pagamento mínimo para fatura de cartão de crédito</a:t>
            </a:r>
          </a:p>
          <a:p>
            <a:pPr marL="800100" lvl="2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15% (Junho de 2011)</a:t>
            </a:r>
          </a:p>
          <a:p>
            <a:pPr marL="800100" lvl="2" indent="-342900">
              <a:spcAft>
                <a:spcPts val="1800"/>
              </a:spcAft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20% (Dezembro de 2011)</a:t>
            </a:r>
          </a:p>
          <a:p>
            <a:pPr marL="800100" lvl="2" indent="-342900">
              <a:spcAft>
                <a:spcPts val="1800"/>
              </a:spcAft>
            </a:pPr>
            <a:endParaRPr lang="pt-BR" sz="2200" dirty="0" smtClean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  <a:p>
            <a:pPr marL="800100" lvl="2" indent="-342900">
              <a:spcAft>
                <a:spcPts val="1800"/>
              </a:spcAft>
            </a:pPr>
            <a:endParaRPr lang="pt-BR" sz="2200" dirty="0" smtClean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  <a:p>
            <a:pPr marL="800100" lvl="2" indent="-342900">
              <a:spcAft>
                <a:spcPts val="1800"/>
              </a:spcAft>
            </a:pPr>
            <a:endParaRPr lang="pt-BR" sz="2200" dirty="0" smtClean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  <a:p>
            <a:pPr marL="800100" lvl="2" indent="-342900">
              <a:spcAft>
                <a:spcPts val="1800"/>
              </a:spcAft>
            </a:pPr>
            <a:r>
              <a:rPr lang="pt-BR" sz="2200" dirty="0" smtClean="0">
                <a:solidFill>
                  <a:srgbClr val="163660"/>
                </a:solidFill>
                <a:latin typeface="Arial" pitchFamily="34" charset="0"/>
                <a:cs typeface="Arial" pitchFamily="34" charset="0"/>
              </a:rPr>
              <a:t>Combate ao superendividamento</a:t>
            </a:r>
          </a:p>
          <a:p>
            <a:pPr marL="800100" lvl="2" indent="-342900">
              <a:spcAft>
                <a:spcPts val="1800"/>
              </a:spcAft>
            </a:pPr>
            <a:endParaRPr lang="pt-BR" sz="2200" dirty="0" smtClean="0">
              <a:solidFill>
                <a:srgbClr val="1636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241300"/>
            <a:ext cx="7950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2813"/>
            <a:r>
              <a:rPr lang="pt-BR" sz="32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Medidas Macroprudenciais Recentes</a:t>
            </a:r>
            <a:endParaRPr lang="pt-BR" sz="32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eta para baixo 4"/>
          <p:cNvSpPr/>
          <p:nvPr/>
        </p:nvSpPr>
        <p:spPr>
          <a:xfrm>
            <a:off x="3059832" y="3573016"/>
            <a:ext cx="864096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8624" y="239713"/>
            <a:ext cx="839184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04782" eaLnBrk="0" hangingPunct="0">
              <a:defRPr/>
            </a:pP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Concessão de Crédito: Veículos</a:t>
            </a:r>
          </a:p>
        </p:txBody>
      </p:sp>
      <p:sp>
        <p:nvSpPr>
          <p:cNvPr id="4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631348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623888" y="541338"/>
          <a:ext cx="7896224" cy="5775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8624" y="239713"/>
            <a:ext cx="839184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04782" eaLnBrk="0" hangingPunct="0">
              <a:defRPr/>
            </a:pPr>
            <a:r>
              <a:rPr lang="pt-BR" sz="3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Concessão de Crédito: Crédito Pessoal</a:t>
            </a:r>
          </a:p>
        </p:txBody>
      </p:sp>
      <p:sp>
        <p:nvSpPr>
          <p:cNvPr id="4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631348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623888" y="541338"/>
          <a:ext cx="7896224" cy="5775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800"/>
              </a:spcAft>
              <a:buFont typeface="Arial" charset="0"/>
              <a:buChar char="•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Portabilidade do cadastro: obrigatoriedade do fornecimento a terceiros, pelas IF, quando formalmente autorizados por seus clientes, das informações cadastrais a ele referentes (Resolução 2.835/2001)</a:t>
            </a:r>
          </a:p>
          <a:p>
            <a:pPr marL="342900" lvl="1" indent="-342900" algn="just">
              <a:spcAft>
                <a:spcPts val="1800"/>
              </a:spcAft>
              <a:buFont typeface="Arial" charset="0"/>
              <a:buChar char="•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Portabilidade do crédito: permite a transferência do saldo devedor de um contrato de crédito ou de arrendamento mercantil de uma IF ou sociedade de arrendamento mercantil para outra instituição da espécie, por iniciativa do devedor e sem ônus (Resolução 3.401/2006)</a:t>
            </a:r>
          </a:p>
          <a:p>
            <a:pPr marL="342900" lvl="1" indent="-342900" algn="just">
              <a:spcAft>
                <a:spcPts val="1800"/>
              </a:spcAft>
              <a:buFont typeface="Arial" charset="0"/>
              <a:buChar char="•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Portabilidade do salário: os salários, proventos, soldos, vencimentos, aposentadorias, pensões e similares, depositados na IF escolhida pelo empregador, podem ser direcionados para outra IF escolhida pelo empregado, sem custos (Resolução 3.402/2006)</a:t>
            </a:r>
          </a:p>
          <a:p>
            <a:pPr marL="342900" lvl="1" indent="-342900" algn="just">
              <a:spcAft>
                <a:spcPts val="1800"/>
              </a:spcAft>
              <a:buFont typeface="Arial" charset="0"/>
              <a:buChar char="•"/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Portabilidade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0850" lvl="1" indent="-450850" algn="just">
              <a:lnSpc>
                <a:spcPct val="125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Obrigatoriedade de instituição de canal de última instância para registro de reclamações de clientes e usuários (Resolução 3.477/2007, substituída pela Resolução 3.849/2010)</a:t>
            </a:r>
            <a:endParaRPr lang="pt-BR" sz="2200" b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908050" lvl="2" indent="-4508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Ouvidoria como instrumento de supervisão</a:t>
            </a:r>
          </a:p>
          <a:p>
            <a:pPr marL="908050" lvl="2" indent="-45085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Elaboração obrigatória de relatórios semestrais</a:t>
            </a:r>
          </a:p>
          <a:p>
            <a:pPr marL="450850" lvl="1" indent="-450850" algn="just">
              <a:spcBef>
                <a:spcPts val="200"/>
              </a:spcBef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450850" lvl="1" indent="-450850" algn="just">
              <a:lnSpc>
                <a:spcPct val="125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2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Decreto 6.523/2008: normas gerais sobre o serviço de atendimento ao consumidor (SAC) por telefone, tratando das demandas dos consumidores (informação, dúvida, reclamação e suspensão ou cancelamento de contrato ou serviço)</a:t>
            </a:r>
          </a:p>
          <a:p>
            <a:pPr marL="450850" lvl="1" indent="-450850" algn="just">
              <a:spcBef>
                <a:spcPts val="200"/>
              </a:spcBef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Ouvidoria e SAC 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1052736"/>
            <a:ext cx="823595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indent="0" algn="just">
              <a:buFontTx/>
              <a:buNone/>
              <a:defRPr/>
            </a:pPr>
            <a:endParaRPr lang="pt-BR" sz="9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indent="0" algn="just">
              <a:buFontTx/>
              <a:buNone/>
              <a:defRPr/>
            </a:pPr>
            <a:endParaRPr lang="pt-BR" sz="9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Exigência de práticas para a prevenção de riscos na contratação de operações e na prestação de serviços por instituições financeiras e demais instituições autorizadas a funcionar pelo BC (Resolução 3.694/2009)</a:t>
            </a:r>
          </a:p>
          <a:p>
            <a:pPr lvl="1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exigência quanto à adequação dos produtos e serviços ofertados ou recomendados às necessidades, interesses e objetivos dos clientes</a:t>
            </a:r>
          </a:p>
          <a:p>
            <a:pPr indent="0" algn="just">
              <a:buFontTx/>
              <a:buNone/>
              <a:defRPr/>
            </a:pPr>
            <a:endParaRPr lang="pt-BR" sz="4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spcAft>
                <a:spcPts val="3000"/>
              </a:spcAft>
            </a:pPr>
            <a:endParaRPr lang="pt-BR" sz="4000" dirty="0" smtClean="0">
              <a:solidFill>
                <a:srgbClr val="193264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Suitability</a:t>
            </a:r>
            <a:endParaRPr lang="pt-BR" sz="3200" b="1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Custo Efetivo Total (CET): taxa que incorpora todos os custos da operação - juros, tarifas, IOF, seguros, </a:t>
            </a:r>
            <a:r>
              <a:rPr lang="pt-BR" sz="2800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etc</a:t>
            </a: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(Resolução 3.517/2007)</a:t>
            </a:r>
          </a:p>
          <a:p>
            <a:pPr marL="342900" lvl="1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pt-BR" sz="1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Estende a obrigatoriedade de informação do CET a operações envolvendo microempresas e empresas de pequeno porte (Resolução 3.909/2010)</a:t>
            </a: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Custo Efetivo Total - CET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Resolução 3.919/2010: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Vedação de cobrança de tarifas para um conjunto de serviços definido na regulamentação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Padronização da denominação e da sigla das tarifas passíveis de cobrança, definindo detalhadamente o fator gerador da cobrança =&gt; aplicável às operações de crédito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Possibilidade de maior comparabilidade pelo público e redução de assimetrias de informações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Fomento à concorrência</a:t>
            </a:r>
          </a:p>
          <a:p>
            <a:pPr marL="800100" lvl="2" indent="-342900" algn="just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Cartão de crédito:</a:t>
            </a:r>
          </a:p>
          <a:p>
            <a:pPr marL="1257300" lvl="3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Básico e diferenciado</a:t>
            </a:r>
          </a:p>
          <a:p>
            <a:pPr marL="1257300" lvl="3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1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Cinco tarifas - anuidade; 2ª via; retiradas em espécie; pagamento de contas e avaliação emergencial de crédito</a:t>
            </a: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Tarifas: Nova Regulamentação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39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800"/>
              </a:spcAft>
            </a:pPr>
            <a:endParaRPr lang="pt-BR" sz="22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Tarifas: Nova Regulamentação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0" y="980728"/>
          <a:ext cx="88924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631348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5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BCB</a:t>
            </a:r>
            <a:endParaRPr lang="pt-BR" sz="15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ChangeArrowheads="1"/>
          </p:cNvSpPr>
          <p:nvPr/>
        </p:nvSpPr>
        <p:spPr bwMode="auto">
          <a:xfrm>
            <a:off x="395288" y="909638"/>
            <a:ext cx="8353176" cy="594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Importância do Modelo (Resolução 3.954/2011)</a:t>
            </a:r>
          </a:p>
          <a:p>
            <a:pPr marL="800100" lvl="2" indent="-342900" algn="just">
              <a:spcAft>
                <a:spcPts val="1200"/>
              </a:spcAft>
              <a:buFont typeface="Arial" charset="0"/>
              <a:buChar char="•"/>
            </a:pPr>
            <a:r>
              <a:rPr lang="pt-BR" sz="2400" dirty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nclusão financeira</a:t>
            </a:r>
          </a:p>
          <a:p>
            <a:pPr marL="800100" lvl="2" indent="-342900" algn="just"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Distribuição e capilaridade do crédito</a:t>
            </a:r>
          </a:p>
          <a:p>
            <a:pPr marL="800100" lvl="2" indent="-342900" algn="just"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Estímulo à concorrência</a:t>
            </a:r>
          </a:p>
          <a:p>
            <a:pPr marL="800100" lvl="2" indent="-342900" algn="just">
              <a:spcAft>
                <a:spcPts val="12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Prestação de serviços bancários básicos</a:t>
            </a:r>
          </a:p>
          <a:p>
            <a:pPr marL="342900" lvl="1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Instituição financeira (licenciada, supervisionada) assume toda a responsabilidade pelos serviços</a:t>
            </a:r>
          </a:p>
          <a:p>
            <a:pPr marL="342900" lvl="1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Principal atividade do correspondente deve ser comercial não relacionada a serviços financeiros </a:t>
            </a:r>
          </a:p>
          <a:p>
            <a:pPr marL="342900" lvl="1" indent="-34290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Certificação (</a:t>
            </a:r>
            <a:r>
              <a:rPr lang="pt-BR" sz="2400" dirty="0" err="1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originação</a:t>
            </a:r>
            <a:r>
              <a:rPr lang="pt-BR" sz="24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 do crédito, crédito seguro e sustentável)</a:t>
            </a:r>
          </a:p>
        </p:txBody>
      </p:sp>
      <p:sp>
        <p:nvSpPr>
          <p:cNvPr id="6" name="Rectangle 1026"/>
          <p:cNvSpPr>
            <a:spLocks noChangeArrowheads="1"/>
          </p:cNvSpPr>
          <p:nvPr/>
        </p:nvSpPr>
        <p:spPr bwMode="auto">
          <a:xfrm>
            <a:off x="395288" y="115888"/>
            <a:ext cx="79502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>
              <a:defRPr/>
            </a:pPr>
            <a:r>
              <a:rPr lang="pt-BR" sz="3200" b="1" kern="0" dirty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Correspondentes </a:t>
            </a:r>
            <a:r>
              <a:rPr lang="pt-BR" sz="3200" b="1" kern="0" dirty="0" smtClean="0">
                <a:solidFill>
                  <a:srgbClr val="193264"/>
                </a:solidFill>
                <a:latin typeface="Arial" pitchFamily="34" charset="0"/>
                <a:ea typeface="+mj-ea"/>
                <a:cs typeface="Arial" pitchFamily="34" charset="0"/>
              </a:rPr>
              <a:t>no País</a:t>
            </a:r>
            <a:endParaRPr lang="pt-BR" sz="3200" b="1" kern="0" dirty="0">
              <a:solidFill>
                <a:srgbClr val="193264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836712"/>
            <a:ext cx="8496944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algn="just" eaLnBrk="0" hangingPunct="0"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3ª Câmara de Coordenação e Controle do Ministério Público Federal</a:t>
            </a:r>
          </a:p>
          <a:p>
            <a:pPr marL="800100" lvl="1" indent="-342900" algn="just" eaLnBrk="0" hangingPunct="0">
              <a:spcAft>
                <a:spcPts val="6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Reuniões trimestrais para discussão de assuntos atinentes ao relacionamento instituição financeira e cliente</a:t>
            </a:r>
          </a:p>
          <a:p>
            <a:pPr marL="800100" lvl="1" indent="-342900" algn="just" eaLnBrk="0" hangingPunct="0">
              <a:spcAft>
                <a:spcPts val="600"/>
              </a:spcAft>
              <a:buFont typeface="Arial" charset="0"/>
              <a:buChar char="•"/>
            </a:pPr>
            <a:endParaRPr lang="pt-BR" sz="10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 algn="just" eaLnBrk="0" hangingPunct="0"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Ministério da Justiça - Departamento de Proteção e Defesa do Consumidor (DPDC)</a:t>
            </a:r>
            <a:endParaRPr lang="pt-BR" sz="2800" i="1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800100" lvl="1" indent="-342900" algn="just" eaLnBrk="0" hangingPunct="0">
              <a:spcAft>
                <a:spcPts val="6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Acordo de cooperação técnica com reuniões periódicas</a:t>
            </a:r>
          </a:p>
          <a:p>
            <a:pPr marL="800100" lvl="1" indent="-342900" algn="just" eaLnBrk="0" hangingPunct="0">
              <a:spcAft>
                <a:spcPts val="600"/>
              </a:spcAft>
              <a:buFont typeface="Arial" charset="0"/>
              <a:buChar char="•"/>
            </a:pPr>
            <a:r>
              <a:rPr lang="pt-BR" sz="24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Boletins conjuntos sobre assuntos financeiros</a:t>
            </a:r>
          </a:p>
          <a:p>
            <a:pPr marL="800100" lvl="1" indent="-342900" algn="just" eaLnBrk="0" hangingPunct="0">
              <a:spcAft>
                <a:spcPts val="600"/>
              </a:spcAft>
              <a:buFont typeface="Arial" charset="0"/>
              <a:buChar char="•"/>
            </a:pPr>
            <a:endParaRPr lang="pt-BR" sz="14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42900" indent="-342900" algn="just" eaLnBrk="0" hangingPunct="0">
              <a:spcAft>
                <a:spcPts val="600"/>
              </a:spcAft>
              <a:buFont typeface="Wingdings" pitchFamily="2" charset="2"/>
              <a:buChar char="Ø"/>
            </a:pPr>
            <a:r>
              <a:rPr lang="pt-BR" sz="28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Estratégia Nacional de Educação Financeira – COREMEC – Deliberação </a:t>
            </a:r>
            <a:r>
              <a:rPr lang="pt-BR" sz="2800" dirty="0" err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Coremec</a:t>
            </a:r>
            <a:r>
              <a:rPr lang="pt-BR" sz="28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nº 3, de 2007</a:t>
            </a: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Considerações Finais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1671638"/>
            <a:ext cx="9001125" cy="394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516" tIns="45258" rIns="90516" bIns="4525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Obrigado!</a:t>
            </a:r>
          </a:p>
          <a:p>
            <a:pPr algn="ctr">
              <a:spcBef>
                <a:spcPct val="50000"/>
              </a:spcBef>
            </a:pPr>
            <a:endParaRPr lang="pt-BR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Anselmo Pereira Araújo Netto</a:t>
            </a:r>
            <a:endParaRPr lang="pt-BR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Consultor</a:t>
            </a:r>
          </a:p>
          <a:p>
            <a:pPr algn="ctr">
              <a:lnSpc>
                <a:spcPct val="120000"/>
              </a:lnSpc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Denor - Departamento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 Normas do Sistema 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Financeiro</a:t>
            </a:r>
            <a:endParaRPr lang="pt-BR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eaLnBrk="0" hangingPunct="0"/>
            <a:endParaRPr lang="pt-BR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denor@bcb.gov.br</a:t>
            </a:r>
            <a:endParaRPr lang="pt-BR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www.bcb.gov.br</a:t>
            </a:r>
            <a:endParaRPr lang="pt-BR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1052736"/>
            <a:ext cx="823595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indent="0" algn="just">
              <a:buFontTx/>
              <a:buNone/>
              <a:defRPr/>
            </a:pPr>
            <a:r>
              <a:rPr lang="pt-BR" sz="40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Assegurar a estabilidade do poder de compra da moeda e um sistema financeiro sólido e eficiente</a:t>
            </a:r>
          </a:p>
          <a:p>
            <a:pPr indent="0" algn="just">
              <a:buFontTx/>
              <a:buNone/>
              <a:defRPr/>
            </a:pPr>
            <a:endParaRPr lang="pt-BR" sz="4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indent="0" algn="ctr">
              <a:buFontTx/>
              <a:buNone/>
              <a:defRPr/>
            </a:pPr>
            <a:endParaRPr lang="pt-BR" sz="3200" b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indent="0" algn="ctr">
              <a:buFontTx/>
              <a:buNone/>
              <a:defRPr/>
            </a:pPr>
            <a:r>
              <a:rPr lang="pt-BR" sz="3200" b="1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Objetivo Estratégico 2010-2014:</a:t>
            </a:r>
          </a:p>
          <a:p>
            <a:pPr indent="0" algn="ctr">
              <a:buFontTx/>
              <a:buNone/>
              <a:defRPr/>
            </a:pPr>
            <a:endParaRPr lang="pt-BR" sz="1000" b="1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indent="0" algn="just">
              <a:buFontTx/>
              <a:buNone/>
              <a:defRPr/>
            </a:pPr>
            <a:r>
              <a:rPr lang="pt-BR" sz="2800" dirty="0" smtClean="0">
                <a:solidFill>
                  <a:srgbClr val="193264"/>
                </a:solidFill>
                <a:latin typeface="Arial" pitchFamily="34" charset="0"/>
                <a:cs typeface="Arial" pitchFamily="34" charset="0"/>
              </a:rPr>
              <a:t>Promover a eficiência do Sistema Financeiro Nacional e a inclusão financeira da população</a:t>
            </a:r>
          </a:p>
          <a:p>
            <a:pPr indent="0" algn="just">
              <a:buFontTx/>
              <a:buNone/>
              <a:defRPr/>
            </a:pPr>
            <a:endParaRPr lang="pt-BR" sz="4000" dirty="0" smtClean="0">
              <a:solidFill>
                <a:srgbClr val="193264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eaLnBrk="0" hangingPunct="0">
              <a:spcAft>
                <a:spcPts val="3000"/>
              </a:spcAft>
            </a:pPr>
            <a:endParaRPr lang="pt-BR" sz="4000" dirty="0" smtClean="0">
              <a:solidFill>
                <a:srgbClr val="193264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Missão do Banco Central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tângulo 49"/>
          <p:cNvSpPr/>
          <p:nvPr/>
        </p:nvSpPr>
        <p:spPr>
          <a:xfrm>
            <a:off x="6547556" y="3789487"/>
            <a:ext cx="657981" cy="432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2364" tIns="46182" rIns="92364" bIns="46182"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1" y="-11459"/>
            <a:ext cx="675768" cy="93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364" tIns="46182" rIns="92364" bIns="46182" anchor="ctr">
            <a:spAutoFit/>
          </a:bodyPr>
          <a:lstStyle/>
          <a:p>
            <a:pPr indent="453801"/>
            <a:r>
              <a:rPr lang="pt-BR" sz="700" dirty="0"/>
              <a:t/>
            </a:r>
            <a:br>
              <a:rPr lang="pt-BR" sz="700" dirty="0"/>
            </a:br>
            <a:endParaRPr lang="pt-BR" dirty="0"/>
          </a:p>
          <a:p>
            <a:pPr indent="453801" eaLnBrk="0" hangingPunct="0"/>
            <a:r>
              <a:rPr lang="pt-BR" sz="1200" dirty="0">
                <a:ea typeface="Times New Roman" pitchFamily="18" charset="0"/>
                <a:cs typeface="Calibri" pitchFamily="34" charset="0"/>
              </a:rPr>
              <a:t> </a:t>
            </a:r>
            <a:endParaRPr lang="pt-BR" sz="700" dirty="0"/>
          </a:p>
          <a:p>
            <a:pPr indent="453801" eaLnBrk="0" hangingPunct="0"/>
            <a:endParaRPr lang="pt-BR" dirty="0"/>
          </a:p>
        </p:txBody>
      </p:sp>
      <p:sp>
        <p:nvSpPr>
          <p:cNvPr id="5124" name="CaixaDeTexto 27"/>
          <p:cNvSpPr txBox="1">
            <a:spLocks noChangeArrowheads="1"/>
          </p:cNvSpPr>
          <p:nvPr/>
        </p:nvSpPr>
        <p:spPr bwMode="auto">
          <a:xfrm>
            <a:off x="1332089" y="3630332"/>
            <a:ext cx="267708" cy="37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4" tIns="46182" rIns="92364" bIns="46182">
            <a:spAutoFit/>
          </a:bodyPr>
          <a:lstStyle/>
          <a:p>
            <a:pPr algn="ctr">
              <a:buClr>
                <a:srgbClr val="000099"/>
              </a:buClr>
              <a:buSzPct val="130000"/>
              <a:buFont typeface="Wingdings" pitchFamily="2" charset="2"/>
              <a:buNone/>
            </a:pPr>
            <a:endParaRPr lang="pt-BR">
              <a:solidFill>
                <a:srgbClr val="002060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068966" y="2979386"/>
            <a:ext cx="2580317" cy="6509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headEnd type="none" w="sm" len="sm"/>
            <a:tailEnd type="none" w="med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2344" tIns="46172" rIns="92344" bIns="46172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oferta: desenvolvimento </a:t>
            </a:r>
          </a:p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 indústria financeira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3068966" y="1768215"/>
            <a:ext cx="2580317" cy="4901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headEnd type="none" w="sm" len="sm"/>
            <a:tailEnd type="none" w="med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2344" tIns="46172" rIns="92344" bIns="46172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eficiência do SFN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68966" y="2388920"/>
            <a:ext cx="2580317" cy="4711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headEnd type="none" w="sm" len="sm"/>
            <a:tailEnd type="none" w="med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2344" tIns="46172" rIns="92344" bIns="46172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eficácia da política monetária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088318" y="3775163"/>
            <a:ext cx="2580317" cy="10106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headEnd type="none" w="sm" len="sm"/>
            <a:tailEnd type="none" w="med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2344" tIns="46172" rIns="92344" bIns="46172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demanda: acesso à economia formal/ melhoria da qualidade de vida da população</a:t>
            </a:r>
          </a:p>
        </p:txBody>
      </p:sp>
      <p:cxnSp>
        <p:nvCxnSpPr>
          <p:cNvPr id="17" name="AutoShape 8"/>
          <p:cNvCxnSpPr>
            <a:cxnSpLocks noChangeShapeType="1"/>
            <a:stCxn id="5124" idx="3"/>
            <a:endCxn id="12" idx="1"/>
          </p:cNvCxnSpPr>
          <p:nvPr/>
        </p:nvCxnSpPr>
        <p:spPr bwMode="auto">
          <a:xfrm flipV="1">
            <a:off x="1599797" y="2013314"/>
            <a:ext cx="1469169" cy="1802151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18" name="AutoShape 9"/>
          <p:cNvCxnSpPr>
            <a:cxnSpLocks noChangeShapeType="1"/>
            <a:stCxn id="5124" idx="3"/>
            <a:endCxn id="14" idx="1"/>
          </p:cNvCxnSpPr>
          <p:nvPr/>
        </p:nvCxnSpPr>
        <p:spPr bwMode="auto">
          <a:xfrm flipV="1">
            <a:off x="1599797" y="2624470"/>
            <a:ext cx="1469169" cy="1190995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19" name="AutoShape 10"/>
          <p:cNvCxnSpPr>
            <a:cxnSpLocks noChangeShapeType="1"/>
            <a:stCxn id="5124" idx="3"/>
            <a:endCxn id="9" idx="1"/>
          </p:cNvCxnSpPr>
          <p:nvPr/>
        </p:nvCxnSpPr>
        <p:spPr bwMode="auto">
          <a:xfrm flipV="1">
            <a:off x="1599797" y="3304859"/>
            <a:ext cx="1469169" cy="510606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21" name="AutoShape 12"/>
          <p:cNvCxnSpPr>
            <a:cxnSpLocks noChangeShapeType="1"/>
            <a:stCxn id="5124" idx="3"/>
            <a:endCxn id="16" idx="1"/>
          </p:cNvCxnSpPr>
          <p:nvPr/>
        </p:nvCxnSpPr>
        <p:spPr bwMode="auto">
          <a:xfrm>
            <a:off x="1599797" y="3815465"/>
            <a:ext cx="1488521" cy="465016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182235" y="6409182"/>
            <a:ext cx="4844546" cy="0"/>
          </a:xfrm>
          <a:prstGeom prst="line">
            <a:avLst/>
          </a:prstGeom>
          <a:solidFill>
            <a:schemeClr val="bg2">
              <a:lumMod val="90000"/>
            </a:schemeClr>
          </a:solidFill>
          <a:ln w="38100">
            <a:noFill/>
            <a:round/>
            <a:headEnd/>
            <a:tailEnd/>
          </a:ln>
        </p:spPr>
        <p:txBody>
          <a:bodyPr lIns="92353" tIns="46177" rIns="92353" bIns="46177"/>
          <a:lstStyle/>
          <a:p>
            <a:pPr>
              <a:defRPr/>
            </a:pPr>
            <a:endParaRPr lang="pt-BR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065740" y="4951320"/>
            <a:ext cx="2585155" cy="4838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headEnd type="none" w="sm" len="sm"/>
            <a:tailEnd type="none" w="med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2344" tIns="46172" rIns="92344" bIns="46172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mais poupança e investimento</a:t>
            </a:r>
          </a:p>
        </p:txBody>
      </p:sp>
      <p:cxnSp>
        <p:nvCxnSpPr>
          <p:cNvPr id="25" name="AutoShape 12"/>
          <p:cNvCxnSpPr>
            <a:cxnSpLocks noChangeShapeType="1"/>
            <a:stCxn id="5124" idx="3"/>
            <a:endCxn id="24" idx="1"/>
          </p:cNvCxnSpPr>
          <p:nvPr/>
        </p:nvCxnSpPr>
        <p:spPr bwMode="auto">
          <a:xfrm>
            <a:off x="1599797" y="3815465"/>
            <a:ext cx="1465943" cy="1377771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6400774" y="2418315"/>
            <a:ext cx="2560284" cy="2286000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noFill/>
            <a:miter lim="800000"/>
            <a:headEnd/>
            <a:tailEnd/>
          </a:ln>
          <a:scene3d>
            <a:camera prst="perspectiveHeroicExtremeRightFacing">
              <a:rot lat="487347" lon="1200000" rev="174516"/>
            </a:camera>
            <a:lightRig rig="threePt" dir="t"/>
          </a:scene3d>
          <a:sp3d>
            <a:bevelT prst="angle"/>
          </a:sp3d>
        </p:spPr>
        <p:txBody>
          <a:bodyPr lIns="87256" tIns="43627" rIns="87256" bIns="43627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sz="2000" dirty="0">
                <a:solidFill>
                  <a:srgbClr val="002060"/>
                </a:solidFill>
              </a:rPr>
              <a:t>Desenvolvimento econômico</a:t>
            </a:r>
          </a:p>
        </p:txBody>
      </p:sp>
      <p:cxnSp>
        <p:nvCxnSpPr>
          <p:cNvPr id="47" name="AutoShape 8"/>
          <p:cNvCxnSpPr>
            <a:cxnSpLocks noChangeShapeType="1"/>
            <a:stCxn id="12" idx="3"/>
            <a:endCxn id="50" idx="1"/>
          </p:cNvCxnSpPr>
          <p:nvPr/>
        </p:nvCxnSpPr>
        <p:spPr bwMode="auto">
          <a:xfrm>
            <a:off x="5649283" y="2013314"/>
            <a:ext cx="898273" cy="1545397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52" name="AutoShape 8"/>
          <p:cNvCxnSpPr>
            <a:cxnSpLocks noChangeShapeType="1"/>
            <a:stCxn id="14" idx="3"/>
            <a:endCxn id="50" idx="1"/>
          </p:cNvCxnSpPr>
          <p:nvPr/>
        </p:nvCxnSpPr>
        <p:spPr bwMode="auto">
          <a:xfrm>
            <a:off x="5649283" y="2624470"/>
            <a:ext cx="898273" cy="934241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53" name="AutoShape 8"/>
          <p:cNvCxnSpPr>
            <a:cxnSpLocks noChangeShapeType="1"/>
            <a:stCxn id="9" idx="3"/>
            <a:endCxn id="50" idx="1"/>
          </p:cNvCxnSpPr>
          <p:nvPr/>
        </p:nvCxnSpPr>
        <p:spPr bwMode="auto">
          <a:xfrm>
            <a:off x="5649283" y="3305655"/>
            <a:ext cx="898273" cy="253056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54" name="AutoShape 8"/>
          <p:cNvCxnSpPr>
            <a:cxnSpLocks noChangeShapeType="1"/>
            <a:stCxn id="16" idx="3"/>
            <a:endCxn id="50" idx="1"/>
          </p:cNvCxnSpPr>
          <p:nvPr/>
        </p:nvCxnSpPr>
        <p:spPr bwMode="auto">
          <a:xfrm flipV="1">
            <a:off x="5668636" y="3558711"/>
            <a:ext cx="878920" cy="720974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55" name="AutoShape 8"/>
          <p:cNvCxnSpPr>
            <a:cxnSpLocks noChangeShapeType="1"/>
            <a:stCxn id="24" idx="3"/>
            <a:endCxn id="50" idx="1"/>
          </p:cNvCxnSpPr>
          <p:nvPr/>
        </p:nvCxnSpPr>
        <p:spPr bwMode="auto">
          <a:xfrm flipV="1">
            <a:off x="5650895" y="3558712"/>
            <a:ext cx="896660" cy="1634525"/>
          </a:xfrm>
          <a:prstGeom prst="straightConnector1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round/>
            <a:headEnd/>
            <a:tailEnd type="triangle" w="med" len="med"/>
          </a:ln>
        </p:spPr>
      </p:cxn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182941" y="2634890"/>
            <a:ext cx="2505807" cy="2286000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noFill/>
            <a:miter lim="800000"/>
            <a:headEnd/>
            <a:tailEnd/>
          </a:ln>
          <a:scene3d>
            <a:camera prst="perspectiveHeroicExtremeRightFacing"/>
            <a:lightRig rig="threePt" dir="t"/>
          </a:scene3d>
          <a:sp3d>
            <a:bevelT prst="angle"/>
          </a:sp3d>
        </p:spPr>
        <p:txBody>
          <a:bodyPr lIns="87256" tIns="43627" rIns="87256" bIns="43627" anchor="ctr" anchorCtr="1"/>
          <a:lstStyle/>
          <a:p>
            <a:pPr algn="ctr" eaLnBrk="0" hangingPunct="0">
              <a:buClr>
                <a:srgbClr val="000099"/>
              </a:buClr>
              <a:buSzPct val="130000"/>
              <a:defRPr/>
            </a:pPr>
            <a:r>
              <a:rPr lang="pt-BR" sz="2300" dirty="0">
                <a:solidFill>
                  <a:srgbClr val="002060"/>
                </a:solidFill>
              </a:rPr>
              <a:t>Adequada inclusão financeira da população</a:t>
            </a:r>
          </a:p>
        </p:txBody>
      </p:sp>
      <p:cxnSp>
        <p:nvCxnSpPr>
          <p:cNvPr id="81" name="Conector em curva 80"/>
          <p:cNvCxnSpPr>
            <a:stCxn id="46" idx="2"/>
            <a:endCxn id="27" idx="2"/>
          </p:cNvCxnSpPr>
          <p:nvPr/>
        </p:nvCxnSpPr>
        <p:spPr>
          <a:xfrm rot="5400000">
            <a:off x="4450067" y="1689864"/>
            <a:ext cx="216451" cy="6245981"/>
          </a:xfrm>
          <a:prstGeom prst="curvedConnector3">
            <a:avLst>
              <a:gd name="adj1" fmla="val 673333"/>
            </a:avLst>
          </a:prstGeom>
          <a:solidFill>
            <a:schemeClr val="bg2">
              <a:lumMod val="9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/>
            <a:tailEnd type="triangle" w="med" len="med"/>
          </a:ln>
        </p:spPr>
      </p:cxnSp>
      <p:sp>
        <p:nvSpPr>
          <p:cNvPr id="5144" name="Título 8"/>
          <p:cNvSpPr txBox="1">
            <a:spLocks/>
          </p:cNvSpPr>
          <p:nvPr/>
        </p:nvSpPr>
        <p:spPr bwMode="auto">
          <a:xfrm>
            <a:off x="467544" y="836712"/>
            <a:ext cx="8492470" cy="918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5" tIns="43637" rIns="87275" bIns="43637" anchor="ctr"/>
          <a:lstStyle/>
          <a:p>
            <a:pPr>
              <a:buClr>
                <a:srgbClr val="000099"/>
              </a:buClr>
              <a:buSzPct val="130000"/>
              <a:buFont typeface="Wingdings" pitchFamily="2" charset="2"/>
              <a:buNone/>
            </a:pPr>
            <a:endParaRPr lang="pt-BR" sz="2800" dirty="0">
              <a:solidFill>
                <a:schemeClr val="bg1"/>
              </a:solidFill>
            </a:endParaRPr>
          </a:p>
        </p:txBody>
      </p:sp>
      <p:sp>
        <p:nvSpPr>
          <p:cNvPr id="29" name="Título 8"/>
          <p:cNvSpPr txBox="1">
            <a:spLocks/>
          </p:cNvSpPr>
          <p:nvPr/>
        </p:nvSpPr>
        <p:spPr bwMode="auto">
          <a:xfrm>
            <a:off x="182235" y="-27384"/>
            <a:ext cx="7095873" cy="918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66" tIns="43632" rIns="87266" bIns="43632" anchor="ctr"/>
          <a:lstStyle/>
          <a:p>
            <a:pPr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Inclusão Financeira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 txBox="1">
            <a:spLocks noChangeArrowheads="1"/>
          </p:cNvSpPr>
          <p:nvPr/>
        </p:nvSpPr>
        <p:spPr bwMode="auto">
          <a:xfrm>
            <a:off x="467544" y="908720"/>
            <a:ext cx="823595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t"/>
          <a:lstStyle/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Missão do Banco Central do Brasil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3200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Visão Geral da Economia Brasileira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Inclusão Financeira - Fatos</a:t>
            </a:r>
          </a:p>
          <a:p>
            <a:pPr marL="342900" lvl="1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Macroprudenciais Recentes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Medidas de Transparência e Aumento da Concorrência</a:t>
            </a:r>
          </a:p>
          <a:p>
            <a:pPr marL="342900" indent="-342900" eaLnBrk="0" hangingPunct="0">
              <a:spcBef>
                <a:spcPts val="1200"/>
              </a:spcBef>
              <a:spcAft>
                <a:spcPts val="600"/>
              </a:spcAft>
              <a:buFont typeface="Arial" charset="0"/>
              <a:buChar char="•"/>
            </a:pPr>
            <a:r>
              <a:rPr lang="pt-BR" sz="2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Considerações finais</a:t>
            </a:r>
          </a:p>
          <a:p>
            <a:pPr marL="342900" indent="-342900" eaLnBrk="0" hangingPunct="0">
              <a:spcAft>
                <a:spcPts val="3000"/>
              </a:spcAft>
            </a:pPr>
            <a:endParaRPr lang="pt-BR" sz="2800" dirty="0" smtClean="0">
              <a:solidFill>
                <a:srgbClr val="17375E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3" name="Título 4"/>
          <p:cNvSpPr txBox="1">
            <a:spLocks/>
          </p:cNvSpPr>
          <p:nvPr/>
        </p:nvSpPr>
        <p:spPr bwMode="auto">
          <a:xfrm>
            <a:off x="422275" y="44450"/>
            <a:ext cx="8023225" cy="7032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defTabSz="914014" eaLnBrk="0" hangingPunct="0">
              <a:defRPr/>
            </a:pPr>
            <a:r>
              <a:rPr lang="pt-BR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pt-BR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25450" y="217488"/>
            <a:ext cx="7747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03288" eaLnBrk="0" hangingPunct="0"/>
            <a:r>
              <a:rPr lang="pt-BR" sz="32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PIB per Capita</a:t>
            </a:r>
            <a:endParaRPr lang="pt-BR" sz="32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22082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IBGE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Gráfico 11"/>
          <p:cNvGraphicFramePr/>
          <p:nvPr/>
        </p:nvGraphicFramePr>
        <p:xfrm>
          <a:off x="609600" y="539750"/>
          <a:ext cx="7924800" cy="577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Espaço Reservado para Conteúdo 34"/>
          <p:cNvSpPr txBox="1">
            <a:spLocks/>
          </p:cNvSpPr>
          <p:nvPr/>
        </p:nvSpPr>
        <p:spPr bwMode="auto">
          <a:xfrm>
            <a:off x="3228429" y="6021288"/>
            <a:ext cx="5520035" cy="3022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algn="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05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*Projeções do Banco Central do Brasil (Relatório de Inflação – março 2011)</a:t>
            </a:r>
            <a:endParaRPr lang="pt-BR" sz="105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25450" y="195263"/>
            <a:ext cx="7747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03288" eaLnBrk="0" hangingPunct="0"/>
            <a:r>
              <a:rPr lang="pt-BR" sz="32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Taxa de Desemprego</a:t>
            </a:r>
            <a:endParaRPr lang="pt-BR" sz="32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220821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5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Fonte: </a:t>
            </a:r>
            <a:r>
              <a:rPr lang="pt-BR" sz="1500" b="1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IBGE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pt-BR" sz="15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619125" y="539750"/>
          <a:ext cx="7905750" cy="577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8625" y="239713"/>
            <a:ext cx="7747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04782" eaLnBrk="0" hangingPunct="0">
              <a:defRPr/>
            </a:pPr>
            <a:r>
              <a:rPr lang="pt-BR" sz="3200" b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Taxa Real de Juros</a:t>
            </a:r>
            <a:endParaRPr lang="pt-BR" sz="3200" b="1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Conteúdo 34"/>
          <p:cNvSpPr txBox="1">
            <a:spLocks/>
          </p:cNvSpPr>
          <p:nvPr/>
        </p:nvSpPr>
        <p:spPr bwMode="auto">
          <a:xfrm>
            <a:off x="419100" y="6381750"/>
            <a:ext cx="6313488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500" b="1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Fontes: BM&amp;FBovespa / BCB</a:t>
            </a:r>
            <a:endParaRPr lang="pt-BR" sz="1500" b="1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34"/>
          <p:cNvSpPr txBox="1">
            <a:spLocks/>
          </p:cNvSpPr>
          <p:nvPr/>
        </p:nvSpPr>
        <p:spPr bwMode="auto">
          <a:xfrm>
            <a:off x="1227063" y="6037833"/>
            <a:ext cx="6945337" cy="34349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54" tIns="46178" rIns="92354" bIns="46178"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pt-BR" sz="1200" b="1" dirty="0" smtClean="0">
                <a:solidFill>
                  <a:srgbClr val="17375E"/>
                </a:solidFill>
                <a:latin typeface="Arial" pitchFamily="34" charset="0"/>
                <a:cs typeface="Arial" pitchFamily="34" charset="0"/>
              </a:rPr>
              <a:t>Swap DI pré-fixado 360 dias e expectativa para o IPCA nos próximos 12 meses (Focus)</a:t>
            </a:r>
            <a:endParaRPr lang="pt-BR" sz="1200" b="1" dirty="0">
              <a:solidFill>
                <a:srgbClr val="1737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609600" y="539750"/>
          <a:ext cx="7924800" cy="577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5092</TotalTime>
  <Words>1900</Words>
  <Application>Microsoft Office PowerPoint</Application>
  <PresentationFormat>Apresentação na tela (4:3)</PresentationFormat>
  <Paragraphs>508</Paragraphs>
  <Slides>35</Slides>
  <Notes>32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Banco Central do Brasil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Ronaldo Costa Dantas</dc:creator>
  <cp:lastModifiedBy>Gilma de Fatima Araujo</cp:lastModifiedBy>
  <cp:revision>597</cp:revision>
  <dcterms:created xsi:type="dcterms:W3CDTF">2011-02-18T20:38:00Z</dcterms:created>
  <dcterms:modified xsi:type="dcterms:W3CDTF">2011-08-24T12:08:22Z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