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20" r:id="rId2"/>
    <p:sldId id="717" r:id="rId3"/>
    <p:sldId id="723" r:id="rId4"/>
    <p:sldId id="719" r:id="rId5"/>
    <p:sldId id="721" r:id="rId6"/>
    <p:sldId id="641" r:id="rId7"/>
    <p:sldId id="722" r:id="rId8"/>
    <p:sldId id="573" r:id="rId9"/>
  </p:sldIdLst>
  <p:sldSz cx="9144000" cy="6858000" type="screen4x3"/>
  <p:notesSz cx="6834188" cy="99790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005426"/>
    <a:srgbClr val="FF0000"/>
    <a:srgbClr val="000066"/>
    <a:srgbClr val="C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24" autoAdjust="0"/>
  </p:normalViewPr>
  <p:slideViewPr>
    <p:cSldViewPr>
      <p:cViewPr varScale="1">
        <p:scale>
          <a:sx n="49" d="100"/>
          <a:sy n="49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32" y="-108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61686" cy="498409"/>
          </a:xfrm>
          <a:prstGeom prst="rect">
            <a:avLst/>
          </a:prstGeom>
        </p:spPr>
        <p:txBody>
          <a:bodyPr vert="horz" lIns="91540" tIns="45769" rIns="91540" bIns="4576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72510" y="6"/>
            <a:ext cx="2960157" cy="498409"/>
          </a:xfrm>
          <a:prstGeom prst="rect">
            <a:avLst/>
          </a:prstGeom>
        </p:spPr>
        <p:txBody>
          <a:bodyPr vert="horz" lIns="91540" tIns="45769" rIns="91540" bIns="4576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2A404A-EEF8-4CA1-BCDD-EBA22EB11F05}" type="datetimeFigureOut">
              <a:rPr lang="pt-BR"/>
              <a:pPr>
                <a:defRPr/>
              </a:pPr>
              <a:t>5/12/2012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6" y="9479073"/>
            <a:ext cx="2961686" cy="498409"/>
          </a:xfrm>
          <a:prstGeom prst="rect">
            <a:avLst/>
          </a:prstGeom>
        </p:spPr>
        <p:txBody>
          <a:bodyPr vert="horz" lIns="91540" tIns="45769" rIns="91540" bIns="4576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72510" y="9479073"/>
            <a:ext cx="2960157" cy="498409"/>
          </a:xfrm>
          <a:prstGeom prst="rect">
            <a:avLst/>
          </a:prstGeom>
        </p:spPr>
        <p:txBody>
          <a:bodyPr vert="horz" lIns="91540" tIns="45769" rIns="91540" bIns="4576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710D4D-40D0-4695-B2A8-3EC0E76271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2929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60157" cy="498409"/>
          </a:xfrm>
          <a:prstGeom prst="rect">
            <a:avLst/>
          </a:prstGeom>
        </p:spPr>
        <p:txBody>
          <a:bodyPr vert="horz" lIns="91540" tIns="45769" rIns="91540" bIns="457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72510" y="6"/>
            <a:ext cx="2960157" cy="498409"/>
          </a:xfrm>
          <a:prstGeom prst="rect">
            <a:avLst/>
          </a:prstGeom>
        </p:spPr>
        <p:txBody>
          <a:bodyPr vert="horz" lIns="91540" tIns="45769" rIns="91540" bIns="457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2EDBFC-DD7F-4186-B07D-9F95832C0DB5}" type="datetimeFigureOut">
              <a:rPr lang="pt-BR"/>
              <a:pPr>
                <a:defRPr/>
              </a:pPr>
              <a:t>5/12/2012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9300"/>
            <a:ext cx="4986337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0" tIns="45769" rIns="91540" bIns="4576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4645" y="4739535"/>
            <a:ext cx="5466435" cy="4491876"/>
          </a:xfrm>
          <a:prstGeom prst="rect">
            <a:avLst/>
          </a:prstGeom>
        </p:spPr>
        <p:txBody>
          <a:bodyPr vert="horz" lIns="91540" tIns="45769" rIns="91540" bIns="45769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6" y="9479073"/>
            <a:ext cx="2960157" cy="498409"/>
          </a:xfrm>
          <a:prstGeom prst="rect">
            <a:avLst/>
          </a:prstGeom>
        </p:spPr>
        <p:txBody>
          <a:bodyPr vert="horz" lIns="91540" tIns="45769" rIns="91540" bIns="457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72510" y="9479073"/>
            <a:ext cx="2960157" cy="498409"/>
          </a:xfrm>
          <a:prstGeom prst="rect">
            <a:avLst/>
          </a:prstGeom>
        </p:spPr>
        <p:txBody>
          <a:bodyPr vert="horz" lIns="91540" tIns="45769" rIns="91540" bIns="457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3D4E2D-DD22-418A-A538-BCEF56C170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84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7DE30-5879-4740-9ABB-45200CB22DFE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24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24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22BBEB3-1FB0-4E53-9B27-204120A57C4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22BBEB3-1FB0-4E53-9B27-204120A57C45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22BBEB3-1FB0-4E53-9B27-204120A57C45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22BBEB3-1FB0-4E53-9B27-204120A57C45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7164288" y="6237312"/>
          <a:ext cx="16430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58" name="CorelDRAW" r:id="rId3" imgW="3454400" imgH="575733" progId="">
                  <p:embed/>
                </p:oleObj>
              </mc:Choice>
              <mc:Fallback>
                <p:oleObj name="CorelDRAW" r:id="rId3" imgW="3454400" imgH="57573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6237312"/>
                        <a:ext cx="164306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 prst="hardEdge"/>
            <a:bevelB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504056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pt-BR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23528" y="6237312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pt-BR" sz="2000" b="1" kern="12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56B8C4-4623-4833-967B-40C747F5856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56B8C4-4623-4833-967B-40C747F585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0" y="6192838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-26988"/>
            <a:ext cx="9144000" cy="158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Ondulado 11"/>
          <p:cNvSpPr/>
          <p:nvPr/>
        </p:nvSpPr>
        <p:spPr>
          <a:xfrm>
            <a:off x="4635064" y="1212518"/>
            <a:ext cx="2267744" cy="1700808"/>
          </a:xfrm>
          <a:prstGeom prst="wave">
            <a:avLst>
              <a:gd name="adj1" fmla="val 4820"/>
              <a:gd name="adj2" fmla="val 0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Ondulado 22"/>
          <p:cNvSpPr/>
          <p:nvPr/>
        </p:nvSpPr>
        <p:spPr>
          <a:xfrm>
            <a:off x="0" y="1208880"/>
            <a:ext cx="2339752" cy="1700808"/>
          </a:xfrm>
          <a:prstGeom prst="wave">
            <a:avLst>
              <a:gd name="adj1" fmla="val 4820"/>
              <a:gd name="adj2" fmla="val 0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Ondulado 23"/>
          <p:cNvSpPr/>
          <p:nvPr/>
        </p:nvSpPr>
        <p:spPr>
          <a:xfrm>
            <a:off x="2330808" y="1224136"/>
            <a:ext cx="2304256" cy="1700808"/>
          </a:xfrm>
          <a:prstGeom prst="wave">
            <a:avLst>
              <a:gd name="adj1" fmla="val 4820"/>
              <a:gd name="adj2" fmla="val 0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Ondulado 24"/>
          <p:cNvSpPr/>
          <p:nvPr/>
        </p:nvSpPr>
        <p:spPr>
          <a:xfrm>
            <a:off x="6894960" y="1219340"/>
            <a:ext cx="2296338" cy="1700808"/>
          </a:xfrm>
          <a:prstGeom prst="wave">
            <a:avLst>
              <a:gd name="adj1" fmla="val 4820"/>
              <a:gd name="adj2" fmla="val 0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0" y="3234618"/>
            <a:ext cx="9144000" cy="15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Medida Provisória nº 579/2012</a:t>
            </a:r>
          </a:p>
          <a:p>
            <a:pPr algn="ctr">
              <a:lnSpc>
                <a:spcPct val="115000"/>
              </a:lnSpc>
              <a:defRPr/>
            </a:pPr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Setor Elétrico Brasileiro</a:t>
            </a:r>
          </a:p>
        </p:txBody>
      </p:sp>
      <p:graphicFrame>
        <p:nvGraphicFramePr>
          <p:cNvPr id="563202" name="Object 12"/>
          <p:cNvGraphicFramePr>
            <a:graphicFrameLocks noChangeAspect="1"/>
          </p:cNvGraphicFramePr>
          <p:nvPr/>
        </p:nvGraphicFramePr>
        <p:xfrm>
          <a:off x="2771775" y="320675"/>
          <a:ext cx="349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44" name="CorelDRAW" r:id="rId8" imgW="3454400" imgH="575733" progId="">
                  <p:embed/>
                </p:oleObj>
              </mc:Choice>
              <mc:Fallback>
                <p:oleObj name="CorelDRAW" r:id="rId8" imgW="3454400" imgH="57573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20675"/>
                        <a:ext cx="349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tângulo 29"/>
          <p:cNvSpPr/>
          <p:nvPr/>
        </p:nvSpPr>
        <p:spPr>
          <a:xfrm>
            <a:off x="0" y="5877272"/>
            <a:ext cx="9144000" cy="288032"/>
          </a:xfrm>
          <a:prstGeom prst="rect">
            <a:avLst/>
          </a:prstGeom>
          <a:solidFill>
            <a:srgbClr val="00206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32" name="Conector reto 31"/>
          <p:cNvCxnSpPr>
            <a:stCxn id="0" idx="1"/>
          </p:cNvCxnSpPr>
          <p:nvPr/>
        </p:nvCxnSpPr>
        <p:spPr>
          <a:xfrm rot="10800000" flipH="1">
            <a:off x="0" y="6021388"/>
            <a:ext cx="91440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0" y="6310444"/>
            <a:ext cx="614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Comissão de Defesa do Consumidor - Câmara dos Deputados</a:t>
            </a:r>
            <a:endParaRPr lang="pt-BR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664296" y="6309320"/>
            <a:ext cx="644420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05 de dezembro de 2012</a:t>
            </a:r>
            <a:endParaRPr lang="pt-BR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63224" name="CaixaDeTexto 10"/>
          <p:cNvSpPr txBox="1">
            <a:spLocks noChangeArrowheads="1"/>
          </p:cNvSpPr>
          <p:nvPr/>
        </p:nvSpPr>
        <p:spPr bwMode="auto">
          <a:xfrm>
            <a:off x="0" y="48688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Calibri" pitchFamily="34" charset="0"/>
              </a:rPr>
              <a:t>Marcelo Moraes</a:t>
            </a:r>
            <a:endParaRPr lang="pt-BR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C00000"/>
                </a:solidFill>
                <a:latin typeface="Calibri" pitchFamily="34" charset="0"/>
              </a:rPr>
              <a:t>Diretor de Relações Institucionais</a:t>
            </a:r>
            <a:endParaRPr lang="pt-BR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8748464" y="-99392"/>
            <a:ext cx="36004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A6F2122A-AD7D-457E-8DA5-42DD88B980C6}" type="slidenum">
              <a:rPr lang="pt-BR" sz="20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>
                <a:defRPr/>
              </a:pPr>
              <a:t>2</a:t>
            </a:fld>
            <a:endParaRPr lang="pt-BR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71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713" y="3827463"/>
            <a:ext cx="23272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050" y="1019175"/>
            <a:ext cx="13128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5863" y="4910138"/>
            <a:ext cx="15271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1113" y="5006975"/>
            <a:ext cx="2043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5225" y="1074738"/>
            <a:ext cx="16954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5350" y="3932238"/>
            <a:ext cx="218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40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2533650"/>
            <a:ext cx="21272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4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11550" y="1025525"/>
            <a:ext cx="18351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40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0613" y="2449513"/>
            <a:ext cx="17764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ângulo de cantos arredondados 26"/>
          <p:cNvSpPr/>
          <p:nvPr/>
        </p:nvSpPr>
        <p:spPr>
          <a:xfrm>
            <a:off x="587375" y="865188"/>
            <a:ext cx="8032750" cy="5111750"/>
          </a:xfrm>
          <a:prstGeom prst="round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71404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90888" y="2513013"/>
            <a:ext cx="237172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40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2788" y="3694113"/>
            <a:ext cx="246221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140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>
                <a:solidFill>
                  <a:schemeClr val="bg1"/>
                </a:solidFill>
              </a:rPr>
              <a:t>ASSOCIADOS DA ABIAPE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8748464" y="-99392"/>
            <a:ext cx="36004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A6F2122A-AD7D-457E-8DA5-42DD88B980C6}" type="slidenum">
              <a:rPr lang="pt-BR" sz="20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>
                <a:defRPr/>
              </a:pPr>
              <a:t>3</a:t>
            </a:fld>
            <a:endParaRPr lang="pt-BR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57140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MPV 579/2012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42910" y="1714488"/>
            <a:ext cx="80724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♦ </a:t>
            </a:r>
            <a:r>
              <a:rPr lang="pt-BR" b="1" dirty="0" smtClean="0"/>
              <a:t>Histórico de negociação: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   • Dezembro de 2008 – Associações convidadas para tratarem sobre o tema das Concessões do Setor Elétrico;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   • 2009 – Relatório de Trabalho – GT/MME;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   • Agosto de 2012 – Audiência Associações – MME.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48464" y="-9939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4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00298" y="14285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MPV 579/2012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1502688"/>
            <a:ext cx="35004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• MP 579/2012, de 11 de setembro de 2012;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• Decreto nº7.805, de 14 de setembro de 2012 – Regulamentando a MP 579/2012;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• Erros nas indenizações - Caso Três Irmãos;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•  MP 591, de 29 de novembro de 2012 – Altera a MP 579/2012;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•  Decreto nº 7.850, de 30 de novembro de 2012 – Regulamentando a MP 579/2012.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2844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Breve relato dos últimos 60 dias:</a:t>
            </a:r>
            <a:endParaRPr lang="pt-BR" b="1" dirty="0"/>
          </a:p>
        </p:txBody>
      </p:sp>
      <p:pic>
        <p:nvPicPr>
          <p:cNvPr id="10" name="Picture 2" descr="http://colunistas.ig.com.br/poder-economico/files/2012/09/DIL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4331" y="2143116"/>
            <a:ext cx="5279669" cy="345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48464" y="-9939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5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00298" y="14285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MPV 579/2012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3" cstate="print"/>
          <a:srcRect r="2439" b="35507"/>
          <a:stretch>
            <a:fillRect/>
          </a:stretch>
        </p:blipFill>
        <p:spPr bwMode="auto">
          <a:xfrm>
            <a:off x="0" y="1501982"/>
            <a:ext cx="2643174" cy="17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1271" name="Picture 7"/>
          <p:cNvPicPr>
            <a:picLocks noChangeAspect="1" noChangeArrowheads="1"/>
          </p:cNvPicPr>
          <p:nvPr/>
        </p:nvPicPr>
        <p:blipFill>
          <a:blip r:embed="rId4" cstate="print"/>
          <a:srcRect r="65816" b="67006"/>
          <a:stretch>
            <a:fillRect/>
          </a:stretch>
        </p:blipFill>
        <p:spPr bwMode="auto">
          <a:xfrm>
            <a:off x="0" y="3357562"/>
            <a:ext cx="2286016" cy="24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t="41016" r="38590" b="31229"/>
          <a:stretch>
            <a:fillRect/>
          </a:stretch>
        </p:blipFill>
        <p:spPr bwMode="auto">
          <a:xfrm>
            <a:off x="2564561" y="1714488"/>
            <a:ext cx="379338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1273" name="Picture 9" descr="http://2.bp.blogspot.com/-F-e4NGmAVQ8/T9Ec5JOTeNI/AAAAAAAABL8/xVTetL9JnX8/s1600/logo+GAZETA+DO+POVO.gif"/>
          <p:cNvPicPr>
            <a:picLocks noChangeAspect="1" noChangeArrowheads="1"/>
          </p:cNvPicPr>
          <p:nvPr/>
        </p:nvPicPr>
        <p:blipFill>
          <a:blip r:embed="rId6" cstate="print"/>
          <a:srcRect t="23148" b="30555"/>
          <a:stretch>
            <a:fillRect/>
          </a:stretch>
        </p:blipFill>
        <p:spPr bwMode="auto">
          <a:xfrm>
            <a:off x="2571736" y="928670"/>
            <a:ext cx="2333625" cy="71438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 l="2197" t="33203" r="37744" b="49219"/>
          <a:stretch>
            <a:fillRect/>
          </a:stretch>
        </p:blipFill>
        <p:spPr bwMode="auto">
          <a:xfrm>
            <a:off x="1714480" y="5572140"/>
            <a:ext cx="4857784" cy="106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 descr="http://www.seeklogo.com/images/G/GLOBO_COM-logo-555ECC1721-seeklogo.com.gif"/>
          <p:cNvPicPr>
            <a:picLocks noChangeAspect="1" noChangeArrowheads="1"/>
          </p:cNvPicPr>
          <p:nvPr/>
        </p:nvPicPr>
        <p:blipFill>
          <a:blip r:embed="rId8" cstate="print"/>
          <a:srcRect t="32000" b="32000"/>
          <a:stretch>
            <a:fillRect/>
          </a:stretch>
        </p:blipFill>
        <p:spPr bwMode="auto">
          <a:xfrm>
            <a:off x="2428860" y="5072074"/>
            <a:ext cx="1785950" cy="642942"/>
          </a:xfrm>
          <a:prstGeom prst="rect">
            <a:avLst/>
          </a:prstGeom>
          <a:noFill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 cstate="print"/>
          <a:srcRect l="2929" t="58594" r="44336" b="27734"/>
          <a:stretch>
            <a:fillRect/>
          </a:stretch>
        </p:blipFill>
        <p:spPr bwMode="auto">
          <a:xfrm>
            <a:off x="5265963" y="1500173"/>
            <a:ext cx="3806631" cy="65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 descr="http://www.pontoxp.com/wp-content/uploads/2010/09/VALOR-ECONOMIC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51715" y="785794"/>
            <a:ext cx="2071702" cy="710131"/>
          </a:xfrm>
          <a:prstGeom prst="rect">
            <a:avLst/>
          </a:prstGeom>
          <a:noFill/>
        </p:spPr>
      </p:pic>
      <p:pic>
        <p:nvPicPr>
          <p:cNvPr id="656386" name="Picture 2" descr="http://printerview.files.wordpress.com/2011/12/logo_brasileconomico.jpg"/>
          <p:cNvPicPr>
            <a:picLocks noChangeAspect="1" noChangeArrowheads="1"/>
          </p:cNvPicPr>
          <p:nvPr/>
        </p:nvPicPr>
        <p:blipFill>
          <a:blip r:embed="rId11" cstate="print"/>
          <a:srcRect t="10714" r="4999" b="14285"/>
          <a:stretch>
            <a:fillRect/>
          </a:stretch>
        </p:blipFill>
        <p:spPr bwMode="auto">
          <a:xfrm>
            <a:off x="6000760" y="3143248"/>
            <a:ext cx="2714644" cy="500066"/>
          </a:xfrm>
          <a:prstGeom prst="rect">
            <a:avLst/>
          </a:prstGeom>
          <a:noFill/>
        </p:spPr>
      </p:pic>
      <p:sp>
        <p:nvSpPr>
          <p:cNvPr id="656387" name="Rectangle 3"/>
          <p:cNvSpPr>
            <a:spLocks noChangeArrowheads="1"/>
          </p:cNvSpPr>
          <p:nvPr/>
        </p:nvSpPr>
        <p:spPr bwMode="auto">
          <a:xfrm>
            <a:off x="5929322" y="3857628"/>
            <a:ext cx="29289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Ação da Eletrobras fecha no menor nível em mais de sete anos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Brasil Econômico - Por Danielle Assalve/Reuters </a:t>
            </a:r>
            <a:b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16/11/12 20:14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643174" y="3143248"/>
            <a:ext cx="3143272" cy="1428760"/>
            <a:chOff x="2428860" y="3495074"/>
            <a:chExt cx="3143272" cy="1428760"/>
          </a:xfrm>
        </p:grpSpPr>
        <p:pic>
          <p:nvPicPr>
            <p:cNvPr id="21" name="Picture 4" descr="http://www.cambury.edu.br/blog/decoracaoepaisagismo/files/2012/05/logo-fsp1-300x128.jpg"/>
            <p:cNvPicPr>
              <a:picLocks noChangeAspect="1" noChangeArrowheads="1"/>
            </p:cNvPicPr>
            <p:nvPr/>
          </p:nvPicPr>
          <p:blipFill>
            <a:blip r:embed="rId12" cstate="print"/>
            <a:srcRect t="22857" r="-3111" b="31428"/>
            <a:stretch>
              <a:fillRect/>
            </a:stretch>
          </p:blipFill>
          <p:spPr bwMode="auto">
            <a:xfrm>
              <a:off x="2786050" y="3495074"/>
              <a:ext cx="2286016" cy="428628"/>
            </a:xfrm>
            <a:prstGeom prst="rect">
              <a:avLst/>
            </a:prstGeom>
            <a:noFill/>
          </p:spPr>
        </p:pic>
        <p:sp>
          <p:nvSpPr>
            <p:cNvPr id="22" name="Retângulo 21"/>
            <p:cNvSpPr/>
            <p:nvPr/>
          </p:nvSpPr>
          <p:spPr>
            <a:xfrm>
              <a:off x="2428860" y="4000504"/>
              <a:ext cx="31432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>
                  <a:solidFill>
                    <a:srgbClr val="FF9900"/>
                  </a:solidFill>
                </a:rPr>
                <a:t>Cesp recusa renovação antecipada das concessões e ação dispara</a:t>
              </a:r>
              <a:endParaRPr lang="pt-BR" dirty="0">
                <a:solidFill>
                  <a:srgbClr val="FF9900"/>
                </a:solidFill>
              </a:endParaRPr>
            </a:p>
          </p:txBody>
        </p:sp>
      </p:grpSp>
      <p:pic>
        <p:nvPicPr>
          <p:cNvPr id="24" name="Picture 4" descr="http://www.cambury.edu.br/blog/decoracaoepaisagismo/files/2012/05/logo-fsp1-300x128.jpg"/>
          <p:cNvPicPr>
            <a:picLocks noChangeAspect="1" noChangeArrowheads="1"/>
          </p:cNvPicPr>
          <p:nvPr/>
        </p:nvPicPr>
        <p:blipFill>
          <a:blip r:embed="rId12" cstate="print"/>
          <a:srcRect t="22857" r="-3111" b="31428"/>
          <a:stretch>
            <a:fillRect/>
          </a:stretch>
        </p:blipFill>
        <p:spPr bwMode="auto">
          <a:xfrm>
            <a:off x="0" y="1071546"/>
            <a:ext cx="2286016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charset="0"/>
              </a:rPr>
              <a:t>MPV 579/2012</a:t>
            </a:r>
            <a:endParaRPr lang="pt-BR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48464" y="-9939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6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645123" name="Picture 3" descr="http://www.valor.com.br/sites/default/files/gn/12/11/arte30cul-405-capa-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7500990" cy="5108153"/>
          </a:xfrm>
          <a:prstGeom prst="rect">
            <a:avLst/>
          </a:prstGeom>
          <a:noFill/>
        </p:spPr>
      </p:pic>
      <p:pic>
        <p:nvPicPr>
          <p:cNvPr id="8" name="Picture 12" descr="http://www.pontoxp.com/wp-content/uploads/2010/09/VALOR-ECONOM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43644"/>
            <a:ext cx="1667279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charset="0"/>
              </a:rPr>
              <a:t>MPV 579/2012</a:t>
            </a:r>
            <a:endParaRPr lang="pt-BR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48464" y="-9939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7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1500174"/>
            <a:ext cx="334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♦ </a:t>
            </a:r>
            <a:r>
              <a:rPr lang="pt-BR" b="1" dirty="0" smtClean="0"/>
              <a:t>UBP – Uso do Bem Público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0100" y="2285992"/>
            <a:ext cx="78149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• Problema:</a:t>
            </a:r>
          </a:p>
          <a:p>
            <a:r>
              <a:rPr lang="pt-BR" b="1" dirty="0" smtClean="0"/>
              <a:t>    - Usinas licitadas em 2000;</a:t>
            </a:r>
          </a:p>
          <a:p>
            <a:r>
              <a:rPr lang="pt-BR" b="1" dirty="0" smtClean="0"/>
              <a:t>    - Paradas por entraves ambientais.</a:t>
            </a:r>
          </a:p>
          <a:p>
            <a:endParaRPr lang="pt-BR" b="1" dirty="0" smtClean="0"/>
          </a:p>
          <a:p>
            <a:r>
              <a:rPr lang="pt-BR" b="1" dirty="0" smtClean="0"/>
              <a:t>• Solução:</a:t>
            </a:r>
          </a:p>
          <a:p>
            <a:r>
              <a:rPr lang="pt-BR" b="1" dirty="0" smtClean="0"/>
              <a:t>    - Reconstituição do equilíbrio econômico-financeiro dos contratos;</a:t>
            </a:r>
          </a:p>
          <a:p>
            <a:r>
              <a:rPr lang="pt-BR" b="1" dirty="0" smtClean="0"/>
              <a:t>    - Concatenação do pagamento.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8596" y="4857760"/>
            <a:ext cx="494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♦ </a:t>
            </a:r>
            <a:r>
              <a:rPr lang="pt-BR" b="1" dirty="0" smtClean="0"/>
              <a:t>Emendas à MP 579/12:  </a:t>
            </a:r>
            <a:r>
              <a:rPr lang="pt-BR" b="1" dirty="0" err="1" smtClean="0"/>
              <a:t>Nºs</a:t>
            </a:r>
            <a:r>
              <a:rPr lang="pt-BR" b="1" dirty="0" smtClean="0"/>
              <a:t> 151, 257 e 259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ChangeArrowheads="1"/>
          </p:cNvSpPr>
          <p:nvPr/>
        </p:nvSpPr>
        <p:spPr bwMode="auto">
          <a:xfrm>
            <a:off x="1033692" y="2514600"/>
            <a:ext cx="697819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000" b="1" dirty="0">
                <a:solidFill>
                  <a:srgbClr val="000066"/>
                </a:solidFill>
                <a:latin typeface="Verdana" pitchFamily="34" charset="0"/>
              </a:rPr>
              <a:t>ASSOCIAÇÃO BRASILEIRA DOS INVESTIDORES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000" b="1" dirty="0">
                <a:solidFill>
                  <a:srgbClr val="000066"/>
                </a:solidFill>
                <a:latin typeface="Verdana" pitchFamily="34" charset="0"/>
              </a:rPr>
              <a:t>EM AUTOPRODUÇÃO DE ENERGIA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000" b="1" dirty="0">
                <a:solidFill>
                  <a:srgbClr val="000066"/>
                </a:solidFill>
                <a:latin typeface="Verdana" pitchFamily="34" charset="0"/>
              </a:rPr>
              <a:t>(61) 3326-7122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000" b="1" dirty="0" smtClean="0">
                <a:solidFill>
                  <a:srgbClr val="990033"/>
                </a:solidFill>
                <a:latin typeface="Verdana" pitchFamily="34" charset="0"/>
              </a:rPr>
              <a:t>www.abiape.com.br</a:t>
            </a:r>
          </a:p>
        </p:txBody>
      </p:sp>
      <p:graphicFrame>
        <p:nvGraphicFramePr>
          <p:cNvPr id="524290" name="Object 12"/>
          <p:cNvGraphicFramePr>
            <a:graphicFrameLocks noChangeAspect="1"/>
          </p:cNvGraphicFramePr>
          <p:nvPr/>
        </p:nvGraphicFramePr>
        <p:xfrm>
          <a:off x="2699792" y="1412776"/>
          <a:ext cx="3495675" cy="659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94" name="CorelDRAW" r:id="rId4" imgW="3454400" imgH="575733" progId="">
                  <p:embed/>
                </p:oleObj>
              </mc:Choice>
              <mc:Fallback>
                <p:oleObj name="CorelDRAW" r:id="rId4" imgW="3454400" imgH="57573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412776"/>
                        <a:ext cx="3495675" cy="659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MUITO OBRIGADO!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14066</TotalTime>
  <Words>269</Words>
  <Application>Microsoft Office PowerPoint</Application>
  <PresentationFormat>Apresentação na tela (4:3)</PresentationFormat>
  <Paragraphs>62</Paragraphs>
  <Slides>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Cristiano</dc:creator>
  <cp:lastModifiedBy>Marcus Achiles Santana Soares e Barros</cp:lastModifiedBy>
  <cp:revision>1468</cp:revision>
  <dcterms:created xsi:type="dcterms:W3CDTF">2009-10-27T01:16:39Z</dcterms:created>
  <dcterms:modified xsi:type="dcterms:W3CDTF">2012-12-05T11:47:58Z</dcterms:modified>
</cp:coreProperties>
</file>