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332" r:id="rId2"/>
    <p:sldId id="337" r:id="rId3"/>
    <p:sldId id="333" r:id="rId4"/>
    <p:sldId id="338" r:id="rId5"/>
    <p:sldId id="339" r:id="rId6"/>
    <p:sldId id="340" r:id="rId7"/>
    <p:sldId id="341" r:id="rId8"/>
    <p:sldId id="334" r:id="rId9"/>
    <p:sldId id="342" r:id="rId10"/>
    <p:sldId id="335" r:id="rId11"/>
    <p:sldId id="336" r:id="rId12"/>
  </p:sldIdLst>
  <p:sldSz cx="9144000" cy="6858000" type="screen4x3"/>
  <p:notesSz cx="6769100" cy="9906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13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800000"/>
    <a:srgbClr val="002E15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8" autoAdjust="0"/>
    <p:restoredTop sz="94577" autoAdjust="0"/>
  </p:normalViewPr>
  <p:slideViewPr>
    <p:cSldViewPr>
      <p:cViewPr varScale="1">
        <p:scale>
          <a:sx n="110" d="100"/>
          <a:sy n="110" d="100"/>
        </p:scale>
        <p:origin x="165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788" y="-78"/>
      </p:cViewPr>
      <p:guideLst>
        <p:guide orient="horz" pos="3120"/>
        <p:guide pos="21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327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34257" y="0"/>
            <a:ext cx="293327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E334A7-AD20-4CD7-A214-024E59AD0B16}" type="datetimeFigureOut">
              <a:rPr lang="pt-BR" smtClean="0"/>
              <a:t>03/12/2017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3327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34257" y="9408981"/>
            <a:ext cx="293327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BC74B6-34E8-47B9-8BBA-712C79F6C9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20333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327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34257" y="0"/>
            <a:ext cx="293327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CA7A04-3A67-4B6C-B35C-293B16C2C0EB}" type="datetimeFigureOut">
              <a:rPr lang="pt-BR" smtClean="0"/>
              <a:pPr/>
              <a:t>03/12/2017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080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6910" y="4705350"/>
            <a:ext cx="541528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3327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34257" y="9408981"/>
            <a:ext cx="293327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BAFBD-34CA-4E82-B6FA-BAF8AE526994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36352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18BC6-7751-4391-9CDF-F46721ECAF00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03/12/2017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6A354-6307-479B-945E-A481D1D7ECDD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307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918BC-B671-457A-86BE-DFF4732AB482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03/12/2017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56949-43F5-4FEF-B8DE-0835688AFF8C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369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6EE8FC-622E-452C-807F-95DDEFB22C8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03/12/2017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AC72B-2E21-4B26-BFB7-5FA3B0CA4610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663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512C9-A806-4B0F-98D8-7B94DFF2E60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03/12/2017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1A182-7F9C-4DBF-8337-FCB46FC1C933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085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F5907-70D4-4D6E-B3BC-71B85E76E44B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03/12/2017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1DB99-7E3E-4C07-91CA-C4B3F52B095B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629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DA5F6-146E-4939-829A-4E181A072F3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03/12/2017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A1285-1C33-4334-B095-072780E81412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798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A8D6D-59C8-422E-A20A-9C6586E0A5C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03/12/2017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46400-6380-412F-AC5B-619DC01A4B8E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267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6850C-A91B-43C9-BEF1-786FFEF5B93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03/12/2017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189B8-A6BA-482C-B351-18EBCD421249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280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CF729-1C08-40D2-8835-B29EF61FCED0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03/12/2017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C49E0-0475-41AF-98FC-CEE44A2A14A9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82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103D6-DE85-4DC1-8C21-CD5147AD4C1B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03/12/2017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82B34-5DA3-4196-AB99-1F2E9F5162E3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753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4EF83-75FA-491F-A0A2-66712CE3EE8A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03/12/2017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4CFFA-42DE-427A-9655-39E7DC5BA017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155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98CF892-D734-4F45-AB55-868B0C0F8D43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03/12/2017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5AA4285-8644-40EB-BEF5-94AD71DBFCA8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893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500430" y="1500175"/>
            <a:ext cx="53578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i="1" dirty="0">
              <a:solidFill>
                <a:srgbClr val="4F81B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pt-BR" sz="20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pt-BR" sz="20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pt-BR" sz="20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                                                           </a:t>
            </a:r>
            <a:endParaRPr lang="pt-BR" sz="20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14282" y="1285860"/>
            <a:ext cx="8643998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</a:p>
          <a:p>
            <a:pPr algn="ctr"/>
            <a:endParaRPr lang="pt-BR" sz="3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pt-BR" i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pt-BR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pt-BR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pt-BR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pt-BR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pt-BR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pt-BR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pt-BR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pt-BR" sz="2000" b="1" dirty="0">
              <a:solidFill>
                <a:prstClr val="black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0505" y="1844824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Comissão de Defesa do Consumidor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627313" y="332656"/>
            <a:ext cx="5945187" cy="7848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45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</a:t>
            </a:r>
            <a:r>
              <a:rPr lang="pt-BR" sz="3500" b="1" dirty="0">
                <a:solidFill>
                  <a:srgbClr val="002E1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AUDIÊNCIA PUBLICA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0DB25461-9B2F-A345-80CC-0400539F2C30}"/>
              </a:ext>
            </a:extLst>
          </p:cNvPr>
          <p:cNvSpPr/>
          <p:nvPr/>
        </p:nvSpPr>
        <p:spPr>
          <a:xfrm>
            <a:off x="20505" y="3062570"/>
            <a:ext cx="9144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Requerimento 193/2017: </a:t>
            </a:r>
            <a:r>
              <a:rPr lang="pt-BR" sz="20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Solicita que seja realizada audiência pública para tratar da aplicação de multas pelo Conselho Regional de Farmácia  do Estado de São Paulo a clínicas e consultórios médicos. (Dep. Ricardo Izar)</a:t>
            </a:r>
            <a:endParaRPr lang="pt-BR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50198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500430" y="1500175"/>
            <a:ext cx="53578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i="1" dirty="0">
              <a:solidFill>
                <a:srgbClr val="4F81B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pt-BR" sz="20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pt-BR" sz="20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pt-BR" sz="20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                                                           </a:t>
            </a:r>
            <a:endParaRPr lang="pt-BR" sz="20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2627313" y="332656"/>
            <a:ext cx="5945187" cy="7848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45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</a:t>
            </a:r>
            <a:r>
              <a:rPr lang="pt-BR" sz="3500" b="1" dirty="0">
                <a:solidFill>
                  <a:srgbClr val="002E1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Resoluções abusivas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8481E0A2-C198-154C-9D1E-CF9C0DD311A1}"/>
              </a:ext>
            </a:extLst>
          </p:cNvPr>
          <p:cNvSpPr/>
          <p:nvPr/>
        </p:nvSpPr>
        <p:spPr>
          <a:xfrm>
            <a:off x="36512" y="1412776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CFF – Resolução 585/2013: </a:t>
            </a:r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Ementa: regulamenta as atribuições clínicas do farmacêutico e dá outras providências.</a:t>
            </a:r>
          </a:p>
          <a:p>
            <a:pPr algn="just"/>
            <a:r>
              <a:rPr lang="pt-B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art. 7º, VII – prover a consulta farmacêutica em consultório farmacêutico</a:t>
            </a:r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ou em outro ambiente adequado, que garanta a privacidade do atendimento.</a:t>
            </a:r>
            <a:endParaRPr lang="pt-BR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FCE495E5-5657-3B4F-87F3-C01DC75D8E1A}"/>
              </a:ext>
            </a:extLst>
          </p:cNvPr>
          <p:cNvSpPr/>
          <p:nvPr/>
        </p:nvSpPr>
        <p:spPr>
          <a:xfrm>
            <a:off x="35496" y="3356992"/>
            <a:ext cx="91440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CFF – Resolução 586/2013: </a:t>
            </a:r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Ementa: regulamenta a prescrição farmacêutica e dá outras providências.</a:t>
            </a:r>
          </a:p>
          <a:p>
            <a:pPr algn="just"/>
            <a:r>
              <a:rPr lang="pt-B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art. 1º – </a:t>
            </a:r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regulamentar a </a:t>
            </a:r>
            <a:r>
              <a:rPr lang="pt-B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prescrição farmacêutica</a:t>
            </a:r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(...).</a:t>
            </a:r>
            <a:endParaRPr lang="pt-BR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85450DA0-01EE-134B-89B0-6B4A7C2BE7E3}"/>
              </a:ext>
            </a:extLst>
          </p:cNvPr>
          <p:cNvSpPr/>
          <p:nvPr/>
        </p:nvSpPr>
        <p:spPr>
          <a:xfrm>
            <a:off x="35496" y="4810507"/>
            <a:ext cx="9144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CFF – Resolução 648/2017: </a:t>
            </a:r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Ementa: regulamenta o procedimento de fiscalização dos </a:t>
            </a:r>
            <a:r>
              <a:rPr lang="pt-BR" sz="2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CRF’s</a:t>
            </a:r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dá outras providências.</a:t>
            </a:r>
          </a:p>
          <a:p>
            <a:pPr algn="just"/>
            <a:r>
              <a:rPr lang="pt-B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ANEXO III – 1,14 e 15: </a:t>
            </a:r>
          </a:p>
          <a:p>
            <a:pPr algn="just"/>
            <a:r>
              <a:rPr lang="pt-BR" sz="20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pt-BR" sz="20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farmácia </a:t>
            </a:r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equivalente à hospitalar (...): </a:t>
            </a:r>
            <a:r>
              <a:rPr lang="pt-B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(clinicas)</a:t>
            </a:r>
            <a:endParaRPr lang="pt-BR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7149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500430" y="1500175"/>
            <a:ext cx="53578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i="1" dirty="0">
              <a:solidFill>
                <a:srgbClr val="4F81B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pt-BR" sz="20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pt-BR" sz="20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pt-BR" sz="20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                                                           </a:t>
            </a:r>
            <a:endParaRPr lang="pt-BR" sz="20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0505" y="2980109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Pela incompetência legal dos Conselhos Regionais de Farmácia de promoverem fiscalização (</a:t>
            </a:r>
            <a:r>
              <a:rPr lang="pt-BR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CRM’s</a:t>
            </a:r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ANVISA) nas clínicas e consultórios médicos. 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627313" y="332656"/>
            <a:ext cx="5945187" cy="7848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45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</a:t>
            </a:r>
            <a:r>
              <a:rPr lang="pt-BR" sz="3500" b="1" dirty="0">
                <a:solidFill>
                  <a:srgbClr val="002E1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CONCLUSÃO </a:t>
            </a:r>
          </a:p>
        </p:txBody>
      </p:sp>
    </p:spTree>
    <p:extLst>
      <p:ext uri="{BB962C8B-B14F-4D97-AF65-F5344CB8AC3E}">
        <p14:creationId xmlns:p14="http://schemas.microsoft.com/office/powerpoint/2010/main" val="3884101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500430" y="1500175"/>
            <a:ext cx="53578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i="1" dirty="0">
              <a:solidFill>
                <a:srgbClr val="4F81B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pt-BR" sz="20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pt-BR" sz="20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pt-BR" sz="20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                                                           </a:t>
            </a:r>
            <a:endParaRPr lang="pt-BR" sz="20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0505" y="1556792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PRINCIPIO DA LEGALIDADE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627313" y="332656"/>
            <a:ext cx="5945187" cy="7848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45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</a:t>
            </a:r>
            <a:r>
              <a:rPr lang="pt-BR" sz="3500" b="1" dirty="0">
                <a:solidFill>
                  <a:srgbClr val="002E1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DIREITO PÚBLICO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BB874150-94CD-834C-B617-F0D5ACEE5E63}"/>
              </a:ext>
            </a:extLst>
          </p:cNvPr>
          <p:cNvSpPr/>
          <p:nvPr/>
        </p:nvSpPr>
        <p:spPr>
          <a:xfrm>
            <a:off x="20505" y="2852936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Representa uma garantia para os administrados, pois, qualquer ato da Administração Pública somente terá validade se respaldado em lei.</a:t>
            </a:r>
            <a:endParaRPr lang="pt-BR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656FC2C4-FAB5-4B4C-A43C-24D967CFDDF4}"/>
              </a:ext>
            </a:extLst>
          </p:cNvPr>
          <p:cNvSpPr/>
          <p:nvPr/>
        </p:nvSpPr>
        <p:spPr>
          <a:xfrm>
            <a:off x="35496" y="4973106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20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Só se pode fazer o que a lei expressamente autorizar ou determinar.</a:t>
            </a:r>
          </a:p>
        </p:txBody>
      </p:sp>
    </p:spTree>
    <p:extLst>
      <p:ext uri="{BB962C8B-B14F-4D97-AF65-F5344CB8AC3E}">
        <p14:creationId xmlns:p14="http://schemas.microsoft.com/office/powerpoint/2010/main" val="662539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500430" y="1500175"/>
            <a:ext cx="53578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i="1" dirty="0">
              <a:solidFill>
                <a:srgbClr val="4F81B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pt-BR" sz="20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pt-BR" sz="20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pt-BR" sz="20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                                                           </a:t>
            </a:r>
            <a:endParaRPr lang="pt-BR" sz="20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0505" y="170080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Decreto no. 20.931 (11/</a:t>
            </a:r>
            <a:r>
              <a:rPr lang="pt-BR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jan</a:t>
            </a:r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/1932)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627313" y="332656"/>
            <a:ext cx="5945187" cy="7848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45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</a:t>
            </a:r>
            <a:r>
              <a:rPr lang="pt-BR" sz="3500" b="1" dirty="0">
                <a:solidFill>
                  <a:srgbClr val="002E1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COMPETÊNCIAS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F96997F1-FB5A-004C-9F04-E5011FB1B60A}"/>
              </a:ext>
            </a:extLst>
          </p:cNvPr>
          <p:cNvSpPr/>
          <p:nvPr/>
        </p:nvSpPr>
        <p:spPr>
          <a:xfrm>
            <a:off x="20505" y="2852936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Regulamenta o </a:t>
            </a:r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exercício da medicina</a:t>
            </a:r>
            <a:r>
              <a:rPr lang="pt-BR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da odontologia, da medicina veterinária e das profissões de </a:t>
            </a:r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farmacêutico</a:t>
            </a:r>
            <a:r>
              <a:rPr lang="pt-BR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parteira e enfermeiro.</a:t>
            </a:r>
            <a:endParaRPr lang="pt-BR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62B46B46-2247-9343-AD72-8BAD5E000360}"/>
              </a:ext>
            </a:extLst>
          </p:cNvPr>
          <p:cNvSpPr/>
          <p:nvPr/>
        </p:nvSpPr>
        <p:spPr>
          <a:xfrm>
            <a:off x="35496" y="4653136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16: É vedado ao médico: </a:t>
            </a:r>
          </a:p>
          <a:p>
            <a:pPr algn="just"/>
            <a:r>
              <a:rPr lang="pt-BR" sz="2000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</a:t>
            </a:r>
            <a:r>
              <a:rPr lang="pt-BR" sz="20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Fazer parte, quando exerça a clinica, de empresa que explore a indústria farmacêutica ou seu comércio (...). </a:t>
            </a:r>
          </a:p>
          <a:p>
            <a:pPr algn="just"/>
            <a:r>
              <a:rPr lang="pt-BR" sz="2000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</a:t>
            </a:r>
            <a:r>
              <a:rPr lang="pt-BR" sz="20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Exercer simultaneamente as profissões de médico e farmacêutico (...).</a:t>
            </a:r>
          </a:p>
        </p:txBody>
      </p:sp>
    </p:spTree>
    <p:extLst>
      <p:ext uri="{BB962C8B-B14F-4D97-AF65-F5344CB8AC3E}">
        <p14:creationId xmlns:p14="http://schemas.microsoft.com/office/powerpoint/2010/main" val="301937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500430" y="1500175"/>
            <a:ext cx="53578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i="1" dirty="0">
              <a:solidFill>
                <a:srgbClr val="4F81B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pt-BR" sz="20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pt-BR" sz="20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pt-BR" sz="20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                                                           </a:t>
            </a:r>
            <a:endParaRPr lang="pt-BR" sz="20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0505" y="134076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Lei 3.268 (30/set/1957)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483767" y="188640"/>
            <a:ext cx="6048673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45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</a:t>
            </a:r>
            <a:r>
              <a:rPr lang="pt-BR" sz="3500" b="1" dirty="0">
                <a:solidFill>
                  <a:srgbClr val="002E1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Competência dos </a:t>
            </a:r>
            <a:r>
              <a:rPr lang="pt-BR" sz="3500" b="1" dirty="0" err="1">
                <a:solidFill>
                  <a:srgbClr val="002E1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CRM’s</a:t>
            </a:r>
            <a:endParaRPr lang="pt-BR" sz="3500" b="1" dirty="0">
              <a:solidFill>
                <a:srgbClr val="002E1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E8624159-CFAE-EE42-B11A-6D95C6D7E6CA}"/>
              </a:ext>
            </a:extLst>
          </p:cNvPr>
          <p:cNvSpPr/>
          <p:nvPr/>
        </p:nvSpPr>
        <p:spPr>
          <a:xfrm>
            <a:off x="36512" y="1887215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Dispõe sobre os Conselhos de Medicina, e dá outras providências. 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A1D26BEF-88CB-5041-9D2E-B71C0D9F17EB}"/>
              </a:ext>
            </a:extLst>
          </p:cNvPr>
          <p:cNvSpPr/>
          <p:nvPr/>
        </p:nvSpPr>
        <p:spPr>
          <a:xfrm>
            <a:off x="36512" y="2492896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Lei 12.842 (10/</a:t>
            </a:r>
            <a:r>
              <a:rPr lang="pt-BR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</a:t>
            </a:r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/2013)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7B42ADC8-12CD-504A-ABCB-426CBFA3601B}"/>
              </a:ext>
            </a:extLst>
          </p:cNvPr>
          <p:cNvSpPr/>
          <p:nvPr/>
        </p:nvSpPr>
        <p:spPr>
          <a:xfrm>
            <a:off x="36512" y="3016116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Dispõe sobre o exercício da Medicina. 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6BEACDE2-B1A0-E441-83A3-6D37A9DEA8C7}"/>
              </a:ext>
            </a:extLst>
          </p:cNvPr>
          <p:cNvSpPr/>
          <p:nvPr/>
        </p:nvSpPr>
        <p:spPr>
          <a:xfrm>
            <a:off x="35496" y="362586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Lei 6.839</a:t>
            </a:r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(30/out/1980)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E3FA1F82-7B01-EF49-AC46-06B6048D179E}"/>
              </a:ext>
            </a:extLst>
          </p:cNvPr>
          <p:cNvSpPr/>
          <p:nvPr/>
        </p:nvSpPr>
        <p:spPr>
          <a:xfrm>
            <a:off x="35496" y="4226312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Dispõe sobre o registro de empresas nas entidades fiscalizadoras do exercício de profissões.</a:t>
            </a:r>
          </a:p>
          <a:p>
            <a:pPr algn="just"/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Art.1º - O registro de empresas e a anotação dos profissionais habilitados, delas encarregados, serão obrigatórios nas entidades competentes para a fiscalização do exercício das diversas profissões, </a:t>
            </a:r>
            <a:r>
              <a:rPr lang="pt-B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 razão da atividade básica </a:t>
            </a:r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 em relação àquela pela qual prestem serviços a terceiros.   </a:t>
            </a:r>
          </a:p>
        </p:txBody>
      </p:sp>
    </p:spTree>
    <p:extLst>
      <p:ext uri="{BB962C8B-B14F-4D97-AF65-F5344CB8AC3E}">
        <p14:creationId xmlns:p14="http://schemas.microsoft.com/office/powerpoint/2010/main" val="3901271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500430" y="1500175"/>
            <a:ext cx="53578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i="1" dirty="0">
              <a:solidFill>
                <a:srgbClr val="4F81B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pt-BR" sz="20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pt-BR" sz="20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pt-BR" sz="20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                                                           </a:t>
            </a:r>
            <a:endParaRPr lang="pt-BR" sz="20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0505" y="134076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Lei 3.820 (11/</a:t>
            </a:r>
            <a:r>
              <a:rPr lang="pt-BR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</a:t>
            </a:r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/1960)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483767" y="188640"/>
            <a:ext cx="6048673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45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</a:t>
            </a:r>
            <a:r>
              <a:rPr lang="pt-BR" sz="3500" b="1" dirty="0">
                <a:solidFill>
                  <a:srgbClr val="002E1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Competência dos </a:t>
            </a:r>
            <a:r>
              <a:rPr lang="pt-BR" sz="3500" b="1" dirty="0" err="1">
                <a:solidFill>
                  <a:srgbClr val="002E1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CRF’s</a:t>
            </a:r>
            <a:endParaRPr lang="pt-BR" sz="3500" b="1" dirty="0">
              <a:solidFill>
                <a:srgbClr val="002E1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E8624159-CFAE-EE42-B11A-6D95C6D7E6CA}"/>
              </a:ext>
            </a:extLst>
          </p:cNvPr>
          <p:cNvSpPr/>
          <p:nvPr/>
        </p:nvSpPr>
        <p:spPr>
          <a:xfrm>
            <a:off x="36512" y="1915085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Cria o Conselho Federal e os Conselhos Regionais de farmácia, e dá outras providências. </a:t>
            </a:r>
          </a:p>
          <a:p>
            <a:pPr algn="just"/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Art.1º - (...) destinados a zelar pela fiel observância dos princípios éticos e da disciplina da classe dos que exercem atividades profissionais farmacêuticas no País.</a:t>
            </a:r>
          </a:p>
          <a:p>
            <a:pPr algn="just"/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10 – As atribuições dos Conselhos Regionais são as seguintes:</a:t>
            </a:r>
          </a:p>
          <a:p>
            <a:pPr algn="just"/>
            <a:r>
              <a:rPr lang="pt-BR" sz="2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Fiscalizar o exercício da profissão, (...), bem como enviando às autoridades competentes relatórios documentados sobre os fatos que apurarem e cuja solução não seja de sua alçada.</a:t>
            </a:r>
          </a:p>
          <a:p>
            <a:pPr algn="just"/>
            <a:endParaRPr lang="pt-BR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1F835463-8C5F-8A4A-8EF7-085872BB8213}"/>
              </a:ext>
            </a:extLst>
          </p:cNvPr>
          <p:cNvSpPr/>
          <p:nvPr/>
        </p:nvSpPr>
        <p:spPr>
          <a:xfrm>
            <a:off x="35496" y="4849996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Decreto 85.878 (7/</a:t>
            </a:r>
            <a:r>
              <a:rPr lang="pt-BR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abr</a:t>
            </a:r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/1981)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E397AEF0-AAF7-F748-A619-4E874838D38C}"/>
              </a:ext>
            </a:extLst>
          </p:cNvPr>
          <p:cNvSpPr/>
          <p:nvPr/>
        </p:nvSpPr>
        <p:spPr>
          <a:xfrm>
            <a:off x="35496" y="5365665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Estabelece normas para execução da Lei 3.820, (...), sobre o exercício da profissão de farmacêutico, e dá outras providências.</a:t>
            </a:r>
          </a:p>
          <a:p>
            <a:pPr algn="just"/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Art.1º - são atribuições privativas dos profissionais farmacêuticos: </a:t>
            </a:r>
          </a:p>
        </p:txBody>
      </p:sp>
    </p:spTree>
    <p:extLst>
      <p:ext uri="{BB962C8B-B14F-4D97-AF65-F5344CB8AC3E}">
        <p14:creationId xmlns:p14="http://schemas.microsoft.com/office/powerpoint/2010/main" val="4023164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500430" y="1500175"/>
            <a:ext cx="53578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i="1" dirty="0">
              <a:solidFill>
                <a:srgbClr val="4F81B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pt-BR" sz="20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pt-BR" sz="20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pt-BR" sz="20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                                                           </a:t>
            </a:r>
            <a:endParaRPr lang="pt-BR" sz="20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0505" y="134076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Resolução 648 (30/</a:t>
            </a:r>
            <a:r>
              <a:rPr lang="pt-BR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ago</a:t>
            </a:r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/2017)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483767" y="188640"/>
            <a:ext cx="6048673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45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</a:t>
            </a:r>
            <a:r>
              <a:rPr lang="pt-BR" sz="3500" b="1" dirty="0">
                <a:solidFill>
                  <a:srgbClr val="002E1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Competência dos </a:t>
            </a:r>
            <a:r>
              <a:rPr lang="pt-BR" sz="3500" b="1" dirty="0" err="1">
                <a:solidFill>
                  <a:srgbClr val="002E1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CRF’s</a:t>
            </a:r>
            <a:endParaRPr lang="pt-BR" sz="3500" b="1" dirty="0">
              <a:solidFill>
                <a:srgbClr val="002E1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E8624159-CFAE-EE42-B11A-6D95C6D7E6CA}"/>
              </a:ext>
            </a:extLst>
          </p:cNvPr>
          <p:cNvSpPr/>
          <p:nvPr/>
        </p:nvSpPr>
        <p:spPr>
          <a:xfrm>
            <a:off x="36512" y="1940634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Ementa: Regulamenta o procedimento de fiscalização dos CRF e dá outras providências.</a:t>
            </a:r>
          </a:p>
          <a:p>
            <a:pPr algn="just"/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Considerando que as empresas e os estabelecimentos que exploram serviços para os quais são necessárias atividades de profissional farmacêutico (...).</a:t>
            </a:r>
          </a:p>
          <a:p>
            <a:pPr algn="just"/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Considerando as </a:t>
            </a:r>
            <a:r>
              <a:rPr lang="pt-B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legislações sanitárias do MS e da ANVISA</a:t>
            </a:r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bem como as resoluções  do CFF </a:t>
            </a:r>
            <a:r>
              <a:rPr lang="pt-B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referente ao registro e fiscalização </a:t>
            </a:r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das empresas e dos estabelecimentos  que desenvolvam atividades para os quais é necessário profissional farmacêutico (...).</a:t>
            </a:r>
          </a:p>
          <a:p>
            <a:pPr algn="just"/>
            <a:endParaRPr lang="pt-BR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ANEXO III – relatórios de atividades fiscal - </a:t>
            </a:r>
          </a:p>
          <a:p>
            <a:pPr marL="457200" indent="-457200" algn="just">
              <a:buAutoNum type="arabicPeriod"/>
            </a:pPr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Definição dos tipos de estabelecimento:</a:t>
            </a:r>
          </a:p>
          <a:p>
            <a:pPr algn="just"/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t-B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12. farmácia hospitalar privada</a:t>
            </a:r>
          </a:p>
          <a:p>
            <a:pPr algn="just"/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14. farmácia equivalente a hospitalar privada: destinada ao atendimento de pacientes (...) (</a:t>
            </a:r>
            <a:r>
              <a:rPr lang="pt-BR" sz="2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radiofarmacia</a:t>
            </a:r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sz="2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nutr.parenteral</a:t>
            </a:r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clínicas(?)</a:t>
            </a:r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(...)	   </a:t>
            </a:r>
          </a:p>
          <a:p>
            <a:pPr algn="just"/>
            <a:endParaRPr lang="pt-BR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67423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500430" y="1500175"/>
            <a:ext cx="53578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i="1" dirty="0">
              <a:solidFill>
                <a:srgbClr val="4F81B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pt-BR" sz="20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pt-BR" sz="20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pt-BR" sz="20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                                                           </a:t>
            </a:r>
            <a:endParaRPr lang="pt-BR" sz="20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0505" y="134076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Portaria 344 (12/</a:t>
            </a:r>
            <a:r>
              <a:rPr lang="pt-BR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</a:t>
            </a:r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/1998)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483767" y="188640"/>
            <a:ext cx="6048673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45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</a:t>
            </a:r>
            <a:r>
              <a:rPr lang="pt-BR" sz="3500" b="1" dirty="0">
                <a:solidFill>
                  <a:srgbClr val="002E1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Competência da ANVISA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E8624159-CFAE-EE42-B11A-6D95C6D7E6CA}"/>
              </a:ext>
            </a:extLst>
          </p:cNvPr>
          <p:cNvSpPr/>
          <p:nvPr/>
        </p:nvSpPr>
        <p:spPr>
          <a:xfrm>
            <a:off x="36512" y="1887215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Aprova o Regulamento Técnico sobre substâncias e medicamentos sujeitos a controle especial.</a:t>
            </a:r>
          </a:p>
          <a:p>
            <a:pPr algn="just"/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</a:t>
            </a:r>
            <a:r>
              <a:rPr lang="pt-B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livro de registro específico</a:t>
            </a:r>
          </a:p>
          <a:p>
            <a:pPr algn="just"/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art. 2º (autorização para distribuir) – (...) é obrigatória a obtenção de </a:t>
            </a:r>
            <a:r>
              <a:rPr lang="pt-B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autorização especial</a:t>
            </a:r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concedida pela Secr. de Vigilância Sanitária do MS.</a:t>
            </a:r>
          </a:p>
          <a:p>
            <a:pPr algn="just"/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parágrafo 2º- A </a:t>
            </a:r>
            <a:r>
              <a:rPr lang="pt-B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autoridade Sanitária local</a:t>
            </a:r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procederá a </a:t>
            </a:r>
            <a:r>
              <a:rPr lang="pt-B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inspeção do estabelecimento </a:t>
            </a:r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vinculado à empresa postulante da AE.</a:t>
            </a:r>
          </a:p>
          <a:p>
            <a:pPr algn="just"/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 </a:t>
            </a:r>
          </a:p>
          <a:p>
            <a:pPr algn="just"/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6BEACDE2-B1A0-E441-83A3-6D37A9DEA8C7}"/>
              </a:ext>
            </a:extLst>
          </p:cNvPr>
          <p:cNvSpPr/>
          <p:nvPr/>
        </p:nvSpPr>
        <p:spPr>
          <a:xfrm>
            <a:off x="1475656" y="4732694"/>
            <a:ext cx="46805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Lei 6.839</a:t>
            </a:r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(30/out/1980)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E3FA1F82-7B01-EF49-AC46-06B6048D179E}"/>
              </a:ext>
            </a:extLst>
          </p:cNvPr>
          <p:cNvSpPr/>
          <p:nvPr/>
        </p:nvSpPr>
        <p:spPr>
          <a:xfrm>
            <a:off x="1475656" y="5333146"/>
            <a:ext cx="46805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(...) em razão da atividade básica (...).</a:t>
            </a:r>
            <a:endParaRPr lang="pt-BR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47553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500430" y="1500175"/>
            <a:ext cx="53578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i="1" dirty="0">
              <a:solidFill>
                <a:srgbClr val="4F81B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pt-BR" sz="20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pt-BR" sz="20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pt-BR" sz="20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                                                           </a:t>
            </a:r>
            <a:endParaRPr lang="pt-BR" sz="20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0505" y="1930187"/>
            <a:ext cx="9144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PC – CFM 2.007/86: </a:t>
            </a:r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Decreto 85.878/81, art.1º - item III – preceitua que a </a:t>
            </a:r>
            <a:r>
              <a:rPr lang="pt-B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fiscalização sanitária </a:t>
            </a:r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técnica de empresas, estabelecimentos, setores, </a:t>
            </a:r>
            <a:r>
              <a:rPr lang="pt-B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processos e métodos farmacêuticos </a:t>
            </a:r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 privativa do profissional farmacêutico. </a:t>
            </a:r>
            <a:endParaRPr lang="pt-BR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2627313" y="332656"/>
            <a:ext cx="5945187" cy="7848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45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</a:t>
            </a:r>
            <a:r>
              <a:rPr lang="pt-BR" sz="3500" b="1" dirty="0">
                <a:solidFill>
                  <a:srgbClr val="002E1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Pareceres Consulta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3D0C97C6-0904-8D49-B64C-68DD588FB4DC}"/>
              </a:ext>
            </a:extLst>
          </p:cNvPr>
          <p:cNvSpPr/>
          <p:nvPr/>
        </p:nvSpPr>
        <p:spPr>
          <a:xfrm>
            <a:off x="36512" y="3874403"/>
            <a:ext cx="91440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PC – CFM 2.954/94: </a:t>
            </a:r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Decreto 793/93 é muito claro (...), ao obrigar a </a:t>
            </a:r>
            <a:r>
              <a:rPr lang="pt-B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presença do farmacêutico no setor de dispensação de hospitais públicos e privados.</a:t>
            </a:r>
            <a:endParaRPr lang="pt-BR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77985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500430" y="1500175"/>
            <a:ext cx="53578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i="1" dirty="0">
              <a:solidFill>
                <a:srgbClr val="4F81B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pt-BR" sz="20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pt-BR" sz="20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pt-BR" sz="20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                                                           </a:t>
            </a:r>
            <a:endParaRPr lang="pt-BR" sz="20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2627313" y="332656"/>
            <a:ext cx="5945187" cy="7848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45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</a:t>
            </a:r>
            <a:r>
              <a:rPr lang="pt-BR" sz="3500" b="1" dirty="0">
                <a:solidFill>
                  <a:srgbClr val="002E1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Pareceres Consulta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E5ACCB42-BDA1-9F48-BE36-66FE8CC2C18B}"/>
              </a:ext>
            </a:extLst>
          </p:cNvPr>
          <p:cNvSpPr/>
          <p:nvPr/>
        </p:nvSpPr>
        <p:spPr>
          <a:xfrm>
            <a:off x="36512" y="1628800"/>
            <a:ext cx="91440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CRM 26.457/96: </a:t>
            </a:r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Cumpre informar que a fiscalização de farmácias não é da Competência do CREMESP, cuja área de atuação se restringe a fiscalização da profissão de médico. </a:t>
            </a:r>
            <a:endParaRPr lang="pt-BR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722EF815-F418-7B49-8A5B-2E00C593EF92}"/>
              </a:ext>
            </a:extLst>
          </p:cNvPr>
          <p:cNvSpPr/>
          <p:nvPr/>
        </p:nvSpPr>
        <p:spPr>
          <a:xfrm>
            <a:off x="35496" y="4437112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CRM 13.785/96: </a:t>
            </a:r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Quanto a legitimidade do CRF efetuar a fiscalização nas dependências de um laboratório de análises clínicas.</a:t>
            </a:r>
          </a:p>
          <a:p>
            <a:pPr algn="just"/>
            <a:r>
              <a:rPr lang="pt-B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“o registro de empresas e a anotação dos profissionais legalmente habilitados, delas encarregadas, serão obrigatórios nas entidades competentes, em razão da atividade básica (...).</a:t>
            </a:r>
            <a:endParaRPr lang="pt-BR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A26D39E1-A463-F144-B5D7-B4FCEBEAE638}"/>
              </a:ext>
            </a:extLst>
          </p:cNvPr>
          <p:cNvSpPr/>
          <p:nvPr/>
        </p:nvSpPr>
        <p:spPr>
          <a:xfrm>
            <a:off x="36512" y="3201587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CRM 26.482/99: </a:t>
            </a:r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Ementa: Aplicação de multa à clinica </a:t>
            </a:r>
            <a:r>
              <a:rPr lang="pt-B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 possui farmácia privativa</a:t>
            </a:r>
            <a:r>
              <a:rPr lang="pt-B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competência do Conselho Regional de Farmácia.</a:t>
            </a:r>
            <a:endParaRPr lang="pt-BR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28479119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3803</TotalTime>
  <Words>794</Words>
  <Application>Microsoft Macintosh PowerPoint</Application>
  <PresentationFormat>Apresentação na tela (4:3)</PresentationFormat>
  <Paragraphs>121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4" baseType="lpstr">
      <vt:lpstr>Arial</vt:lpstr>
      <vt:lpstr>Calibri</vt:lpstr>
      <vt:lpstr>1_Tema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usuario</dc:creator>
  <cp:lastModifiedBy>Fernando Cordeiro</cp:lastModifiedBy>
  <cp:revision>303</cp:revision>
  <cp:lastPrinted>2017-09-30T02:12:33Z</cp:lastPrinted>
  <dcterms:created xsi:type="dcterms:W3CDTF">2011-06-08T14:50:57Z</dcterms:created>
  <dcterms:modified xsi:type="dcterms:W3CDTF">2017-12-03T14:34:52Z</dcterms:modified>
</cp:coreProperties>
</file>