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32" r:id="rId2"/>
    <p:sldId id="337" r:id="rId3"/>
    <p:sldId id="333" r:id="rId4"/>
    <p:sldId id="338" r:id="rId5"/>
    <p:sldId id="339" r:id="rId6"/>
    <p:sldId id="340" r:id="rId7"/>
    <p:sldId id="341" r:id="rId8"/>
    <p:sldId id="334" r:id="rId9"/>
    <p:sldId id="342" r:id="rId10"/>
    <p:sldId id="335" r:id="rId11"/>
    <p:sldId id="336" r:id="rId12"/>
  </p:sldIdLst>
  <p:sldSz cx="9144000" cy="6858000" type="screen4x3"/>
  <p:notesSz cx="6769100" cy="9906000"/>
  <p:defaultTextStyle>
    <a:defPPr>
      <a:defRPr lang="pt-BR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20">
          <p15:clr>
            <a:srgbClr val="A4A3A4"/>
          </p15:clr>
        </p15:guide>
        <p15:guide id="2" pos="2132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A50021"/>
    <a:srgbClr val="800000"/>
    <a:srgbClr val="002E15"/>
    <a:srgbClr val="3399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098" autoAdjust="0"/>
    <p:restoredTop sz="94577" autoAdjust="0"/>
  </p:normalViewPr>
  <p:slideViewPr>
    <p:cSldViewPr>
      <p:cViewPr varScale="1">
        <p:scale>
          <a:sx n="110" d="100"/>
          <a:sy n="110" d="100"/>
        </p:scale>
        <p:origin x="1656" y="17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57" d="100"/>
          <a:sy n="57" d="100"/>
        </p:scale>
        <p:origin x="-1788" y="-78"/>
      </p:cViewPr>
      <p:guideLst>
        <p:guide orient="horz" pos="3120"/>
        <p:guide pos="2132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sz="quarter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8E334A7-AD20-4CD7-A214-024E59AD0B16}" type="datetimeFigureOut">
              <a:rPr lang="pt-BR" smtClean="0"/>
              <a:t>03/12/2017</a:t>
            </a:fld>
            <a:endParaRPr lang="pt-BR"/>
          </a:p>
        </p:txBody>
      </p:sp>
      <p:sp>
        <p:nvSpPr>
          <p:cNvPr id="4" name="Espaço Reservado para Rodapé 3"/>
          <p:cNvSpPr>
            <a:spLocks noGrp="1"/>
          </p:cNvSpPr>
          <p:nvPr>
            <p:ph type="ftr" sz="quarter" idx="2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/>
          </a:p>
        </p:txBody>
      </p:sp>
      <p:sp>
        <p:nvSpPr>
          <p:cNvPr id="5" name="Espaço Reservado para Número de Slide 4"/>
          <p:cNvSpPr>
            <a:spLocks noGrp="1"/>
          </p:cNvSpPr>
          <p:nvPr>
            <p:ph type="sldNum" sz="quarter" idx="3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1BC74B6-34E8-47B9-8BBA-712C79F6C987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21203332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34257" y="0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CA7A04-3A67-4B6C-B35C-293B16C2C0EB}" type="datetimeFigureOut">
              <a:rPr lang="pt-BR" smtClean="0"/>
              <a:pPr/>
              <a:t>03/12/2017</a:t>
            </a:fld>
            <a:endParaRPr lang="pt-BR" dirty="0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908050" y="742950"/>
            <a:ext cx="4953000" cy="3714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BR" dirty="0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76910" y="4705350"/>
            <a:ext cx="5415280" cy="44577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BR" dirty="0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34257" y="9408981"/>
            <a:ext cx="2933277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BBAFBD-34CA-4E82-B6FA-BAF8AE526994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313635206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B18BC6-7751-4391-9CDF-F46721ECAF0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726A354-6307-479B-945E-A481D1D7ECDD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1330770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F4918BC-B671-457A-86BE-DFF4732AB482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8656949-43F5-4FEF-B8DE-0835688AFF8C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336931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96EE8FC-622E-452C-807F-95DDEFB22C8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9AC72B-2E21-4B26-BFB7-5FA3B0CA4610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87663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54512C9-A806-4B0F-98D8-7B94DFF2E60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521A182-7F9C-4DBF-8337-FCB46FC1C933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6208545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41F5907-70D4-4D6E-B3BC-71B85E76E44B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8F1DB99-7E3E-4C07-91CA-C4B3F52B095B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7662969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FF0DA5F6-146E-4939-829A-4E181A072F31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BDA1285-1C33-4334-B095-072780E81412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227988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40A8D6D-59C8-422E-A20A-9C6586E0A5C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2C46400-6380-412F-AC5B-619DC01A4B8E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642679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66850C-A91B-43C9-BEF1-786FFEF5B93D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4D189B8-A6BA-482C-B351-18EBCD42124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28060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A0CF729-1C08-40D2-8835-B29EF61FCED0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19C49E0-0475-41AF-98FC-CEE44A2A14A9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56782521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E103D6-DE85-4DC1-8C21-CD5147AD4C1B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6B82B34-5DA3-4196-AB99-1F2E9F5162E3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27533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estilo do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 dirty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os estilos do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B5C4EF83-75FA-491F-A0A2-66712CE3EE8A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6F4CFFA-42DE-427A-9655-39E7DC5BA017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9915515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 estilo do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/>
              <a:t>Clique para editar os estilos do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D98CF892-D734-4F45-AB55-868B0C0F8D43}" type="datetimeFigureOut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03/12/2017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fontAlgn="auto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fld id="{F5AA4285-8644-40EB-BEF5-94AD71DBFCA8}" type="slidenum">
              <a:rPr lang="pt-BR">
                <a:solidFill>
                  <a:prstClr val="black">
                    <a:tint val="75000"/>
                  </a:prstClr>
                </a:solidFill>
              </a:rPr>
              <a:pPr>
                <a:defRPr/>
              </a:pPr>
              <a:t>‹nº›</a:t>
            </a:fld>
            <a:endParaRPr lang="pt-BR" dirty="0"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96789347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00430" y="1500175"/>
            <a:ext cx="5357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i="1" dirty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2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endParaRPr lang="pt-BR" sz="2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Retângulo 4"/>
          <p:cNvSpPr/>
          <p:nvPr/>
        </p:nvSpPr>
        <p:spPr>
          <a:xfrm>
            <a:off x="214282" y="1285860"/>
            <a:ext cx="8643998" cy="461664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35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 </a:t>
            </a:r>
          </a:p>
          <a:p>
            <a:pPr algn="ctr"/>
            <a:endParaRPr lang="pt-BR" sz="35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i="1" dirty="0">
              <a:solidFill>
                <a:srgbClr val="00B050"/>
              </a:solidFill>
              <a:latin typeface="Arial" pitchFamily="34" charset="0"/>
              <a:cs typeface="Arial" pitchFamily="34" charset="0"/>
            </a:endParaRPr>
          </a:p>
          <a:p>
            <a:pPr algn="ctr"/>
            <a:endParaRPr lang="pt-B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20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sz="32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ctr"/>
            <a:endParaRPr lang="pt-BR" b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r"/>
            <a:endParaRPr lang="pt-BR" sz="2000" b="1" dirty="0">
              <a:solidFill>
                <a:prstClr val="black"/>
              </a:solidFill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0505" y="1844824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Comissão de Defesa do Consumidor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627313" y="332656"/>
            <a:ext cx="5945187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pt-BR" sz="3500" b="1" dirty="0">
                <a:solidFill>
                  <a:srgbClr val="002E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AUDIÊNCIA PUBLICA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0DB25461-9B2F-A345-80CC-0400539F2C30}"/>
              </a:ext>
            </a:extLst>
          </p:cNvPr>
          <p:cNvSpPr/>
          <p:nvPr/>
        </p:nvSpPr>
        <p:spPr>
          <a:xfrm>
            <a:off x="20505" y="3062570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Requerimento 193/2017: </a:t>
            </a:r>
            <a:r>
              <a:rPr lang="pt-BR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Solicita que seja realizada audiência pública para tratar da aplicação de multas pelo Conselho Regional de Farmácia  do Estado de São Paulo a clínicas e consultórios médicos. (Dep. Ricardo Izar)</a:t>
            </a:r>
            <a:endParaRPr lang="pt-BR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1501987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00430" y="1500175"/>
            <a:ext cx="5357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i="1" dirty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2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endParaRPr lang="pt-BR" sz="2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627313" y="332656"/>
            <a:ext cx="5945187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pt-BR" sz="3500" b="1" dirty="0">
                <a:solidFill>
                  <a:srgbClr val="002E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Resoluções abusivas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8481E0A2-C198-154C-9D1E-CF9C0DD311A1}"/>
              </a:ext>
            </a:extLst>
          </p:cNvPr>
          <p:cNvSpPr/>
          <p:nvPr/>
        </p:nvSpPr>
        <p:spPr>
          <a:xfrm>
            <a:off x="36512" y="1412776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CFF – Resolução 585/2013: 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Ementa: regulamenta as atribuições clínicas do farmacêutico e dá outras providências.</a:t>
            </a:r>
          </a:p>
          <a:p>
            <a:pPr algn="just"/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art. 7º, VII – prover a consulta farmacêutica em consultório farmacêutico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ou em outro ambiente adequado, que garanta a privacidade do atendimento.</a:t>
            </a:r>
            <a:endParaRPr lang="pt-BR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FCE495E5-5657-3B4F-87F3-C01DC75D8E1A}"/>
              </a:ext>
            </a:extLst>
          </p:cNvPr>
          <p:cNvSpPr/>
          <p:nvPr/>
        </p:nvSpPr>
        <p:spPr>
          <a:xfrm>
            <a:off x="35496" y="3356992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CFF – Resolução 586/2013: 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Ementa: regulamenta a prescrição farmacêutica e dá outras providências.</a:t>
            </a:r>
          </a:p>
          <a:p>
            <a:pPr algn="just"/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art. 1º – 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regulamentar a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prescrição farmacêutica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(...).</a:t>
            </a:r>
            <a:endParaRPr lang="pt-BR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85450DA0-01EE-134B-89B0-6B4A7C2BE7E3}"/>
              </a:ext>
            </a:extLst>
          </p:cNvPr>
          <p:cNvSpPr/>
          <p:nvPr/>
        </p:nvSpPr>
        <p:spPr>
          <a:xfrm>
            <a:off x="35496" y="4810507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CFF – Resolução 648/2017: 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Ementa: regulamenta o procedimento de fiscalização dos </a:t>
            </a:r>
            <a:r>
              <a:rPr lang="pt-BR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CRF’s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dá outras providências.</a:t>
            </a:r>
          </a:p>
          <a:p>
            <a:pPr algn="just"/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ANEXO III – 1,14 e 15: </a:t>
            </a:r>
          </a:p>
          <a:p>
            <a:pPr algn="just"/>
            <a:r>
              <a:rPr lang="pt-BR" sz="2000" b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</a:t>
            </a:r>
            <a:r>
              <a:rPr lang="pt-BR" sz="200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farmácia 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equivalente à hospitalar (...):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(clinicas)</a:t>
            </a:r>
            <a:endParaRPr lang="pt-BR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14982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00430" y="1500175"/>
            <a:ext cx="5357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i="1" dirty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2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endParaRPr lang="pt-BR" sz="2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0505" y="2980109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Pela incompetência legal dos Conselhos Regionais de Farmácia de promoverem fiscalização (</a:t>
            </a:r>
            <a:r>
              <a:rPr lang="pt-BR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CRM’s</a:t>
            </a:r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e ANVISA) nas clínicas e consultórios médicos. 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627313" y="332656"/>
            <a:ext cx="5945187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pt-BR" sz="3500" b="1" dirty="0">
                <a:solidFill>
                  <a:srgbClr val="002E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CONCLUSÃO </a:t>
            </a:r>
          </a:p>
        </p:txBody>
      </p:sp>
    </p:spTree>
    <p:extLst>
      <p:ext uri="{BB962C8B-B14F-4D97-AF65-F5344CB8AC3E}">
        <p14:creationId xmlns:p14="http://schemas.microsoft.com/office/powerpoint/2010/main" val="388410101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00430" y="1500175"/>
            <a:ext cx="5357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i="1" dirty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2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endParaRPr lang="pt-BR" sz="2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0505" y="1556792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PRINCIPIO DA LEGALIDADE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627313" y="332656"/>
            <a:ext cx="5945187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pt-BR" sz="3500" b="1" dirty="0">
                <a:solidFill>
                  <a:srgbClr val="002E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DIREITO PÚBLICO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BB874150-94CD-834C-B617-F0D5ACEE5E63}"/>
              </a:ext>
            </a:extLst>
          </p:cNvPr>
          <p:cNvSpPr/>
          <p:nvPr/>
        </p:nvSpPr>
        <p:spPr>
          <a:xfrm>
            <a:off x="20505" y="285293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Representa uma garantia para os administrados, pois, qualquer ato da Administração Pública somente terá validade se respaldado em lei.</a:t>
            </a:r>
            <a:endParaRPr lang="pt-BR" sz="20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656FC2C4-FAB5-4B4C-A43C-24D967CFDDF4}"/>
              </a:ext>
            </a:extLst>
          </p:cNvPr>
          <p:cNvSpPr/>
          <p:nvPr/>
        </p:nvSpPr>
        <p:spPr>
          <a:xfrm>
            <a:off x="35496" y="497310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r"/>
            <a:r>
              <a:rPr lang="pt-BR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Só se pode fazer o que a lei expressamente autorizar ou determinar.</a:t>
            </a:r>
          </a:p>
        </p:txBody>
      </p:sp>
    </p:spTree>
    <p:extLst>
      <p:ext uri="{BB962C8B-B14F-4D97-AF65-F5344CB8AC3E}">
        <p14:creationId xmlns:p14="http://schemas.microsoft.com/office/powerpoint/2010/main" val="66253967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00430" y="1500175"/>
            <a:ext cx="5357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i="1" dirty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2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endParaRPr lang="pt-BR" sz="2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0505" y="170080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no. 20.931 (11/</a:t>
            </a:r>
            <a:r>
              <a:rPr lang="pt-BR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jan</a:t>
            </a:r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/1932)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627313" y="332656"/>
            <a:ext cx="5945187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pt-BR" sz="3500" b="1" dirty="0">
                <a:solidFill>
                  <a:srgbClr val="002E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COMPETÊNCIAS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F96997F1-FB5A-004C-9F04-E5011FB1B60A}"/>
              </a:ext>
            </a:extLst>
          </p:cNvPr>
          <p:cNvSpPr/>
          <p:nvPr/>
        </p:nvSpPr>
        <p:spPr>
          <a:xfrm>
            <a:off x="20505" y="2852936"/>
            <a:ext cx="9144000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Regulamenta o </a:t>
            </a:r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exercício da medicina</a:t>
            </a: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da odontologia, da medicina veterinária e das profissões de </a:t>
            </a:r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farmacêutico</a:t>
            </a:r>
            <a:r>
              <a:rPr lang="pt-BR" sz="28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parteira e enfermeiro.</a:t>
            </a:r>
            <a:endParaRPr lang="pt-BR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62B46B46-2247-9343-AD72-8BAD5E000360}"/>
              </a:ext>
            </a:extLst>
          </p:cNvPr>
          <p:cNvSpPr/>
          <p:nvPr/>
        </p:nvSpPr>
        <p:spPr>
          <a:xfrm>
            <a:off x="35496" y="4653136"/>
            <a:ext cx="9144000" cy="132343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16: É vedado ao médico: </a:t>
            </a:r>
          </a:p>
          <a:p>
            <a:pPr algn="just"/>
            <a:r>
              <a:rPr lang="pt-BR" sz="20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</a:t>
            </a:r>
            <a:r>
              <a:rPr lang="pt-BR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Fazer parte, quando exerça a clinica, de empresa que explore a indústria farmacêutica ou seu comércio (...). </a:t>
            </a:r>
          </a:p>
          <a:p>
            <a:pPr algn="just"/>
            <a:r>
              <a:rPr lang="pt-BR" sz="2000" i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</a:t>
            </a:r>
            <a:r>
              <a:rPr lang="pt-BR" sz="2000" i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Exercer simultaneamente as profissões de médico e farmacêutico (...).</a:t>
            </a:r>
          </a:p>
        </p:txBody>
      </p:sp>
    </p:spTree>
    <p:extLst>
      <p:ext uri="{BB962C8B-B14F-4D97-AF65-F5344CB8AC3E}">
        <p14:creationId xmlns:p14="http://schemas.microsoft.com/office/powerpoint/2010/main" val="3019372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00430" y="1500175"/>
            <a:ext cx="5357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i="1" dirty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2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endParaRPr lang="pt-BR" sz="2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0505" y="134076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3.268 (30/set/1957)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483767" y="188640"/>
            <a:ext cx="6048673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4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pt-BR" sz="3500" b="1" dirty="0">
                <a:solidFill>
                  <a:srgbClr val="002E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Competência dos </a:t>
            </a:r>
            <a:r>
              <a:rPr lang="pt-BR" sz="3500" b="1" dirty="0" err="1">
                <a:solidFill>
                  <a:srgbClr val="002E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CRM’s</a:t>
            </a:r>
            <a:endParaRPr lang="pt-BR" sz="3500" b="1" dirty="0">
              <a:solidFill>
                <a:srgbClr val="002E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8624159-CFAE-EE42-B11A-6D95C6D7E6CA}"/>
              </a:ext>
            </a:extLst>
          </p:cNvPr>
          <p:cNvSpPr/>
          <p:nvPr/>
        </p:nvSpPr>
        <p:spPr>
          <a:xfrm>
            <a:off x="36512" y="1887215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Dispõe sobre os Conselhos de Medicina, e dá outras providências. </a:t>
            </a:r>
          </a:p>
        </p:txBody>
      </p:sp>
      <p:sp>
        <p:nvSpPr>
          <p:cNvPr id="10" name="Retângulo 9">
            <a:extLst>
              <a:ext uri="{FF2B5EF4-FFF2-40B4-BE49-F238E27FC236}">
                <a16:creationId xmlns:a16="http://schemas.microsoft.com/office/drawing/2014/main" id="{A1D26BEF-88CB-5041-9D2E-B71C0D9F17EB}"/>
              </a:ext>
            </a:extLst>
          </p:cNvPr>
          <p:cNvSpPr/>
          <p:nvPr/>
        </p:nvSpPr>
        <p:spPr>
          <a:xfrm>
            <a:off x="36512" y="249289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12.842 (10/</a:t>
            </a:r>
            <a:r>
              <a:rPr lang="pt-BR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jul</a:t>
            </a:r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/2013)</a:t>
            </a: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B42ADC8-12CD-504A-ABCB-426CBFA3601B}"/>
              </a:ext>
            </a:extLst>
          </p:cNvPr>
          <p:cNvSpPr/>
          <p:nvPr/>
        </p:nvSpPr>
        <p:spPr>
          <a:xfrm>
            <a:off x="36512" y="3016116"/>
            <a:ext cx="914400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Dispõe sobre o exercício da Medicina. 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BEACDE2-B1A0-E441-83A3-6D37A9DEA8C7}"/>
              </a:ext>
            </a:extLst>
          </p:cNvPr>
          <p:cNvSpPr/>
          <p:nvPr/>
        </p:nvSpPr>
        <p:spPr>
          <a:xfrm>
            <a:off x="35496" y="3625860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6.839</a:t>
            </a:r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(30/out/1980)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E3FA1F82-7B01-EF49-AC46-06B6048D179E}"/>
              </a:ext>
            </a:extLst>
          </p:cNvPr>
          <p:cNvSpPr/>
          <p:nvPr/>
        </p:nvSpPr>
        <p:spPr>
          <a:xfrm>
            <a:off x="35496" y="4226312"/>
            <a:ext cx="9144000" cy="193899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Dispõe sobre o registro de empresas nas entidades fiscalizadoras do exercício de profissões.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Art.1º - O registro de empresas e a anotação dos profissionais habilitados, delas encarregados, serão obrigatórios nas entidades competentes para a fiscalização do exercício das diversas profissões,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 razão da atividade básica 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 em relação àquela pela qual prestem serviços a terceiros.   </a:t>
            </a:r>
          </a:p>
        </p:txBody>
      </p:sp>
    </p:spTree>
    <p:extLst>
      <p:ext uri="{BB962C8B-B14F-4D97-AF65-F5344CB8AC3E}">
        <p14:creationId xmlns:p14="http://schemas.microsoft.com/office/powerpoint/2010/main" val="39012713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00430" y="1500175"/>
            <a:ext cx="5357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i="1" dirty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2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endParaRPr lang="pt-BR" sz="2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0505" y="134076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3.820 (11/</a:t>
            </a:r>
            <a:r>
              <a:rPr lang="pt-BR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nov</a:t>
            </a:r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/1960)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483767" y="188640"/>
            <a:ext cx="6048673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4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pt-BR" sz="3500" b="1" dirty="0">
                <a:solidFill>
                  <a:srgbClr val="002E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Competência dos </a:t>
            </a:r>
            <a:r>
              <a:rPr lang="pt-BR" sz="3500" b="1" dirty="0" err="1">
                <a:solidFill>
                  <a:srgbClr val="002E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CRF’s</a:t>
            </a:r>
            <a:endParaRPr lang="pt-BR" sz="3500" b="1" dirty="0">
              <a:solidFill>
                <a:srgbClr val="002E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8624159-CFAE-EE42-B11A-6D95C6D7E6CA}"/>
              </a:ext>
            </a:extLst>
          </p:cNvPr>
          <p:cNvSpPr/>
          <p:nvPr/>
        </p:nvSpPr>
        <p:spPr>
          <a:xfrm>
            <a:off x="36512" y="1915085"/>
            <a:ext cx="9144000" cy="317009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Cria o Conselho Federal e os Conselhos Regionais de farmácia, e dá outras providências. 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Art.1º - (...) destinados a zelar pela fiel observância dos princípios éticos e da disciplina da classe dos que exercem atividades profissionais farmacêuticas no País.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 10 – As atribuições dos Conselhos Regionais são as seguintes:</a:t>
            </a:r>
          </a:p>
          <a:p>
            <a:pPr algn="just"/>
            <a:r>
              <a:rPr lang="pt-BR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) Fiscalizar o exercício da profissão, (...), bem como enviando às autoridades competentes relatórios documentados sobre os fatos que apurarem e cuja solução não seja de sua alçada.</a:t>
            </a:r>
          </a:p>
          <a:p>
            <a:pPr algn="just"/>
            <a:endParaRPr lang="pt-BR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4" name="Retângulo 13">
            <a:extLst>
              <a:ext uri="{FF2B5EF4-FFF2-40B4-BE49-F238E27FC236}">
                <a16:creationId xmlns:a16="http://schemas.microsoft.com/office/drawing/2014/main" id="{1F835463-8C5F-8A4A-8EF7-085872BB8213}"/>
              </a:ext>
            </a:extLst>
          </p:cNvPr>
          <p:cNvSpPr/>
          <p:nvPr/>
        </p:nvSpPr>
        <p:spPr>
          <a:xfrm>
            <a:off x="35496" y="4849996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85.878 (7/</a:t>
            </a:r>
            <a:r>
              <a:rPr lang="pt-BR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abr</a:t>
            </a:r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/1981)</a:t>
            </a:r>
          </a:p>
        </p:txBody>
      </p:sp>
      <p:sp>
        <p:nvSpPr>
          <p:cNvPr id="15" name="Retângulo 14">
            <a:extLst>
              <a:ext uri="{FF2B5EF4-FFF2-40B4-BE49-F238E27FC236}">
                <a16:creationId xmlns:a16="http://schemas.microsoft.com/office/drawing/2014/main" id="{E397AEF0-AAF7-F748-A619-4E874838D38C}"/>
              </a:ext>
            </a:extLst>
          </p:cNvPr>
          <p:cNvSpPr/>
          <p:nvPr/>
        </p:nvSpPr>
        <p:spPr>
          <a:xfrm>
            <a:off x="35496" y="5365665"/>
            <a:ext cx="914400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Estabelece normas para execução da Lei 3.820, (...), sobre o exercício da profissão de farmacêutico, e dá outras providências.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Art.1º - são atribuições privativas dos profissionais farmacêuticos: </a:t>
            </a:r>
          </a:p>
        </p:txBody>
      </p:sp>
    </p:spTree>
    <p:extLst>
      <p:ext uri="{BB962C8B-B14F-4D97-AF65-F5344CB8AC3E}">
        <p14:creationId xmlns:p14="http://schemas.microsoft.com/office/powerpoint/2010/main" val="402316491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00430" y="1500175"/>
            <a:ext cx="5357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i="1" dirty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2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endParaRPr lang="pt-BR" sz="2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0505" y="134076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Resolução 648 (30/</a:t>
            </a:r>
            <a:r>
              <a:rPr lang="pt-BR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ago</a:t>
            </a:r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/2017)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483767" y="188640"/>
            <a:ext cx="6048673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4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pt-BR" sz="3500" b="1" dirty="0">
                <a:solidFill>
                  <a:srgbClr val="002E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Competência dos </a:t>
            </a:r>
            <a:r>
              <a:rPr lang="pt-BR" sz="3500" b="1" dirty="0" err="1">
                <a:solidFill>
                  <a:srgbClr val="002E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CRF’s</a:t>
            </a:r>
            <a:endParaRPr lang="pt-BR" sz="3500" b="1" dirty="0">
              <a:solidFill>
                <a:srgbClr val="002E15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8624159-CFAE-EE42-B11A-6D95C6D7E6CA}"/>
              </a:ext>
            </a:extLst>
          </p:cNvPr>
          <p:cNvSpPr/>
          <p:nvPr/>
        </p:nvSpPr>
        <p:spPr>
          <a:xfrm>
            <a:off x="36512" y="1940634"/>
            <a:ext cx="9144000" cy="501675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Ementa: Regulamenta o procedimento de fiscalização dos CRF e dá outras providências.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Considerando que as empresas e os estabelecimentos que exploram serviços para os quais são necessárias atividades de profissional farmacêutico (...).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Considerando as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legislações sanitárias do MS e da ANVISA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bem como as resoluções  do CFF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referente ao registro e fiscalização 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das empresas e dos estabelecimentos  que desenvolvam atividades para os quais é necessário profissional farmacêutico (...).</a:t>
            </a:r>
          </a:p>
          <a:p>
            <a:pPr algn="just"/>
            <a:endParaRPr lang="pt-BR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ANEXO III – relatórios de atividades fiscal - </a:t>
            </a:r>
          </a:p>
          <a:p>
            <a:pPr marL="457200" indent="-457200" algn="just">
              <a:buAutoNum type="arabicPeriod"/>
            </a:pP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Definição dos tipos de estabelecimento: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</a:t>
            </a:r>
            <a:r>
              <a:rPr lang="pt-BR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12. farmácia hospitalar privada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14. farmácia equivalente a hospitalar privada: destinada ao atendimento de pacientes (...) (</a:t>
            </a:r>
            <a:r>
              <a:rPr lang="pt-BR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radiofarmacia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000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nutr.parenteral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,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clínicas(?)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(...)	   </a:t>
            </a:r>
          </a:p>
          <a:p>
            <a:pPr algn="just"/>
            <a:endParaRPr lang="pt-BR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6742327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00430" y="1500175"/>
            <a:ext cx="5357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i="1" dirty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2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endParaRPr lang="pt-BR" sz="2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0505" y="1340768"/>
            <a:ext cx="914400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Portaria 344 (12/</a:t>
            </a:r>
            <a:r>
              <a:rPr lang="pt-BR" sz="2800" b="1" dirty="0" err="1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mai</a:t>
            </a:r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/1998)</a:t>
            </a:r>
          </a:p>
        </p:txBody>
      </p:sp>
      <p:sp>
        <p:nvSpPr>
          <p:cNvPr id="7" name="CaixaDeTexto 6"/>
          <p:cNvSpPr txBox="1"/>
          <p:nvPr/>
        </p:nvSpPr>
        <p:spPr>
          <a:xfrm>
            <a:off x="2483767" y="188640"/>
            <a:ext cx="6048673" cy="78483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defRPr/>
            </a:pPr>
            <a:r>
              <a:rPr lang="pt-BR" sz="4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pt-BR" sz="3500" b="1" dirty="0">
                <a:solidFill>
                  <a:srgbClr val="002E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Competência da ANVISA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E8624159-CFAE-EE42-B11A-6D95C6D7E6CA}"/>
              </a:ext>
            </a:extLst>
          </p:cNvPr>
          <p:cNvSpPr/>
          <p:nvPr/>
        </p:nvSpPr>
        <p:spPr>
          <a:xfrm>
            <a:off x="36512" y="1887215"/>
            <a:ext cx="9144000" cy="286232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Aprova o Regulamento Técnico sobre substâncias e medicamentos sujeitos a controle especial.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- </a:t>
            </a:r>
            <a:r>
              <a:rPr lang="pt-BR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livro de registro específico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art. 2º (autorização para distribuir) – (...) é obrigatória a obtenção de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autorização especial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concedida pela Secr. de Vigilância Sanitária do MS.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parágrafo 2º- A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autoridade Sanitária local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procederá a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inspeção do estabelecimento 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vinculado à empresa postulante da AE.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	 </a:t>
            </a:r>
          </a:p>
          <a:p>
            <a:pPr algn="just"/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 </a:t>
            </a: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6BEACDE2-B1A0-E441-83A3-6D37A9DEA8C7}"/>
              </a:ext>
            </a:extLst>
          </p:cNvPr>
          <p:cNvSpPr/>
          <p:nvPr/>
        </p:nvSpPr>
        <p:spPr>
          <a:xfrm>
            <a:off x="1475656" y="4732694"/>
            <a:ext cx="4680520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u="sng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Lei 6.839</a:t>
            </a:r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(30/out/1980)</a:t>
            </a:r>
          </a:p>
        </p:txBody>
      </p:sp>
      <p:sp>
        <p:nvSpPr>
          <p:cNvPr id="13" name="Retângulo 12">
            <a:extLst>
              <a:ext uri="{FF2B5EF4-FFF2-40B4-BE49-F238E27FC236}">
                <a16:creationId xmlns:a16="http://schemas.microsoft.com/office/drawing/2014/main" id="{E3FA1F82-7B01-EF49-AC46-06B6048D179E}"/>
              </a:ext>
            </a:extLst>
          </p:cNvPr>
          <p:cNvSpPr/>
          <p:nvPr/>
        </p:nvSpPr>
        <p:spPr>
          <a:xfrm>
            <a:off x="1475656" y="5333146"/>
            <a:ext cx="4680520" cy="40011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(...) em razão da atividade básica (...).</a:t>
            </a:r>
            <a:endParaRPr lang="pt-BR" sz="20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7553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00430" y="1500175"/>
            <a:ext cx="5357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i="1" dirty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2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endParaRPr lang="pt-BR" sz="2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tângulo 5"/>
          <p:cNvSpPr/>
          <p:nvPr/>
        </p:nvSpPr>
        <p:spPr>
          <a:xfrm>
            <a:off x="20505" y="1930187"/>
            <a:ext cx="9144000" cy="144655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 – CFM 2.007/86: 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Decreto 85.878/81, art.1º - item III – preceitua que a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fiscalização sanitária 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 técnica de empresas, estabelecimentos, setores,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processos e métodos farmacêuticos 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é privativa do profissional farmacêutico. </a:t>
            </a:r>
            <a:endParaRPr lang="pt-BR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627313" y="332656"/>
            <a:ext cx="5945187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pt-BR" sz="3500" b="1" dirty="0">
                <a:solidFill>
                  <a:srgbClr val="002E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Pareceres Consulta</a:t>
            </a:r>
          </a:p>
        </p:txBody>
      </p:sp>
      <p:sp>
        <p:nvSpPr>
          <p:cNvPr id="8" name="Retângulo 7">
            <a:extLst>
              <a:ext uri="{FF2B5EF4-FFF2-40B4-BE49-F238E27FC236}">
                <a16:creationId xmlns:a16="http://schemas.microsoft.com/office/drawing/2014/main" id="{3D0C97C6-0904-8D49-B64C-68DD588FB4DC}"/>
              </a:ext>
            </a:extLst>
          </p:cNvPr>
          <p:cNvSpPr/>
          <p:nvPr/>
        </p:nvSpPr>
        <p:spPr>
          <a:xfrm>
            <a:off x="36512" y="3874403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PC – CFM 2.954/94: 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 Decreto 793/93 é muito claro (...), ao obrigar a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presença do farmacêutico no setor de dispensação de hospitais públicos e privados.</a:t>
            </a:r>
            <a:endParaRPr lang="pt-BR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7798549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aixaDeTexto 1"/>
          <p:cNvSpPr txBox="1"/>
          <p:nvPr/>
        </p:nvSpPr>
        <p:spPr>
          <a:xfrm>
            <a:off x="3500430" y="1500175"/>
            <a:ext cx="5357850" cy="138499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pt-BR" sz="2400" i="1" dirty="0">
              <a:solidFill>
                <a:srgbClr val="4F81BD">
                  <a:lumMod val="75000"/>
                </a:srgbClr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endParaRPr lang="pt-BR" sz="2000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  <a:p>
            <a:r>
              <a:rPr lang="pt-BR" sz="2000" i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                                                                       </a:t>
            </a:r>
            <a:endParaRPr lang="pt-BR" sz="2000" b="1" i="1" dirty="0">
              <a:solidFill>
                <a:prstClr val="black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CaixaDeTexto 6"/>
          <p:cNvSpPr txBox="1"/>
          <p:nvPr/>
        </p:nvSpPr>
        <p:spPr>
          <a:xfrm>
            <a:off x="2627313" y="332656"/>
            <a:ext cx="5945187" cy="78483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pt-BR" sz="4500" b="1" dirty="0">
                <a:solidFill>
                  <a:prstClr val="black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    </a:t>
            </a:r>
            <a:r>
              <a:rPr lang="pt-BR" sz="3500" b="1" dirty="0">
                <a:solidFill>
                  <a:srgbClr val="002E15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itchFamily="34" charset="0"/>
                <a:cs typeface="Arial" pitchFamily="34" charset="0"/>
              </a:rPr>
              <a:t>Pareceres Consulta</a:t>
            </a:r>
          </a:p>
        </p:txBody>
      </p:sp>
      <p:sp>
        <p:nvSpPr>
          <p:cNvPr id="9" name="Retângulo 8">
            <a:extLst>
              <a:ext uri="{FF2B5EF4-FFF2-40B4-BE49-F238E27FC236}">
                <a16:creationId xmlns:a16="http://schemas.microsoft.com/office/drawing/2014/main" id="{E5ACCB42-BDA1-9F48-BE36-66FE8CC2C18B}"/>
              </a:ext>
            </a:extLst>
          </p:cNvPr>
          <p:cNvSpPr/>
          <p:nvPr/>
        </p:nvSpPr>
        <p:spPr>
          <a:xfrm>
            <a:off x="36512" y="1628800"/>
            <a:ext cx="9144000" cy="11387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CRM 26.457/96: 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Cumpre informar que a fiscalização de farmácias não é da Competência do CREMESP, cuja área de atuação se restringe a fiscalização da profissão de médico. </a:t>
            </a:r>
            <a:endParaRPr lang="pt-BR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Retângulo 10">
            <a:extLst>
              <a:ext uri="{FF2B5EF4-FFF2-40B4-BE49-F238E27FC236}">
                <a16:creationId xmlns:a16="http://schemas.microsoft.com/office/drawing/2014/main" id="{722EF815-F418-7B49-8A5B-2E00C593EF92}"/>
              </a:ext>
            </a:extLst>
          </p:cNvPr>
          <p:cNvSpPr/>
          <p:nvPr/>
        </p:nvSpPr>
        <p:spPr>
          <a:xfrm>
            <a:off x="35496" y="4437112"/>
            <a:ext cx="9144000" cy="175432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CRM 13.785/96: 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Quanto a legitimidade do CRF efetuar a fiscalização nas dependências de um laboratório de análises clínicas.</a:t>
            </a:r>
          </a:p>
          <a:p>
            <a:pPr algn="just"/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	“o registro de empresas e a anotação dos profissionais legalmente habilitados, delas encarregadas, serão obrigatórios nas entidades competentes, em razão da atividade básica (...).</a:t>
            </a:r>
            <a:endParaRPr lang="pt-BR" sz="2800" b="1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2" name="Retângulo 11">
            <a:extLst>
              <a:ext uri="{FF2B5EF4-FFF2-40B4-BE49-F238E27FC236}">
                <a16:creationId xmlns:a16="http://schemas.microsoft.com/office/drawing/2014/main" id="{A26D39E1-A463-F144-B5D7-B4FCEBEAE638}"/>
              </a:ext>
            </a:extLst>
          </p:cNvPr>
          <p:cNvSpPr/>
          <p:nvPr/>
        </p:nvSpPr>
        <p:spPr>
          <a:xfrm>
            <a:off x="36512" y="3201587"/>
            <a:ext cx="9144000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pt-BR" sz="28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CRM 26.482/99: 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Ementa: Aplicação de multa à clinica </a:t>
            </a:r>
            <a:r>
              <a:rPr lang="pt-BR" sz="2000" b="1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que possui farmácia privativa</a:t>
            </a:r>
            <a:r>
              <a:rPr lang="pt-BR" sz="2000" dirty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; competência do Conselho Regional de Farmácia.</a:t>
            </a:r>
            <a:endParaRPr lang="pt-BR" sz="2800" dirty="0"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28479119"/>
      </p:ext>
    </p:extLst>
  </p:cSld>
  <p:clrMapOvr>
    <a:masterClrMapping/>
  </p:clrMapOvr>
</p:sld>
</file>

<file path=ppt/theme/theme1.xml><?xml version="1.0" encoding="utf-8"?>
<a:theme xmlns:a="http://schemas.openxmlformats.org/drawingml/2006/main" name="1_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3803</TotalTime>
  <Words>794</Words>
  <Application>Microsoft Macintosh PowerPoint</Application>
  <PresentationFormat>Apresentação na tela (4:3)</PresentationFormat>
  <Paragraphs>121</Paragraphs>
  <Slides>11</Slides>
  <Notes>0</Notes>
  <HiddenSlides>0</HiddenSlides>
  <MMClips>0</MMClips>
  <ScaleCrop>false</ScaleCrop>
  <HeadingPairs>
    <vt:vector size="6" baseType="variant">
      <vt:variant>
        <vt:lpstr>Fontes usadas</vt:lpstr>
      </vt:variant>
      <vt:variant>
        <vt:i4>2</vt:i4>
      </vt:variant>
      <vt:variant>
        <vt:lpstr>Tema</vt:lpstr>
      </vt:variant>
      <vt:variant>
        <vt:i4>1</vt:i4>
      </vt:variant>
      <vt:variant>
        <vt:lpstr>Títulos de slides</vt:lpstr>
      </vt:variant>
      <vt:variant>
        <vt:i4>11</vt:i4>
      </vt:variant>
    </vt:vector>
  </HeadingPairs>
  <TitlesOfParts>
    <vt:vector size="14" baseType="lpstr">
      <vt:lpstr>Arial</vt:lpstr>
      <vt:lpstr>Calibri</vt:lpstr>
      <vt:lpstr>1_Tema do Office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16.0008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usuario</dc:creator>
  <cp:lastModifiedBy>Fernando Cordeiro</cp:lastModifiedBy>
  <cp:revision>303</cp:revision>
  <cp:lastPrinted>2017-09-30T02:12:33Z</cp:lastPrinted>
  <dcterms:created xsi:type="dcterms:W3CDTF">2011-06-08T14:50:57Z</dcterms:created>
  <dcterms:modified xsi:type="dcterms:W3CDTF">2017-12-03T14:34:52Z</dcterms:modified>
</cp:coreProperties>
</file>