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317" r:id="rId3"/>
    <p:sldId id="318" r:id="rId4"/>
    <p:sldId id="322" r:id="rId5"/>
    <p:sldId id="310" r:id="rId6"/>
    <p:sldId id="308" r:id="rId7"/>
    <p:sldId id="309" r:id="rId8"/>
    <p:sldId id="316" r:id="rId9"/>
    <p:sldId id="320" r:id="rId10"/>
    <p:sldId id="321" r:id="rId11"/>
    <p:sldId id="313" r:id="rId12"/>
    <p:sldId id="319" r:id="rId13"/>
    <p:sldId id="282" r:id="rId14"/>
  </p:sldIdLst>
  <p:sldSz cx="12192000" cy="6858000"/>
  <p:notesSz cx="68072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Paulo Roberto Ribeiro de Souza - CRF-SP" initials="PRRdS-C" lastIdx="51" clrIdx="6">
    <p:extLst>
      <p:ext uri="{19B8F6BF-5375-455C-9EA6-DF929625EA0E}">
        <p15:presenceInfo xmlns:p15="http://schemas.microsoft.com/office/powerpoint/2012/main" userId="S-1-5-21-3121347240-2864535501-3066793141-15168" providerId="AD"/>
      </p:ext>
    </p:extLst>
  </p:cmAuthor>
  <p:cmAuthor id="1" name="souzarrpaulo@gmail.com" initials="" lastIdx="3" clrIdx="0"/>
  <p:cmAuthor id="8" name="Reggiani Luzia Schinatto - CRF-SP" initials="RLS-C" lastIdx="3" clrIdx="7">
    <p:extLst>
      <p:ext uri="{19B8F6BF-5375-455C-9EA6-DF929625EA0E}">
        <p15:presenceInfo xmlns:p15="http://schemas.microsoft.com/office/powerpoint/2012/main" userId="S-1-5-21-3121347240-2864535501-3066793141-1247" providerId="AD"/>
      </p:ext>
    </p:extLst>
  </p:cmAuthor>
  <p:cmAuthor id="2" name="Administrador" initials="" lastIdx="34" clrIdx="1"/>
  <p:cmAuthor id="3" name="Paulo Roberto Ribeiro de Souza - CRF-SP" initials="" lastIdx="75" clrIdx="2"/>
  <p:cmAuthor id="4" name="Anônimo" initials="" lastIdx="1" clrIdx="3"/>
  <p:cmAuthor id="5" name="Simone" initials="S" lastIdx="9" clrIdx="4">
    <p:extLst>
      <p:ext uri="{19B8F6BF-5375-455C-9EA6-DF929625EA0E}">
        <p15:presenceInfo xmlns:p15="http://schemas.microsoft.com/office/powerpoint/2012/main" userId="Simone" providerId="None"/>
      </p:ext>
    </p:extLst>
  </p:cmAuthor>
  <p:cmAuthor id="6" name="Administrador" initials="A" lastIdx="25" clrIdx="5">
    <p:extLst>
      <p:ext uri="{19B8F6BF-5375-455C-9EA6-DF929625EA0E}">
        <p15:presenceInfo xmlns:p15="http://schemas.microsoft.com/office/powerpoint/2012/main" userId="Administrad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Estilo E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8330" autoAdjust="0"/>
  </p:normalViewPr>
  <p:slideViewPr>
    <p:cSldViewPr snapToGrid="0">
      <p:cViewPr varScale="1">
        <p:scale>
          <a:sx n="103" d="100"/>
          <a:sy n="103" d="100"/>
        </p:scale>
        <p:origin x="9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8" dt="2017-12-04T11:45:13.030" idx="1">
    <p:pos x="3844" y="1458"/>
    <p:text>Decreto Federal nº85.878/81</p:text>
    <p:extLst>
      <p:ext uri="{C676402C-5697-4E1C-873F-D02D1690AC5C}">
        <p15:threadingInfo xmlns:p15="http://schemas.microsoft.com/office/powerpoint/2012/main" timeZoneBias="120"/>
      </p:ext>
    </p:extLst>
  </p:cm>
  <p:cm authorId="8" dt="2017-12-04T11:53:24.464" idx="2">
    <p:pos x="4408" y="1458"/>
    <p:text>Resolução - RDC 67/07 - anexo VI</p:text>
    <p:extLst>
      <p:ext uri="{C676402C-5697-4E1C-873F-D02D1690AC5C}">
        <p15:threadingInfo xmlns:p15="http://schemas.microsoft.com/office/powerpoint/2012/main" timeZoneBias="120"/>
      </p:ext>
    </p:extLst>
  </p:cm>
  <p:cm authorId="8" dt="2017-12-04T11:54:22.995" idx="3">
    <p:pos x="5642" y="1746"/>
    <p:text>Resolução nº 568/12 do Conselho Federal de Farmácia</p:text>
    <p:extLst>
      <p:ext uri="{C676402C-5697-4E1C-873F-D02D1690AC5C}">
        <p15:threadingInfo xmlns:p15="http://schemas.microsoft.com/office/powerpoint/2012/main" timeZoneBias="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B842A-4605-4000-A717-52685719E213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9787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5838" y="9408981"/>
            <a:ext cx="2949787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4BF45-EDD4-46A8-9F56-95DA07B328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263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B5689-78C4-4086-A8FD-EA39209724B3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3180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720" y="4767262"/>
            <a:ext cx="5445760" cy="390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9787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5838" y="9408981"/>
            <a:ext cx="2949787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B7859-819E-43F2-88BA-2BB6991A96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5208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476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65208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7363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89350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0486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0273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026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699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239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471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3594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277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B7859-819E-43F2-88BA-2BB6991A9636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7308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521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168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41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83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43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5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016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671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25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937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09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66C1B-FCA5-494C-81DD-E8EFE556E57F}" type="datetimeFigureOut">
              <a:rPr lang="pt-BR" smtClean="0"/>
              <a:t>04/12/2017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2B97A-FA62-4539-85C9-DEABD5F880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121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" name="Shape 5140"/>
          <p:cNvSpPr txBox="1">
            <a:spLocks noGrp="1"/>
          </p:cNvSpPr>
          <p:nvPr>
            <p:ph type="ctrTitle"/>
          </p:nvPr>
        </p:nvSpPr>
        <p:spPr>
          <a:xfrm>
            <a:off x="714607" y="391885"/>
            <a:ext cx="10352237" cy="10077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buClr>
                <a:srgbClr val="002060"/>
              </a:buClr>
              <a:buSzPct val="25000"/>
              <a:buFont typeface="Calibri"/>
              <a:buNone/>
            </a:pPr>
            <a:r>
              <a:rPr lang="pt-B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Fiscalização</a:t>
            </a:r>
            <a:endParaRPr lang="pt-BR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1" name="Shape 5141"/>
          <p:cNvSpPr txBox="1">
            <a:spLocks noGrp="1"/>
          </p:cNvSpPr>
          <p:nvPr>
            <p:ph type="subTitle" idx="1"/>
          </p:nvPr>
        </p:nvSpPr>
        <p:spPr>
          <a:xfrm>
            <a:off x="1073020" y="1800809"/>
            <a:ext cx="9613640" cy="415212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just">
              <a:defRPr/>
            </a:pPr>
            <a:r>
              <a:rPr lang="pt-BR" sz="2800" dirty="0" smtClean="0"/>
              <a:t>Atribuição </a:t>
            </a:r>
            <a:r>
              <a:rPr lang="pt-BR" sz="2800" dirty="0"/>
              <a:t>legal de zelar pela saúde da </a:t>
            </a:r>
            <a:r>
              <a:rPr lang="pt-BR" sz="2800" dirty="0" smtClean="0"/>
              <a:t>população por meio da fiscalização de </a:t>
            </a:r>
            <a:r>
              <a:rPr lang="pt-BR" sz="2800" u="sng" dirty="0" smtClean="0"/>
              <a:t>estabelecimentos que exercem</a:t>
            </a:r>
            <a:r>
              <a:rPr lang="pt-BR" sz="2800" dirty="0" smtClean="0"/>
              <a:t> atividade farmacêutica.</a:t>
            </a:r>
            <a:r>
              <a:rPr lang="pt-BR" sz="2800" dirty="0"/>
              <a:t>  </a:t>
            </a:r>
            <a:endParaRPr lang="pt-BR" sz="2800" dirty="0" smtClean="0"/>
          </a:p>
          <a:p>
            <a:pPr algn="just">
              <a:defRPr/>
            </a:pPr>
            <a:endParaRPr lang="pt-BR" sz="2800" dirty="0"/>
          </a:p>
          <a:p>
            <a:pPr algn="just">
              <a:defRPr/>
            </a:pPr>
            <a:r>
              <a:rPr lang="pt-BR" sz="2800" dirty="0" smtClean="0"/>
              <a:t>Fundamentação: </a:t>
            </a:r>
          </a:p>
          <a:p>
            <a:pPr marL="457200" indent="-457200" algn="just">
              <a:buFont typeface="Wingdings" panose="05000000000000000000" pitchFamily="2" charset="2"/>
              <a:buChar char="ü"/>
              <a:defRPr/>
            </a:pPr>
            <a:r>
              <a:rPr lang="pt-BR" sz="2800" dirty="0" smtClean="0"/>
              <a:t>Artigos 10 e </a:t>
            </a:r>
            <a:r>
              <a:rPr lang="pt-BR" sz="2800" dirty="0"/>
              <a:t>24 da Lei nº </a:t>
            </a:r>
            <a:r>
              <a:rPr lang="pt-BR" sz="2800" dirty="0" smtClean="0"/>
              <a:t>3.820/60; </a:t>
            </a:r>
          </a:p>
          <a:p>
            <a:pPr marL="457200" indent="-457200" algn="just">
              <a:buFont typeface="Wingdings" panose="05000000000000000000" pitchFamily="2" charset="2"/>
              <a:buChar char="ü"/>
              <a:defRPr/>
            </a:pPr>
            <a:r>
              <a:rPr lang="pt-BR" sz="2800" dirty="0" smtClean="0"/>
              <a:t>Resolução CFF nº 648/17.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4082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502" y="0"/>
            <a:ext cx="7903029" cy="685800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656"/>
            <a:ext cx="4053569" cy="6792687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2628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774053"/>
            <a:ext cx="12192000" cy="737761"/>
          </a:xfrm>
        </p:spPr>
        <p:txBody>
          <a:bodyPr>
            <a:noAutofit/>
          </a:bodyPr>
          <a:lstStyle/>
          <a:p>
            <a:pPr algn="ctr"/>
            <a:r>
              <a:rPr lang="pt-BR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Defesa da </a:t>
            </a:r>
            <a:r>
              <a:rPr lang="pt-B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Saúde</a:t>
            </a:r>
            <a:endParaRPr lang="pt-BR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</a:endParaRPr>
          </a:p>
        </p:txBody>
      </p:sp>
      <p:sp>
        <p:nvSpPr>
          <p:cNvPr id="3" name="AutoShape 2" descr="http://services.crfsp.org.br/site/popup/consulta_cr/cr_selo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662256" y="2286778"/>
            <a:ext cx="1053465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lnSpc>
                <a:spcPct val="120000"/>
              </a:lnSpc>
            </a:pPr>
            <a:r>
              <a:rPr lang="pt-BR" sz="2400" dirty="0"/>
              <a:t>A obrigatoriedade da presença do farmacêutico não se restringe a questão legal, trata-se de uma forma de garantir a qualidade do atendimento </a:t>
            </a:r>
            <a:r>
              <a:rPr lang="pt-BR" sz="2400" dirty="0" smtClean="0"/>
              <a:t>(proteção à saúde) nos </a:t>
            </a:r>
            <a:r>
              <a:rPr lang="pt-BR" sz="2400" dirty="0"/>
              <a:t>locais onde </a:t>
            </a:r>
            <a:r>
              <a:rPr lang="pt-BR" sz="2400" dirty="0" smtClean="0"/>
              <a:t>o serviço farmacêutico é oferecido pelo estabelecimento.</a:t>
            </a:r>
            <a:endParaRPr lang="pt-BR" sz="2400" dirty="0"/>
          </a:p>
          <a:p>
            <a:pPr lvl="1" algn="just">
              <a:lnSpc>
                <a:spcPct val="120000"/>
              </a:lnSpc>
            </a:pP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618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http://services.crfsp.org.br/site/popup/consulta_cr/cr_selo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755562" y="1316394"/>
            <a:ext cx="10534651" cy="4358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20000"/>
              </a:lnSpc>
            </a:pPr>
            <a:r>
              <a:rPr lang="pt-BR" sz="2400" b="1" dirty="0" smtClean="0"/>
              <a:t>Código </a:t>
            </a:r>
            <a:r>
              <a:rPr lang="pt-BR" sz="2400" b="1" dirty="0"/>
              <a:t>de Defesa do Consumidor (Lei 8.078/80)</a:t>
            </a:r>
          </a:p>
          <a:p>
            <a:pPr lvl="1" algn="just">
              <a:lnSpc>
                <a:spcPct val="120000"/>
              </a:lnSpc>
            </a:pPr>
            <a:r>
              <a:rPr lang="pt-BR" sz="2400" dirty="0"/>
              <a:t>Art. 6º São direitos básicos do consumidor:</a:t>
            </a:r>
          </a:p>
          <a:p>
            <a:pPr lvl="1" algn="just">
              <a:lnSpc>
                <a:spcPct val="120000"/>
              </a:lnSpc>
            </a:pPr>
            <a:r>
              <a:rPr lang="pt-BR" sz="2400" dirty="0"/>
              <a:t>I - a proteção da vida, saúde e segurança contra os riscos provocados por práticas no fornecimento de produtos e serviços considerados perigosos ou nocivos;</a:t>
            </a:r>
          </a:p>
          <a:p>
            <a:pPr lvl="1" algn="just">
              <a:lnSpc>
                <a:spcPct val="120000"/>
              </a:lnSpc>
            </a:pPr>
            <a:r>
              <a:rPr lang="pt-BR" sz="2400" dirty="0"/>
              <a:t>II - a educação e divulgação sobre o consumo adequado dos produtos e serviços, asseguradas a liberdade de escolha e a igualdade nas contratações</a:t>
            </a:r>
            <a:r>
              <a:rPr lang="pt-BR" sz="2400" dirty="0" smtClean="0"/>
              <a:t>;</a:t>
            </a:r>
          </a:p>
          <a:p>
            <a:pPr lvl="1" algn="just">
              <a:lnSpc>
                <a:spcPct val="120000"/>
              </a:lnSpc>
            </a:pPr>
            <a:endParaRPr lang="pt-BR" sz="2400" dirty="0"/>
          </a:p>
          <a:p>
            <a:pPr lvl="1" algn="ctr">
              <a:lnSpc>
                <a:spcPct val="120000"/>
              </a:lnSpc>
            </a:pPr>
            <a:r>
              <a:rPr lang="pt-BR" sz="2400" b="1" dirty="0" smtClean="0"/>
              <a:t>A proteção à vida e à saúde deve se sobrepor às questões comerciais.</a:t>
            </a:r>
            <a:endParaRPr lang="pt-BR" sz="2400" b="1" dirty="0"/>
          </a:p>
          <a:p>
            <a:endParaRPr lang="pt-BR" b="1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0" y="326183"/>
            <a:ext cx="12192000" cy="737761"/>
          </a:xfrm>
        </p:spPr>
        <p:txBody>
          <a:bodyPr>
            <a:noAutofit/>
          </a:bodyPr>
          <a:lstStyle/>
          <a:p>
            <a:pPr algn="ctr"/>
            <a:r>
              <a:rPr lang="pt-BR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Defesa da </a:t>
            </a:r>
            <a:r>
              <a:rPr lang="pt-B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Saúde</a:t>
            </a:r>
            <a:endParaRPr lang="pt-BR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925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9469" y="1427582"/>
            <a:ext cx="7856376" cy="3536303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 smtClean="0"/>
              <a:t>Obrigado!</a:t>
            </a:r>
            <a:br>
              <a:rPr lang="pt-BR" sz="3200" b="1" dirty="0" smtClean="0"/>
            </a:b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b="1" dirty="0" smtClean="0"/>
              <a:t>Dr. Pedro Eduardo Menegasso</a:t>
            </a:r>
            <a:br>
              <a:rPr lang="pt-BR" sz="3200" b="1" dirty="0" smtClean="0"/>
            </a:br>
            <a:r>
              <a:rPr lang="pt-BR" sz="3200" b="1" dirty="0" smtClean="0"/>
              <a:t>Presidente do CRF-SP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66759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" y="531457"/>
            <a:ext cx="12192000" cy="737761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Clr>
                <a:srgbClr val="002060"/>
              </a:buClr>
              <a:buSzPct val="25000"/>
            </a:pPr>
            <a:r>
              <a:rPr lang="pt-BR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Procedimentos de fiscalização 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91977" y="2090057"/>
            <a:ext cx="10976281" cy="314441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b="1" dirty="0"/>
              <a:t> </a:t>
            </a:r>
            <a:endParaRPr lang="pt-BR" sz="2400" dirty="0"/>
          </a:p>
          <a:p>
            <a:pPr marL="0" indent="0" algn="just">
              <a:buNone/>
            </a:pPr>
            <a:r>
              <a:rPr lang="pt-BR" sz="2400" dirty="0" smtClean="0"/>
              <a:t>Inspeções em estabelecimentos com atividades do âmbito do farmacêutico.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/>
              <a:t>As empresas e estabelecimentos que exploram serviços para os quais são necessárias atividades de profissional farmacêutico deverão provar, perante os Conselhos Federal e Regionais, que essas atividades são exercidas por profissionais habilitados e registrados (art. 24 da Lei 3.820/60).</a:t>
            </a:r>
          </a:p>
          <a:p>
            <a:pPr marL="0" indent="0" algn="just">
              <a:buNone/>
            </a:pPr>
            <a:r>
              <a:rPr lang="pt-BR" sz="2400" dirty="0" smtClean="0"/>
              <a:t> </a:t>
            </a:r>
          </a:p>
          <a:p>
            <a:pPr marL="0" indent="0" algn="just">
              <a:buNone/>
            </a:pPr>
            <a:endParaRPr lang="pt-BR" sz="2400" dirty="0"/>
          </a:p>
          <a:p>
            <a:pPr marL="457200" lvl="1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1800" i="1" dirty="0" smtClean="0"/>
          </a:p>
        </p:txBody>
      </p:sp>
      <p:sp>
        <p:nvSpPr>
          <p:cNvPr id="3" name="AutoShape 2" descr="http://services.crfsp.org.br/site/popup/consulta_cr/cr_selo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5404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" y="531457"/>
            <a:ext cx="12192000" cy="737761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Clr>
                <a:srgbClr val="002060"/>
              </a:buClr>
              <a:buSzPct val="25000"/>
            </a:pPr>
            <a:r>
              <a:rPr lang="pt-BR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Procedimentos de fiscalização 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91977" y="1791478"/>
            <a:ext cx="10976281" cy="280851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b="1" dirty="0"/>
              <a:t> </a:t>
            </a:r>
            <a:endParaRPr lang="pt-BR" sz="2400" dirty="0"/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b="1" u="sng" dirty="0" smtClean="0"/>
              <a:t>Clínicas médicas</a:t>
            </a:r>
            <a:r>
              <a:rPr lang="pt-BR" sz="2400" dirty="0" smtClean="0"/>
              <a:t>: são inspecionadas pelo CRF-SP quando a autoridade sanitária verifica que no local há necessidade da atuação do farmacêutico ou mediante denúncia. </a:t>
            </a:r>
            <a:r>
              <a:rPr lang="pt-BR" sz="2400" dirty="0" err="1" smtClean="0"/>
              <a:t>Ex</a:t>
            </a:r>
            <a:r>
              <a:rPr lang="pt-BR" sz="2400" dirty="0" smtClean="0"/>
              <a:t>: guarda </a:t>
            </a:r>
            <a:r>
              <a:rPr lang="pt-BR" sz="2400" dirty="0"/>
              <a:t>e dispensação de </a:t>
            </a:r>
            <a:r>
              <a:rPr lang="pt-BR" sz="2400" dirty="0" smtClean="0"/>
              <a:t>medicamentos da </a:t>
            </a:r>
            <a:r>
              <a:rPr lang="pt-BR" sz="2400" dirty="0"/>
              <a:t>Portaria SVS/MS nº </a:t>
            </a:r>
            <a:r>
              <a:rPr lang="pt-BR" sz="2400" dirty="0" smtClean="0"/>
              <a:t>344/98.</a:t>
            </a:r>
            <a:r>
              <a:rPr lang="pt-BR" sz="2400" dirty="0"/>
              <a:t> 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2200" dirty="0"/>
          </a:p>
          <a:p>
            <a:pPr marL="457200" lvl="1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1800" i="1" dirty="0" smtClean="0"/>
          </a:p>
        </p:txBody>
      </p:sp>
      <p:sp>
        <p:nvSpPr>
          <p:cNvPr id="3" name="AutoShape 2" descr="http://services.crfsp.org.br/site/popup/consulta_cr/cr_selo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657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" y="531457"/>
            <a:ext cx="12192000" cy="737761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Clr>
                <a:srgbClr val="002060"/>
              </a:buClr>
              <a:buSzPct val="25000"/>
            </a:pPr>
            <a:r>
              <a:rPr lang="pt-B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Números de clínicas</a:t>
            </a:r>
            <a:endParaRPr lang="pt-BR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91977" y="1791478"/>
            <a:ext cx="10976281" cy="446003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b="1" dirty="0"/>
              <a:t> </a:t>
            </a:r>
            <a:endParaRPr lang="pt-BR" sz="2400" dirty="0"/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b="1" dirty="0" smtClean="0"/>
              <a:t>Estado de São Paulo: </a:t>
            </a:r>
          </a:p>
          <a:p>
            <a:pPr marL="0" indent="0" algn="just">
              <a:buNone/>
            </a:pPr>
            <a:r>
              <a:rPr lang="pt-BR" sz="2400" dirty="0"/>
              <a:t>2.916 Unidades de Serviço de Apoio de Diagnóstico e Terapia particular;</a:t>
            </a:r>
          </a:p>
          <a:p>
            <a:pPr marL="0" indent="0" algn="just">
              <a:buNone/>
            </a:pPr>
            <a:r>
              <a:rPr lang="pt-BR" sz="2400" dirty="0"/>
              <a:t>10.378 Clínica Especializada / Ambulatório especializado</a:t>
            </a:r>
            <a:r>
              <a:rPr lang="pt-BR" sz="2400" dirty="0" smtClean="0"/>
              <a:t>;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dirty="0"/>
              <a:t>Em 2017 o CRF-SP realizou autuação em 65 </a:t>
            </a:r>
            <a:r>
              <a:rPr lang="pt-BR" sz="2400" dirty="0" smtClean="0"/>
              <a:t>clínicas (0,49%);</a:t>
            </a:r>
          </a:p>
          <a:p>
            <a:pPr marL="0" indent="0" algn="just">
              <a:buNone/>
            </a:pPr>
            <a:r>
              <a:rPr lang="pt-BR" sz="2400" dirty="0" smtClean="0"/>
              <a:t>Temos 202 clínicas regulares com farmacêutico junto ao CRF-SP;</a:t>
            </a:r>
          </a:p>
          <a:p>
            <a:pPr marL="0" indent="0" algn="just">
              <a:buNone/>
            </a:pPr>
            <a:r>
              <a:rPr lang="pt-BR" sz="2400" dirty="0" smtClean="0"/>
              <a:t>Temos 23 que continuam irregulares sem farmacêutico responsável;</a:t>
            </a:r>
            <a:endParaRPr lang="pt-BR" sz="2400" dirty="0"/>
          </a:p>
          <a:p>
            <a:pPr marL="457200" lvl="1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1800" i="1" dirty="0" smtClean="0"/>
          </a:p>
          <a:p>
            <a:pPr marL="457200" lvl="1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1800" i="1" dirty="0" smtClean="0"/>
          </a:p>
          <a:p>
            <a:pPr marL="457200" lvl="1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800" i="1" dirty="0" smtClean="0"/>
              <a:t>(fonte) http</a:t>
            </a:r>
            <a:r>
              <a:rPr lang="pt-BR" sz="1800" i="1" dirty="0"/>
              <a:t>://cnes.datasus.saude.gov.br/</a:t>
            </a:r>
            <a:endParaRPr lang="pt-BR" sz="1800" i="1" dirty="0" smtClean="0"/>
          </a:p>
        </p:txBody>
      </p:sp>
      <p:sp>
        <p:nvSpPr>
          <p:cNvPr id="3" name="AutoShape 2" descr="http://services.crfsp.org.br/site/popup/consulta_cr/cr_selo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98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63500" y="307523"/>
            <a:ext cx="12128500" cy="737761"/>
          </a:xfrm>
        </p:spPr>
        <p:txBody>
          <a:bodyPr>
            <a:noAutofit/>
          </a:bodyPr>
          <a:lstStyle/>
          <a:p>
            <a:pPr algn="ctr"/>
            <a:r>
              <a:rPr lang="pt-BR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Farmácias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979714" y="1362269"/>
            <a:ext cx="10688544" cy="392818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2200" b="1" dirty="0" smtClean="0"/>
          </a:p>
          <a:p>
            <a:pPr marL="0" lvl="0" indent="0" algn="just">
              <a:buNone/>
            </a:pPr>
            <a:r>
              <a:rPr lang="pt-BR" sz="2400" dirty="0" smtClean="0"/>
              <a:t>Farmácia: estabelecimento </a:t>
            </a:r>
            <a:r>
              <a:rPr lang="pt-BR" sz="2400" dirty="0"/>
              <a:t>de dispensação de medicamentos, </a:t>
            </a:r>
            <a:r>
              <a:rPr lang="pt-BR" sz="2400" b="1" u="sng" dirty="0"/>
              <a:t>incluindo o de atendimento</a:t>
            </a:r>
            <a:r>
              <a:rPr lang="pt-BR" sz="2400" dirty="0"/>
              <a:t> privativo de unidade hospitalar </a:t>
            </a:r>
            <a:r>
              <a:rPr lang="pt-BR" sz="2400" b="1" u="sng" dirty="0"/>
              <a:t>ou de qualquer outra equivalente de assistência </a:t>
            </a:r>
            <a:r>
              <a:rPr lang="pt-BR" sz="2400" b="1" u="sng" dirty="0" smtClean="0"/>
              <a:t>médica (artigo 3º da Lei nº. 13.021/14).</a:t>
            </a:r>
          </a:p>
          <a:p>
            <a:pPr marL="0" lv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dirty="0" smtClean="0"/>
              <a:t>As farmácias </a:t>
            </a:r>
            <a:r>
              <a:rPr lang="pt-BR" sz="2400" b="1" u="sng" dirty="0"/>
              <a:t>de qualquer natureza</a:t>
            </a:r>
            <a:r>
              <a:rPr lang="pt-BR" sz="2400" dirty="0"/>
              <a:t> requerem, obrigatoriamente, para seu funcionamento, a responsabilidade e a assistência técnica de farmacêutico habilitado na forma da </a:t>
            </a:r>
            <a:r>
              <a:rPr lang="pt-BR" sz="2400" dirty="0" smtClean="0"/>
              <a:t>lei (artigos 5º, 6º e 8º da Lei nº. 13.021/14).</a:t>
            </a:r>
            <a:endParaRPr lang="pt-BR" sz="24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2200" b="1" i="1" dirty="0" smtClean="0"/>
          </a:p>
        </p:txBody>
      </p:sp>
      <p:sp>
        <p:nvSpPr>
          <p:cNvPr id="3" name="AutoShape 2" descr="http://services.crfsp.org.br/site/popup/consulta_cr/cr_selo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033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1016649"/>
            <a:ext cx="12128500" cy="737761"/>
          </a:xfrm>
        </p:spPr>
        <p:txBody>
          <a:bodyPr>
            <a:noAutofit/>
          </a:bodyPr>
          <a:lstStyle/>
          <a:p>
            <a:pPr algn="ctr"/>
            <a:r>
              <a:rPr lang="pt-BR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Farmacêutico Responsável Técnico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91977" y="1922106"/>
            <a:ext cx="10976281" cy="323772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2400" dirty="0"/>
              <a:t>Farmacêutico: profissional </a:t>
            </a:r>
            <a:r>
              <a:rPr lang="pt-BR" sz="2400" dirty="0" smtClean="0"/>
              <a:t>graduado </a:t>
            </a:r>
            <a:r>
              <a:rPr lang="pt-BR" sz="2400" dirty="0"/>
              <a:t>em F</a:t>
            </a:r>
            <a:r>
              <a:rPr lang="pt-BR" sz="2400" dirty="0" smtClean="0"/>
              <a:t>armácia</a:t>
            </a:r>
            <a:r>
              <a:rPr lang="pt-BR" sz="2400" dirty="0"/>
              <a:t>, </a:t>
            </a:r>
            <a:r>
              <a:rPr lang="pt-BR" sz="2400" dirty="0" smtClean="0"/>
              <a:t>com </a:t>
            </a:r>
            <a:r>
              <a:rPr lang="pt-BR" sz="2400" dirty="0"/>
              <a:t>conhecimentos na área de medicamentos, têm como principal objetivo contribuir no processo de cuidado à saúde, visando à melhoria da qualidade da assistência prestada ao </a:t>
            </a:r>
            <a:r>
              <a:rPr lang="pt-BR" sz="2400" dirty="0" smtClean="0"/>
              <a:t>paciente.</a:t>
            </a:r>
            <a:endParaRPr lang="pt-BR" sz="24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2400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2200" b="1" dirty="0" smtClean="0"/>
              <a:t>O farmacêutico é o responsável pela promoção do Uso Racional de Medicamentos.</a:t>
            </a:r>
            <a:endParaRPr lang="pt-BR" sz="2200" b="1" dirty="0"/>
          </a:p>
        </p:txBody>
      </p:sp>
      <p:sp>
        <p:nvSpPr>
          <p:cNvPr id="3" name="AutoShape 2" descr="http://services.crfsp.org.br/site/popup/consulta_cr/cr_selo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91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595534" y="820706"/>
            <a:ext cx="9719388" cy="737761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Atividades desenvolvidas pelo farmacêutico nas farmácias de clínicas médicas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75952" y="1760193"/>
            <a:ext cx="10976281" cy="399679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lvl="0" indent="0">
              <a:buNone/>
            </a:pPr>
            <a:endParaRPr lang="pt-BR" sz="2400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pt-BR" sz="2400" dirty="0" smtClean="0"/>
              <a:t>Dispensar, manipular e fracionar medicamentos;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pt-BR" sz="2400" dirty="0" smtClean="0"/>
              <a:t>Coordenar as </a:t>
            </a:r>
            <a:r>
              <a:rPr lang="pt-BR" sz="2400" dirty="0"/>
              <a:t>ações relacionadas à padronização, programação, seleção e aquisição de medicamentos, insumos, matérias-primas, produtos para saúde e saneantes, buscando a qualidade e a otimização da terapia medicamentosa; </a:t>
            </a:r>
            <a:endParaRPr lang="pt-BR" sz="2400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pt-BR" sz="2400" dirty="0" smtClean="0"/>
              <a:t>Participar </a:t>
            </a:r>
            <a:r>
              <a:rPr lang="pt-BR" sz="2400" dirty="0"/>
              <a:t>de processos de qualificação e avaliação de prestadores de serviço, fornecedores de medicamentos, produtos para a saúde e saneantes; </a:t>
            </a:r>
            <a:endParaRPr lang="pt-BR" sz="2400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pt-BR" sz="2400" dirty="0" smtClean="0"/>
              <a:t>Garantir </a:t>
            </a:r>
            <a:r>
              <a:rPr lang="pt-BR" sz="2400" dirty="0"/>
              <a:t>o cumprimento da legislação vigente relativa ao armazenamento, conservação, controle de estoque de medicamentos, produtos para saúde, saneantes, insumos e </a:t>
            </a:r>
            <a:r>
              <a:rPr lang="pt-BR" sz="2400" dirty="0" smtClean="0"/>
              <a:t>matérias primas; </a:t>
            </a:r>
          </a:p>
        </p:txBody>
      </p:sp>
      <p:sp>
        <p:nvSpPr>
          <p:cNvPr id="3" name="AutoShape 2" descr="http://services.crfsp.org.br/site/popup/consulta_cr/cr_selo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37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66620" y="1890822"/>
            <a:ext cx="10976281" cy="419273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lvl="0" indent="0">
              <a:buNone/>
            </a:pPr>
            <a:endParaRPr lang="pt-BR" sz="2400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pt-BR" sz="2400" dirty="0" smtClean="0"/>
              <a:t>Avaliar as </a:t>
            </a:r>
            <a:r>
              <a:rPr lang="pt-BR" sz="2400" dirty="0"/>
              <a:t>prescrições, </a:t>
            </a:r>
            <a:r>
              <a:rPr lang="pt-BR" sz="2400" dirty="0" smtClean="0"/>
              <a:t>observando: </a:t>
            </a:r>
            <a:r>
              <a:rPr lang="pt-BR" sz="2400" dirty="0"/>
              <a:t>concentração, viabilidade, compatibilidade físico-química e farmacológica, dose, posologia, forma farmacêutica, via e horários de administração, tempo previsto de tratamento e interações medicamentosas. </a:t>
            </a:r>
            <a:endParaRPr lang="pt-BR" sz="2400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pt-BR" sz="2400" dirty="0" smtClean="0"/>
              <a:t>Estabelecer </a:t>
            </a:r>
            <a:r>
              <a:rPr lang="pt-BR" sz="2400" dirty="0"/>
              <a:t>um sistema eficiente, eficaz e seguro de distribuição de medicamentos e outros produtos para saúde, permitindo a </a:t>
            </a:r>
            <a:r>
              <a:rPr lang="pt-BR" sz="2400" dirty="0" smtClean="0"/>
              <a:t>rastreabilidade;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pt-BR" sz="2400" dirty="0"/>
              <a:t>Realizar ações de </a:t>
            </a:r>
            <a:r>
              <a:rPr lang="pt-BR" sz="2400" dirty="0" err="1" smtClean="0"/>
              <a:t>farmacovigilância</a:t>
            </a:r>
            <a:r>
              <a:rPr lang="pt-BR" sz="2400" dirty="0" smtClean="0"/>
              <a:t> e </a:t>
            </a:r>
            <a:r>
              <a:rPr lang="pt-BR" sz="2400" dirty="0" err="1" smtClean="0"/>
              <a:t>tecnovigilância</a:t>
            </a:r>
            <a:r>
              <a:rPr lang="pt-BR" sz="2400" dirty="0" smtClean="0"/>
              <a:t>;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pt-BR" sz="2400" dirty="0"/>
              <a:t>Acompanhar o gerenciamento dos </a:t>
            </a:r>
            <a:r>
              <a:rPr lang="pt-BR" sz="2400" dirty="0" smtClean="0"/>
              <a:t>resíduos. </a:t>
            </a:r>
          </a:p>
          <a:p>
            <a:pPr marL="0" lvl="0" indent="0" algn="just">
              <a:buNone/>
            </a:pPr>
            <a:endParaRPr lang="pt-BR" sz="2400" dirty="0"/>
          </a:p>
        </p:txBody>
      </p:sp>
      <p:sp>
        <p:nvSpPr>
          <p:cNvPr id="3" name="AutoShape 2" descr="http://services.crfsp.org.br/site/popup/consulta_cr/cr_selo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595534" y="820706"/>
            <a:ext cx="9719388" cy="7377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Atividades desenvolvidas pelo farmacêutico nas farmácias de clínicas médicas</a:t>
            </a:r>
            <a:endParaRPr lang="pt-BR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21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82" y="230832"/>
            <a:ext cx="5175129" cy="6627168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920" y="230831"/>
            <a:ext cx="4872260" cy="6627169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7" name="CaixaDeTexto 6"/>
          <p:cNvSpPr txBox="1"/>
          <p:nvPr/>
        </p:nvSpPr>
        <p:spPr>
          <a:xfrm>
            <a:off x="3890865" y="193509"/>
            <a:ext cx="4850239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2400" dirty="0" smtClean="0"/>
              <a:t>Fotos de farmácias de clínicas médica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393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2193</TotalTime>
  <Words>489</Words>
  <Application>Microsoft Office PowerPoint</Application>
  <PresentationFormat>Widescreen</PresentationFormat>
  <Paragraphs>74</Paragraphs>
  <Slides>13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Tema do Office</vt:lpstr>
      <vt:lpstr>Fiscalização</vt:lpstr>
      <vt:lpstr>Procedimentos de fiscalização </vt:lpstr>
      <vt:lpstr>Procedimentos de fiscalização </vt:lpstr>
      <vt:lpstr>Números de clínicas</vt:lpstr>
      <vt:lpstr>Farmácias</vt:lpstr>
      <vt:lpstr>Farmacêutico Responsável Técnico</vt:lpstr>
      <vt:lpstr>Atividades desenvolvidas pelo farmacêutico nas farmácias de clínicas médicas</vt:lpstr>
      <vt:lpstr>Apresentação do PowerPoint</vt:lpstr>
      <vt:lpstr>Apresentação do PowerPoint</vt:lpstr>
      <vt:lpstr>Apresentação do PowerPoint</vt:lpstr>
      <vt:lpstr>Defesa da Saúde</vt:lpstr>
      <vt:lpstr>Defesa da Saúde</vt:lpstr>
      <vt:lpstr>Obrigado!  Dr. Pedro Eduardo Menegasso Presidente do CRF-SP</vt:lpstr>
    </vt:vector>
  </TitlesOfParts>
  <Company>CRF-SP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Adriana Morelli - CRF-SP</dc:creator>
  <cp:lastModifiedBy>Monica Rodrigues Campello</cp:lastModifiedBy>
  <cp:revision>207</cp:revision>
  <cp:lastPrinted>2017-07-18T00:04:42Z</cp:lastPrinted>
  <dcterms:created xsi:type="dcterms:W3CDTF">2017-03-24T12:42:37Z</dcterms:created>
  <dcterms:modified xsi:type="dcterms:W3CDTF">2017-12-04T21:54:29Z</dcterms:modified>
</cp:coreProperties>
</file>