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302" r:id="rId4"/>
    <p:sldId id="277" r:id="rId5"/>
    <p:sldId id="300" r:id="rId6"/>
    <p:sldId id="260" r:id="rId7"/>
    <p:sldId id="267" r:id="rId8"/>
    <p:sldId id="278" r:id="rId9"/>
    <p:sldId id="283" r:id="rId10"/>
    <p:sldId id="258" r:id="rId11"/>
    <p:sldId id="259" r:id="rId12"/>
    <p:sldId id="263" r:id="rId13"/>
    <p:sldId id="262" r:id="rId14"/>
    <p:sldId id="284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85" r:id="rId23"/>
    <p:sldId id="295" r:id="rId24"/>
    <p:sldId id="296" r:id="rId25"/>
    <p:sldId id="266" r:id="rId26"/>
    <p:sldId id="287" r:id="rId27"/>
    <p:sldId id="297" r:id="rId28"/>
    <p:sldId id="298" r:id="rId29"/>
    <p:sldId id="301" r:id="rId30"/>
    <p:sldId id="299" r:id="rId31"/>
    <p:sldId id="282" r:id="rId32"/>
    <p:sldId id="257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92AC1-5440-440F-A3F9-CC6B18F1645A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/>
      <dgm:spPr/>
      <dgm:t>
        <a:bodyPr/>
        <a:lstStyle/>
        <a:p>
          <a:endParaRPr lang="en-US"/>
        </a:p>
      </dgm:t>
    </dgm:pt>
    <dgm:pt modelId="{7C1B8BA3-67E8-46BE-B66F-441C3BB1218E}">
      <dgm:prSet/>
      <dgm:spPr/>
      <dgm:t>
        <a:bodyPr/>
        <a:lstStyle/>
        <a:p>
          <a:r>
            <a:rPr lang="pt-BR"/>
            <a:t>NÃO EXERCE ATIVIDADE FARMACÊUTICA</a:t>
          </a:r>
          <a:endParaRPr lang="en-US"/>
        </a:p>
      </dgm:t>
    </dgm:pt>
    <dgm:pt modelId="{ECE96497-CDD2-4DCC-B38C-3E83AA4640CC}" type="parTrans" cxnId="{04C232D9-FF0A-43C6-810A-E6F4AED9ADE8}">
      <dgm:prSet/>
      <dgm:spPr/>
      <dgm:t>
        <a:bodyPr/>
        <a:lstStyle/>
        <a:p>
          <a:endParaRPr lang="en-US"/>
        </a:p>
      </dgm:t>
    </dgm:pt>
    <dgm:pt modelId="{2AB47585-E067-4803-992D-78E12AA77F90}" type="sibTrans" cxnId="{04C232D9-FF0A-43C6-810A-E6F4AED9ADE8}">
      <dgm:prSet/>
      <dgm:spPr/>
      <dgm:t>
        <a:bodyPr/>
        <a:lstStyle/>
        <a:p>
          <a:endParaRPr lang="en-US"/>
        </a:p>
      </dgm:t>
    </dgm:pt>
    <dgm:pt modelId="{EF0ABA09-6674-4644-8AC9-2823E228E8F9}">
      <dgm:prSet/>
      <dgm:spPr/>
      <dgm:t>
        <a:bodyPr/>
        <a:lstStyle/>
        <a:p>
          <a:r>
            <a:rPr lang="pt-BR"/>
            <a:t>NÃO PRESTA SERVIÇO FARMACÊUTICO À TERCEIROS</a:t>
          </a:r>
          <a:endParaRPr lang="en-US"/>
        </a:p>
      </dgm:t>
    </dgm:pt>
    <dgm:pt modelId="{8D31A155-6585-42CC-B919-BDA59AF1D904}" type="parTrans" cxnId="{312569FB-7911-4A4B-BA2B-0698D97E2BC2}">
      <dgm:prSet/>
      <dgm:spPr/>
      <dgm:t>
        <a:bodyPr/>
        <a:lstStyle/>
        <a:p>
          <a:endParaRPr lang="en-US"/>
        </a:p>
      </dgm:t>
    </dgm:pt>
    <dgm:pt modelId="{6B7772F4-0F61-4C64-8A47-9D7D186E0E00}" type="sibTrans" cxnId="{312569FB-7911-4A4B-BA2B-0698D97E2BC2}">
      <dgm:prSet/>
      <dgm:spPr/>
      <dgm:t>
        <a:bodyPr/>
        <a:lstStyle/>
        <a:p>
          <a:endParaRPr lang="en-US"/>
        </a:p>
      </dgm:t>
    </dgm:pt>
    <dgm:pt modelId="{2B1CD239-01FF-BB4C-A8B0-1EF13F63A8E3}" type="pres">
      <dgm:prSet presAssocID="{9E892AC1-5440-440F-A3F9-CC6B18F1645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D4AD6BF0-D561-F54B-8488-CE677C08145B}" type="pres">
      <dgm:prSet presAssocID="{7C1B8BA3-67E8-46BE-B66F-441C3BB1218E}" presName="thickLine" presStyleLbl="alignNode1" presStyleIdx="0" presStyleCnt="2"/>
      <dgm:spPr/>
    </dgm:pt>
    <dgm:pt modelId="{898F1AB7-F55E-CD43-9D73-4DA66580B738}" type="pres">
      <dgm:prSet presAssocID="{7C1B8BA3-67E8-46BE-B66F-441C3BB1218E}" presName="horz1" presStyleCnt="0"/>
      <dgm:spPr/>
    </dgm:pt>
    <dgm:pt modelId="{3B6018D0-DDCC-4946-98E9-75081976B25A}" type="pres">
      <dgm:prSet presAssocID="{7C1B8BA3-67E8-46BE-B66F-441C3BB1218E}" presName="tx1" presStyleLbl="revTx" presStyleIdx="0" presStyleCnt="2"/>
      <dgm:spPr/>
      <dgm:t>
        <a:bodyPr/>
        <a:lstStyle/>
        <a:p>
          <a:endParaRPr lang="pt-BR"/>
        </a:p>
      </dgm:t>
    </dgm:pt>
    <dgm:pt modelId="{81C8AE68-A06F-6B4E-827E-B68EF092207A}" type="pres">
      <dgm:prSet presAssocID="{7C1B8BA3-67E8-46BE-B66F-441C3BB1218E}" presName="vert1" presStyleCnt="0"/>
      <dgm:spPr/>
    </dgm:pt>
    <dgm:pt modelId="{27454B4E-1F7D-9E4C-97E7-3E7EA1F4AD50}" type="pres">
      <dgm:prSet presAssocID="{EF0ABA09-6674-4644-8AC9-2823E228E8F9}" presName="thickLine" presStyleLbl="alignNode1" presStyleIdx="1" presStyleCnt="2"/>
      <dgm:spPr/>
    </dgm:pt>
    <dgm:pt modelId="{A75812DC-0B9E-CD40-BABF-82361D48CFE4}" type="pres">
      <dgm:prSet presAssocID="{EF0ABA09-6674-4644-8AC9-2823E228E8F9}" presName="horz1" presStyleCnt="0"/>
      <dgm:spPr/>
    </dgm:pt>
    <dgm:pt modelId="{9E865B99-9F0D-E74F-88A0-E0883EFE0EFC}" type="pres">
      <dgm:prSet presAssocID="{EF0ABA09-6674-4644-8AC9-2823E228E8F9}" presName="tx1" presStyleLbl="revTx" presStyleIdx="1" presStyleCnt="2"/>
      <dgm:spPr/>
      <dgm:t>
        <a:bodyPr/>
        <a:lstStyle/>
        <a:p>
          <a:endParaRPr lang="pt-BR"/>
        </a:p>
      </dgm:t>
    </dgm:pt>
    <dgm:pt modelId="{A05968B6-8DB0-BA43-87DD-25B05D0A01E7}" type="pres">
      <dgm:prSet presAssocID="{EF0ABA09-6674-4644-8AC9-2823E228E8F9}" presName="vert1" presStyleCnt="0"/>
      <dgm:spPr/>
    </dgm:pt>
  </dgm:ptLst>
  <dgm:cxnLst>
    <dgm:cxn modelId="{312569FB-7911-4A4B-BA2B-0698D97E2BC2}" srcId="{9E892AC1-5440-440F-A3F9-CC6B18F1645A}" destId="{EF0ABA09-6674-4644-8AC9-2823E228E8F9}" srcOrd="1" destOrd="0" parTransId="{8D31A155-6585-42CC-B919-BDA59AF1D904}" sibTransId="{6B7772F4-0F61-4C64-8A47-9D7D186E0E00}"/>
    <dgm:cxn modelId="{B33661CF-AAF9-C947-9619-C464F955736F}" type="presOf" srcId="{EF0ABA09-6674-4644-8AC9-2823E228E8F9}" destId="{9E865B99-9F0D-E74F-88A0-E0883EFE0EFC}" srcOrd="0" destOrd="0" presId="urn:microsoft.com/office/officeart/2008/layout/LinedList"/>
    <dgm:cxn modelId="{3EAA1553-377B-B64E-9622-6BFAF87F28E3}" type="presOf" srcId="{9E892AC1-5440-440F-A3F9-CC6B18F1645A}" destId="{2B1CD239-01FF-BB4C-A8B0-1EF13F63A8E3}" srcOrd="0" destOrd="0" presId="urn:microsoft.com/office/officeart/2008/layout/LinedList"/>
    <dgm:cxn modelId="{C262FFA1-EA82-FA45-93DC-8060ABC4C6D0}" type="presOf" srcId="{7C1B8BA3-67E8-46BE-B66F-441C3BB1218E}" destId="{3B6018D0-DDCC-4946-98E9-75081976B25A}" srcOrd="0" destOrd="0" presId="urn:microsoft.com/office/officeart/2008/layout/LinedList"/>
    <dgm:cxn modelId="{04C232D9-FF0A-43C6-810A-E6F4AED9ADE8}" srcId="{9E892AC1-5440-440F-A3F9-CC6B18F1645A}" destId="{7C1B8BA3-67E8-46BE-B66F-441C3BB1218E}" srcOrd="0" destOrd="0" parTransId="{ECE96497-CDD2-4DCC-B38C-3E83AA4640CC}" sibTransId="{2AB47585-E067-4803-992D-78E12AA77F90}"/>
    <dgm:cxn modelId="{0D73F391-BF60-404A-9022-5F6ED5082FD4}" type="presParOf" srcId="{2B1CD239-01FF-BB4C-A8B0-1EF13F63A8E3}" destId="{D4AD6BF0-D561-F54B-8488-CE677C08145B}" srcOrd="0" destOrd="0" presId="urn:microsoft.com/office/officeart/2008/layout/LinedList"/>
    <dgm:cxn modelId="{49CD3B24-36E3-7F43-AAE3-7800572F6117}" type="presParOf" srcId="{2B1CD239-01FF-BB4C-A8B0-1EF13F63A8E3}" destId="{898F1AB7-F55E-CD43-9D73-4DA66580B738}" srcOrd="1" destOrd="0" presId="urn:microsoft.com/office/officeart/2008/layout/LinedList"/>
    <dgm:cxn modelId="{27FAE4E3-3B53-614B-9EEC-4FDC16A31738}" type="presParOf" srcId="{898F1AB7-F55E-CD43-9D73-4DA66580B738}" destId="{3B6018D0-DDCC-4946-98E9-75081976B25A}" srcOrd="0" destOrd="0" presId="urn:microsoft.com/office/officeart/2008/layout/LinedList"/>
    <dgm:cxn modelId="{DF8AC6C8-AB39-7148-ABBF-052717221E23}" type="presParOf" srcId="{898F1AB7-F55E-CD43-9D73-4DA66580B738}" destId="{81C8AE68-A06F-6B4E-827E-B68EF092207A}" srcOrd="1" destOrd="0" presId="urn:microsoft.com/office/officeart/2008/layout/LinedList"/>
    <dgm:cxn modelId="{322453A0-FBC2-AA43-89D7-5C20DBB97BB8}" type="presParOf" srcId="{2B1CD239-01FF-BB4C-A8B0-1EF13F63A8E3}" destId="{27454B4E-1F7D-9E4C-97E7-3E7EA1F4AD50}" srcOrd="2" destOrd="0" presId="urn:microsoft.com/office/officeart/2008/layout/LinedList"/>
    <dgm:cxn modelId="{90BB14DD-E225-7B47-B983-791AC0A25CF9}" type="presParOf" srcId="{2B1CD239-01FF-BB4C-A8B0-1EF13F63A8E3}" destId="{A75812DC-0B9E-CD40-BABF-82361D48CFE4}" srcOrd="3" destOrd="0" presId="urn:microsoft.com/office/officeart/2008/layout/LinedList"/>
    <dgm:cxn modelId="{579882FE-3335-5544-9085-2DB71B2E3B96}" type="presParOf" srcId="{A75812DC-0B9E-CD40-BABF-82361D48CFE4}" destId="{9E865B99-9F0D-E74F-88A0-E0883EFE0EFC}" srcOrd="0" destOrd="0" presId="urn:microsoft.com/office/officeart/2008/layout/LinedList"/>
    <dgm:cxn modelId="{5A2FED57-2E99-354F-89C5-46A574602CC3}" type="presParOf" srcId="{A75812DC-0B9E-CD40-BABF-82361D48CFE4}" destId="{A05968B6-8DB0-BA43-87DD-25B05D0A01E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A0BB50-1FD9-4D2A-B07A-60E6AB7D5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7B73B24-2F1F-456C-86AB-37FACE83F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1E58797-76BC-4987-B8EB-4C4798A14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DA78623-E8EC-45C4-A6C4-EB9F0C54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B76CE44-4478-46D6-860D-7A24F8AD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91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E4C05C-376A-4C3C-AE66-1FB806EC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69AA402F-2652-4279-A808-F5E023707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2C02A04-6ECE-47B6-B0B3-6F58E8A9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FEA35DC-1254-4A78-99D0-45A85ACAB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3A65FFE-1B73-459D-860F-ED3DCAD81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21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8C55963-7C21-413E-9AAA-CA1078B292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AFDF2BD-B2F6-4806-B101-18C6EA553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BFA2C6D-35A9-42CE-801E-A31F5104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46964DE-0FEE-4F19-8506-91E5E70A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AD07E3B-44DD-4A1F-BFF1-D66FD2AA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12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412F7B-9960-4FD0-A413-09660C89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2F66B13-5797-4702-8DEE-3A6A4C2E0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C0EB81D-D56E-40C3-9BB7-13355380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F415F28-2E58-423A-A61D-853A6FD9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1E51FA6-9B7C-414F-962F-B650A6FC9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59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DD8465-B75A-4FDC-A4DE-76ED20B3B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1DD977A-AB50-4A23-8387-49198CFE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67BD770-234C-4565-AD9B-25E44840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1D52FD-D129-40B1-A203-995AB029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E4F5691-B990-4A52-85CB-1156A271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59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C1BEDB-65F3-4222-BDAE-73DAF057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C8A4E07-1C2E-4632-A2ED-D76B4B86D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E9BFF92-5F6E-48A8-B2A5-806CE8F18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D7295337-60C3-4D49-9030-1419C017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517A232-60CD-49C6-A21C-997349A7E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FCE85F2-B808-4104-A993-23F10FE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705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C62D7FE-25CB-4762-B014-5CC9EFE67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D876F42-62F6-4081-8EF3-D169956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DD852D5-4238-4929-BA97-E31D7C78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5813E9AB-354C-426C-A7A0-CCD002FA5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BC80C221-A076-45C0-97A5-7D282694B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9D11897F-A479-42C9-98D0-DF469E25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02398B6C-1B44-4441-A335-C33E36E4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98CD7A7-E1E1-4D5C-B7C3-CDD53394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02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6B6CC7-277B-4BAB-B1AC-2C94AF12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6AF6E24D-5FB1-4F05-885A-2F7E4611C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97D186E-9DBD-4175-AB17-0D859D7A1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1C9F4BA-4533-4490-8E44-DDBC3C26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86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8D2B4C5-6F98-4A98-8547-94983109A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75E730EB-DB6D-4D22-95D2-94952A76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CF5BA26-7F28-41C2-BF8E-926FF7ED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28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EB4815-9BA6-4126-9F9B-9301B1C9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85C4B66-3C11-42C1-BDF5-F7BB8508B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98B0B9CC-9FE7-4CBC-ADCB-59A243C87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A8C6AD0-DA73-4EE6-923F-C6034308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EC811E1-36D0-4592-9E1A-20DFEE17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F0637EE-CAAA-45A9-B978-528C75C6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72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55F2AAB-A98A-4A95-86E8-E33D60058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E62B8CCC-C343-4862-9203-64920C1DA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4FB315E-19CD-4791-95FC-0A6E36519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D6AF601-8102-43F8-8B42-7FB7686F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82BEE63-E3CC-41E5-8044-738426DC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5819D22-03E0-436A-9EF4-8ECACAFF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999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30E51DF-1797-4596-9BD8-1E95C410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7009D84-2780-44F3-A6AB-09CCB50E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38B229A-F87E-4913-BE55-C65E55C69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F8B00-086D-4F47-8E59-2A948FE77502}" type="datetimeFigureOut">
              <a:rPr lang="pt-BR" smtClean="0"/>
              <a:t>04/12/2017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5E1289F-FFF4-40C1-B22E-CEAB74DB93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0A3520F-7EB6-4549-ADA5-769FB05AD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0307-7894-4BB8-8199-615A310308A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30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4">
            <a:extLst>
              <a:ext uri="{FF2B5EF4-FFF2-40B4-BE49-F238E27FC236}">
                <a16:creationId xmlns:a16="http://schemas.microsoft.com/office/drawing/2014/main" xmlns="" id="{C66F2F30-5DC0-44A0-BFA6-E12F46ED16D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xmlns="" id="{04DC2037-48A0-4F22-B9D4-8EAEBC780AB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2" name="Freeform 22">
            <a:extLst>
              <a:ext uri="{FF2B5EF4-FFF2-40B4-BE49-F238E27FC236}">
                <a16:creationId xmlns:a16="http://schemas.microsoft.com/office/drawing/2014/main" xmlns="" id="{0006CBFD-ADA0-43D1-9332-9C34CA1C7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21">
            <a:extLst>
              <a:ext uri="{FF2B5EF4-FFF2-40B4-BE49-F238E27FC236}">
                <a16:creationId xmlns:a16="http://schemas.microsoft.com/office/drawing/2014/main" xmlns="" id="{85872F57-7F42-4F97-8391-DDC8D0054C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xmlns="" id="{2B931666-F28F-45F3-A074-66D2272D5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EF6346-0067-4DEA-BBAC-0749E55A9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pt-BR" sz="4800"/>
              <a:t>Audiência Pública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98E712C-BB66-41AB-BA77-7E8FDF64C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/>
          </a:bodyPr>
          <a:lstStyle/>
          <a:p>
            <a:pPr algn="l"/>
            <a:r>
              <a:rPr lang="pt-BR" sz="2000"/>
              <a:t>“Multas pelo Conselho Regional de Farmácia” SP</a:t>
            </a:r>
          </a:p>
        </p:txBody>
      </p:sp>
    </p:spTree>
    <p:extLst>
      <p:ext uri="{BB962C8B-B14F-4D97-AF65-F5344CB8AC3E}">
        <p14:creationId xmlns:p14="http://schemas.microsoft.com/office/powerpoint/2010/main" val="1200055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AC18059-4874-4983-B07D-B2E95B7F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Lei 13.021/2014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5177631-1A8D-2749-9F8C-AB3306DCE69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70700" y="2191179"/>
            <a:ext cx="10050599" cy="20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6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D8AE76-9037-48D7-8ED6-A642DF98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Lei 13.021/2014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90977E-E6EB-0E40-9C03-DA14F8FB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267" y="2644345"/>
            <a:ext cx="9781533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06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2D832-4460-3B47-A963-3DA9F39E8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DEFINIÇÃO DE FARMÁCIA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CB2E3442-3BA8-D448-815B-333024F4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30027"/>
            <a:ext cx="10515600" cy="23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05817C-970C-654F-9923-A24DCA67B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8" y="825379"/>
            <a:ext cx="11936627" cy="487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9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04" y="504722"/>
            <a:ext cx="9444152" cy="29972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654" y="3814916"/>
            <a:ext cx="9241052" cy="198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15B568-1799-B747-8CFF-669617CE1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83" y="5867264"/>
            <a:ext cx="3962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6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603873"/>
            <a:ext cx="11995355" cy="48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5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6" y="2458065"/>
            <a:ext cx="12005187" cy="151416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2850"/>
            <a:ext cx="12113341" cy="292790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" y="0"/>
            <a:ext cx="9375056" cy="226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22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599" y="0"/>
            <a:ext cx="501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80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2" y="698090"/>
            <a:ext cx="8986684" cy="50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8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697" y="2998839"/>
            <a:ext cx="9399638" cy="346095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150" y="91358"/>
            <a:ext cx="5382151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87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>
                <a:solidFill>
                  <a:schemeClr val="accent1"/>
                </a:solidFill>
              </a:rPr>
              <a:t>Clínica Flávio Queiroz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pt-BR" sz="2400"/>
              <a:t>Fundada 1983</a:t>
            </a:r>
          </a:p>
          <a:p>
            <a:r>
              <a:rPr lang="pt-BR" sz="2400"/>
              <a:t>Área física de 200 m²</a:t>
            </a:r>
          </a:p>
          <a:p>
            <a:r>
              <a:rPr lang="pt-BR" sz="2400"/>
              <a:t>Equipe médica: 4 cirurgiões, 1 clínico, 3 endoscopistas</a:t>
            </a:r>
          </a:p>
          <a:p>
            <a:r>
              <a:rPr lang="pt-BR" sz="2400"/>
              <a:t>Equipe de enfermagem: 1 enfermeira, 1 auxiliar</a:t>
            </a:r>
          </a:p>
          <a:p>
            <a:r>
              <a:rPr lang="pt-BR" sz="2400"/>
              <a:t>Procedimentos: Endoscopias, Colonoscopias e polipectomias</a:t>
            </a:r>
          </a:p>
          <a:p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04755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391"/>
            <a:ext cx="12192000" cy="388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3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5" y="2578110"/>
            <a:ext cx="10805652" cy="16138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716" y="460478"/>
            <a:ext cx="10048568" cy="177292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16" y="4628981"/>
            <a:ext cx="3834580" cy="10638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96" y="4628981"/>
            <a:ext cx="3245940" cy="114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48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              CLÍNICA DE ENDOSCOPIA</a:t>
            </a:r>
          </a:p>
        </p:txBody>
      </p:sp>
      <p:graphicFrame>
        <p:nvGraphicFramePr>
          <p:cNvPr id="6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2726154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15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C346B7-DB56-ED4D-A6BB-82F7D5254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10" y="0"/>
            <a:ext cx="7557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73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46BEA7-6637-4B45-B2A9-207FF77B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295" y="0"/>
            <a:ext cx="4539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9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4" y="163922"/>
            <a:ext cx="3887891" cy="18542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12774" y="540774"/>
            <a:ext cx="6469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Departamento de Endoscopia da Associação Médica Brasileira</a:t>
            </a:r>
          </a:p>
          <a:p>
            <a:pPr algn="ctr"/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Filiada à Organização Mundial de Endoscopia Digestiva</a:t>
            </a:r>
          </a:p>
          <a:p>
            <a:pPr algn="ctr"/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Filiada à Sociedade Interamericana de Endoscopia Digestiva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67" y="2018147"/>
            <a:ext cx="9524539" cy="4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95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692"/>
            <a:ext cx="11936361" cy="188203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58" y="3976727"/>
            <a:ext cx="12113342" cy="8132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7" y="242580"/>
            <a:ext cx="3095625" cy="14763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307" y="4982431"/>
            <a:ext cx="5534054" cy="168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4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B98309-5227-EE45-B9E3-51C434E8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837" y="0"/>
            <a:ext cx="588232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02F4EE-9596-BF4C-9C08-DE58AD37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713" y="6358288"/>
            <a:ext cx="2584450" cy="49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4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3B0B2-85C7-1141-8315-5D8992D6B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177800"/>
            <a:ext cx="10541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13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9" y="391698"/>
            <a:ext cx="11468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9" y="3985188"/>
            <a:ext cx="11096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54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09" y="1308293"/>
            <a:ext cx="11959460" cy="34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265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E91D11-0301-8648-A6FE-5C0A2EFE2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728" y="0"/>
            <a:ext cx="5796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90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94" y="5320421"/>
            <a:ext cx="9944194" cy="10607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94" y="358283"/>
            <a:ext cx="8868695" cy="45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86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70B121-56F4-4848-B38B-182089D909F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D72A2C9-F3CA-4216-8BAD-FA4C970C3C4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C0AC3D-9596-40ED-93D1-661C5588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 dirty="0">
                <a:solidFill>
                  <a:schemeClr val="accent1"/>
                </a:solidFill>
              </a:rPr>
              <a:t>CONCLUSÃO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19E560D-04A5-4491-AA98-68F068FF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 lnSpcReduction="10000"/>
          </a:bodyPr>
          <a:lstStyle/>
          <a:p>
            <a:r>
              <a:rPr lang="pt-BR" sz="2400" dirty="0"/>
              <a:t>Constrangimento</a:t>
            </a:r>
          </a:p>
          <a:p>
            <a:r>
              <a:rPr lang="pt-BR" sz="2400" dirty="0"/>
              <a:t>Cooperativismo </a:t>
            </a:r>
            <a:r>
              <a:rPr lang="pt-BR" sz="2400" dirty="0" smtClean="0"/>
              <a:t>exacerbado ? </a:t>
            </a:r>
            <a:r>
              <a:rPr lang="pt-BR" sz="2400" dirty="0"/>
              <a:t>– infundado, para proteção de </a:t>
            </a:r>
            <a:r>
              <a:rPr lang="pt-BR" sz="2400" dirty="0" smtClean="0"/>
              <a:t>farmacêutico ?</a:t>
            </a:r>
            <a:r>
              <a:rPr lang="en-US" sz="2400" dirty="0" smtClean="0"/>
              <a:t> </a:t>
            </a:r>
            <a:r>
              <a:rPr lang="en-US" sz="2400" dirty="0"/>
              <a:t>e </a:t>
            </a:r>
            <a:r>
              <a:rPr lang="en-US" sz="2400" dirty="0" err="1"/>
              <a:t>afronta</a:t>
            </a:r>
            <a:r>
              <a:rPr lang="en-US" sz="2400" dirty="0"/>
              <a:t> `a </a:t>
            </a:r>
            <a:r>
              <a:rPr lang="en-US" sz="2400" dirty="0" err="1"/>
              <a:t>qualificação</a:t>
            </a:r>
            <a:r>
              <a:rPr lang="en-US" sz="2400" dirty="0"/>
              <a:t> do </a:t>
            </a:r>
            <a:r>
              <a:rPr lang="en-US" sz="2400" dirty="0" err="1" smtClean="0"/>
              <a:t>farmaceutico</a:t>
            </a:r>
            <a:r>
              <a:rPr lang="en-US" sz="2400" dirty="0" smtClean="0"/>
              <a:t> !</a:t>
            </a:r>
            <a:endParaRPr lang="pt-BR" sz="2400" dirty="0"/>
          </a:p>
          <a:p>
            <a:r>
              <a:rPr lang="pt-BR" sz="2400" dirty="0"/>
              <a:t>Prejuízo para o </a:t>
            </a:r>
            <a:r>
              <a:rPr lang="pt-BR" sz="2400" dirty="0" smtClean="0"/>
              <a:t>consumidor !</a:t>
            </a:r>
            <a:endParaRPr lang="pt-BR" sz="2400" dirty="0"/>
          </a:p>
          <a:p>
            <a:r>
              <a:rPr lang="pt-BR" sz="2400" dirty="0"/>
              <a:t>Ingerência sobre estabelecimento de saúde devidamente regularizado</a:t>
            </a:r>
            <a:r>
              <a:rPr lang="en-US" sz="2400" dirty="0"/>
              <a:t>:</a:t>
            </a:r>
          </a:p>
          <a:p>
            <a:pPr lvl="1"/>
            <a:r>
              <a:rPr lang="pt-BR" dirty="0"/>
              <a:t> Vigilância Sanitária</a:t>
            </a:r>
            <a:endParaRPr lang="en-US" dirty="0"/>
          </a:p>
          <a:p>
            <a:pPr lvl="1"/>
            <a:r>
              <a:rPr lang="pt-BR" dirty="0"/>
              <a:t>Conselho Regional de Medicina do Estado de São Paulo</a:t>
            </a:r>
          </a:p>
          <a:p>
            <a:pPr lvl="1"/>
            <a:r>
              <a:rPr lang="pt-BR" dirty="0"/>
              <a:t>Conselho Federal de Medicina</a:t>
            </a:r>
          </a:p>
          <a:p>
            <a:pPr lvl="1"/>
            <a:r>
              <a:rPr lang="pt-BR" dirty="0" err="1"/>
              <a:t>Sobed</a:t>
            </a:r>
            <a:endParaRPr lang="en-US" dirty="0"/>
          </a:p>
          <a:p>
            <a:pPr lvl="1"/>
            <a:r>
              <a:rPr lang="en-US" dirty="0" err="1"/>
              <a:t>Sindhosp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6849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5" y="307731"/>
            <a:ext cx="2998227" cy="39976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Medicamentos </a:t>
            </a:r>
          </a:p>
        </p:txBody>
      </p:sp>
    </p:spTree>
    <p:extLst>
      <p:ext uri="{BB962C8B-B14F-4D97-AF65-F5344CB8AC3E}">
        <p14:creationId xmlns:p14="http://schemas.microsoft.com/office/powerpoint/2010/main" val="344335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407964"/>
            <a:ext cx="10131155" cy="375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4269837"/>
            <a:ext cx="105632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23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3C4BF9-1057-49F8-B341-5B4437143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65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Vistoria </a:t>
            </a:r>
            <a:r>
              <a:rPr lang="en-US" sz="3600" dirty="0"/>
              <a:t>do CRF </a:t>
            </a:r>
            <a:r>
              <a:rPr lang="en-US" sz="3600" dirty="0" err="1"/>
              <a:t>à</a:t>
            </a:r>
            <a:r>
              <a:rPr lang="pt-BR" sz="3600" dirty="0"/>
              <a:t> Clínica Flávio Queiroz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60" y="833821"/>
            <a:ext cx="9054957" cy="10015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42" y="1812860"/>
            <a:ext cx="11818374" cy="25595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2" y="4372397"/>
            <a:ext cx="5772150" cy="12573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20" y="5629697"/>
            <a:ext cx="5850193" cy="8667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8292" y="4372397"/>
            <a:ext cx="5163471" cy="23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8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37006" cy="31659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5987"/>
            <a:ext cx="8259097" cy="36920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006" y="0"/>
            <a:ext cx="6154994" cy="18877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684" y="1966451"/>
            <a:ext cx="6253317" cy="217293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006" y="4139381"/>
            <a:ext cx="6154994" cy="12668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1109" y="5406205"/>
            <a:ext cx="4050891" cy="5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1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45" y="281354"/>
            <a:ext cx="7613120" cy="60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8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31" y="0"/>
            <a:ext cx="6672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294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152</Words>
  <Application>Microsoft Office PowerPoint</Application>
  <PresentationFormat>Widescreen</PresentationFormat>
  <Paragraphs>29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do Office</vt:lpstr>
      <vt:lpstr>Audiência Pública</vt:lpstr>
      <vt:lpstr>Clínica Flávio Queiroz </vt:lpstr>
      <vt:lpstr>Apresentação do PowerPoint</vt:lpstr>
      <vt:lpstr>Medicamentos </vt:lpstr>
      <vt:lpstr>Apresentação do PowerPoint</vt:lpstr>
      <vt:lpstr>Vistoria do CRF à Clínica Flávio Queiroz</vt:lpstr>
      <vt:lpstr>Apresentação do PowerPoint</vt:lpstr>
      <vt:lpstr>Apresentação do PowerPoint</vt:lpstr>
      <vt:lpstr>Apresentação do PowerPoint</vt:lpstr>
      <vt:lpstr> Lei 13.021/2014</vt:lpstr>
      <vt:lpstr> Lei 13.021/2014</vt:lpstr>
      <vt:lpstr>DEFINIÇÃO DE FARMÁCIA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CLÍNICA DE ENDOSCOPIA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</dc:title>
  <dc:creator>Diretoria</dc:creator>
  <cp:lastModifiedBy>Monica Rodrigues Campello</cp:lastModifiedBy>
  <cp:revision>57</cp:revision>
  <dcterms:created xsi:type="dcterms:W3CDTF">2017-11-30T00:39:33Z</dcterms:created>
  <dcterms:modified xsi:type="dcterms:W3CDTF">2017-12-04T12:44:55Z</dcterms:modified>
</cp:coreProperties>
</file>