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356" r:id="rId4"/>
    <p:sldId id="361" r:id="rId5"/>
    <p:sldId id="357" r:id="rId6"/>
    <p:sldId id="393" r:id="rId7"/>
    <p:sldId id="394" r:id="rId8"/>
    <p:sldId id="396" r:id="rId9"/>
    <p:sldId id="362" r:id="rId10"/>
    <p:sldId id="397" r:id="rId11"/>
    <p:sldId id="380" r:id="rId12"/>
    <p:sldId id="395" r:id="rId13"/>
    <p:sldId id="382" r:id="rId14"/>
    <p:sldId id="390" r:id="rId15"/>
    <p:sldId id="383" r:id="rId16"/>
    <p:sldId id="384" r:id="rId17"/>
    <p:sldId id="385" r:id="rId18"/>
    <p:sldId id="391" r:id="rId19"/>
    <p:sldId id="392" r:id="rId20"/>
    <p:sldId id="401" r:id="rId21"/>
    <p:sldId id="402" r:id="rId22"/>
    <p:sldId id="400" r:id="rId23"/>
    <p:sldId id="313" r:id="rId24"/>
  </p:sldIdLst>
  <p:sldSz cx="9144000" cy="6858000" type="screen4x3"/>
  <p:notesSz cx="7010400" cy="92964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9" autoAdjust="0"/>
    <p:restoredTop sz="86357" autoAdjust="0"/>
  </p:normalViewPr>
  <p:slideViewPr>
    <p:cSldViewPr>
      <p:cViewPr>
        <p:scale>
          <a:sx n="120" d="100"/>
          <a:sy n="120" d="100"/>
        </p:scale>
        <p:origin x="184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3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712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ao\Documents\IPEA\EstudosePesquisas\EconomiaCriativa\Dados\TABELACNAE_V2%20editad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runocesarpinooliveiradearaujo:Dropbox:EconomiaCriativa:Consulta%20CNAE%20-%20PNAD%202006-201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runocesarpinooliveiradearaujo:Dropbox:EconomiaCriativa:Consulta%20CNAE%20-%20PNAD%202006-201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runocesarpinooliveiradearaujo:Dropbox:EconomiaCriativa:Consulta%20CNAE%20-%20PNAD%202006-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1706381\Documents\IPEA\EstudosePesquisas\EconomiaCriativa\Dados\TABELACNAE_V2%20editad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conomia%20Criativa\TABELACBO_V2%20editad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conomia%20Criativa\TABELACNAE_V2%20editad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conomia%20Criativa\TABELACBO_V2%20editad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conomia%20Criativa\TABELACNAE_V2%20editada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Economia%20Criativa\TABELACBO_V2%20editad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conomia%20Criativa\TABELACNAE_V2%20editad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8"/>
              <c:layout>
                <c:manualLayout>
                  <c:x val="3.0941981105413238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COMPVARED!$A$4:$A$12</c:f>
              <c:strCache>
                <c:ptCount val="9"/>
                <c:pt idx="0">
                  <c:v>Audío Visual</c:v>
                </c:pt>
                <c:pt idx="1">
                  <c:v>Publicação e Mídia Impressa</c:v>
                </c:pt>
                <c:pt idx="2">
                  <c:v>New Media</c:v>
                </c:pt>
                <c:pt idx="3">
                  <c:v>Serviços Criativos</c:v>
                </c:pt>
                <c:pt idx="4">
                  <c:v>Artes Performáticas</c:v>
                </c:pt>
                <c:pt idx="5">
                  <c:v>Design</c:v>
                </c:pt>
                <c:pt idx="6">
                  <c:v>Expressões Culturais Tradicionais</c:v>
                </c:pt>
                <c:pt idx="7">
                  <c:v>Artes Visuais</c:v>
                </c:pt>
                <c:pt idx="8">
                  <c:v>Sítios Culturais</c:v>
                </c:pt>
              </c:strCache>
            </c:strRef>
          </c:cat>
          <c:val>
            <c:numRef>
              <c:f>COMPVARED!$C$4:$C$12</c:f>
              <c:numCache>
                <c:formatCode>_-* #,##0_-;\-* #,##0_-;_-* "-"??_-;_-@_-</c:formatCode>
                <c:ptCount val="9"/>
                <c:pt idx="0">
                  <c:v>10634212845.327532</c:v>
                </c:pt>
                <c:pt idx="1">
                  <c:v>8769256857.6575661</c:v>
                </c:pt>
                <c:pt idx="2">
                  <c:v>7830287411.7554064</c:v>
                </c:pt>
                <c:pt idx="3">
                  <c:v>3634475440.5413671</c:v>
                </c:pt>
                <c:pt idx="4">
                  <c:v>1061713055.3726736</c:v>
                </c:pt>
                <c:pt idx="5">
                  <c:v>996542482.02574015</c:v>
                </c:pt>
                <c:pt idx="6">
                  <c:v>903866612.1867547</c:v>
                </c:pt>
                <c:pt idx="7">
                  <c:v>198769730.09380332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113650140237831"/>
          <c:y val="6.7654745678664432E-2"/>
          <c:w val="0.35958090426599776"/>
          <c:h val="0.86469050864267116"/>
        </c:manualLayout>
      </c:layout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600" b="1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'Número de empregados'!$A$9</c:f>
              <c:strCache>
                <c:ptCount val="1"/>
                <c:pt idx="0">
                  <c:v>RAIS - setorial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679175864606328E-2"/>
                  <c:y val="-1.2312847147152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8469270720728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156736450397324E-17"/>
                  <c:y val="-1.8469270720728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99484915378955E-3"/>
                  <c:y val="-3.0782117867880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'Número de empregados'!$B$8:$E$8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'Número de empregados'!$B$9:$E$9</c:f>
              <c:numCache>
                <c:formatCode>_-* #,##0_-;\-* #,##0_-;_-* "-"??_-;_-@_-</c:formatCode>
                <c:ptCount val="4"/>
                <c:pt idx="0">
                  <c:v>515672</c:v>
                </c:pt>
                <c:pt idx="1">
                  <c:v>521907</c:v>
                </c:pt>
                <c:pt idx="2">
                  <c:v>534785</c:v>
                </c:pt>
                <c:pt idx="3">
                  <c:v>565753</c:v>
                </c:pt>
              </c:numCache>
            </c:numRef>
          </c:val>
        </c:ser>
        <c:ser>
          <c:idx val="1"/>
          <c:order val="1"/>
          <c:tx>
            <c:strRef>
              <c:f>'Número de empregados'!$A$10</c:f>
              <c:strCache>
                <c:ptCount val="1"/>
                <c:pt idx="0">
                  <c:v>Rais - ocupacional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6976702415509325E-4"/>
                  <c:y val="-1.0194455728527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297872340425499E-3"/>
                  <c:y val="4.20757363253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595744680851098E-3"/>
                  <c:y val="4.4880785413744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595744680851098E-3"/>
                  <c:y val="5.04908835904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'Número de empregados'!$B$8:$E$8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'Número de empregados'!$B$10:$E$10</c:f>
              <c:numCache>
                <c:formatCode>_-* #,##0_-;\-* #,##0_-;_-* "-"??_-;_-@_-</c:formatCode>
                <c:ptCount val="4"/>
                <c:pt idx="0">
                  <c:v>470797</c:v>
                </c:pt>
                <c:pt idx="1">
                  <c:v>495623</c:v>
                </c:pt>
                <c:pt idx="2">
                  <c:v>577072</c:v>
                </c:pt>
                <c:pt idx="3">
                  <c:v>548814</c:v>
                </c:pt>
              </c:numCache>
            </c:numRef>
          </c:val>
        </c:ser>
        <c:ser>
          <c:idx val="2"/>
          <c:order val="2"/>
          <c:tx>
            <c:strRef>
              <c:f>'Número de empregados'!$A$11</c:f>
              <c:strCache>
                <c:ptCount val="1"/>
                <c:pt idx="0">
                  <c:v>PNAD - setorial (CNAE domiciliar)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'Número de empregados'!$B$8:$E$8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'Número de empregados'!$B$11:$E$11</c:f>
              <c:numCache>
                <c:formatCode>_-* #,##0_-;\-* #,##0_-;_-* "-"??_-;_-@_-</c:formatCode>
                <c:ptCount val="4"/>
                <c:pt idx="0">
                  <c:v>3842738</c:v>
                </c:pt>
                <c:pt idx="1">
                  <c:v>3809816</c:v>
                </c:pt>
                <c:pt idx="2">
                  <c:v>4030782</c:v>
                </c:pt>
                <c:pt idx="3">
                  <c:v>4001319</c:v>
                </c:pt>
              </c:numCache>
            </c:numRef>
          </c:val>
        </c:ser>
        <c:ser>
          <c:idx val="3"/>
          <c:order val="3"/>
          <c:tx>
            <c:strRef>
              <c:f>'Número de empregados'!$A$12</c:f>
              <c:strCache>
                <c:ptCount val="1"/>
                <c:pt idx="0">
                  <c:v>PNAD - ocupacional (CBO domiciliar)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0588668138337033E-2"/>
                  <c:y val="-6.1564235735760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888153053716011E-2"/>
                  <c:y val="-1.2312847147152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390728476821195E-2"/>
                  <c:y val="6.1564235735760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993500605470673E-2"/>
                  <c:y val="-1.2317694724769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'Número de empregados'!$B$8:$E$8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'Número de empregados'!$B$12:$E$12</c:f>
              <c:numCache>
                <c:formatCode>_-* #,##0_-;\-* #,##0_-;_-* "-"??_-;_-@_-</c:formatCode>
                <c:ptCount val="4"/>
                <c:pt idx="0">
                  <c:v>2379377.9049140699</c:v>
                </c:pt>
                <c:pt idx="1">
                  <c:v>2512284.8847649698</c:v>
                </c:pt>
                <c:pt idx="2">
                  <c:v>2564728.23694816</c:v>
                </c:pt>
                <c:pt idx="3">
                  <c:v>2585635.6696630199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553408"/>
        <c:axId val="93554944"/>
        <c:axId val="0"/>
      </c:bar3DChart>
      <c:catAx>
        <c:axId val="9355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554944"/>
        <c:crosses val="autoZero"/>
        <c:auto val="1"/>
        <c:lblAlgn val="ctr"/>
        <c:lblOffset val="100"/>
        <c:noMultiLvlLbl val="0"/>
      </c:catAx>
      <c:valAx>
        <c:axId val="93554944"/>
        <c:scaling>
          <c:orientation val="minMax"/>
        </c:scaling>
        <c:delete val="1"/>
        <c:axPos val="l"/>
        <c:numFmt formatCode="_-* #,##0_-;\-* #,##0_-;_-* &quot;-&quot;??_-;_-@_-" sourceLinked="1"/>
        <c:majorTickMark val="out"/>
        <c:minorTickMark val="none"/>
        <c:tickLblPos val="nextTo"/>
        <c:crossAx val="93553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329086235728"/>
          <c:y val="0.12849967029983322"/>
          <c:w val="0.27767095131320507"/>
          <c:h val="0.74300065940033355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1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0185185185185203E-2"/>
          <c:w val="0.72439951874611552"/>
          <c:h val="0.822469378827647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Salários!$A$3</c:f>
              <c:strCache>
                <c:ptCount val="1"/>
                <c:pt idx="0">
                  <c:v>RAIS - setorial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Salários!$B$2:$E$2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Salários!$B$3:$E$3</c:f>
              <c:numCache>
                <c:formatCode>_-* #,##0_-;\-* #,##0_-;_-* "-"??_-;_-@_-</c:formatCode>
                <c:ptCount val="4"/>
                <c:pt idx="0">
                  <c:v>1861.463437772258</c:v>
                </c:pt>
                <c:pt idx="1">
                  <c:v>1947.5539175707329</c:v>
                </c:pt>
                <c:pt idx="2">
                  <c:v>2056.1883398154032</c:v>
                </c:pt>
                <c:pt idx="3">
                  <c:v>2017.7871773536301</c:v>
                </c:pt>
              </c:numCache>
            </c:numRef>
          </c:val>
        </c:ser>
        <c:ser>
          <c:idx val="1"/>
          <c:order val="1"/>
          <c:tx>
            <c:strRef>
              <c:f>Salários!$A$4</c:f>
              <c:strCache>
                <c:ptCount val="1"/>
                <c:pt idx="0">
                  <c:v>Rais - ocupacional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Salários!$B$2:$E$2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Salários!$B$4:$E$4</c:f>
              <c:numCache>
                <c:formatCode>_-* #,##0_-;\-* #,##0_-;_-* "-"??_-;_-@_-</c:formatCode>
                <c:ptCount val="4"/>
                <c:pt idx="0">
                  <c:v>2120.0791713937442</c:v>
                </c:pt>
                <c:pt idx="1">
                  <c:v>2189.6961500022321</c:v>
                </c:pt>
                <c:pt idx="2">
                  <c:v>2203.1551447393031</c:v>
                </c:pt>
                <c:pt idx="3">
                  <c:v>2330.264823115594</c:v>
                </c:pt>
              </c:numCache>
            </c:numRef>
          </c:val>
        </c:ser>
        <c:ser>
          <c:idx val="2"/>
          <c:order val="2"/>
          <c:tx>
            <c:strRef>
              <c:f>Salários!$A$5</c:f>
              <c:strCache>
                <c:ptCount val="1"/>
                <c:pt idx="0">
                  <c:v>PNAD - setorial (CNAE domiciliar)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Salários!$B$2:$E$2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Salários!$B$5:$E$5</c:f>
              <c:numCache>
                <c:formatCode>_-* #,##0_-;\-* #,##0_-;_-* "-"??_-;_-@_-</c:formatCode>
                <c:ptCount val="4"/>
                <c:pt idx="0">
                  <c:v>1158.292165013954</c:v>
                </c:pt>
                <c:pt idx="1">
                  <c:v>1220.119289216155</c:v>
                </c:pt>
                <c:pt idx="2">
                  <c:v>1256.9839969043201</c:v>
                </c:pt>
                <c:pt idx="3">
                  <c:v>1311.412279730358</c:v>
                </c:pt>
              </c:numCache>
            </c:numRef>
          </c:val>
        </c:ser>
        <c:ser>
          <c:idx val="3"/>
          <c:order val="3"/>
          <c:tx>
            <c:strRef>
              <c:f>Salários!$A$6</c:f>
              <c:strCache>
                <c:ptCount val="1"/>
                <c:pt idx="0">
                  <c:v>PNAD - ocupacional (CBO domiciliar)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9.0070618556426854E-3"/>
                  <c:y val="-4.324503140496086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Salários!$B$2:$E$2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Salários!$B$6:$E$6</c:f>
              <c:numCache>
                <c:formatCode>_-* #,##0_-;\-* #,##0_-;_-* "-"??_-;_-@_-</c:formatCode>
                <c:ptCount val="4"/>
                <c:pt idx="0">
                  <c:v>1364.677339210567</c:v>
                </c:pt>
                <c:pt idx="1">
                  <c:v>1356.3643376525661</c:v>
                </c:pt>
                <c:pt idx="2">
                  <c:v>1420.854048298939</c:v>
                </c:pt>
                <c:pt idx="3">
                  <c:v>1435.579468702937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579520"/>
        <c:axId val="93597696"/>
        <c:axId val="0"/>
      </c:bar3DChart>
      <c:catAx>
        <c:axId val="9357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597696"/>
        <c:crosses val="autoZero"/>
        <c:auto val="1"/>
        <c:lblAlgn val="ctr"/>
        <c:lblOffset val="100"/>
        <c:noMultiLvlLbl val="0"/>
      </c:catAx>
      <c:valAx>
        <c:axId val="93597696"/>
        <c:scaling>
          <c:orientation val="minMax"/>
        </c:scaling>
        <c:delete val="1"/>
        <c:axPos val="l"/>
        <c:numFmt formatCode="_-* #,##0_-;\-* #,##0_-;_-* &quot;-&quot;??_-;_-@_-" sourceLinked="1"/>
        <c:majorTickMark val="out"/>
        <c:minorTickMark val="none"/>
        <c:tickLblPos val="nextTo"/>
        <c:crossAx val="93579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306383365020573"/>
          <c:y val="5.9014211771208122E-2"/>
          <c:w val="0.30828602510712511"/>
          <c:h val="0.8406692640676899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730752405949258E-2"/>
          <c:y val="0.11342592592592593"/>
          <c:w val="0.56721985524074037"/>
          <c:h val="0.77990614433680128"/>
        </c:manualLayout>
      </c:layout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'Distribuição em áreas - 2009'!$A$2:$A$8</c:f>
              <c:strCache>
                <c:ptCount val="7"/>
                <c:pt idx="0">
                  <c:v>Sítios culturais</c:v>
                </c:pt>
                <c:pt idx="1">
                  <c:v>Artes performáticas</c:v>
                </c:pt>
                <c:pt idx="2">
                  <c:v>Publicação e mídia impressa</c:v>
                </c:pt>
                <c:pt idx="3">
                  <c:v>Audiovisual</c:v>
                </c:pt>
                <c:pt idx="4">
                  <c:v>Design</c:v>
                </c:pt>
                <c:pt idx="5">
                  <c:v>New Media</c:v>
                </c:pt>
                <c:pt idx="6">
                  <c:v>Serviços criativos</c:v>
                </c:pt>
              </c:strCache>
            </c:strRef>
          </c:cat>
          <c:val>
            <c:numRef>
              <c:f>'Distribuição em áreas - 2009'!$B$2:$B$8</c:f>
              <c:numCache>
                <c:formatCode>#,##0</c:formatCode>
                <c:ptCount val="7"/>
                <c:pt idx="0">
                  <c:v>43267</c:v>
                </c:pt>
                <c:pt idx="1">
                  <c:v>504616</c:v>
                </c:pt>
                <c:pt idx="2">
                  <c:v>709146</c:v>
                </c:pt>
                <c:pt idx="3">
                  <c:v>186595</c:v>
                </c:pt>
                <c:pt idx="4">
                  <c:v>1355411</c:v>
                </c:pt>
                <c:pt idx="5">
                  <c:v>274287</c:v>
                </c:pt>
                <c:pt idx="6">
                  <c:v>927997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>
          <a:latin typeface="Times New Roman" pitchFamily="18" charset="0"/>
          <a:cs typeface="Times New Roman" pitchFamily="18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24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Plan1!$B$48:$B$77</c:f>
              <c:strCache>
                <c:ptCount val="30"/>
                <c:pt idx="0">
                  <c:v>França</c:v>
                </c:pt>
                <c:pt idx="1">
                  <c:v>Noruega</c:v>
                </c:pt>
                <c:pt idx="2">
                  <c:v>Dinamarca</c:v>
                </c:pt>
                <c:pt idx="3">
                  <c:v>Finlandia</c:v>
                </c:pt>
                <c:pt idx="4">
                  <c:v>Reino Unido</c:v>
                </c:pt>
                <c:pt idx="5">
                  <c:v>Holanda</c:v>
                </c:pt>
                <c:pt idx="6">
                  <c:v>Belgica</c:v>
                </c:pt>
                <c:pt idx="7">
                  <c:v>Alemanha</c:v>
                </c:pt>
                <c:pt idx="8">
                  <c:v>Estonia</c:v>
                </c:pt>
                <c:pt idx="9">
                  <c:v>Suecia</c:v>
                </c:pt>
                <c:pt idx="10">
                  <c:v>República Checa</c:v>
                </c:pt>
                <c:pt idx="11">
                  <c:v>Italia</c:v>
                </c:pt>
                <c:pt idx="12">
                  <c:v>Espanha</c:v>
                </c:pt>
                <c:pt idx="13">
                  <c:v>Eslovenia</c:v>
                </c:pt>
                <c:pt idx="14">
                  <c:v>Eslovaquia</c:v>
                </c:pt>
                <c:pt idx="15">
                  <c:v>Austria</c:v>
                </c:pt>
                <c:pt idx="16">
                  <c:v>Latvia</c:v>
                </c:pt>
                <c:pt idx="17">
                  <c:v>Irlanda</c:v>
                </c:pt>
                <c:pt idx="18">
                  <c:v>Lituania</c:v>
                </c:pt>
                <c:pt idx="19">
                  <c:v>Portugal</c:v>
                </c:pt>
                <c:pt idx="20">
                  <c:v>Romênia</c:v>
                </c:pt>
                <c:pt idx="21">
                  <c:v>Hungria</c:v>
                </c:pt>
                <c:pt idx="22">
                  <c:v>Polonia</c:v>
                </c:pt>
                <c:pt idx="23">
                  <c:v>Bulgaria</c:v>
                </c:pt>
                <c:pt idx="24">
                  <c:v>Brasil (2009)</c:v>
                </c:pt>
                <c:pt idx="25">
                  <c:v>Grecia</c:v>
                </c:pt>
                <c:pt idx="26">
                  <c:v>Chipre</c:v>
                </c:pt>
                <c:pt idx="27">
                  <c:v>Islandia</c:v>
                </c:pt>
                <c:pt idx="28">
                  <c:v>Luxemburgo</c:v>
                </c:pt>
                <c:pt idx="29">
                  <c:v>Malta</c:v>
                </c:pt>
              </c:strCache>
            </c:strRef>
          </c:cat>
          <c:val>
            <c:numRef>
              <c:f>Plan1!$C$48:$C$77</c:f>
              <c:numCache>
                <c:formatCode>_(* #,##0.00_);_(* \(#,##0.00\);_(* "-"??_);_(@_)</c:formatCode>
                <c:ptCount val="30"/>
                <c:pt idx="0">
                  <c:v>3.4</c:v>
                </c:pt>
                <c:pt idx="1">
                  <c:v>3.2</c:v>
                </c:pt>
                <c:pt idx="2">
                  <c:v>3.1</c:v>
                </c:pt>
                <c:pt idx="3">
                  <c:v>3.1</c:v>
                </c:pt>
                <c:pt idx="4">
                  <c:v>3</c:v>
                </c:pt>
                <c:pt idx="5">
                  <c:v>2.7</c:v>
                </c:pt>
                <c:pt idx="6">
                  <c:v>2.6</c:v>
                </c:pt>
                <c:pt idx="7">
                  <c:v>2.5</c:v>
                </c:pt>
                <c:pt idx="8">
                  <c:v>2.4</c:v>
                </c:pt>
                <c:pt idx="9">
                  <c:v>2.4</c:v>
                </c:pt>
                <c:pt idx="10">
                  <c:v>2.2999999999999998</c:v>
                </c:pt>
                <c:pt idx="11">
                  <c:v>2.2999999999999998</c:v>
                </c:pt>
                <c:pt idx="12">
                  <c:v>2.2999999999999998</c:v>
                </c:pt>
                <c:pt idx="13">
                  <c:v>2.2000000000000002</c:v>
                </c:pt>
                <c:pt idx="14">
                  <c:v>2</c:v>
                </c:pt>
                <c:pt idx="15">
                  <c:v>1.8</c:v>
                </c:pt>
                <c:pt idx="16">
                  <c:v>1.8</c:v>
                </c:pt>
                <c:pt idx="17">
                  <c:v>1.7</c:v>
                </c:pt>
                <c:pt idx="18">
                  <c:v>1.7</c:v>
                </c:pt>
                <c:pt idx="19">
                  <c:v>1.4</c:v>
                </c:pt>
                <c:pt idx="20">
                  <c:v>1.4</c:v>
                </c:pt>
                <c:pt idx="21">
                  <c:v>1.2</c:v>
                </c:pt>
                <c:pt idx="22">
                  <c:v>1.2</c:v>
                </c:pt>
                <c:pt idx="23">
                  <c:v>1.2</c:v>
                </c:pt>
                <c:pt idx="24" formatCode="General">
                  <c:v>1.1000000000000001</c:v>
                </c:pt>
                <c:pt idx="25">
                  <c:v>1</c:v>
                </c:pt>
                <c:pt idx="26">
                  <c:v>0.8</c:v>
                </c:pt>
                <c:pt idx="27">
                  <c:v>0.7</c:v>
                </c:pt>
                <c:pt idx="28">
                  <c:v>0.6</c:v>
                </c:pt>
                <c:pt idx="29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187958784"/>
        <c:axId val="187960320"/>
      </c:barChart>
      <c:catAx>
        <c:axId val="187958784"/>
        <c:scaling>
          <c:orientation val="minMax"/>
        </c:scaling>
        <c:delete val="0"/>
        <c:axPos val="l"/>
        <c:majorTickMark val="out"/>
        <c:minorTickMark val="none"/>
        <c:tickLblPos val="nextTo"/>
        <c:crossAx val="187960320"/>
        <c:crosses val="autoZero"/>
        <c:auto val="1"/>
        <c:lblAlgn val="ctr"/>
        <c:lblOffset val="100"/>
        <c:noMultiLvlLbl val="0"/>
      </c:catAx>
      <c:valAx>
        <c:axId val="187960320"/>
        <c:scaling>
          <c:orientation val="minMax"/>
        </c:scaling>
        <c:delete val="1"/>
        <c:axPos val="b"/>
        <c:numFmt formatCode="_(* #,##0.00_);_(* \(#,##0.00\);_(* &quot;-&quot;??_);_(@_)" sourceLinked="1"/>
        <c:majorTickMark val="out"/>
        <c:minorTickMark val="none"/>
        <c:tickLblPos val="nextTo"/>
        <c:crossAx val="187958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Plan1!$S$1</c:f>
              <c:strCache>
                <c:ptCount val="1"/>
                <c:pt idx="0">
                  <c:v>% Critério Setorial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Plan1!$P$2:$P$10</c:f>
              <c:strCache>
                <c:ptCount val="9"/>
                <c:pt idx="0">
                  <c:v>Serviços Criativos</c:v>
                </c:pt>
                <c:pt idx="1">
                  <c:v>Design</c:v>
                </c:pt>
                <c:pt idx="2">
                  <c:v>Audío Visual</c:v>
                </c:pt>
                <c:pt idx="3">
                  <c:v>New Media</c:v>
                </c:pt>
                <c:pt idx="4">
                  <c:v>Publicação e Mídia Impressa</c:v>
                </c:pt>
                <c:pt idx="5">
                  <c:v>Sítios Culturais</c:v>
                </c:pt>
                <c:pt idx="6">
                  <c:v>Expressões Culturais Tradicionais</c:v>
                </c:pt>
                <c:pt idx="7">
                  <c:v>Artes Performáticas</c:v>
                </c:pt>
                <c:pt idx="8">
                  <c:v>Artes Visuais</c:v>
                </c:pt>
              </c:strCache>
            </c:strRef>
          </c:cat>
          <c:val>
            <c:numRef>
              <c:f>Plan1!$S$2:$S$10</c:f>
              <c:numCache>
                <c:formatCode>0.0%</c:formatCode>
                <c:ptCount val="9"/>
                <c:pt idx="0">
                  <c:v>0.19418549804896873</c:v>
                </c:pt>
                <c:pt idx="1">
                  <c:v>0.10325114703486128</c:v>
                </c:pt>
                <c:pt idx="2">
                  <c:v>0.16488315252347668</c:v>
                </c:pt>
                <c:pt idx="3">
                  <c:v>0.19813387076025898</c:v>
                </c:pt>
                <c:pt idx="4">
                  <c:v>0.22323742549633377</c:v>
                </c:pt>
                <c:pt idx="5">
                  <c:v>2.7398482054800395E-2</c:v>
                </c:pt>
                <c:pt idx="6">
                  <c:v>4.6035761759787318E-2</c:v>
                </c:pt>
                <c:pt idx="7">
                  <c:v>2.4561553964238241E-2</c:v>
                </c:pt>
                <c:pt idx="8">
                  <c:v>1.8313108357274559E-2</c:v>
                </c:pt>
              </c:numCache>
            </c:numRef>
          </c:val>
        </c:ser>
        <c:ser>
          <c:idx val="1"/>
          <c:order val="1"/>
          <c:tx>
            <c:strRef>
              <c:f>Plan1!$T$1</c:f>
              <c:strCache>
                <c:ptCount val="1"/>
                <c:pt idx="0">
                  <c:v>% Critério Ocupacional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Plan1!$P$2:$P$10</c:f>
              <c:strCache>
                <c:ptCount val="9"/>
                <c:pt idx="0">
                  <c:v>Serviços Criativos</c:v>
                </c:pt>
                <c:pt idx="1">
                  <c:v>Design</c:v>
                </c:pt>
                <c:pt idx="2">
                  <c:v>Audío Visual</c:v>
                </c:pt>
                <c:pt idx="3">
                  <c:v>New Media</c:v>
                </c:pt>
                <c:pt idx="4">
                  <c:v>Publicação e Mídia Impressa</c:v>
                </c:pt>
                <c:pt idx="5">
                  <c:v>Sítios Culturais</c:v>
                </c:pt>
                <c:pt idx="6">
                  <c:v>Expressões Culturais Tradicionais</c:v>
                </c:pt>
                <c:pt idx="7">
                  <c:v>Artes Performáticas</c:v>
                </c:pt>
                <c:pt idx="8">
                  <c:v>Artes Visuais</c:v>
                </c:pt>
              </c:strCache>
            </c:strRef>
          </c:cat>
          <c:val>
            <c:numRef>
              <c:f>Plan1!$T$2:$T$10</c:f>
              <c:numCache>
                <c:formatCode>0.0%</c:formatCode>
                <c:ptCount val="9"/>
                <c:pt idx="0">
                  <c:v>0.27083615925319199</c:v>
                </c:pt>
                <c:pt idx="1">
                  <c:v>0.23015856453705347</c:v>
                </c:pt>
                <c:pt idx="2">
                  <c:v>0.13444248514000912</c:v>
                </c:pt>
                <c:pt idx="3">
                  <c:v>0.10945961456192156</c:v>
                </c:pt>
                <c:pt idx="4">
                  <c:v>9.7027306211458803E-2</c:v>
                </c:pt>
                <c:pt idx="5">
                  <c:v>6.9514150467624519E-2</c:v>
                </c:pt>
                <c:pt idx="6">
                  <c:v>3.7516042529659115E-2</c:v>
                </c:pt>
                <c:pt idx="7">
                  <c:v>3.5095316103047822E-2</c:v>
                </c:pt>
                <c:pt idx="8">
                  <c:v>1.5950361196033627E-2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8048512"/>
        <c:axId val="188050048"/>
        <c:axId val="0"/>
      </c:bar3DChart>
      <c:catAx>
        <c:axId val="188048512"/>
        <c:scaling>
          <c:orientation val="minMax"/>
        </c:scaling>
        <c:delete val="0"/>
        <c:axPos val="l"/>
        <c:majorTickMark val="out"/>
        <c:minorTickMark val="none"/>
        <c:tickLblPos val="nextTo"/>
        <c:crossAx val="188050048"/>
        <c:crosses val="autoZero"/>
        <c:auto val="1"/>
        <c:lblAlgn val="ctr"/>
        <c:lblOffset val="100"/>
        <c:noMultiLvlLbl val="0"/>
      </c:catAx>
      <c:valAx>
        <c:axId val="188050048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1880485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100" b="1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Salários!$A$47</c:f>
              <c:strCache>
                <c:ptCount val="1"/>
                <c:pt idx="0">
                  <c:v>Total Economia criativa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Salários!$B$3:$I$3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Salários!$B$47:$I$47</c:f>
              <c:numCache>
                <c:formatCode>"R$"\ #,##0.00</c:formatCode>
                <c:ptCount val="8"/>
                <c:pt idx="0">
                  <c:v>1451.3779741989815</c:v>
                </c:pt>
                <c:pt idx="1">
                  <c:v>1588.4514172674189</c:v>
                </c:pt>
                <c:pt idx="2">
                  <c:v>1664.2221046004076</c:v>
                </c:pt>
                <c:pt idx="3">
                  <c:v>1781.3808484760966</c:v>
                </c:pt>
                <c:pt idx="4">
                  <c:v>1897.6481064236343</c:v>
                </c:pt>
                <c:pt idx="5">
                  <c:v>1994.5275617773889</c:v>
                </c:pt>
                <c:pt idx="6">
                  <c:v>2233.9802733348624</c:v>
                </c:pt>
                <c:pt idx="7">
                  <c:v>2445.1754921448164</c:v>
                </c:pt>
              </c:numCache>
            </c:numRef>
          </c:val>
        </c:ser>
        <c:ser>
          <c:idx val="1"/>
          <c:order val="1"/>
          <c:tx>
            <c:strRef>
              <c:f>Salários!$A$48</c:f>
              <c:strCache>
                <c:ptCount val="1"/>
                <c:pt idx="0">
                  <c:v>Total da RAIS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Salários!$B$3:$I$3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Salários!$B$48:$I$48</c:f>
              <c:numCache>
                <c:formatCode>"R$"\ #,##0.00</c:formatCode>
                <c:ptCount val="8"/>
                <c:pt idx="0">
                  <c:v>1037.3053583635394</c:v>
                </c:pt>
                <c:pt idx="1">
                  <c:v>1135.255972881836</c:v>
                </c:pt>
                <c:pt idx="2">
                  <c:v>1217.8498053384055</c:v>
                </c:pt>
                <c:pt idx="3">
                  <c:v>1309.9637974877576</c:v>
                </c:pt>
                <c:pt idx="4">
                  <c:v>1402.9155254443101</c:v>
                </c:pt>
                <c:pt idx="5">
                  <c:v>1540.2939830624864</c:v>
                </c:pt>
                <c:pt idx="6">
                  <c:v>1660.4411824967974</c:v>
                </c:pt>
                <c:pt idx="7">
                  <c:v>1809.4901945858276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8085760"/>
        <c:axId val="188087296"/>
        <c:axId val="0"/>
      </c:bar3DChart>
      <c:catAx>
        <c:axId val="18808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087296"/>
        <c:crosses val="autoZero"/>
        <c:auto val="1"/>
        <c:lblAlgn val="ctr"/>
        <c:lblOffset val="100"/>
        <c:noMultiLvlLbl val="0"/>
      </c:catAx>
      <c:valAx>
        <c:axId val="188087296"/>
        <c:scaling>
          <c:orientation val="minMax"/>
        </c:scaling>
        <c:delete val="0"/>
        <c:axPos val="l"/>
        <c:majorGridlines/>
        <c:numFmt formatCode="&quot;R$&quot;\ #,##0.00" sourceLinked="1"/>
        <c:majorTickMark val="out"/>
        <c:minorTickMark val="none"/>
        <c:tickLblPos val="nextTo"/>
        <c:crossAx val="1880857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050" b="1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'Salários - Rais'!$A$35</c:f>
              <c:strCache>
                <c:ptCount val="1"/>
                <c:pt idx="0">
                  <c:v>Total Economia Criativa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'Salários - Rais'!$B$3:$F$3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'Salários - Rais'!$B$35:$F$35</c:f>
              <c:numCache>
                <c:formatCode>_("R$"* #,##0.00_);_("R$"* \(#,##0.00\);_("R$"* "-"??_);_(@_)</c:formatCode>
                <c:ptCount val="5"/>
                <c:pt idx="0">
                  <c:v>1564.0673719534866</c:v>
                </c:pt>
                <c:pt idx="1">
                  <c:v>1687.7867100268886</c:v>
                </c:pt>
                <c:pt idx="2">
                  <c:v>1861.4054730405664</c:v>
                </c:pt>
                <c:pt idx="3">
                  <c:v>1934.4139366826084</c:v>
                </c:pt>
                <c:pt idx="4">
                  <c:v>2096.8732618669933</c:v>
                </c:pt>
              </c:numCache>
            </c:numRef>
          </c:val>
        </c:ser>
        <c:ser>
          <c:idx val="1"/>
          <c:order val="1"/>
          <c:tx>
            <c:strRef>
              <c:f>'Salários - Rais'!$A$36</c:f>
              <c:strCache>
                <c:ptCount val="1"/>
                <c:pt idx="0">
                  <c:v>Total da Rais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'Salários - Rais'!$B$3:$F$3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'Salários - Rais'!$B$36:$F$36</c:f>
              <c:numCache>
                <c:formatCode>_("R$"* #,##0.00_);_("R$"* \(#,##0.00\);_("R$"* "-"??_);_(@_)</c:formatCode>
                <c:ptCount val="5"/>
                <c:pt idx="0">
                  <c:v>1309.9637974877576</c:v>
                </c:pt>
                <c:pt idx="1">
                  <c:v>1402.9155254443101</c:v>
                </c:pt>
                <c:pt idx="2">
                  <c:v>1540.2939830624864</c:v>
                </c:pt>
                <c:pt idx="3">
                  <c:v>1660.4411824967974</c:v>
                </c:pt>
                <c:pt idx="4">
                  <c:v>1809.4901945858276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916928"/>
        <c:axId val="188497920"/>
        <c:axId val="0"/>
      </c:bar3DChart>
      <c:catAx>
        <c:axId val="19791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497920"/>
        <c:crosses val="autoZero"/>
        <c:auto val="1"/>
        <c:lblAlgn val="ctr"/>
        <c:lblOffset val="100"/>
        <c:noMultiLvlLbl val="0"/>
      </c:catAx>
      <c:valAx>
        <c:axId val="188497920"/>
        <c:scaling>
          <c:orientation val="minMax"/>
        </c:scaling>
        <c:delete val="0"/>
        <c:axPos val="l"/>
        <c:majorGridlines/>
        <c:numFmt formatCode="_(&quot;R$&quot;* #,##0.00_);_(&quot;R$&quot;* \(#,##0.00\);_(&quot;R$&quot;* &quot;-&quot;??_);_(@_)" sourceLinked="1"/>
        <c:majorTickMark val="out"/>
        <c:minorTickMark val="none"/>
        <c:tickLblPos val="nextTo"/>
        <c:crossAx val="1979169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050" b="1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Salários!$A$51</c:f>
              <c:strCache>
                <c:ptCount val="1"/>
                <c:pt idx="0">
                  <c:v>Participação da EC na massa salarial (critério ocupacional)</c:v>
                </c:pt>
              </c:strCache>
            </c:strRef>
          </c:tx>
          <c:spPr>
            <a:ln w="44450"/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Salários!$B$3:$I$3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Salários!$B$51:$I$51</c:f>
              <c:numCache>
                <c:formatCode>0.00%</c:formatCode>
                <c:ptCount val="8"/>
                <c:pt idx="0">
                  <c:v>2.5785637139958639E-2</c:v>
                </c:pt>
                <c:pt idx="1">
                  <c:v>2.5923493918334862E-2</c:v>
                </c:pt>
                <c:pt idx="2">
                  <c:v>2.4738628747048252E-2</c:v>
                </c:pt>
                <c:pt idx="3">
                  <c:v>2.5026389846123476E-2</c:v>
                </c:pt>
                <c:pt idx="4">
                  <c:v>2.5151469322942564E-2</c:v>
                </c:pt>
                <c:pt idx="5">
                  <c:v>2.6812429846244479E-2</c:v>
                </c:pt>
                <c:pt idx="6">
                  <c:v>2.539043779597909E-2</c:v>
                </c:pt>
                <c:pt idx="7">
                  <c:v>2.548892353586215E-2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Salários!$A$52</c:f>
              <c:strCache>
                <c:ptCount val="1"/>
                <c:pt idx="0">
                  <c:v>Participação da massa salarial (critério setorial)</c:v>
                </c:pt>
              </c:strCache>
            </c:strRef>
          </c:tx>
          <c:spPr>
            <a:ln w="44450"/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Salários!$B$3:$I$3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Salários!$B$52:$I$52</c:f>
              <c:numCache>
                <c:formatCode>General</c:formatCode>
                <c:ptCount val="8"/>
                <c:pt idx="3" formatCode="0.00%">
                  <c:v>2.4067819552913372E-2</c:v>
                </c:pt>
                <c:pt idx="4" formatCode="0.00%">
                  <c:v>2.4250831018199349E-2</c:v>
                </c:pt>
                <c:pt idx="5" formatCode="0.00%">
                  <c:v>2.436003744825797E-2</c:v>
                </c:pt>
                <c:pt idx="6" formatCode="0.00%">
                  <c:v>2.3483698726554775E-2</c:v>
                </c:pt>
                <c:pt idx="7" formatCode="0.00%">
                  <c:v>2.3359122907454823E-2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517376"/>
        <c:axId val="188543744"/>
      </c:lineChart>
      <c:catAx>
        <c:axId val="18851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543744"/>
        <c:crosses val="autoZero"/>
        <c:auto val="1"/>
        <c:lblAlgn val="ctr"/>
        <c:lblOffset val="100"/>
        <c:noMultiLvlLbl val="0"/>
      </c:catAx>
      <c:valAx>
        <c:axId val="1885437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85173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 b="1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'Tempo de estudo - Rais'!$A$35</c:f>
              <c:strCache>
                <c:ptCount val="1"/>
                <c:pt idx="0">
                  <c:v>Total Economia Criativa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'Tempo de estudo - Rais'!$B$3:$F$3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'Tempo de estudo - Rais'!$B$35:$F$35</c:f>
              <c:numCache>
                <c:formatCode>_(* #,##0.00_);_(* \(#,##0.00\);_(* "-"??_);_(@_)</c:formatCode>
                <c:ptCount val="5"/>
                <c:pt idx="0">
                  <c:v>10.68251890436763</c:v>
                </c:pt>
                <c:pt idx="1">
                  <c:v>10.842400950730816</c:v>
                </c:pt>
                <c:pt idx="2">
                  <c:v>10.943155414356816</c:v>
                </c:pt>
                <c:pt idx="3">
                  <c:v>11.044965094135353</c:v>
                </c:pt>
                <c:pt idx="4">
                  <c:v>11.158548062171061</c:v>
                </c:pt>
              </c:numCache>
            </c:numRef>
          </c:val>
        </c:ser>
        <c:ser>
          <c:idx val="1"/>
          <c:order val="1"/>
          <c:tx>
            <c:strRef>
              <c:f>'Tempo de estudo - Rais'!$A$36</c:f>
              <c:strCache>
                <c:ptCount val="1"/>
                <c:pt idx="0">
                  <c:v>Total da Rais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'Tempo de estudo - Rais'!$B$3:$F$3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'Tempo de estudo - Rais'!$B$36:$F$36</c:f>
              <c:numCache>
                <c:formatCode>_(* #,##0.00_);_(* \(#,##0.00\);_(* "-"??_);_(@_)</c:formatCode>
                <c:ptCount val="5"/>
                <c:pt idx="0">
                  <c:v>9.7798244715484977</c:v>
                </c:pt>
                <c:pt idx="1">
                  <c:v>9.9154438017852868</c:v>
                </c:pt>
                <c:pt idx="2">
                  <c:v>10.050263479500581</c:v>
                </c:pt>
                <c:pt idx="3">
                  <c:v>10.195428091649513</c:v>
                </c:pt>
                <c:pt idx="4">
                  <c:v>10.309964670908228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841408"/>
        <c:axId val="67851392"/>
        <c:axId val="0"/>
      </c:bar3DChart>
      <c:catAx>
        <c:axId val="6784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851392"/>
        <c:crosses val="autoZero"/>
        <c:auto val="1"/>
        <c:lblAlgn val="ctr"/>
        <c:lblOffset val="100"/>
        <c:noMultiLvlLbl val="0"/>
      </c:catAx>
      <c:valAx>
        <c:axId val="67851392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678414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 b="1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'Tempo de estudo'!$A$47</c:f>
              <c:strCache>
                <c:ptCount val="1"/>
                <c:pt idx="0">
                  <c:v>Total Economia criativa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'Tempo de estudo'!$B$3:$I$3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'Tempo de estudo'!$B$47:$I$47</c:f>
              <c:numCache>
                <c:formatCode>_(* #,##0.00_);_(* \(#,##0.00\);_(* "-"??_);_(@_)</c:formatCode>
                <c:ptCount val="8"/>
                <c:pt idx="0">
                  <c:v>11.090634955137812</c:v>
                </c:pt>
                <c:pt idx="1">
                  <c:v>11.279579297745002</c:v>
                </c:pt>
                <c:pt idx="2">
                  <c:v>11.345238696716482</c:v>
                </c:pt>
                <c:pt idx="3">
                  <c:v>11.575665634999217</c:v>
                </c:pt>
                <c:pt idx="4">
                  <c:v>11.697786392675892</c:v>
                </c:pt>
                <c:pt idx="5">
                  <c:v>12.121826755200004</c:v>
                </c:pt>
                <c:pt idx="6">
                  <c:v>11.969745269958379</c:v>
                </c:pt>
                <c:pt idx="7">
                  <c:v>12.051024116691224</c:v>
                </c:pt>
              </c:numCache>
            </c:numRef>
          </c:val>
        </c:ser>
        <c:ser>
          <c:idx val="1"/>
          <c:order val="1"/>
          <c:tx>
            <c:strRef>
              <c:f>'Tempo de estudo'!$A$48</c:f>
              <c:strCache>
                <c:ptCount val="1"/>
                <c:pt idx="0">
                  <c:v>Total da RAIS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'Tempo de estudo'!$B$3:$I$3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'Tempo de estudo'!$B$48:$I$48</c:f>
              <c:numCache>
                <c:formatCode>_(* #,##0.00_);_(* \(#,##0.00\);_(* "-"??_);_(@_)</c:formatCode>
                <c:ptCount val="8"/>
                <c:pt idx="0">
                  <c:v>9.3597023933871384</c:v>
                </c:pt>
                <c:pt idx="1">
                  <c:v>9.5029551247040125</c:v>
                </c:pt>
                <c:pt idx="2">
                  <c:v>9.6600692524978964</c:v>
                </c:pt>
                <c:pt idx="3">
                  <c:v>9.7798244715484977</c:v>
                </c:pt>
                <c:pt idx="4">
                  <c:v>9.9154438017852868</c:v>
                </c:pt>
                <c:pt idx="5">
                  <c:v>10.050263479500581</c:v>
                </c:pt>
                <c:pt idx="6">
                  <c:v>10.195428091649513</c:v>
                </c:pt>
                <c:pt idx="7">
                  <c:v>10.309964670908228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008256"/>
        <c:axId val="93009792"/>
        <c:axId val="0"/>
      </c:bar3DChart>
      <c:catAx>
        <c:axId val="9300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009792"/>
        <c:crosses val="autoZero"/>
        <c:auto val="1"/>
        <c:lblAlgn val="ctr"/>
        <c:lblOffset val="100"/>
        <c:noMultiLvlLbl val="0"/>
      </c:catAx>
      <c:valAx>
        <c:axId val="93009792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930082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 b="1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pt-BR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'Tempo de emprego - Rais'!$A$35</c:f>
              <c:strCache>
                <c:ptCount val="1"/>
                <c:pt idx="0">
                  <c:v>Total Geral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'Tempo de emprego - Rais'!$B$3:$F$3</c:f>
              <c:numCache>
                <c:formatCode>_-* #,##0_-;\-* #,##0_-;_-* "-"??_-;_-@_-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'Tempo de emprego - Rais'!$B$35:$F$35</c:f>
              <c:numCache>
                <c:formatCode>_(* #,##0.00_);_(* \(#,##0.00\);_(* "-"??_);_(@_)</c:formatCode>
                <c:ptCount val="5"/>
                <c:pt idx="0">
                  <c:v>67.377723242680617</c:v>
                </c:pt>
                <c:pt idx="1">
                  <c:v>69.638961730730529</c:v>
                </c:pt>
                <c:pt idx="2">
                  <c:v>69.522786727378033</c:v>
                </c:pt>
                <c:pt idx="3">
                  <c:v>65.132602743600202</c:v>
                </c:pt>
                <c:pt idx="4">
                  <c:v>65.681013678658246</c:v>
                </c:pt>
              </c:numCache>
            </c:numRef>
          </c:val>
        </c:ser>
        <c:ser>
          <c:idx val="1"/>
          <c:order val="1"/>
          <c:tx>
            <c:strRef>
              <c:f>'Tempo de emprego - Rais'!$A$36</c:f>
              <c:strCache>
                <c:ptCount val="1"/>
                <c:pt idx="0">
                  <c:v>Total da Rais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'Tempo de emprego - Rais'!$B$3:$F$3</c:f>
              <c:numCache>
                <c:formatCode>_-* #,##0_-;\-* #,##0_-;_-* "-"??_-;_-@_-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'Tempo de emprego - Rais'!$B$36:$F$36</c:f>
              <c:numCache>
                <c:formatCode>_(* #,##0.00_);_(* \(#,##0.00\);_(* "-"??_);_(@_)</c:formatCode>
                <c:ptCount val="5"/>
                <c:pt idx="0">
                  <c:v>85.853599520456811</c:v>
                </c:pt>
                <c:pt idx="1">
                  <c:v>85.857075331239812</c:v>
                </c:pt>
                <c:pt idx="2">
                  <c:v>85.452919003407985</c:v>
                </c:pt>
                <c:pt idx="3">
                  <c:v>84.272788792358952</c:v>
                </c:pt>
                <c:pt idx="4">
                  <c:v>84.279145738596625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058176"/>
        <c:axId val="93059712"/>
        <c:axId val="0"/>
      </c:bar3DChart>
      <c:catAx>
        <c:axId val="93058176"/>
        <c:scaling>
          <c:orientation val="minMax"/>
        </c:scaling>
        <c:delete val="0"/>
        <c:axPos val="b"/>
        <c:numFmt formatCode="_-* #,##0_-;\-* #,##0_-;_-* &quot;-&quot;??_-;_-@_-" sourceLinked="1"/>
        <c:majorTickMark val="out"/>
        <c:minorTickMark val="none"/>
        <c:tickLblPos val="nextTo"/>
        <c:crossAx val="93059712"/>
        <c:crosses val="autoZero"/>
        <c:auto val="1"/>
        <c:lblAlgn val="ctr"/>
        <c:lblOffset val="100"/>
        <c:noMultiLvlLbl val="0"/>
      </c:catAx>
      <c:valAx>
        <c:axId val="93059712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930581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 b="1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pt-BR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0.55793</cdr:x>
      <cdr:y>0.44961</cdr:y>
    </cdr:from>
    <cdr:to>
      <cdr:x>0.97946</cdr:x>
      <cdr:y>0.81685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680154" y="2448173"/>
          <a:ext cx="3535986" cy="1999661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AC7F1B-C2F5-49D2-AA80-617A468CE01F}" type="datetimeFigureOut">
              <a:rPr lang="pt-BR"/>
              <a:pPr>
                <a:defRPr/>
              </a:pPr>
              <a:t>25/08/2015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3260C7-496A-4B85-9450-A6CCB3BDF7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055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2E7803-D3ED-46E7-89D5-A8B5EA734E91}" type="datetimeFigureOut">
              <a:rPr lang="pt-BR"/>
              <a:pPr>
                <a:defRPr/>
              </a:pPr>
              <a:t>25/08/2015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6CE625-285E-471C-9FB2-7390467CEB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500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638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7BC91E-9DF3-4FC4-96F9-3EAE99E0D840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C23929-E4CB-473D-A0FD-1214296E31B8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9CF978-53D0-47A5-9D1A-6D6DF4616C88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D8E98E-0A15-4041-AD61-91A1618565C1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CEC2B3-71D0-4909-A684-B3F93C049C14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F5078D-949C-4C26-9A2F-130F8271A648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2062C1-62BE-4EDF-89DA-4113BE176673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96ABDD-F18D-499F-88F9-0460D06327B5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DDE73-3E6A-4630-8E7B-78D0A68D50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57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7EE6C-ADA0-4E84-B851-5EF350AFCF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138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F524A-4F03-404F-8BF6-B3C9F246AD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075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AF78-78D8-4095-933B-CFB3786A6C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72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 rot="16200000">
            <a:off x="-3051175" y="3051175"/>
            <a:ext cx="6858000" cy="755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Panorama da Economia Criativa no Brasil: Definições e dimensões</a:t>
            </a: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0"/>
            <a:ext cx="755650" cy="46831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>
                <a:solidFill>
                  <a:srgbClr val="FFFFFF"/>
                </a:solidFill>
                <a:latin typeface="Calibri" pitchFamily="34" charset="0"/>
              </a:rPr>
              <a:t>ipea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064896" cy="10081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412776"/>
            <a:ext cx="8064896" cy="525658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13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 rot="16200000">
            <a:off x="-3051175" y="3051175"/>
            <a:ext cx="6858000" cy="755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Panorama da Economia Criativa no Brasil: Definições e dimensões</a:t>
            </a: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0"/>
            <a:ext cx="755650" cy="46831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>
                <a:solidFill>
                  <a:srgbClr val="FFFFFF"/>
                </a:solidFill>
                <a:latin typeface="Calibri" pitchFamily="34" charset="0"/>
              </a:rPr>
              <a:t>ipea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064896" cy="10081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412776"/>
            <a:ext cx="8064896" cy="525658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829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4663B-B8E7-4F89-A61E-E8C4EED719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476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DD7AB-EC50-4B6C-B7F1-398EF626AD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B1733-8BF0-476D-B684-116C597A8B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10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273DD-E11E-4CAD-8503-D4F96CCBF1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89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A3467-F806-4226-BD0E-8414DE9BCA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13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CD2CA-D4B8-431E-BDB6-F117A099B8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720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E43C56-5836-496A-ADE1-D2840954F6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8" r:id="rId2"/>
    <p:sldLayoutId id="2147483699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fabiano.pompermayer@ipea.gov.b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Bruno.araujo@ipea.gov.b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344816" cy="3168650"/>
          </a:xfrm>
        </p:spPr>
        <p:txBody>
          <a:bodyPr/>
          <a:lstStyle/>
          <a:p>
            <a:pPr eaLnBrk="1" hangingPunct="1"/>
            <a:r>
              <a:rPr lang="pt-BR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Panorama da Economia Criativa </a:t>
            </a:r>
            <a:br>
              <a:rPr lang="pt-BR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Brasil</a:t>
            </a:r>
            <a:br>
              <a:rPr lang="pt-BR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099" name="Subtítulo 2"/>
          <p:cNvSpPr>
            <a:spLocks noGrp="1"/>
          </p:cNvSpPr>
          <p:nvPr>
            <p:ph type="subTitle" idx="1"/>
          </p:nvPr>
        </p:nvSpPr>
        <p:spPr>
          <a:xfrm>
            <a:off x="251520" y="5157192"/>
            <a:ext cx="4751388" cy="791691"/>
          </a:xfrm>
        </p:spPr>
        <p:txBody>
          <a:bodyPr/>
          <a:lstStyle/>
          <a:p>
            <a:pPr eaLnBrk="1" hangingPunct="1"/>
            <a:r>
              <a:rPr lang="pt-BR" sz="2000" dirty="0" smtClean="0">
                <a:solidFill>
                  <a:schemeClr val="bg2"/>
                </a:solidFill>
              </a:rPr>
              <a:t>João Maria de Oliveira</a:t>
            </a:r>
          </a:p>
          <a:p>
            <a:pPr eaLnBrk="1" hangingPunct="1"/>
            <a:endParaRPr lang="pt-BR" sz="2000" dirty="0" smtClean="0">
              <a:solidFill>
                <a:schemeClr val="bg2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696075" y="28575"/>
            <a:ext cx="2447925" cy="1195388"/>
          </a:xfrm>
          <a:prstGeom prst="rect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IPEA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6C922-C1B8-4A21-BB64-CD6E91FCB589}" type="slidenum">
              <a:rPr lang="pt-BR"/>
              <a:pPr>
                <a:defRPr/>
              </a:pPr>
              <a:t>1</a:t>
            </a:fld>
            <a:endParaRPr lang="pt-BR"/>
          </a:p>
        </p:txBody>
      </p:sp>
      <p:sp>
        <p:nvSpPr>
          <p:cNvPr id="4102" name="Subtítulo 2"/>
          <p:cNvSpPr txBox="1">
            <a:spLocks/>
          </p:cNvSpPr>
          <p:nvPr/>
        </p:nvSpPr>
        <p:spPr bwMode="auto">
          <a:xfrm>
            <a:off x="2843213" y="6237288"/>
            <a:ext cx="63007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sz="2000" dirty="0">
                <a:solidFill>
                  <a:schemeClr val="bg2"/>
                </a:solidFill>
                <a:latin typeface="Calibri" pitchFamily="34" charset="0"/>
              </a:rPr>
              <a:t>Brasília, </a:t>
            </a:r>
            <a:r>
              <a:rPr lang="pt-BR" sz="2000" dirty="0" smtClean="0">
                <a:solidFill>
                  <a:schemeClr val="bg2"/>
                </a:solidFill>
                <a:latin typeface="Calibri" pitchFamily="34" charset="0"/>
              </a:rPr>
              <a:t>Agosto de 2015</a:t>
            </a:r>
            <a:endParaRPr lang="pt-BR" sz="2000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8064896" cy="1008112"/>
          </a:xfrm>
        </p:spPr>
        <p:txBody>
          <a:bodyPr/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Trabalhadores da Economia Criativa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61603"/>
              </p:ext>
            </p:extLst>
          </p:nvPr>
        </p:nvGraphicFramePr>
        <p:xfrm>
          <a:off x="975015" y="908720"/>
          <a:ext cx="6429562" cy="4200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5026"/>
                <a:gridCol w="1224136"/>
                <a:gridCol w="1224136"/>
                <a:gridCol w="1080120"/>
                <a:gridCol w="1296144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Atividades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Estados Unidos(2003)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Brasil </a:t>
                      </a:r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*(</a:t>
                      </a:r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2010)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71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 de trab</a:t>
                      </a:r>
                      <a:r>
                        <a:rPr lang="pt-BR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(1.000)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</a:t>
                      </a:r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 força de trabalho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 de trab</a:t>
                      </a:r>
                      <a:r>
                        <a:rPr lang="pt-BR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(1.000)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da força de trabalho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Publicidade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429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Design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428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0,43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546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Arquitetura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296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0,2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Broadcasting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0,2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Filme e Video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142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Produção musical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Arte Performática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159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Publicação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0,5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Artes visuais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122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outros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611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0,5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197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0,65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  - EC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3248</a:t>
                      </a:r>
                      <a:endParaRPr lang="pt-BR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2,5</a:t>
                      </a:r>
                      <a:endParaRPr lang="pt-BR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575</a:t>
                      </a:r>
                      <a:endParaRPr lang="pt-BR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1,89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 da economia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132.047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30.485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827584" y="6536377"/>
            <a:ext cx="30027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Unctad </a:t>
            </a:r>
            <a:r>
              <a:rPr lang="pt-BR" sz="12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</a:t>
            </a:r>
            <a:r>
              <a:rPr lang="pt-BR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2010, </a:t>
            </a:r>
            <a:r>
              <a:rPr lang="pt-BR" sz="12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Creative</a:t>
            </a:r>
            <a:r>
              <a:rPr lang="pt-BR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2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Economy</a:t>
            </a:r>
            <a:endParaRPr lang="pt-BR" sz="1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64288" y="6345061"/>
            <a:ext cx="1879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Empregos formais</a:t>
            </a:r>
            <a:endParaRPr lang="pt-BR" sz="1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167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7556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B1AE8B-3F56-439F-90E3-927F6FB6C34D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7341121"/>
              </p:ext>
            </p:extLst>
          </p:nvPr>
        </p:nvGraphicFramePr>
        <p:xfrm>
          <a:off x="971600" y="1484784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 bwMode="auto">
          <a:xfrm>
            <a:off x="1296028" y="188640"/>
            <a:ext cx="712879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Distribuição do emprego formal por área da EC – Critério ocupacional vs. Setorial (</a:t>
            </a:r>
            <a:r>
              <a:rPr lang="pt-BR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</a:t>
            </a: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2010)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91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4624"/>
            <a:ext cx="8064896" cy="1008112"/>
          </a:xfrm>
        </p:spPr>
        <p:txBody>
          <a:bodyPr/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Distribuição do emprego formal em atividades da EC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r1706381\Documents\IPEA\EstudosePesquisas\EconomiaCriativa\Dados\Grafico Ocupações Criativas por Município Grafico de Blocos TOP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8388424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88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“5 mais” e as “5 menos”: CBO (critério n. de empregados, 2010)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7556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B1AE8B-3F56-439F-90E3-927F6FB6C34D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828392"/>
              </p:ext>
            </p:extLst>
          </p:nvPr>
        </p:nvGraphicFramePr>
        <p:xfrm>
          <a:off x="827584" y="1412776"/>
          <a:ext cx="8244409" cy="5182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2657"/>
                <a:gridCol w="940503"/>
                <a:gridCol w="679770"/>
                <a:gridCol w="2365224"/>
                <a:gridCol w="679770"/>
                <a:gridCol w="766945"/>
                <a:gridCol w="679770"/>
                <a:gridCol w="679770"/>
              </a:tblGrid>
              <a:tr h="6151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ÁREA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SETOR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CBO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Descrição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Número de </a:t>
                      </a:r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emp.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Salário médio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Tempo de emprego (meses)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Anos de estudo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C000"/>
                    </a:solidFill>
                  </a:tcPr>
                </a:tc>
              </a:tr>
              <a:tr h="20505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Os "5 mais"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03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Design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Moda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763010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Costureira de peças sob encomenda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35.155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R$          777,08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46,86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8,97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</a:tr>
              <a:tr h="3903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Serviços criativos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Arquitetura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214130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Urbanista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25.663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R$       1.958,14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101,04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13,97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</a:tr>
              <a:tr h="3903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Serviços criativos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Ensino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234616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Professor de língua inglesa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19.023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R$       2.215,77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129,48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15,07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</a:tr>
              <a:tr h="3903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Design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Moda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516110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Cabeleireiro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18.630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R$          724,59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50,21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9,75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</a:tr>
              <a:tr h="4101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Publicação e Mídia Impressa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Outras Publicações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760605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Supervisor das artes gráficas  (indústria editorial e gráfica)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14.571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R$       1.117,81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56,66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9,46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</a:tr>
              <a:tr h="20505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Os "5 menos"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03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Serviços criativos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Ensino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234648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Professor de literatura francesa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7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R$       1.029,39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54,81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13,43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</a:tr>
              <a:tr h="3903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Serviços criativos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Ensino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234636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Professor de literatura alemã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6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R$       4.673,48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52,90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15,00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</a:tr>
              <a:tr h="3903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Audío Visual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262130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Tecnólogo em produção fonográfica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5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R$       4.336,00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94,60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15,00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</a:tr>
              <a:tr h="4101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Artes Performáticas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Musica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742125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Confeccionador de instrumentos de sopro (madeira)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5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R$          938,49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26,14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11,00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</a:tr>
              <a:tr h="3903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Artes Performáticas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Musica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742140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Confeccionador de piano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4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R$       1.864,09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266,28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8,72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46" marR="7046" marT="7046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-27384"/>
            <a:ext cx="8064896" cy="1008112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salário médio da EC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151168"/>
              </p:ext>
            </p:extLst>
          </p:nvPr>
        </p:nvGraphicFramePr>
        <p:xfrm>
          <a:off x="755576" y="1601787"/>
          <a:ext cx="8280524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7556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B1AE8B-3F56-439F-90E3-927F6FB6C34D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971600" y="911672"/>
            <a:ext cx="4446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Critério </a:t>
            </a:r>
            <a:r>
              <a:rPr 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ocupacional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– </a:t>
            </a:r>
            <a:r>
              <a:rPr lang="pt-B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Rais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(2010)</a:t>
            </a:r>
          </a:p>
        </p:txBody>
      </p:sp>
    </p:spTree>
    <p:extLst>
      <p:ext uri="{BB962C8B-B14F-4D97-AF65-F5344CB8AC3E}">
        <p14:creationId xmlns:p14="http://schemas.microsoft.com/office/powerpoint/2010/main" val="47989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-27384"/>
            <a:ext cx="8064896" cy="1008112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salário médio da EC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7556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B1AE8B-3F56-439F-90E3-927F6FB6C34D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648225"/>
              </p:ext>
            </p:extLst>
          </p:nvPr>
        </p:nvGraphicFramePr>
        <p:xfrm>
          <a:off x="827584" y="1556792"/>
          <a:ext cx="8316416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988001" y="836712"/>
            <a:ext cx="3889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Critério </a:t>
            </a:r>
            <a:r>
              <a:rPr 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Setorial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– </a:t>
            </a:r>
            <a:r>
              <a:rPr lang="pt-B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Rais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(2010)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670050"/>
              </p:ext>
            </p:extLst>
          </p:nvPr>
        </p:nvGraphicFramePr>
        <p:xfrm>
          <a:off x="4283968" y="3717032"/>
          <a:ext cx="4122336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168"/>
                <a:gridCol w="2061168"/>
              </a:tblGrid>
              <a:tr h="408045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“Prêmio”</a:t>
                      </a:r>
                      <a:r>
                        <a:rPr lang="pt-BR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médio EC (quanto a EC ganha a mais)</a:t>
                      </a:r>
                      <a:endParaRPr lang="pt-B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Critério ocupacional</a:t>
                      </a:r>
                      <a:endParaRPr lang="pt-B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Critério setorial</a:t>
                      </a:r>
                      <a:endParaRPr lang="pt-B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35,48%</a:t>
                      </a:r>
                      <a:endParaRPr lang="pt-BR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18,41%</a:t>
                      </a:r>
                      <a:endParaRPr lang="pt-BR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92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44624"/>
            <a:ext cx="8064896" cy="1008112"/>
          </a:xfrm>
        </p:spPr>
        <p:txBody>
          <a:bodyPr/>
          <a:lstStyle/>
          <a:p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Participação na massa salarial da economia criativa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237846"/>
              </p:ext>
            </p:extLst>
          </p:nvPr>
        </p:nvGraphicFramePr>
        <p:xfrm>
          <a:off x="900113" y="1412875"/>
          <a:ext cx="806450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7556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B1AE8B-3F56-439F-90E3-927F6FB6C34D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24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44624"/>
            <a:ext cx="8064896" cy="1008112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Escolaridade dos trabalhadores na economia criativa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7556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B1AE8B-3F56-439F-90E3-927F6FB6C34D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027204"/>
              </p:ext>
            </p:extLst>
          </p:nvPr>
        </p:nvGraphicFramePr>
        <p:xfrm>
          <a:off x="755576" y="1586410"/>
          <a:ext cx="8388424" cy="5154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755576" y="1124744"/>
            <a:ext cx="3889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Critério </a:t>
            </a:r>
            <a:r>
              <a:rPr 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Setorial </a:t>
            </a: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</a:t>
            </a:r>
            <a:r>
              <a:rPr lang="pt-B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Rais</a:t>
            </a: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(2010)</a:t>
            </a:r>
          </a:p>
        </p:txBody>
      </p:sp>
    </p:spTree>
    <p:extLst>
      <p:ext uri="{BB962C8B-B14F-4D97-AF65-F5344CB8AC3E}">
        <p14:creationId xmlns:p14="http://schemas.microsoft.com/office/powerpoint/2010/main" val="378607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44624"/>
            <a:ext cx="8280920" cy="1008112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Escolaridade dos trabalhadores na economia criativa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224343"/>
              </p:ext>
            </p:extLst>
          </p:nvPr>
        </p:nvGraphicFramePr>
        <p:xfrm>
          <a:off x="755942" y="1412875"/>
          <a:ext cx="8388423" cy="544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7556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B1AE8B-3F56-439F-90E3-927F6FB6C34D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5576" y="1124744"/>
            <a:ext cx="4446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Critério </a:t>
            </a:r>
            <a:r>
              <a:rPr 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ocupacional </a:t>
            </a: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</a:t>
            </a:r>
            <a:r>
              <a:rPr lang="pt-B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Rais</a:t>
            </a: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(2010)</a:t>
            </a:r>
          </a:p>
        </p:txBody>
      </p:sp>
    </p:spTree>
    <p:extLst>
      <p:ext uri="{BB962C8B-B14F-4D97-AF65-F5344CB8AC3E}">
        <p14:creationId xmlns:p14="http://schemas.microsoft.com/office/powerpoint/2010/main" val="392168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0"/>
            <a:ext cx="8064896" cy="1008112"/>
          </a:xfrm>
        </p:spPr>
        <p:txBody>
          <a:bodyPr/>
          <a:lstStyle/>
          <a:p>
            <a:pPr algn="l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 de emprego médio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7556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B1AE8B-3F56-439F-90E3-927F6FB6C34D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55576" y="836712"/>
            <a:ext cx="396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Critério </a:t>
            </a:r>
            <a:r>
              <a:rPr lang="pt-B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Setorial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– </a:t>
            </a:r>
            <a:r>
              <a:rPr lang="pt-BR" sz="2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Rais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(2010)</a:t>
            </a:r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850553"/>
              </p:ext>
            </p:extLst>
          </p:nvPr>
        </p:nvGraphicFramePr>
        <p:xfrm>
          <a:off x="755576" y="1340768"/>
          <a:ext cx="836833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901525"/>
              </p:ext>
            </p:extLst>
          </p:nvPr>
        </p:nvGraphicFramePr>
        <p:xfrm>
          <a:off x="4860032" y="3645024"/>
          <a:ext cx="3528392" cy="2053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/>
                <a:gridCol w="1764196"/>
              </a:tblGrid>
              <a:tr h="408045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effectLst/>
                        </a:rPr>
                        <a:t>Diferencial de escolaridade</a:t>
                      </a:r>
                      <a:endParaRPr lang="pt-BR" sz="20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Critério ocupacional</a:t>
                      </a:r>
                      <a:endParaRPr lang="pt-B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Critério setorial</a:t>
                      </a:r>
                      <a:endParaRPr lang="pt-B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-4,94%</a:t>
                      </a:r>
                      <a:r>
                        <a:rPr lang="pt-BR" sz="2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ctr"/>
                      <a:r>
                        <a:rPr lang="pt-BR" sz="2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(sem 2008)</a:t>
                      </a:r>
                      <a:endParaRPr lang="pt-B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-20,76%</a:t>
                      </a:r>
                      <a:endParaRPr lang="pt-B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57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755576" y="11561"/>
            <a:ext cx="8064500" cy="981075"/>
          </a:xfrm>
        </p:spPr>
        <p:txBody>
          <a:bodyPr/>
          <a:lstStyle/>
          <a:p>
            <a:pPr eaLnBrk="1" hangingPunct="1">
              <a:defRPr/>
            </a:pPr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Economia Criativa 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745613" y="858589"/>
            <a:ext cx="8280920" cy="52562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pt-B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Fornecer um panorama da EC no Brasil segundo diferentes dimensões</a:t>
            </a:r>
          </a:p>
          <a:p>
            <a:pPr lvl="1" eaLnBrk="1" hangingPunct="1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Economia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criativa como opção de desenvolvimento</a:t>
            </a:r>
          </a:p>
          <a:p>
            <a:pPr lvl="1" eaLnBrk="1" hangingPunct="1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classes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criativas costumam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empregos de melhor qualidade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(Florida, 2011)</a:t>
            </a:r>
          </a:p>
        </p:txBody>
      </p:sp>
      <p:sp>
        <p:nvSpPr>
          <p:cNvPr id="17411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81750"/>
            <a:ext cx="755650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AB7B0F-0A10-48D3-BB09-D10FC97C32BB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>
              <a:cs typeface="Arial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755576" y="4437112"/>
            <a:ext cx="84597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  <a:defRPr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Combinam a criação, produção e comercialização de conteúdos que são intangíveis e culturais por natureza;</a:t>
            </a:r>
          </a:p>
          <a:p>
            <a:pPr>
              <a:buFont typeface="Arial" charset="0"/>
              <a:buChar char="•"/>
              <a:defRPr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Economia da cultura lida com os aspectos econômicos das políticas culturais;</a:t>
            </a:r>
          </a:p>
          <a:p>
            <a:pPr>
              <a:buFont typeface="Arial" charset="0"/>
              <a:buChar char="•"/>
              <a:defRPr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 é um motor e como insumo habilita as industrias criativas à competição</a:t>
            </a:r>
          </a:p>
          <a:p>
            <a:pPr>
              <a:buFont typeface="Arial" charset="0"/>
              <a:buChar char="•"/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Industrias criativas - Mais abrangente que industrias culturais</a:t>
            </a:r>
            <a:endParaRPr lang="pt-B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  <a:defRPr/>
            </a:pP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1043608" y="3645024"/>
            <a:ext cx="7272337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Indústrias  culturais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8293" y="0"/>
            <a:ext cx="8064896" cy="548680"/>
          </a:xfrm>
        </p:spPr>
        <p:txBody>
          <a:bodyPr/>
          <a:lstStyle/>
          <a:p>
            <a:pPr algn="l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Trabalhadores - formais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informais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7556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B1AE8B-3F56-439F-90E3-927F6FB6C34D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524328" y="44624"/>
            <a:ext cx="15174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Rais E Pnad</a:t>
            </a:r>
            <a:endParaRPr lang="pt-B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7" name="Chart 13"/>
          <p:cNvGraphicFramePr/>
          <p:nvPr>
            <p:extLst>
              <p:ext uri="{D42A27DB-BD31-4B8C-83A1-F6EECF244321}">
                <p14:modId xmlns:p14="http://schemas.microsoft.com/office/powerpoint/2010/main" val="456778136"/>
              </p:ext>
            </p:extLst>
          </p:nvPr>
        </p:nvGraphicFramePr>
        <p:xfrm>
          <a:off x="759227" y="548680"/>
          <a:ext cx="825589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14"/>
          <p:cNvGraphicFramePr/>
          <p:nvPr>
            <p:extLst>
              <p:ext uri="{D42A27DB-BD31-4B8C-83A1-F6EECF244321}">
                <p14:modId xmlns:p14="http://schemas.microsoft.com/office/powerpoint/2010/main" val="2565244984"/>
              </p:ext>
            </p:extLst>
          </p:nvPr>
        </p:nvGraphicFramePr>
        <p:xfrm>
          <a:off x="1043608" y="4221088"/>
          <a:ext cx="7998122" cy="2691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 bwMode="auto">
          <a:xfrm>
            <a:off x="755576" y="3789040"/>
            <a:ext cx="8064896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Salário médio - formais e informais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6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-15903"/>
            <a:ext cx="8064896" cy="1008112"/>
          </a:xfrm>
        </p:spPr>
        <p:txBody>
          <a:bodyPr/>
          <a:lstStyle/>
          <a:p>
            <a:pPr algn="l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Distribuição do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emprego – formal e informal </a:t>
            </a:r>
            <a:r>
              <a:rPr lang="pt-BR" sz="3200" b="1" dirty="0"/>
              <a:t>recorte setorial </a:t>
            </a:r>
          </a:p>
        </p:txBody>
      </p:sp>
      <p:graphicFrame>
        <p:nvGraphicFramePr>
          <p:cNvPr id="4" name="Chart 18"/>
          <p:cNvGraphicFramePr/>
          <p:nvPr>
            <p:extLst>
              <p:ext uri="{D42A27DB-BD31-4B8C-83A1-F6EECF244321}">
                <p14:modId xmlns:p14="http://schemas.microsoft.com/office/powerpoint/2010/main" val="2657412318"/>
              </p:ext>
            </p:extLst>
          </p:nvPr>
        </p:nvGraphicFramePr>
        <p:xfrm>
          <a:off x="1187624" y="1340768"/>
          <a:ext cx="763284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705952"/>
              </p:ext>
            </p:extLst>
          </p:nvPr>
        </p:nvGraphicFramePr>
        <p:xfrm>
          <a:off x="2051720" y="4005064"/>
          <a:ext cx="6264696" cy="2788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8037"/>
                <a:gridCol w="1635270"/>
                <a:gridCol w="1335855"/>
                <a:gridCol w="1105534"/>
              </a:tblGrid>
              <a:tr h="7715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Área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Número de </a:t>
                      </a:r>
                      <a:r>
                        <a:rPr lang="pt-BR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trabalhadores</a:t>
                      </a:r>
                    </a:p>
                    <a:p>
                      <a:pPr algn="ctr" fontAlgn="ctr"/>
                      <a:r>
                        <a:rPr lang="pt-BR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(mil)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Salário médio mensal (R$ 2010)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Anos de estudo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Sítios culturais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43,27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1,283.37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11.30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Artes performáticas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504,62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1,189.93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10.07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Publicação e mídia impressa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709,15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1,253.61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10.36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Audiovisual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186,60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1,571.82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11.49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Design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1.355,41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676.99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8.49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New Media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274,29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3,043.08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11.76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Serviços criativos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928,00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1,785.38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11.20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9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827088" y="0"/>
            <a:ext cx="8066087" cy="981075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finais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741362" y="1124744"/>
            <a:ext cx="8459787" cy="32416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tamanho da economia criativa no Brasil varia entre 1 e 2%, de acordo com o critério;</a:t>
            </a:r>
          </a:p>
          <a:p>
            <a:pPr>
              <a:buFont typeface="Arial" charset="0"/>
              <a:buChar char="•"/>
              <a:defRPr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Isto coloca o Brasil como um país de baixa “intensidade criativa”, ainda que tenha escala;</a:t>
            </a:r>
          </a:p>
          <a:p>
            <a:pPr>
              <a:buFont typeface="Arial" charset="0"/>
              <a:buChar char="•"/>
              <a:defRPr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recorte ocupacional tende a reforçar as diferenças entre os trabalhadores criativos e o restante da economia; </a:t>
            </a:r>
          </a:p>
          <a:p>
            <a:pPr>
              <a:buFont typeface="Arial" charset="0"/>
              <a:buChar char="•"/>
              <a:defRPr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fato, os trabalhadores criativos apresentam escolaridade maior e recebem maiores salários, mas têm menos estabilidade que a média dos trabalhadores formais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Font typeface="Arial" charset="0"/>
              <a:buChar char="•"/>
              <a:defRPr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informalidade é muito grande (emprego 4,7 vezes)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  <a:defRPr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esperado, os trabalhadores criativos estão concentrados regionalmente.</a:t>
            </a:r>
          </a:p>
          <a:p>
            <a:pPr>
              <a:buFont typeface="Arial" charset="0"/>
              <a:buChar char="•"/>
              <a:defRPr/>
            </a:pP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81750"/>
            <a:ext cx="755650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7D00C6-7855-4595-9C20-8362A0820EDA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t-BR">
              <a:cs typeface="Arial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335088" y="765175"/>
            <a:ext cx="7272337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8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4176464" cy="2088182"/>
          </a:xfrm>
        </p:spPr>
        <p:txBody>
          <a:bodyPr/>
          <a:lstStyle/>
          <a:p>
            <a:pPr eaLnBrk="1" hangingPunct="1"/>
            <a:r>
              <a:rPr lang="pt-BR" sz="5000" dirty="0" smtClean="0"/>
              <a:t>Muito </a:t>
            </a:r>
            <a:br>
              <a:rPr lang="pt-BR" sz="5000" dirty="0" smtClean="0"/>
            </a:br>
            <a:r>
              <a:rPr lang="pt-BR" sz="5000" dirty="0" smtClean="0"/>
              <a:t>Obrigado!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5157192"/>
            <a:ext cx="8064500" cy="1512168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pt-BR" sz="2400" dirty="0" smtClean="0"/>
              <a:t>João Maria de Oliveira – </a:t>
            </a:r>
            <a:r>
              <a:rPr lang="pt-BR" sz="2400" dirty="0" smtClean="0">
                <a:hlinkClick r:id="rId3"/>
              </a:rPr>
              <a:t>joao.oliveira@ipea.gov.br</a:t>
            </a:r>
            <a:r>
              <a:rPr lang="pt-BR" sz="2400" dirty="0" smtClean="0"/>
              <a:t> </a:t>
            </a:r>
          </a:p>
          <a:p>
            <a:pPr algn="ctr" eaLnBrk="1" hangingPunct="1">
              <a:buNone/>
            </a:pPr>
            <a:r>
              <a:rPr lang="pt-BR" sz="2400" dirty="0"/>
              <a:t>Bruno César Araújo - </a:t>
            </a:r>
            <a:r>
              <a:rPr lang="pt-BR" sz="2400" dirty="0">
                <a:hlinkClick r:id="rId4"/>
              </a:rPr>
              <a:t>bruno.araujo@ipea.gov.br</a:t>
            </a:r>
            <a:endParaRPr lang="pt-BR" sz="2400" dirty="0"/>
          </a:p>
          <a:p>
            <a:pPr algn="ctr" eaLnBrk="1" hangingPunct="1">
              <a:buFont typeface="Arial" pitchFamily="34" charset="0"/>
              <a:buNone/>
            </a:pPr>
            <a:r>
              <a:rPr lang="pt-BR" sz="2400" dirty="0" smtClean="0"/>
              <a:t>IPEA/DISET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pt-BR" sz="2400" dirty="0" smtClean="0"/>
              <a:t>61-2026-5187</a:t>
            </a:r>
          </a:p>
        </p:txBody>
      </p:sp>
      <p:sp>
        <p:nvSpPr>
          <p:cNvPr id="34819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81750"/>
            <a:ext cx="755650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F747D-9384-41C7-BD12-A9A574DB8369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pt-BR">
              <a:cs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5130"/>
            <a:ext cx="3898734" cy="517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899592" y="-99392"/>
            <a:ext cx="8066087" cy="981075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Economia Criativa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Criatividade</a:t>
            </a:r>
          </a:p>
        </p:txBody>
      </p:sp>
      <p:sp>
        <p:nvSpPr>
          <p:cNvPr id="17411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81750"/>
            <a:ext cx="755650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144AA7-541D-4CE0-9A45-2FC590A4A738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BR">
              <a:cs typeface="Arial" charset="0"/>
            </a:endParaRPr>
          </a:p>
        </p:txBody>
      </p:sp>
      <p:grpSp>
        <p:nvGrpSpPr>
          <p:cNvPr id="7173" name="Grupo 7"/>
          <p:cNvGrpSpPr>
            <a:grpSpLocks/>
          </p:cNvGrpSpPr>
          <p:nvPr/>
        </p:nvGrpSpPr>
        <p:grpSpPr bwMode="auto">
          <a:xfrm>
            <a:off x="4283968" y="758884"/>
            <a:ext cx="4753049" cy="3184525"/>
            <a:chOff x="1751077" y="1309410"/>
            <a:chExt cx="5904656" cy="4608512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1751077" y="1309410"/>
              <a:ext cx="5904656" cy="460851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3835371" y="1484814"/>
              <a:ext cx="1727615" cy="72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Criatividade</a:t>
              </a:r>
            </a:p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Científica</a:t>
              </a: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1979284" y="4653166"/>
              <a:ext cx="1729306" cy="72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Criatividade</a:t>
              </a:r>
            </a:p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Econômica</a:t>
              </a: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5652579" y="4653166"/>
              <a:ext cx="1727615" cy="72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Criatividade</a:t>
              </a:r>
            </a:p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Cultural</a:t>
              </a: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3835371" y="3140998"/>
              <a:ext cx="1727615" cy="72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Criatividade</a:t>
              </a:r>
            </a:p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Tecnológica</a:t>
              </a:r>
            </a:p>
          </p:txBody>
        </p:sp>
        <p:cxnSp>
          <p:nvCxnSpPr>
            <p:cNvPr id="14" name="Conector de seta reta 13"/>
            <p:cNvCxnSpPr/>
            <p:nvPr/>
          </p:nvCxnSpPr>
          <p:spPr>
            <a:xfrm flipH="1">
              <a:off x="2195658" y="1798695"/>
              <a:ext cx="1512931" cy="2638448"/>
            </a:xfrm>
            <a:prstGeom prst="straightConnector1">
              <a:avLst/>
            </a:prstGeom>
            <a:ln w="22225">
              <a:solidFill>
                <a:schemeClr val="tx2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de seta reta 14"/>
            <p:cNvCxnSpPr/>
            <p:nvPr/>
          </p:nvCxnSpPr>
          <p:spPr>
            <a:xfrm>
              <a:off x="5679626" y="1844854"/>
              <a:ext cx="1484194" cy="2592288"/>
            </a:xfrm>
            <a:prstGeom prst="straightConnector1">
              <a:avLst/>
            </a:prstGeom>
            <a:ln w="22225">
              <a:solidFill>
                <a:schemeClr val="tx2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/>
            <p:nvPr/>
          </p:nvCxnSpPr>
          <p:spPr>
            <a:xfrm>
              <a:off x="3852275" y="5013206"/>
              <a:ext cx="1531526" cy="0"/>
            </a:xfrm>
            <a:prstGeom prst="straightConnector1">
              <a:avLst/>
            </a:prstGeom>
            <a:ln w="22225">
              <a:solidFill>
                <a:schemeClr val="tx2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de seta reta 16"/>
            <p:cNvCxnSpPr/>
            <p:nvPr/>
          </p:nvCxnSpPr>
          <p:spPr>
            <a:xfrm flipV="1">
              <a:off x="4643395" y="2371066"/>
              <a:ext cx="0" cy="612991"/>
            </a:xfrm>
            <a:prstGeom prst="straightConnector1">
              <a:avLst/>
            </a:prstGeom>
            <a:ln w="22225">
              <a:solidFill>
                <a:schemeClr val="tx2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/>
            <p:nvPr/>
          </p:nvCxnSpPr>
          <p:spPr>
            <a:xfrm flipV="1">
              <a:off x="3617307" y="3997709"/>
              <a:ext cx="180875" cy="459743"/>
            </a:xfrm>
            <a:prstGeom prst="straightConnector1">
              <a:avLst/>
            </a:prstGeom>
            <a:ln w="22225">
              <a:solidFill>
                <a:schemeClr val="tx2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 flipH="1" flipV="1">
              <a:off x="5546082" y="3997709"/>
              <a:ext cx="267087" cy="459743"/>
            </a:xfrm>
            <a:prstGeom prst="straightConnector1">
              <a:avLst/>
            </a:prstGeom>
            <a:ln w="22225">
              <a:solidFill>
                <a:schemeClr val="tx2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tângulo 1"/>
          <p:cNvSpPr/>
          <p:nvPr/>
        </p:nvSpPr>
        <p:spPr>
          <a:xfrm>
            <a:off x="1055615" y="4509120"/>
            <a:ext cx="8064896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BR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Artística  - Ideias originais/novas </a:t>
            </a: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maneiras de interpretar</a:t>
            </a:r>
            <a:r>
              <a:rPr lang="pt-BR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 mundo, </a:t>
            </a: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expressa</a:t>
            </a:r>
            <a:r>
              <a:rPr lang="pt-BR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em texto, som e imagem;</a:t>
            </a:r>
          </a:p>
          <a:p>
            <a:pPr marL="2857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BR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Científica - curiosidade e experimentação -&gt; novas conexões -&gt; resolução de problemas; e</a:t>
            </a:r>
          </a:p>
          <a:p>
            <a:pPr marL="2857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BR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Criatividade econômica - </a:t>
            </a: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dinâmica</a:t>
            </a:r>
            <a:r>
              <a:rPr lang="pt-BR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conducente à </a:t>
            </a: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inovação</a:t>
            </a:r>
            <a:r>
              <a:rPr lang="pt-BR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(tecnologia, práticas de negócios, marketing, </a:t>
            </a:r>
            <a:r>
              <a:rPr lang="pt-BR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etc</a:t>
            </a:r>
            <a:r>
              <a:rPr lang="pt-BR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) -&gt; obtenção de </a:t>
            </a: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vantagens competitivas </a:t>
            </a:r>
            <a:r>
              <a:rPr lang="pt-BR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na economia</a:t>
            </a:r>
            <a:r>
              <a:rPr lang="pt-BR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</a:t>
            </a:r>
            <a:endParaRPr lang="pt-BR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grpSp>
        <p:nvGrpSpPr>
          <p:cNvPr id="20" name="Grupo 5"/>
          <p:cNvGrpSpPr>
            <a:grpSpLocks/>
          </p:cNvGrpSpPr>
          <p:nvPr/>
        </p:nvGrpSpPr>
        <p:grpSpPr bwMode="auto">
          <a:xfrm>
            <a:off x="865363" y="1994372"/>
            <a:ext cx="2975496" cy="2248447"/>
            <a:chOff x="0" y="0"/>
            <a:chExt cx="3199734" cy="2808311"/>
          </a:xfrm>
        </p:grpSpPr>
        <p:pic>
          <p:nvPicPr>
            <p:cNvPr id="21" name="Picture 969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162925" cy="2808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CaixaDeTexto 13"/>
            <p:cNvSpPr txBox="1">
              <a:spLocks noChangeArrowheads="1"/>
            </p:cNvSpPr>
            <p:nvPr/>
          </p:nvSpPr>
          <p:spPr bwMode="auto">
            <a:xfrm>
              <a:off x="1055793" y="304790"/>
              <a:ext cx="1197610" cy="277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pt-BR" sz="1200" b="1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rPr>
                <a:t>Capital Humano</a:t>
              </a:r>
              <a:endParaRPr lang="pt-BR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CaixaDeTexto 14"/>
            <p:cNvSpPr txBox="1">
              <a:spLocks noChangeArrowheads="1"/>
            </p:cNvSpPr>
            <p:nvPr/>
          </p:nvSpPr>
          <p:spPr bwMode="auto">
            <a:xfrm>
              <a:off x="70163" y="1117820"/>
              <a:ext cx="90196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pt-BR" sz="1200" b="1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rPr>
                <a:t>Capital Cultural</a:t>
              </a:r>
              <a:endParaRPr lang="pt-BR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CaixaDeTexto 15"/>
            <p:cNvSpPr txBox="1">
              <a:spLocks noChangeArrowheads="1"/>
            </p:cNvSpPr>
            <p:nvPr/>
          </p:nvSpPr>
          <p:spPr bwMode="auto">
            <a:xfrm>
              <a:off x="1366307" y="2197940"/>
              <a:ext cx="90196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pt-BR" sz="1200" b="1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rPr>
                <a:t>Capital Social</a:t>
              </a:r>
              <a:endParaRPr lang="pt-BR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CaixaDeTexto 16"/>
            <p:cNvSpPr txBox="1">
              <a:spLocks noChangeArrowheads="1"/>
            </p:cNvSpPr>
            <p:nvPr/>
          </p:nvSpPr>
          <p:spPr bwMode="auto">
            <a:xfrm>
              <a:off x="2377091" y="1261835"/>
              <a:ext cx="822643" cy="35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pt-BR" sz="1200" b="1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rPr>
                <a:t>Capital Institucional</a:t>
              </a:r>
              <a:endParaRPr lang="pt-BR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CaixaDeTexto 17"/>
            <p:cNvSpPr txBox="1"/>
            <p:nvPr/>
          </p:nvSpPr>
          <p:spPr>
            <a:xfrm>
              <a:off x="881891" y="1118083"/>
              <a:ext cx="1495653" cy="62564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spcAft>
                  <a:spcPts val="0"/>
                </a:spcAft>
                <a:defRPr/>
              </a:pPr>
              <a:r>
                <a:rPr lang="pt-BR" sz="1200" b="1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Manifestações da Criatividade</a:t>
              </a:r>
              <a:endParaRPr lang="pt-BR" sz="1200" dirty="0">
                <a:latin typeface="Times New Roman"/>
                <a:ea typeface="Times New Roman"/>
                <a:cs typeface="Arial" charset="0"/>
              </a:endParaRPr>
            </a:p>
            <a:p>
              <a:pPr algn="ctr">
                <a:spcAft>
                  <a:spcPts val="0"/>
                </a:spcAft>
                <a:defRPr/>
              </a:pPr>
              <a:r>
                <a:rPr lang="pt-BR" sz="1200" b="1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pt-BR" sz="1050" b="1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(saídas e resultados)</a:t>
              </a:r>
              <a:endParaRPr lang="pt-BR" sz="1200" dirty="0">
                <a:latin typeface="Times New Roman"/>
                <a:ea typeface="Times New Roman"/>
                <a:cs typeface="Arial" charset="0"/>
              </a:endParaRPr>
            </a:p>
          </p:txBody>
        </p:sp>
      </p:grpSp>
      <p:sp>
        <p:nvSpPr>
          <p:cNvPr id="27" name="Retângulo 1"/>
          <p:cNvSpPr>
            <a:spLocks noChangeArrowheads="1"/>
          </p:cNvSpPr>
          <p:nvPr/>
        </p:nvSpPr>
        <p:spPr bwMode="auto">
          <a:xfrm>
            <a:off x="847725" y="6372921"/>
            <a:ext cx="2925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sz="1200" dirty="0"/>
              <a:t>Fonte</a:t>
            </a:r>
            <a:r>
              <a:rPr lang="en-US" sz="1200" dirty="0"/>
              <a:t>: A Study on Creativity Index, 2005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81750"/>
            <a:ext cx="755650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78D9C8-32A8-4190-A48D-132F8E408138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>
              <a:cs typeface="Arial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755576" y="0"/>
            <a:ext cx="7272338" cy="47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Modelos e classificações das </a:t>
            </a:r>
            <a:r>
              <a:rPr lang="pt-B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ECs</a:t>
            </a:r>
            <a:endParaRPr lang="pt-B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257641"/>
              </p:ext>
            </p:extLst>
          </p:nvPr>
        </p:nvGraphicFramePr>
        <p:xfrm>
          <a:off x="850747" y="2060847"/>
          <a:ext cx="8280920" cy="4763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3797"/>
                <a:gridCol w="2091389"/>
                <a:gridCol w="1975346"/>
                <a:gridCol w="2440388"/>
              </a:tblGrid>
              <a:tr h="171333">
                <a:tc>
                  <a:txBody>
                    <a:bodyPr/>
                    <a:lstStyle/>
                    <a:p>
                      <a:pPr algn="ctr" fontAlgn="b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DCMS</a:t>
                      </a:r>
                      <a:endParaRPr lang="pt-B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TEXTO</a:t>
                      </a:r>
                      <a:r>
                        <a:rPr lang="pt-BR" sz="1200" b="1" kern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SIMBÓLICO</a:t>
                      </a:r>
                      <a:endParaRPr lang="pt-B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CÍRCULOS</a:t>
                      </a:r>
                      <a:r>
                        <a:rPr lang="pt-BR" sz="1200" b="1" kern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CONCÊNTRICOS</a:t>
                      </a:r>
                      <a:endParaRPr lang="pt-B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OMPI</a:t>
                      </a:r>
                      <a:endParaRPr lang="pt-B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rgbClr val="FFC000"/>
                    </a:solidFill>
                  </a:tcPr>
                </a:tc>
              </a:tr>
              <a:tr h="253466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PT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Publicidade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PT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Núcleo das Indústrias Culturais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PT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Núcleo - Artes criativas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Núcleo - Indústrias de Direitos Autorais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Arquitetura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Publicidade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Literatura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Publicidade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Antiguidades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Filme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Música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Sociedades de gestão </a:t>
                      </a:r>
                      <a:r>
                        <a:rPr lang="pt-BR" sz="105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coletiva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Artes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Internet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Artes cênicas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Cinema e vídeo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Design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Música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Artes visuais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Música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Moda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Publicação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Artes cênicas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311076">
                <a:tc>
                  <a:txBody>
                    <a:bodyPr/>
                    <a:lstStyle/>
                    <a:p>
                      <a:pPr font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Cinema e vídeo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Televisão e rádio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Outras Importantes Indústrias Culturais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Publicação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Música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Jogos de vídeo e computador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Filme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Software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Artes cênicas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Museus e bibliotecas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Televisão e rádio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253466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Publicação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Periferia das Indústrias Culturais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Arte visual e gráfica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Software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Artes criativas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Grandes Indústrias culturais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253466"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Televisão e rádio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Património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Indústrias Interdependentes de Copyright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253466"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Jogos de vídeo e computador 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Linha Limite das Indústrias Culturais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Publicação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Material de gravação em branco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Eletrônicos de consumo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Gravação de som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Eletrônicos de consumo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Moda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Televisão e rádio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Instrumentos musicais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Software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Jogos de vídeo e computador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Papel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253466"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Esporte 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Fotocopiadoras, equipamentos fotográficos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Indústrias Relacionadas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Publicidade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Indústrias Parciais de Copyright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Arquitetura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Arquitetura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Design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Vestuário, calçado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Moda 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Design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Moda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Artigos domésticos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58629"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Brinquedos 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0" marR="6180" marT="6180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783202" y="476671"/>
            <a:ext cx="8459787" cy="2087562"/>
          </a:xfrm>
        </p:spPr>
        <p:txBody>
          <a:bodyPr/>
          <a:lstStyle/>
          <a:p>
            <a:pPr marL="0"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modelos de classificação:  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DCMS – modelo Britânico dos inicio </a:t>
            </a:r>
            <a:r>
              <a:rPr lang="pt-BR" sz="1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anos 90 -Estratégia para </a:t>
            </a:r>
            <a:r>
              <a:rPr lang="pt-BR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impulsionar; 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 simbólico – </a:t>
            </a:r>
            <a:r>
              <a:rPr lang="pt-BR" sz="1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europeu - cultura </a:t>
            </a:r>
            <a:r>
              <a:rPr lang="pt-BR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formada e </a:t>
            </a:r>
            <a:r>
              <a:rPr lang="pt-BR" sz="1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transmitida é retratada via produção industrial; </a:t>
            </a:r>
            <a:endParaRPr lang="pt-BR" sz="1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1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Círculos concêntricos - Indústrias criativas originam-se nas </a:t>
            </a:r>
            <a:r>
              <a:rPr lang="pt-BR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artes na </a:t>
            </a:r>
            <a:r>
              <a:rPr lang="pt-BR" sz="1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de som, texto e </a:t>
            </a:r>
            <a:r>
              <a:rPr lang="pt-BR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imagem; 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1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OMPI - Modelo baseado em indústrias envolvidas direta ou indiretamente na criação, fabricação e transmissão de produtos que possuem direitos de propriedade intelectual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827088" y="1"/>
            <a:ext cx="8066087" cy="548680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Economia Criativa 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Modelo UNCTAD -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IPEA</a:t>
            </a:r>
          </a:p>
        </p:txBody>
      </p:sp>
      <p:sp>
        <p:nvSpPr>
          <p:cNvPr id="17411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81750"/>
            <a:ext cx="755650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33667F-77C9-4A0D-819E-D3E761054694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>
              <a:cs typeface="Arial" charset="0"/>
            </a:endParaRPr>
          </a:p>
        </p:txBody>
      </p:sp>
      <p:grpSp>
        <p:nvGrpSpPr>
          <p:cNvPr id="17413" name="Grupo 6"/>
          <p:cNvGrpSpPr>
            <a:grpSpLocks/>
          </p:cNvGrpSpPr>
          <p:nvPr/>
        </p:nvGrpSpPr>
        <p:grpSpPr bwMode="auto">
          <a:xfrm>
            <a:off x="906505" y="524082"/>
            <a:ext cx="7704856" cy="4918096"/>
            <a:chOff x="748376" y="1697038"/>
            <a:chExt cx="7642382" cy="4612282"/>
          </a:xfrm>
        </p:grpSpPr>
        <p:grpSp>
          <p:nvGrpSpPr>
            <p:cNvPr id="17414" name="Group 14"/>
            <p:cNvGrpSpPr>
              <a:grpSpLocks/>
            </p:cNvGrpSpPr>
            <p:nvPr/>
          </p:nvGrpSpPr>
          <p:grpSpPr bwMode="auto">
            <a:xfrm>
              <a:off x="748376" y="1697038"/>
              <a:ext cx="7568040" cy="4612282"/>
              <a:chOff x="891" y="1251"/>
              <a:chExt cx="6989" cy="4484"/>
            </a:xfrm>
          </p:grpSpPr>
          <p:sp>
            <p:nvSpPr>
              <p:cNvPr id="17432" name="Freeform 15"/>
              <p:cNvSpPr>
                <a:spLocks/>
              </p:cNvSpPr>
              <p:nvPr/>
            </p:nvSpPr>
            <p:spPr bwMode="auto">
              <a:xfrm>
                <a:off x="891" y="1251"/>
                <a:ext cx="6989" cy="4484"/>
              </a:xfrm>
              <a:custGeom>
                <a:avLst/>
                <a:gdLst>
                  <a:gd name="T0" fmla="*/ 6989 w 6989"/>
                  <a:gd name="T1" fmla="*/ 1251 h 4484"/>
                  <a:gd name="T2" fmla="*/ 0 w 6989"/>
                  <a:gd name="T3" fmla="*/ 1251 h 4484"/>
                  <a:gd name="T4" fmla="*/ 1 w 6989"/>
                  <a:gd name="T5" fmla="*/ 5606 h 4484"/>
                  <a:gd name="T6" fmla="*/ 35 w 6989"/>
                  <a:gd name="T7" fmla="*/ 5677 h 4484"/>
                  <a:gd name="T8" fmla="*/ 88 w 6989"/>
                  <a:gd name="T9" fmla="*/ 5715 h 4484"/>
                  <a:gd name="T10" fmla="*/ 158 w 6989"/>
                  <a:gd name="T11" fmla="*/ 5734 h 4484"/>
                  <a:gd name="T12" fmla="*/ 184 w 6989"/>
                  <a:gd name="T13" fmla="*/ 5736 h 4484"/>
                  <a:gd name="T14" fmla="*/ 6821 w 6989"/>
                  <a:gd name="T15" fmla="*/ 5735 h 4484"/>
                  <a:gd name="T16" fmla="*/ 6892 w 6989"/>
                  <a:gd name="T17" fmla="*/ 5719 h 4484"/>
                  <a:gd name="T18" fmla="*/ 6948 w 6989"/>
                  <a:gd name="T19" fmla="*/ 5683 h 4484"/>
                  <a:gd name="T20" fmla="*/ 6982 w 6989"/>
                  <a:gd name="T21" fmla="*/ 5633 h 4484"/>
                  <a:gd name="T22" fmla="*/ 6989 w 6989"/>
                  <a:gd name="T23" fmla="*/ 5594 h 4484"/>
                  <a:gd name="T24" fmla="*/ 6989 w 6989"/>
                  <a:gd name="T25" fmla="*/ 1251 h 44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989" h="4484">
                    <a:moveTo>
                      <a:pt x="6989" y="0"/>
                    </a:moveTo>
                    <a:lnTo>
                      <a:pt x="0" y="0"/>
                    </a:lnTo>
                    <a:lnTo>
                      <a:pt x="1" y="4355"/>
                    </a:lnTo>
                    <a:lnTo>
                      <a:pt x="35" y="4426"/>
                    </a:lnTo>
                    <a:lnTo>
                      <a:pt x="88" y="4464"/>
                    </a:lnTo>
                    <a:lnTo>
                      <a:pt x="158" y="4483"/>
                    </a:lnTo>
                    <a:lnTo>
                      <a:pt x="184" y="4485"/>
                    </a:lnTo>
                    <a:lnTo>
                      <a:pt x="6821" y="4484"/>
                    </a:lnTo>
                    <a:lnTo>
                      <a:pt x="6892" y="4468"/>
                    </a:lnTo>
                    <a:lnTo>
                      <a:pt x="6948" y="4432"/>
                    </a:lnTo>
                    <a:lnTo>
                      <a:pt x="6982" y="4382"/>
                    </a:lnTo>
                    <a:lnTo>
                      <a:pt x="6989" y="4343"/>
                    </a:lnTo>
                    <a:lnTo>
                      <a:pt x="6989" y="0"/>
                    </a:lnTo>
                  </a:path>
                </a:pathLst>
              </a:custGeom>
              <a:solidFill>
                <a:srgbClr val="FEDC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pic>
            <p:nvPicPr>
              <p:cNvPr id="17433" name="Picture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" y="1416"/>
                <a:ext cx="5860" cy="4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9" name="Conector reto 8"/>
            <p:cNvCxnSpPr/>
            <p:nvPr/>
          </p:nvCxnSpPr>
          <p:spPr>
            <a:xfrm>
              <a:off x="748376" y="2564960"/>
              <a:ext cx="756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748376" y="3500604"/>
              <a:ext cx="756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748376" y="5229319"/>
              <a:ext cx="756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ixaDeTexto 11"/>
            <p:cNvSpPr txBox="1"/>
            <p:nvPr/>
          </p:nvSpPr>
          <p:spPr>
            <a:xfrm>
              <a:off x="3524130" y="3550505"/>
              <a:ext cx="1295583" cy="7075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Indústrias </a:t>
              </a:r>
            </a:p>
            <a:p>
              <a:pPr algn="ctr">
                <a:defRPr/>
              </a:pP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Criativas</a:t>
              </a: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6988216" y="1866346"/>
              <a:ext cx="1219676" cy="3689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Patrimônio</a:t>
              </a: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7541988" y="2709316"/>
              <a:ext cx="677981" cy="3689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Artes</a:t>
              </a: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7521286" y="3823179"/>
              <a:ext cx="719384" cy="3689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Mídia</a:t>
              </a: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6865732" y="5355854"/>
              <a:ext cx="1525026" cy="7271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pt-B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Criatividade</a:t>
              </a:r>
            </a:p>
            <a:p>
              <a:pPr algn="ctr">
                <a:defRPr/>
              </a:pPr>
              <a:r>
                <a:rPr lang="pt-B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funcional</a:t>
              </a: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3524130" y="5370112"/>
              <a:ext cx="1192074" cy="6558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Serviços </a:t>
              </a:r>
            </a:p>
            <a:p>
              <a:pPr>
                <a:defRPr/>
              </a:pPr>
              <a:r>
                <a:rPr lang="pt-BR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Criativos</a:t>
              </a:r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1547117" y="4819417"/>
              <a:ext cx="826344" cy="3689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Design</a:t>
              </a:r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6070441" y="4669714"/>
              <a:ext cx="795291" cy="646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New</a:t>
              </a:r>
            </a:p>
            <a:p>
              <a:pPr>
                <a:defRPr/>
              </a:pPr>
              <a:r>
                <a:rPr lang="pt-BR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Media</a:t>
              </a:r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1188287" y="3573674"/>
              <a:ext cx="1511225" cy="8304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Publicações </a:t>
              </a:r>
            </a:p>
            <a:p>
              <a:pPr algn="ctr">
                <a:defRPr/>
              </a:pPr>
              <a:r>
                <a:rPr lang="pt-BR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E mídia impressa</a:t>
              </a: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1188287" y="2695059"/>
              <a:ext cx="1383564" cy="37069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Artes visuais</a:t>
              </a: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5414886" y="2575653"/>
              <a:ext cx="1751020" cy="6576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pt-BR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Artes</a:t>
              </a:r>
            </a:p>
            <a:p>
              <a:pPr algn="ctr">
                <a:defRPr/>
              </a:pPr>
              <a:r>
                <a:rPr lang="pt-BR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 Performáticas</a:t>
              </a: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5687459" y="3789317"/>
              <a:ext cx="1300758" cy="37069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pt-BR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Audiovisual</a:t>
              </a: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4012346" y="1866346"/>
              <a:ext cx="2023592" cy="8625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Expressões</a:t>
              </a:r>
            </a:p>
            <a:p>
              <a:pPr algn="ctr">
                <a:defRPr/>
              </a:pPr>
              <a:r>
                <a:rPr lang="pt-BR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Culturais</a:t>
              </a:r>
            </a:p>
            <a:p>
              <a:pPr algn="ctr">
                <a:defRPr/>
              </a:pPr>
              <a:r>
                <a:rPr lang="pt-BR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Tradicionais</a:t>
              </a: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2268226" y="1912682"/>
              <a:ext cx="2021867" cy="6469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Sítios </a:t>
              </a:r>
            </a:p>
            <a:p>
              <a:pPr algn="ctr">
                <a:defRPr/>
              </a:pPr>
              <a:r>
                <a:rPr lang="pt-BR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Culturais</a:t>
              </a:r>
            </a:p>
          </p:txBody>
        </p:sp>
      </p:grpSp>
      <p:grpSp>
        <p:nvGrpSpPr>
          <p:cNvPr id="26" name="Grupo 6"/>
          <p:cNvGrpSpPr>
            <a:grpSpLocks/>
          </p:cNvGrpSpPr>
          <p:nvPr/>
        </p:nvGrpSpPr>
        <p:grpSpPr bwMode="auto">
          <a:xfrm>
            <a:off x="906505" y="527128"/>
            <a:ext cx="7704856" cy="4918096"/>
            <a:chOff x="748376" y="1697038"/>
            <a:chExt cx="7642382" cy="4612282"/>
          </a:xfrm>
        </p:grpSpPr>
        <p:grpSp>
          <p:nvGrpSpPr>
            <p:cNvPr id="27" name="Group 14"/>
            <p:cNvGrpSpPr>
              <a:grpSpLocks/>
            </p:cNvGrpSpPr>
            <p:nvPr/>
          </p:nvGrpSpPr>
          <p:grpSpPr bwMode="auto">
            <a:xfrm>
              <a:off x="748376" y="1697038"/>
              <a:ext cx="7568040" cy="4612282"/>
              <a:chOff x="891" y="1251"/>
              <a:chExt cx="6989" cy="4484"/>
            </a:xfrm>
          </p:grpSpPr>
          <p:sp>
            <p:nvSpPr>
              <p:cNvPr id="45" name="Freeform 15"/>
              <p:cNvSpPr>
                <a:spLocks/>
              </p:cNvSpPr>
              <p:nvPr/>
            </p:nvSpPr>
            <p:spPr bwMode="auto">
              <a:xfrm>
                <a:off x="891" y="1251"/>
                <a:ext cx="6989" cy="4484"/>
              </a:xfrm>
              <a:custGeom>
                <a:avLst/>
                <a:gdLst>
                  <a:gd name="T0" fmla="*/ 6989 w 6989"/>
                  <a:gd name="T1" fmla="*/ 1251 h 4484"/>
                  <a:gd name="T2" fmla="*/ 0 w 6989"/>
                  <a:gd name="T3" fmla="*/ 1251 h 4484"/>
                  <a:gd name="T4" fmla="*/ 1 w 6989"/>
                  <a:gd name="T5" fmla="*/ 5606 h 4484"/>
                  <a:gd name="T6" fmla="*/ 35 w 6989"/>
                  <a:gd name="T7" fmla="*/ 5677 h 4484"/>
                  <a:gd name="T8" fmla="*/ 88 w 6989"/>
                  <a:gd name="T9" fmla="*/ 5715 h 4484"/>
                  <a:gd name="T10" fmla="*/ 158 w 6989"/>
                  <a:gd name="T11" fmla="*/ 5734 h 4484"/>
                  <a:gd name="T12" fmla="*/ 184 w 6989"/>
                  <a:gd name="T13" fmla="*/ 5736 h 4484"/>
                  <a:gd name="T14" fmla="*/ 6821 w 6989"/>
                  <a:gd name="T15" fmla="*/ 5735 h 4484"/>
                  <a:gd name="T16" fmla="*/ 6892 w 6989"/>
                  <a:gd name="T17" fmla="*/ 5719 h 4484"/>
                  <a:gd name="T18" fmla="*/ 6948 w 6989"/>
                  <a:gd name="T19" fmla="*/ 5683 h 4484"/>
                  <a:gd name="T20" fmla="*/ 6982 w 6989"/>
                  <a:gd name="T21" fmla="*/ 5633 h 4484"/>
                  <a:gd name="T22" fmla="*/ 6989 w 6989"/>
                  <a:gd name="T23" fmla="*/ 5594 h 4484"/>
                  <a:gd name="T24" fmla="*/ 6989 w 6989"/>
                  <a:gd name="T25" fmla="*/ 1251 h 44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989" h="4484">
                    <a:moveTo>
                      <a:pt x="6989" y="0"/>
                    </a:moveTo>
                    <a:lnTo>
                      <a:pt x="0" y="0"/>
                    </a:lnTo>
                    <a:lnTo>
                      <a:pt x="1" y="4355"/>
                    </a:lnTo>
                    <a:lnTo>
                      <a:pt x="35" y="4426"/>
                    </a:lnTo>
                    <a:lnTo>
                      <a:pt x="88" y="4464"/>
                    </a:lnTo>
                    <a:lnTo>
                      <a:pt x="158" y="4483"/>
                    </a:lnTo>
                    <a:lnTo>
                      <a:pt x="184" y="4485"/>
                    </a:lnTo>
                    <a:lnTo>
                      <a:pt x="6821" y="4484"/>
                    </a:lnTo>
                    <a:lnTo>
                      <a:pt x="6892" y="4468"/>
                    </a:lnTo>
                    <a:lnTo>
                      <a:pt x="6948" y="4432"/>
                    </a:lnTo>
                    <a:lnTo>
                      <a:pt x="6982" y="4382"/>
                    </a:lnTo>
                    <a:lnTo>
                      <a:pt x="6989" y="4343"/>
                    </a:lnTo>
                    <a:lnTo>
                      <a:pt x="6989" y="0"/>
                    </a:lnTo>
                  </a:path>
                </a:pathLst>
              </a:custGeom>
              <a:solidFill>
                <a:srgbClr val="FEDC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pic>
            <p:nvPicPr>
              <p:cNvPr id="46" name="Picture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" y="1416"/>
                <a:ext cx="5860" cy="4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28" name="Conector reto 27"/>
            <p:cNvCxnSpPr/>
            <p:nvPr/>
          </p:nvCxnSpPr>
          <p:spPr>
            <a:xfrm>
              <a:off x="748376" y="2564960"/>
              <a:ext cx="756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>
              <a:off x="748376" y="3500604"/>
              <a:ext cx="756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/>
            <p:nvPr/>
          </p:nvCxnSpPr>
          <p:spPr>
            <a:xfrm>
              <a:off x="748376" y="5229319"/>
              <a:ext cx="756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ixaDeTexto 30"/>
            <p:cNvSpPr txBox="1"/>
            <p:nvPr/>
          </p:nvSpPr>
          <p:spPr>
            <a:xfrm>
              <a:off x="3524130" y="3550505"/>
              <a:ext cx="1295583" cy="7075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Indústrias </a:t>
              </a:r>
            </a:p>
            <a:p>
              <a:pPr algn="ctr">
                <a:defRPr/>
              </a:pP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Criativas</a:t>
              </a:r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6988216" y="1866346"/>
              <a:ext cx="1219676" cy="3689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Patrimônio</a:t>
              </a:r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7541988" y="2709316"/>
              <a:ext cx="677981" cy="3689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Artes</a:t>
              </a: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7521286" y="3823179"/>
              <a:ext cx="719384" cy="3689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Mídia</a:t>
              </a:r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6865732" y="5355854"/>
              <a:ext cx="1525026" cy="7271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pt-B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Criatividade</a:t>
              </a:r>
            </a:p>
            <a:p>
              <a:pPr algn="ctr">
                <a:defRPr/>
              </a:pPr>
              <a:r>
                <a:rPr lang="pt-B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funcional</a:t>
              </a:r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3105557" y="5384729"/>
              <a:ext cx="2064722" cy="7302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pt-BR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Arquitetura, ensino</a:t>
              </a:r>
              <a:r>
                <a:rPr lang="pt-BR" sz="1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, Recreação e </a:t>
              </a:r>
              <a:r>
                <a:rPr lang="pt-BR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cultura, </a:t>
              </a:r>
              <a:r>
                <a:rPr lang="pt-BR" sz="1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P&amp;D Criativo</a:t>
              </a:r>
              <a:r>
                <a:rPr lang="pt-BR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, Outros serviços criativos e relacionados</a:t>
              </a:r>
              <a:endParaRPr lang="pt-BR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1391378" y="4672755"/>
              <a:ext cx="1214210" cy="7302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pt-BR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Brinquedos, Gráfico, Interiores, Joias e moda</a:t>
              </a:r>
              <a:endParaRPr lang="pt-BR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5716034" y="4852166"/>
              <a:ext cx="1415423" cy="25400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Digital e publicidade</a:t>
              </a:r>
              <a:endParaRPr lang="pt-BR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1188287" y="3696577"/>
              <a:ext cx="1511225" cy="4127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Imprensa, Livros e outras publicações</a:t>
              </a:r>
              <a:endParaRPr lang="pt-BR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1188287" y="2730892"/>
              <a:ext cx="1511225" cy="4127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pt-BR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Escultura, Fotografia e Pintura</a:t>
              </a:r>
              <a:endParaRPr lang="pt-BR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5554008" y="2732893"/>
              <a:ext cx="1567658" cy="4127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pt-BR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Circo, Dança, Música e Teatro</a:t>
              </a:r>
              <a:endParaRPr lang="pt-BR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5502928" y="3855329"/>
              <a:ext cx="1669824" cy="25400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pt-BR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Áudio, Filme, Rádio e TV</a:t>
              </a:r>
              <a:endParaRPr lang="pt-BR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4224627" y="1903589"/>
              <a:ext cx="1595047" cy="571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pt-BR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Artesanato, Celebrações e Festivais</a:t>
              </a:r>
              <a:endParaRPr lang="pt-BR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2297900" y="2029393"/>
              <a:ext cx="2021867" cy="57150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Museus, Antiguidades, Bibliotecas e Sítios Arqueológicos</a:t>
              </a:r>
              <a:endParaRPr lang="pt-BR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Espaço Reservado para Conteúdo 2"/>
          <p:cNvSpPr>
            <a:spLocks noGrp="1"/>
          </p:cNvSpPr>
          <p:nvPr>
            <p:ph idx="1"/>
          </p:nvPr>
        </p:nvSpPr>
        <p:spPr>
          <a:xfrm>
            <a:off x="676875" y="5417840"/>
            <a:ext cx="8459787" cy="1440160"/>
          </a:xfrm>
        </p:spPr>
        <p:txBody>
          <a:bodyPr/>
          <a:lstStyle/>
          <a:p>
            <a:pPr marL="87313" indent="-87313">
              <a:buFont typeface="Arial" charset="0"/>
              <a:buChar char="•"/>
              <a:defRPr/>
            </a:pP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Produção  requer participação </a:t>
            </a:r>
            <a:r>
              <a:rPr lang="pt-BR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expressiva</a:t>
            </a: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pt-BR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criatividade</a:t>
            </a: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humana;</a:t>
            </a:r>
          </a:p>
          <a:p>
            <a:pPr marL="87313" indent="-87313">
              <a:buFont typeface="Arial" charset="0"/>
              <a:buChar char="•"/>
              <a:defRPr/>
            </a:pP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Veículos de </a:t>
            </a:r>
            <a:r>
              <a:rPr lang="pt-BR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mensagens</a:t>
            </a: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simbólicas</a:t>
            </a: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quem os consome, </a:t>
            </a:r>
            <a:endParaRPr lang="pt-B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7313" indent="-87313">
              <a:buFont typeface="Arial" charset="0"/>
              <a:buChar char="•"/>
              <a:defRPr/>
            </a:pP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Contêm, pelo menos potencialmente, alguma </a:t>
            </a:r>
            <a:r>
              <a:rPr lang="pt-BR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propriedade intelectual 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é atribuível ao indivíduo ou grupo de produção do bem ou serviço.</a:t>
            </a:r>
          </a:p>
          <a:p>
            <a:pPr>
              <a:buFont typeface="Arial" charset="0"/>
              <a:buChar char="•"/>
              <a:defRPr/>
            </a:pP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-99392"/>
            <a:ext cx="8064896" cy="1008112"/>
          </a:xfrm>
        </p:spPr>
        <p:txBody>
          <a:bodyPr/>
          <a:lstStyle/>
          <a:p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 da Economia Criativa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63355"/>
              </p:ext>
            </p:extLst>
          </p:nvPr>
        </p:nvGraphicFramePr>
        <p:xfrm>
          <a:off x="971601" y="980729"/>
          <a:ext cx="5544616" cy="3216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7683"/>
                <a:gridCol w="1534724"/>
                <a:gridCol w="1872209"/>
              </a:tblGrid>
              <a:tr h="2504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Atividades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VA 2009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VA 2009 Corr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26280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Audío Visual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</a:t>
                      </a:r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13.632.938.495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</a:t>
                      </a:r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10.634.212.845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280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Publicação e Mídia Impressa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11.796.885.156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   </a:t>
                      </a:r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8.769.256.858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280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New Media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</a:t>
                      </a:r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17.348.826.461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         </a:t>
                      </a:r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7.830.287.412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017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Serviços Criativos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7.090.237.786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     </a:t>
                      </a:r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3.634.475.441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280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Artes Performáticas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1.858.303.349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           </a:t>
                      </a:r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1.061.713.055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017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Design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1.906.174.146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              </a:t>
                      </a:r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996.542.482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280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Expressões Culturais </a:t>
                      </a:r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Tradicionais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         </a:t>
                      </a:r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1.560.361.107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      </a:t>
                      </a:r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903.866.612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280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Artes Visuais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</a:t>
                      </a:r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473.117.407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               </a:t>
                      </a:r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198.769.730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017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Sítios Culturais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                              </a:t>
                      </a:r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-  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280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VA Total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55.666.843.907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      </a:t>
                      </a:r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34.029.124.435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6280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PIB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   3.329.404.000.000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05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% </a:t>
                      </a:r>
                      <a:r>
                        <a:rPr lang="pt-BR" sz="18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PIB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u="none" strike="noStrike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1,7%</a:t>
                      </a:r>
                      <a:endParaRPr lang="pt-BR" sz="1800" b="1" i="0" u="none" strike="noStrike" kern="1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1,1%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 bwMode="auto">
          <a:xfrm>
            <a:off x="755576" y="6569035"/>
            <a:ext cx="2520280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IBGE - PAS,PAC,PIA (2007,2008,2009)</a:t>
            </a:r>
            <a:endParaRPr lang="pt-B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573005"/>
              </p:ext>
            </p:extLst>
          </p:nvPr>
        </p:nvGraphicFramePr>
        <p:xfrm>
          <a:off x="4427984" y="4927426"/>
          <a:ext cx="4680520" cy="188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1296144"/>
                <a:gridCol w="1346744"/>
                <a:gridCol w="1245544"/>
              </a:tblGrid>
              <a:tr h="3734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2007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2008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 EC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</a:t>
                      </a:r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20.310.158.021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29.368.527.229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34.029.124.435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 TOTAL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2.287.858.000.000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</a:t>
                      </a:r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2.580.449.000.000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2.794.379.000.000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PIB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2.661.344.000.000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3.032.203.000.000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pt-BR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3.239.404.000.000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VA</a:t>
                      </a:r>
                      <a:endParaRPr lang="pt-BR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0,9%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1,1%</a:t>
                      </a:r>
                      <a:endParaRPr lang="pt-BR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1,2%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%PIB</a:t>
                      </a:r>
                      <a:endParaRPr lang="pt-BR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0,8%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1,0%</a:t>
                      </a:r>
                      <a:endParaRPr lang="pt-BR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1,1%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0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-99392"/>
            <a:ext cx="8064896" cy="1008112"/>
          </a:xfrm>
        </p:spPr>
        <p:txBody>
          <a:bodyPr/>
          <a:lstStyle/>
          <a:p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VA dos setores da EC (2009)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247591"/>
              </p:ext>
            </p:extLst>
          </p:nvPr>
        </p:nvGraphicFramePr>
        <p:xfrm>
          <a:off x="827584" y="977256"/>
          <a:ext cx="820891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 bwMode="auto">
          <a:xfrm>
            <a:off x="755576" y="6569035"/>
            <a:ext cx="20882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IBGE - PAS,PAC,PIA (2009)</a:t>
            </a:r>
            <a:endParaRPr lang="pt-B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59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556792"/>
            <a:ext cx="3456384" cy="1008112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Participação do VA da Economia Criativa</a:t>
            </a:r>
            <a:b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PIB</a:t>
            </a:r>
            <a:b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(Europa 2003)</a:t>
            </a:r>
            <a:endParaRPr lang="pt-BR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2516054"/>
              </p:ext>
            </p:extLst>
          </p:nvPr>
        </p:nvGraphicFramePr>
        <p:xfrm>
          <a:off x="4211960" y="114300"/>
          <a:ext cx="4896544" cy="674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827584" y="6536377"/>
            <a:ext cx="30027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Unctad </a:t>
            </a:r>
            <a:r>
              <a:rPr lang="pt-BR" sz="12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</a:t>
            </a:r>
            <a:r>
              <a:rPr lang="pt-BR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2010, </a:t>
            </a:r>
            <a:r>
              <a:rPr lang="pt-BR" sz="12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Creative</a:t>
            </a:r>
            <a:r>
              <a:rPr lang="pt-BR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2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Economy</a:t>
            </a:r>
            <a:endParaRPr lang="pt-BR" sz="1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157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827088" y="0"/>
            <a:ext cx="8066087" cy="981075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Economia Criativa 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Classes 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Criativas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680643" y="836712"/>
            <a:ext cx="8571877" cy="86379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Ocupações que agregam valor através da criatividade e/ou conteúdo simbólico </a:t>
            </a:r>
          </a:p>
          <a:p>
            <a:pPr>
              <a:buFont typeface="Arial" charset="0"/>
              <a:buChar char="•"/>
              <a:defRPr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81750"/>
            <a:ext cx="755650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0EA6AE-1E94-4C01-8C2D-E646BA2D8978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t-BR">
              <a:cs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874657"/>
              </p:ext>
            </p:extLst>
          </p:nvPr>
        </p:nvGraphicFramePr>
        <p:xfrm>
          <a:off x="827584" y="1484784"/>
          <a:ext cx="8181571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393"/>
                <a:gridCol w="2203079"/>
                <a:gridCol w="1800200"/>
                <a:gridCol w="2132899"/>
              </a:tblGrid>
              <a:tr h="792088"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Emprego em Industrias</a:t>
                      </a:r>
                      <a:r>
                        <a:rPr lang="pt-BR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criativas</a:t>
                      </a:r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Emprego dentro das outras</a:t>
                      </a:r>
                      <a:r>
                        <a:rPr lang="pt-BR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atividades</a:t>
                      </a:r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</a:p>
                    <a:p>
                      <a:pPr algn="ctr"/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9772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Emprego nas ocupações criativas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Criativos especializados 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Criativos embutidos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Emprego total em ocupações</a:t>
                      </a:r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criativas </a:t>
                      </a:r>
                      <a:r>
                        <a:rPr lang="pt-BR" sz="2000" b="1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recorte ocupacional</a:t>
                      </a:r>
                      <a:endParaRPr lang="pt-BR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86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Emprego em outras ocupações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Ocupações</a:t>
                      </a:r>
                      <a:r>
                        <a:rPr lang="pt-BR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apoio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3605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Emprego total em</a:t>
                      </a:r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indústrias criativas  </a:t>
                      </a:r>
                      <a:r>
                        <a:rPr lang="pt-BR" sz="2000" b="1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recorte setorial</a:t>
                      </a:r>
                      <a:endParaRPr lang="pt-BR" sz="16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 da força de</a:t>
                      </a:r>
                      <a:r>
                        <a:rPr lang="pt-BR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trabalho </a:t>
                      </a:r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criativo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7668344" y="6528831"/>
            <a:ext cx="14093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Florida, R., 2003,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 bwMode="auto">
          <a:xfrm>
            <a:off x="831438" y="4941168"/>
            <a:ext cx="8459787" cy="863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313" indent="-87313">
              <a:buFont typeface="Arial" charset="0"/>
              <a:buChar char="•"/>
              <a:defRPr/>
            </a:pP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pessoas nas indústrias criativas podem estar “escondidas”</a:t>
            </a:r>
          </a:p>
          <a:p>
            <a:pPr marL="87313" indent="-87313">
              <a:buFont typeface="Arial" charset="0"/>
              <a:buChar char="•"/>
              <a:defRPr/>
            </a:pP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Algumas indústrias criativas têm um elevado número de voluntários e trabalhadores que não são remunerados </a:t>
            </a:r>
          </a:p>
          <a:p>
            <a:pPr marL="87313" indent="-87313">
              <a:buFont typeface="Arial" charset="0"/>
              <a:buChar char="•"/>
              <a:defRPr/>
            </a:pP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Muitas pessoas na indústria cultural tem mais de uma ocupação</a:t>
            </a:r>
          </a:p>
          <a:p>
            <a:pPr marL="87313" indent="-87313">
              <a:buFont typeface="Arial" charset="0"/>
              <a:buChar char="•"/>
              <a:defRPr/>
            </a:pP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 identificação é incerta</a:t>
            </a:r>
          </a:p>
          <a:p>
            <a:pPr marL="87313" indent="-87313">
              <a:buFont typeface="Arial" charset="0"/>
              <a:buChar char="•"/>
              <a:defRPr/>
            </a:pP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indústrias criativas têm uma longa linha de tempo.</a:t>
            </a:r>
          </a:p>
          <a:p>
            <a:pPr>
              <a:buFont typeface="Arial" charset="0"/>
              <a:buChar char="•"/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1575</Words>
  <Application>Microsoft Office PowerPoint</Application>
  <PresentationFormat>Apresentação na tela (4:3)</PresentationFormat>
  <Paragraphs>532</Paragraphs>
  <Slides>23</Slides>
  <Notes>8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Panorama da Economia Criativa  no Brasil  </vt:lpstr>
      <vt:lpstr>Economia Criativa </vt:lpstr>
      <vt:lpstr>Economia Criativa - Criatividade</vt:lpstr>
      <vt:lpstr>Apresentação do PowerPoint</vt:lpstr>
      <vt:lpstr>Economia Criativa - Modelo UNCTAD - IPEA</vt:lpstr>
      <vt:lpstr>VA da Economia Criativa</vt:lpstr>
      <vt:lpstr>% VA dos setores da EC (2009)</vt:lpstr>
      <vt:lpstr>Participação do VA da Economia Criativa no PIB (Europa 2003)</vt:lpstr>
      <vt:lpstr>Economia Criativa - Classes Criativas</vt:lpstr>
      <vt:lpstr>Trabalhadores da Economia Criativa</vt:lpstr>
      <vt:lpstr>Apresentação do PowerPoint</vt:lpstr>
      <vt:lpstr>Distribuição do emprego formal em atividades da EC</vt:lpstr>
      <vt:lpstr>As “5 mais” e as “5 menos”: CBO (critério n. de empregados, 2010)</vt:lpstr>
      <vt:lpstr>Evolução do salário médio da EC</vt:lpstr>
      <vt:lpstr>Evolução do salário médio da EC</vt:lpstr>
      <vt:lpstr>Participação na massa salarial da economia criativa</vt:lpstr>
      <vt:lpstr>Escolaridade dos trabalhadores na economia criativa</vt:lpstr>
      <vt:lpstr>Escolaridade dos trabalhadores na economia criativa</vt:lpstr>
      <vt:lpstr>Tempo de emprego médio</vt:lpstr>
      <vt:lpstr>Trabalhadores - formais e informais</vt:lpstr>
      <vt:lpstr>Distribuição do emprego – formal e informal recorte setorial </vt:lpstr>
      <vt:lpstr>Considerações finais</vt:lpstr>
      <vt:lpstr>Muito  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2012-09-21T05:18:30Z</dcterms:created>
  <dcterms:modified xsi:type="dcterms:W3CDTF">2015-08-25T18:20:54Z</dcterms:modified>
</cp:coreProperties>
</file>