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7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92" r:id="rId2"/>
    <p:sldId id="261" r:id="rId3"/>
    <p:sldId id="293" r:id="rId4"/>
    <p:sldId id="294" r:id="rId5"/>
    <p:sldId id="299" r:id="rId6"/>
    <p:sldId id="265" r:id="rId7"/>
    <p:sldId id="298" r:id="rId8"/>
    <p:sldId id="296" r:id="rId9"/>
    <p:sldId id="266" r:id="rId10"/>
    <p:sldId id="295" r:id="rId11"/>
    <p:sldId id="271" r:id="rId12"/>
    <p:sldId id="290" r:id="rId13"/>
    <p:sldId id="308" r:id="rId14"/>
    <p:sldId id="268" r:id="rId15"/>
    <p:sldId id="269" r:id="rId16"/>
    <p:sldId id="270" r:id="rId17"/>
    <p:sldId id="275" r:id="rId18"/>
    <p:sldId id="276" r:id="rId19"/>
    <p:sldId id="277" r:id="rId20"/>
    <p:sldId id="282" r:id="rId21"/>
    <p:sldId id="278" r:id="rId22"/>
    <p:sldId id="279" r:id="rId23"/>
    <p:sldId id="280" r:id="rId24"/>
    <p:sldId id="284" r:id="rId25"/>
    <p:sldId id="300" r:id="rId26"/>
    <p:sldId id="304" r:id="rId27"/>
    <p:sldId id="302" r:id="rId28"/>
    <p:sldId id="257" r:id="rId29"/>
    <p:sldId id="305" r:id="rId30"/>
    <p:sldId id="286" r:id="rId31"/>
    <p:sldId id="287" r:id="rId32"/>
    <p:sldId id="306" r:id="rId33"/>
    <p:sldId id="258" r:id="rId34"/>
    <p:sldId id="297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2EAC5-3065-4F04-AAAA-EDC21E41F2D4}" type="doc">
      <dgm:prSet loTypeId="urn:microsoft.com/office/officeart/2005/8/layout/venn3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F7B3FADC-53D2-4EAC-B218-3DC838B43FEB}">
      <dgm:prSet phldrT="[Texto]"/>
      <dgm:spPr/>
      <dgm:t>
        <a:bodyPr/>
        <a:lstStyle/>
        <a:p>
          <a:r>
            <a:rPr lang="pt-BR" b="1" dirty="0" smtClean="0"/>
            <a:t>Ferramentas</a:t>
          </a:r>
          <a:endParaRPr lang="pt-BR" b="1" dirty="0"/>
        </a:p>
      </dgm:t>
    </dgm:pt>
    <dgm:pt modelId="{F0263277-7F41-4361-9B11-5AEA82561988}" type="parTrans" cxnId="{F6C08A67-1478-4683-893B-F2A90EF7FB38}">
      <dgm:prSet/>
      <dgm:spPr/>
      <dgm:t>
        <a:bodyPr/>
        <a:lstStyle/>
        <a:p>
          <a:endParaRPr lang="pt-BR"/>
        </a:p>
      </dgm:t>
    </dgm:pt>
    <dgm:pt modelId="{7C5748A7-F633-43E5-A8B6-E1E5A5678425}" type="sibTrans" cxnId="{F6C08A67-1478-4683-893B-F2A90EF7FB38}">
      <dgm:prSet/>
      <dgm:spPr/>
      <dgm:t>
        <a:bodyPr/>
        <a:lstStyle/>
        <a:p>
          <a:endParaRPr lang="pt-BR"/>
        </a:p>
      </dgm:t>
    </dgm:pt>
    <dgm:pt modelId="{764D289C-EDDA-4493-8199-9D9518795A19}">
      <dgm:prSet phldrT="[Texto]"/>
      <dgm:spPr/>
      <dgm:t>
        <a:bodyPr/>
        <a:lstStyle/>
        <a:p>
          <a:r>
            <a:rPr lang="pt-BR" b="1" dirty="0" smtClean="0"/>
            <a:t>Conteúdos de Aprendizagem</a:t>
          </a:r>
          <a:endParaRPr lang="pt-BR" b="1" dirty="0"/>
        </a:p>
      </dgm:t>
    </dgm:pt>
    <dgm:pt modelId="{6259A913-F331-4DC6-B6FE-48101FF1D474}" type="parTrans" cxnId="{848DE9F7-3FB7-4F00-B8B2-8929333FD259}">
      <dgm:prSet/>
      <dgm:spPr/>
      <dgm:t>
        <a:bodyPr/>
        <a:lstStyle/>
        <a:p>
          <a:endParaRPr lang="pt-BR"/>
        </a:p>
      </dgm:t>
    </dgm:pt>
    <dgm:pt modelId="{5AACBB9C-959F-442B-9047-A454DE150F2A}" type="sibTrans" cxnId="{848DE9F7-3FB7-4F00-B8B2-8929333FD259}">
      <dgm:prSet/>
      <dgm:spPr/>
      <dgm:t>
        <a:bodyPr/>
        <a:lstStyle/>
        <a:p>
          <a:endParaRPr lang="pt-BR"/>
        </a:p>
      </dgm:t>
    </dgm:pt>
    <dgm:pt modelId="{CE45DEA1-EDD0-4B80-9AC9-6B7D99EC1E0E}">
      <dgm:prSet phldrT="[Texto]"/>
      <dgm:spPr/>
      <dgm:t>
        <a:bodyPr/>
        <a:lstStyle/>
        <a:p>
          <a:r>
            <a:rPr lang="pt-BR" b="1" dirty="0" smtClean="0"/>
            <a:t>Direito </a:t>
          </a:r>
          <a:br>
            <a:rPr lang="pt-BR" b="1" dirty="0" smtClean="0"/>
          </a:br>
          <a:r>
            <a:rPr lang="pt-BR" b="1" dirty="0" smtClean="0"/>
            <a:t>Autoral</a:t>
          </a:r>
        </a:p>
      </dgm:t>
    </dgm:pt>
    <dgm:pt modelId="{D79B0003-8E8A-4A22-B992-EB5699ABB87B}" type="parTrans" cxnId="{D4C7B892-842C-4CBC-8D22-A6AB463A9BF7}">
      <dgm:prSet/>
      <dgm:spPr/>
      <dgm:t>
        <a:bodyPr/>
        <a:lstStyle/>
        <a:p>
          <a:endParaRPr lang="pt-BR"/>
        </a:p>
      </dgm:t>
    </dgm:pt>
    <dgm:pt modelId="{6FF0F7B4-4DA9-48BA-9161-5D4FA563646C}" type="sibTrans" cxnId="{D4C7B892-842C-4CBC-8D22-A6AB463A9BF7}">
      <dgm:prSet/>
      <dgm:spPr/>
      <dgm:t>
        <a:bodyPr/>
        <a:lstStyle/>
        <a:p>
          <a:endParaRPr lang="pt-BR"/>
        </a:p>
      </dgm:t>
    </dgm:pt>
    <dgm:pt modelId="{073F17A1-7FE5-4A91-B7C8-0A13793C42F4}" type="pres">
      <dgm:prSet presAssocID="{66D2EAC5-3065-4F04-AAAA-EDC21E41F2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FE62BD3-E3BB-4033-B834-4CC88BD14ADE}" type="pres">
      <dgm:prSet presAssocID="{F7B3FADC-53D2-4EAC-B218-3DC838B43FEB}" presName="Name5" presStyleLbl="vennNode1" presStyleIdx="0" presStyleCnt="3" custLinFactNeighborY="90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9CF137-A582-4D8C-8D65-B2BF5C90A9D2}" type="pres">
      <dgm:prSet presAssocID="{7C5748A7-F633-43E5-A8B6-E1E5A5678425}" presName="space" presStyleCnt="0"/>
      <dgm:spPr/>
      <dgm:t>
        <a:bodyPr/>
        <a:lstStyle/>
        <a:p>
          <a:endParaRPr lang="pt-BR"/>
        </a:p>
      </dgm:t>
    </dgm:pt>
    <dgm:pt modelId="{E4DC4880-B3C9-44F5-93A7-5A0E11BE8C98}" type="pres">
      <dgm:prSet presAssocID="{764D289C-EDDA-4493-8199-9D9518795A19}" presName="Name5" presStyleLbl="vennNode1" presStyleIdx="1" presStyleCnt="3" custLinFactNeighborX="-1964" custLinFactNeighborY="909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5888FB-5279-437B-A835-78FFC78B2E79}" type="pres">
      <dgm:prSet presAssocID="{5AACBB9C-959F-442B-9047-A454DE150F2A}" presName="space" presStyleCnt="0"/>
      <dgm:spPr/>
      <dgm:t>
        <a:bodyPr/>
        <a:lstStyle/>
        <a:p>
          <a:endParaRPr lang="pt-BR"/>
        </a:p>
      </dgm:t>
    </dgm:pt>
    <dgm:pt modelId="{34B48157-0698-483A-9EE3-1BBB0A8D9207}" type="pres">
      <dgm:prSet presAssocID="{CE45DEA1-EDD0-4B80-9AC9-6B7D99EC1E0E}" presName="Name5" presStyleLbl="vennNode1" presStyleIdx="2" presStyleCnt="3" custLinFactNeighborX="572" custLinFactNeighborY="1038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4C7B892-842C-4CBC-8D22-A6AB463A9BF7}" srcId="{66D2EAC5-3065-4F04-AAAA-EDC21E41F2D4}" destId="{CE45DEA1-EDD0-4B80-9AC9-6B7D99EC1E0E}" srcOrd="2" destOrd="0" parTransId="{D79B0003-8E8A-4A22-B992-EB5699ABB87B}" sibTransId="{6FF0F7B4-4DA9-48BA-9161-5D4FA563646C}"/>
    <dgm:cxn modelId="{4FB7C4C1-61CA-874C-96F0-A38A7EB0216A}" type="presOf" srcId="{66D2EAC5-3065-4F04-AAAA-EDC21E41F2D4}" destId="{073F17A1-7FE5-4A91-B7C8-0A13793C42F4}" srcOrd="0" destOrd="0" presId="urn:microsoft.com/office/officeart/2005/8/layout/venn3"/>
    <dgm:cxn modelId="{BF75394C-3103-FC48-BA2B-5A9C9AD9E3BB}" type="presOf" srcId="{CE45DEA1-EDD0-4B80-9AC9-6B7D99EC1E0E}" destId="{34B48157-0698-483A-9EE3-1BBB0A8D9207}" srcOrd="0" destOrd="0" presId="urn:microsoft.com/office/officeart/2005/8/layout/venn3"/>
    <dgm:cxn modelId="{55ED1E35-FD36-2841-96CA-C5AC23A540C8}" type="presOf" srcId="{764D289C-EDDA-4493-8199-9D9518795A19}" destId="{E4DC4880-B3C9-44F5-93A7-5A0E11BE8C98}" srcOrd="0" destOrd="0" presId="urn:microsoft.com/office/officeart/2005/8/layout/venn3"/>
    <dgm:cxn modelId="{17CA9DE0-15F5-694C-A7BD-0943940F9689}" type="presOf" srcId="{F7B3FADC-53D2-4EAC-B218-3DC838B43FEB}" destId="{2FE62BD3-E3BB-4033-B834-4CC88BD14ADE}" srcOrd="0" destOrd="0" presId="urn:microsoft.com/office/officeart/2005/8/layout/venn3"/>
    <dgm:cxn modelId="{848DE9F7-3FB7-4F00-B8B2-8929333FD259}" srcId="{66D2EAC5-3065-4F04-AAAA-EDC21E41F2D4}" destId="{764D289C-EDDA-4493-8199-9D9518795A19}" srcOrd="1" destOrd="0" parTransId="{6259A913-F331-4DC6-B6FE-48101FF1D474}" sibTransId="{5AACBB9C-959F-442B-9047-A454DE150F2A}"/>
    <dgm:cxn modelId="{F6C08A67-1478-4683-893B-F2A90EF7FB38}" srcId="{66D2EAC5-3065-4F04-AAAA-EDC21E41F2D4}" destId="{F7B3FADC-53D2-4EAC-B218-3DC838B43FEB}" srcOrd="0" destOrd="0" parTransId="{F0263277-7F41-4361-9B11-5AEA82561988}" sibTransId="{7C5748A7-F633-43E5-A8B6-E1E5A5678425}"/>
    <dgm:cxn modelId="{D4409A3E-BD8C-5440-B1A5-AEC4657F11FC}" type="presParOf" srcId="{073F17A1-7FE5-4A91-B7C8-0A13793C42F4}" destId="{2FE62BD3-E3BB-4033-B834-4CC88BD14ADE}" srcOrd="0" destOrd="0" presId="urn:microsoft.com/office/officeart/2005/8/layout/venn3"/>
    <dgm:cxn modelId="{13262766-0316-E04C-8556-5DEBD78216C6}" type="presParOf" srcId="{073F17A1-7FE5-4A91-B7C8-0A13793C42F4}" destId="{A49CF137-A582-4D8C-8D65-B2BF5C90A9D2}" srcOrd="1" destOrd="0" presId="urn:microsoft.com/office/officeart/2005/8/layout/venn3"/>
    <dgm:cxn modelId="{65448887-3549-314D-94B8-E20D3F357C27}" type="presParOf" srcId="{073F17A1-7FE5-4A91-B7C8-0A13793C42F4}" destId="{E4DC4880-B3C9-44F5-93A7-5A0E11BE8C98}" srcOrd="2" destOrd="0" presId="urn:microsoft.com/office/officeart/2005/8/layout/venn3"/>
    <dgm:cxn modelId="{6787FD1D-C5F3-F84F-AEB8-62B92C4062D0}" type="presParOf" srcId="{073F17A1-7FE5-4A91-B7C8-0A13793C42F4}" destId="{CE5888FB-5279-437B-A835-78FFC78B2E79}" srcOrd="3" destOrd="0" presId="urn:microsoft.com/office/officeart/2005/8/layout/venn3"/>
    <dgm:cxn modelId="{1F353C6D-39C6-8C44-BB2C-6FFE5905C566}" type="presParOf" srcId="{073F17A1-7FE5-4A91-B7C8-0A13793C42F4}" destId="{34B48157-0698-483A-9EE3-1BBB0A8D920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23452-0ECA-D142-86B4-86A9DB7D75B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BE591-B811-6647-B7D2-A3A0C297FD2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5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Pesquisador</a:t>
            </a:r>
            <a:r>
              <a:rPr lang="en-US" dirty="0" smtClean="0"/>
              <a:t>, </a:t>
            </a:r>
            <a:r>
              <a:rPr lang="en-US" dirty="0" err="1" smtClean="0"/>
              <a:t>cientista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americano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época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surgindo</a:t>
            </a:r>
            <a:r>
              <a:rPr lang="en-US" baseline="0" dirty="0" smtClean="0"/>
              <a:t> a internet, </a:t>
            </a:r>
            <a:r>
              <a:rPr lang="en-US" baseline="0" dirty="0" err="1" smtClean="0"/>
              <a:t>dpto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defesa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guerra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fria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armazenar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computadores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destruídas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bombardeio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E761D-6874-0745-B63B-7183DB9E37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14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325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pt-BR" dirty="0" err="1" smtClean="0"/>
              <a:t>nserir</a:t>
            </a:r>
            <a:r>
              <a:rPr lang="pt-BR" dirty="0" smtClean="0"/>
              <a:t> seu nome e </a:t>
            </a:r>
            <a:r>
              <a:rPr lang="pt-BR" smtClean="0"/>
              <a:t>seu contato</a:t>
            </a:r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3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0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1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3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5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8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8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1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E2D8-D1DB-4B45-89CE-2959288ABD37}" type="datetimeFigureOut">
              <a:rPr lang="en-US" smtClean="0"/>
              <a:t>8/19/2015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522D-3501-F541-BE92-3BB0F30284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7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1.jp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educadigital.org.b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.net.br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escoladigital.org.b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dtparaeducadores.org.br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prigon@educadigital.org.br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facebook.com/groups/reabrasil/" TargetMode="External"/><Relationship Id="rId4" Type="http://schemas.openxmlformats.org/officeDocument/2006/relationships/hyperlink" Target="http://www.rea.net.b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mc.org/nmc-horizon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esco.org/" TargetMode="External"/><Relationship Id="rId5" Type="http://schemas.openxmlformats.org/officeDocument/2006/relationships/hyperlink" Target="http://cetic.br/pesquisa/educacao/" TargetMode="External"/><Relationship Id="rId4" Type="http://schemas.openxmlformats.org/officeDocument/2006/relationships/hyperlink" Target="http://www.innovationunit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jonathanwichmann.files.wordpress.com/2014/12/honeycomb22_f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3" y="127394"/>
            <a:ext cx="1421067" cy="114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8444" y="2642465"/>
            <a:ext cx="6861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/>
              <a:t>Educação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aberta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na</a:t>
            </a:r>
            <a:r>
              <a:rPr lang="en-US" sz="4800" b="1" dirty="0" smtClean="0"/>
              <a:t> </a:t>
            </a:r>
          </a:p>
          <a:p>
            <a:pPr algn="ctr"/>
            <a:r>
              <a:rPr lang="en-US" sz="4800" b="1" dirty="0" err="1" smtClean="0"/>
              <a:t>cultura</a:t>
            </a:r>
            <a:r>
              <a:rPr lang="en-US" sz="4800" b="1" dirty="0" smtClean="0"/>
              <a:t> digital</a:t>
            </a:r>
            <a:endParaRPr lang="en-US" sz="4800" b="1" dirty="0"/>
          </a:p>
        </p:txBody>
      </p:sp>
      <p:pic>
        <p:nvPicPr>
          <p:cNvPr id="6" name="Picture 5" descr="Captura de Tela 2015-08-16 às 20.14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2" t="43084" r="34384" b="37605"/>
          <a:stretch/>
        </p:blipFill>
        <p:spPr>
          <a:xfrm>
            <a:off x="3655649" y="0"/>
            <a:ext cx="5488351" cy="1712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6925" y="5343328"/>
            <a:ext cx="4467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Priscila Gonsales</a:t>
            </a:r>
            <a:br>
              <a:rPr lang="en-US" sz="2800" b="1" dirty="0" smtClean="0"/>
            </a:br>
            <a:r>
              <a:rPr lang="en-US" sz="2800" i="1" dirty="0" err="1" smtClean="0"/>
              <a:t>Instituto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Educadigital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u="sng" dirty="0" err="1" smtClean="0"/>
              <a:t>Agosto</a:t>
            </a:r>
            <a:r>
              <a:rPr lang="en-US" sz="2800" u="sng" dirty="0" smtClean="0"/>
              <a:t> de 2015</a:t>
            </a:r>
            <a:endParaRPr lang="en-US" sz="2800" u="sng" dirty="0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2" y="5895332"/>
            <a:ext cx="1643063" cy="57467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7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  <p:sp>
        <p:nvSpPr>
          <p:cNvPr id="7" name="CustomShape 3"/>
          <p:cNvSpPr/>
          <p:nvPr/>
        </p:nvSpPr>
        <p:spPr>
          <a:xfrm>
            <a:off x="441199" y="2263186"/>
            <a:ext cx="8069600" cy="2912136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2800" dirty="0"/>
              <a:t> </a:t>
            </a:r>
            <a:r>
              <a:rPr lang="pt-BR" sz="2800" dirty="0" smtClean="0"/>
              <a:t>- Táxis estão “revoltados” com a receptividade que o </a:t>
            </a:r>
            <a:r>
              <a:rPr lang="pt-BR" sz="2800" dirty="0" err="1" smtClean="0"/>
              <a:t>Uber</a:t>
            </a:r>
            <a:r>
              <a:rPr lang="pt-BR" sz="2800" dirty="0" smtClean="0"/>
              <a:t> está tendo (preço e qualidade);</a:t>
            </a:r>
            <a:br>
              <a:rPr lang="pt-BR" sz="2800" dirty="0" smtClean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- Empresas de telecomunicações querem impor barreiras para </a:t>
            </a:r>
            <a:r>
              <a:rPr lang="pt-BR" sz="2800" dirty="0" err="1" smtClean="0"/>
              <a:t>Netflix</a:t>
            </a:r>
            <a:r>
              <a:rPr lang="pt-BR" sz="2800" dirty="0"/>
              <a:t> </a:t>
            </a:r>
            <a:r>
              <a:rPr lang="pt-BR" sz="2800" dirty="0" smtClean="0"/>
              <a:t>e </a:t>
            </a:r>
            <a:r>
              <a:rPr lang="pt-BR" sz="2800" dirty="0" err="1" smtClean="0"/>
              <a:t>Whatsapp</a:t>
            </a:r>
            <a:r>
              <a:rPr lang="pt-BR" sz="2800" dirty="0" smtClean="0"/>
              <a:t>;</a:t>
            </a:r>
            <a:br>
              <a:rPr lang="pt-BR" sz="2800" dirty="0" smtClean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- Editoras olham torto para “essa história” de recurso educacional aberto;</a:t>
            </a:r>
            <a:br>
              <a:rPr lang="pt-BR" sz="2800" dirty="0" smtClean="0"/>
            </a:br>
            <a:endParaRPr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26251" y="301407"/>
            <a:ext cx="6780889" cy="13233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Serviços são mais importantes que produtos!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5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1"/>
          <p:cNvSpPr/>
          <p:nvPr/>
        </p:nvSpPr>
        <p:spPr>
          <a:xfrm>
            <a:off x="102188" y="880856"/>
            <a:ext cx="8802765" cy="60939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7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x-none" sz="5000" b="0" i="0" u="none" strike="noStrike" cap="none" baseline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x-none" sz="5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lang="x-none" sz="5000" b="1" i="0" u="none" strike="noStrike" cap="none" baseline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tecnologias digitais </a:t>
            </a:r>
            <a:r>
              <a:rPr lang="x-none" sz="5000" b="1" i="0" u="none" strike="noStrike" cap="none" baseline="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revolucionaram</a:t>
            </a:r>
            <a:r>
              <a:rPr lang="x-none" sz="5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forma como as </a:t>
            </a:r>
            <a:r>
              <a:rPr lang="x-none" sz="5000" b="1" i="0" u="none" strike="noStrike" cap="none" baseline="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obras criativas </a:t>
            </a:r>
            <a:r>
              <a:rPr lang="x-none" sz="5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</a:t>
            </a:r>
            <a:r>
              <a:rPr lang="x-none" sz="5000" b="1" i="0" u="none" strike="noStrike" cap="none" baseline="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distribuídas e utilizadas</a:t>
            </a:r>
            <a:r>
              <a:rPr lang="x-none" sz="5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endParaRPr lang="x-none" sz="5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862884" y="277427"/>
            <a:ext cx="7823915" cy="7078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S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Cultura Digital e Remix</a:t>
            </a:r>
            <a:endParaRPr lang="x-none" sz="4000" b="1" i="0" u="none" strike="noStrike" cap="none" baseline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179511" y="1700808"/>
            <a:ext cx="1307513" cy="165618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342" name="Shape 342"/>
          <p:cNvSpPr/>
          <p:nvPr/>
        </p:nvSpPr>
        <p:spPr>
          <a:xfrm flipH="1">
            <a:off x="6228183" y="2060848"/>
            <a:ext cx="1333481" cy="194421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343" name="Shape 343"/>
          <p:cNvSpPr/>
          <p:nvPr/>
        </p:nvSpPr>
        <p:spPr>
          <a:xfrm flipH="1">
            <a:off x="3203848" y="2132856"/>
            <a:ext cx="1296143" cy="1946809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344" name="Shape 344"/>
          <p:cNvSpPr/>
          <p:nvPr/>
        </p:nvSpPr>
        <p:spPr>
          <a:xfrm flipH="1">
            <a:off x="1691680" y="1439025"/>
            <a:ext cx="1368152" cy="7658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345" name="Shape 345"/>
          <p:cNvSpPr/>
          <p:nvPr/>
        </p:nvSpPr>
        <p:spPr>
          <a:xfrm flipH="1">
            <a:off x="4716016" y="1465145"/>
            <a:ext cx="1296143" cy="1963855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  <p:sp>
        <p:nvSpPr>
          <p:cNvPr id="346" name="Shape 346"/>
          <p:cNvSpPr/>
          <p:nvPr/>
        </p:nvSpPr>
        <p:spPr>
          <a:xfrm flipH="1">
            <a:off x="6300191" y="4941167"/>
            <a:ext cx="1224136" cy="1403022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sp>
      <p:sp>
        <p:nvSpPr>
          <p:cNvPr id="347" name="Shape 347"/>
          <p:cNvSpPr/>
          <p:nvPr/>
        </p:nvSpPr>
        <p:spPr>
          <a:xfrm flipH="1">
            <a:off x="3203848" y="4437112"/>
            <a:ext cx="1305857" cy="1812607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</p:sp>
      <p:sp>
        <p:nvSpPr>
          <p:cNvPr id="348" name="Shape 348"/>
          <p:cNvSpPr/>
          <p:nvPr/>
        </p:nvSpPr>
        <p:spPr>
          <a:xfrm flipH="1">
            <a:off x="1691680" y="2852935"/>
            <a:ext cx="1296143" cy="1803331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</p:sp>
      <p:sp>
        <p:nvSpPr>
          <p:cNvPr id="349" name="Shape 349"/>
          <p:cNvSpPr/>
          <p:nvPr/>
        </p:nvSpPr>
        <p:spPr>
          <a:xfrm flipH="1">
            <a:off x="1835696" y="5157192"/>
            <a:ext cx="1152127" cy="1453057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sp>
      <p:sp>
        <p:nvSpPr>
          <p:cNvPr id="350" name="Shape 350"/>
          <p:cNvSpPr/>
          <p:nvPr/>
        </p:nvSpPr>
        <p:spPr>
          <a:xfrm flipH="1">
            <a:off x="4716015" y="3861048"/>
            <a:ext cx="1368151" cy="2127924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</p:sp>
      <p:sp>
        <p:nvSpPr>
          <p:cNvPr id="351" name="Shape 351"/>
          <p:cNvSpPr/>
          <p:nvPr/>
        </p:nvSpPr>
        <p:spPr>
          <a:xfrm flipH="1">
            <a:off x="179511" y="5589239"/>
            <a:ext cx="1285001" cy="1015811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sp>
      <p:sp>
        <p:nvSpPr>
          <p:cNvPr id="352" name="Shape 352"/>
          <p:cNvSpPr/>
          <p:nvPr/>
        </p:nvSpPr>
        <p:spPr>
          <a:xfrm flipH="1">
            <a:off x="7789557" y="3789039"/>
            <a:ext cx="1174931" cy="1584175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</p:sp>
      <p:sp>
        <p:nvSpPr>
          <p:cNvPr id="353" name="Shape 353"/>
          <p:cNvSpPr/>
          <p:nvPr/>
        </p:nvSpPr>
        <p:spPr>
          <a:xfrm flipH="1">
            <a:off x="7812360" y="5589239"/>
            <a:ext cx="1152128" cy="1058517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</p:sp>
      <p:sp>
        <p:nvSpPr>
          <p:cNvPr id="354" name="Shape 354"/>
          <p:cNvSpPr/>
          <p:nvPr/>
        </p:nvSpPr>
        <p:spPr>
          <a:xfrm flipH="1">
            <a:off x="179511" y="3645023"/>
            <a:ext cx="1296143" cy="1649039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</p:sp>
      <p:sp>
        <p:nvSpPr>
          <p:cNvPr id="355" name="Shape 355"/>
          <p:cNvSpPr/>
          <p:nvPr/>
        </p:nvSpPr>
        <p:spPr>
          <a:xfrm flipH="1">
            <a:off x="7740352" y="1412775"/>
            <a:ext cx="1224136" cy="175256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</p:sp>
      <p:pic>
        <p:nvPicPr>
          <p:cNvPr id="20" name="Picture 19" descr="logotiponovoroxo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06082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40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95"/>
          <p:cNvSpPr>
            <a:spLocks noGrp="1"/>
          </p:cNvSpPr>
          <p:nvPr>
            <p:ph type="title"/>
          </p:nvPr>
        </p:nvSpPr>
        <p:spPr>
          <a:xfrm>
            <a:off x="1101150" y="492214"/>
            <a:ext cx="8229600" cy="7078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>
              <a:buSzPct val="25000"/>
            </a:pPr>
            <a:r>
              <a:rPr lang="x-none" sz="4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Modelos de Negócio Aberto</a:t>
            </a:r>
            <a:endParaRPr lang="x-none" sz="4000" b="1" i="0" u="none" strike="noStrike" cap="none" baseline="0" dirty="0">
              <a:solidFill>
                <a:schemeClr val="dk1"/>
              </a:solidFill>
              <a:latin typeface="Verdana"/>
              <a:ea typeface="Arial"/>
              <a:cs typeface="Verdana"/>
              <a:sym typeface="Arial"/>
            </a:endParaRP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idx="2"/>
          </p:nvPr>
        </p:nvSpPr>
        <p:spPr>
          <a:xfrm>
            <a:off x="4327301" y="1600200"/>
            <a:ext cx="4520485" cy="5019541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s-ES" dirty="0" smtClean="0"/>
              <a:t>Músicas </a:t>
            </a:r>
            <a:r>
              <a:rPr lang="es-ES" dirty="0" err="1" smtClean="0"/>
              <a:t>em</a:t>
            </a:r>
            <a:r>
              <a:rPr lang="es-ES" dirty="0" smtClean="0"/>
              <a:t> CC</a:t>
            </a:r>
          </a:p>
          <a:p>
            <a:pPr>
              <a:spcBef>
                <a:spcPts val="1800"/>
              </a:spcBef>
            </a:pPr>
            <a:r>
              <a:rPr lang="es-ES" dirty="0" smtClean="0"/>
              <a:t>CD e DVD (R$ 5 e 10)</a:t>
            </a:r>
          </a:p>
          <a:p>
            <a:pPr>
              <a:spcBef>
                <a:spcPts val="1800"/>
              </a:spcBef>
            </a:pPr>
            <a:r>
              <a:rPr lang="es-ES" dirty="0" smtClean="0"/>
              <a:t>CD + de </a:t>
            </a:r>
            <a:r>
              <a:rPr lang="pt-BR" dirty="0" smtClean="0"/>
              <a:t>190 mil cópias</a:t>
            </a:r>
          </a:p>
          <a:p>
            <a:pPr>
              <a:spcBef>
                <a:spcPts val="1800"/>
              </a:spcBef>
            </a:pPr>
            <a:r>
              <a:rPr lang="pt-BR" dirty="0" smtClean="0"/>
              <a:t>DVD + de 40 mil cópias</a:t>
            </a:r>
          </a:p>
          <a:p>
            <a:pPr>
              <a:spcBef>
                <a:spcPts val="1800"/>
              </a:spcBef>
            </a:pPr>
            <a:r>
              <a:rPr lang="es-ES" dirty="0" smtClean="0"/>
              <a:t>Trama Virtual + de 1 </a:t>
            </a:r>
            <a:r>
              <a:rPr lang="es-ES" dirty="0" err="1" smtClean="0"/>
              <a:t>milhão</a:t>
            </a:r>
            <a:r>
              <a:rPr lang="es-ES" dirty="0" smtClean="0"/>
              <a:t> de </a:t>
            </a:r>
            <a:r>
              <a:rPr lang="es-ES" dirty="0" err="1" smtClean="0"/>
              <a:t>downloads</a:t>
            </a:r>
            <a:endParaRPr lang="es-ES" dirty="0" smtClean="0"/>
          </a:p>
          <a:p>
            <a:pPr>
              <a:spcBef>
                <a:spcPts val="1800"/>
              </a:spcBef>
            </a:pPr>
            <a:r>
              <a:rPr lang="es-ES" dirty="0" smtClean="0"/>
              <a:t>Redes </a:t>
            </a:r>
            <a:r>
              <a:rPr lang="es-ES" dirty="0" err="1" smtClean="0"/>
              <a:t>sociais</a:t>
            </a:r>
            <a:endParaRPr lang="es-ES" dirty="0" smtClean="0"/>
          </a:p>
          <a:p>
            <a:pPr>
              <a:spcBef>
                <a:spcPts val="1800"/>
              </a:spcBef>
            </a:pPr>
            <a:r>
              <a:rPr lang="es-ES" dirty="0" smtClean="0"/>
              <a:t>Shows</a:t>
            </a:r>
          </a:p>
          <a:p>
            <a:endParaRPr lang="pt-BR" dirty="0"/>
          </a:p>
        </p:txBody>
      </p:sp>
      <p:pic>
        <p:nvPicPr>
          <p:cNvPr id="10" name="Imagem 9" descr="teatro mag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6" y="1935251"/>
            <a:ext cx="3855952" cy="2881448"/>
          </a:xfrm>
          <a:prstGeom prst="rect">
            <a:avLst/>
          </a:prstGeom>
        </p:spPr>
      </p:pic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06082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67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338" y="1315376"/>
            <a:ext cx="8572207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600" dirty="0" err="1" smtClean="0"/>
              <a:t>Citando</a:t>
            </a:r>
            <a:r>
              <a:rPr lang="en-US" sz="3600" dirty="0" smtClean="0"/>
              <a:t> a </a:t>
            </a:r>
            <a:r>
              <a:rPr lang="en-US" sz="3600" dirty="0" err="1" smtClean="0"/>
              <a:t>fonte</a:t>
            </a:r>
            <a:r>
              <a:rPr lang="en-US" sz="3600" dirty="0" smtClean="0"/>
              <a:t>, </a:t>
            </a:r>
            <a:r>
              <a:rPr lang="en-US" sz="3600" dirty="0" err="1" smtClean="0"/>
              <a:t>eu</a:t>
            </a:r>
            <a:r>
              <a:rPr lang="en-US" sz="3600" dirty="0" smtClean="0"/>
              <a:t> </a:t>
            </a:r>
            <a:r>
              <a:rPr lang="en-US" sz="3600" dirty="0" err="1" smtClean="0"/>
              <a:t>posso</a:t>
            </a:r>
            <a:r>
              <a:rPr lang="en-US" sz="3600" dirty="0" smtClean="0"/>
              <a:t> </a:t>
            </a:r>
            <a:r>
              <a:rPr lang="en-US" sz="3600" dirty="0" err="1" smtClean="0"/>
              <a:t>pegar</a:t>
            </a:r>
            <a:r>
              <a:rPr lang="en-US" sz="3600" dirty="0" smtClean="0"/>
              <a:t> </a:t>
            </a:r>
            <a:r>
              <a:rPr lang="en-US" sz="3600" dirty="0" err="1" smtClean="0"/>
              <a:t>qualquer</a:t>
            </a:r>
            <a:r>
              <a:rPr lang="en-US" sz="3600" dirty="0" smtClean="0"/>
              <a:t> material </a:t>
            </a:r>
            <a:r>
              <a:rPr lang="en-US" sz="3600" dirty="0" err="1" smtClean="0"/>
              <a:t>disponível</a:t>
            </a:r>
            <a:r>
              <a:rPr lang="en-US" sz="3600" dirty="0" smtClean="0"/>
              <a:t> online para </a:t>
            </a:r>
            <a:r>
              <a:rPr lang="en-US" sz="3600" dirty="0" err="1" smtClean="0"/>
              <a:t>usar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uma</a:t>
            </a:r>
            <a:r>
              <a:rPr lang="en-US" sz="3600" dirty="0" smtClean="0"/>
              <a:t> </a:t>
            </a:r>
            <a:r>
              <a:rPr lang="en-US" sz="3600" dirty="0" err="1" smtClean="0"/>
              <a:t>produção</a:t>
            </a:r>
            <a:r>
              <a:rPr lang="en-US" sz="3600" dirty="0" smtClean="0"/>
              <a:t> </a:t>
            </a:r>
            <a:r>
              <a:rPr lang="en-US" sz="3600" dirty="0" err="1" smtClean="0"/>
              <a:t>minha</a:t>
            </a:r>
            <a:r>
              <a:rPr lang="en-US" sz="3600" dirty="0" smtClean="0"/>
              <a:t> (</a:t>
            </a:r>
            <a:r>
              <a:rPr lang="en-US" sz="3600" dirty="0" err="1" smtClean="0"/>
              <a:t>ou</a:t>
            </a:r>
            <a:r>
              <a:rPr lang="en-US" sz="3600" dirty="0" smtClean="0"/>
              <a:t> do </a:t>
            </a:r>
            <a:r>
              <a:rPr lang="en-US" sz="3600" dirty="0" err="1" smtClean="0"/>
              <a:t>meu</a:t>
            </a:r>
            <a:r>
              <a:rPr lang="en-US" sz="3600" dirty="0" smtClean="0"/>
              <a:t> </a:t>
            </a:r>
            <a:r>
              <a:rPr lang="en-US" sz="3600" dirty="0" err="1" smtClean="0"/>
              <a:t>grupo</a:t>
            </a:r>
            <a:r>
              <a:rPr lang="en-US" sz="3600" dirty="0" smtClean="0"/>
              <a:t> de </a:t>
            </a:r>
            <a:r>
              <a:rPr lang="en-US" sz="3600" dirty="0" err="1" smtClean="0"/>
              <a:t>estudantes</a:t>
            </a:r>
            <a:r>
              <a:rPr lang="en-US" sz="3600" dirty="0" smtClean="0"/>
              <a:t>, da </a:t>
            </a:r>
            <a:r>
              <a:rPr lang="en-US" sz="3600" dirty="0" err="1" smtClean="0"/>
              <a:t>minha</a:t>
            </a:r>
            <a:r>
              <a:rPr lang="en-US" sz="3600" dirty="0" smtClean="0"/>
              <a:t> </a:t>
            </a:r>
            <a:r>
              <a:rPr lang="en-US" sz="3600" dirty="0" err="1" smtClean="0"/>
              <a:t>escola</a:t>
            </a:r>
            <a:r>
              <a:rPr lang="en-US" sz="3600" dirty="0" smtClean="0"/>
              <a:t> </a:t>
            </a:r>
            <a:r>
              <a:rPr lang="en-US" sz="3600" dirty="0" err="1" smtClean="0"/>
              <a:t>etc</a:t>
            </a:r>
            <a:r>
              <a:rPr lang="en-US" sz="3600" dirty="0" smtClean="0"/>
              <a:t>). </a:t>
            </a:r>
          </a:p>
          <a:p>
            <a:pPr algn="ctr"/>
            <a:endParaRPr lang="en-US" sz="3200" dirty="0"/>
          </a:p>
          <a:p>
            <a:pPr algn="ctr"/>
            <a:endParaRPr lang="en-US" sz="3200" dirty="0" smtClean="0"/>
          </a:p>
          <a:p>
            <a:pPr algn="ctr"/>
            <a:r>
              <a:rPr lang="en-US" sz="3200" dirty="0" err="1" smtClean="0"/>
              <a:t>Você</a:t>
            </a:r>
            <a:r>
              <a:rPr lang="en-US" sz="3200" dirty="0" smtClean="0"/>
              <a:t> </a:t>
            </a:r>
            <a:r>
              <a:rPr lang="en-US" sz="3200" dirty="0" err="1" smtClean="0"/>
              <a:t>concorda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" name="Picture 4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" y="136845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/>
          </p:cNvSpPr>
          <p:nvPr/>
        </p:nvSpPr>
        <p:spPr>
          <a:xfrm>
            <a:off x="968631" y="1036547"/>
            <a:ext cx="7877930" cy="50965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1"/>
          <a:lstStyle/>
          <a:p>
            <a:pPr marL="342900" marR="0" lvl="0" indent="-222250" algn="ctr" defTabSz="914400" rtl="0" eaLnBrk="1" fontAlgn="auto" latinLnBrk="0" hangingPunct="1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pt-BR" sz="6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 pitchFamily="34" charset="0"/>
                <a:sym typeface="Arial"/>
              </a:rPr>
              <a:t>Gratuito</a:t>
            </a:r>
          </a:p>
          <a:p>
            <a:pPr marL="342900" marR="0" lvl="0" indent="-222250" algn="ctr" defTabSz="914400" rtl="0" eaLnBrk="1" fontAlgn="auto" latinLnBrk="0" hangingPunct="1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kumimoji="0" lang="pt-BR" sz="6600" b="1" i="0" u="none" strike="noStrike" kern="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 pitchFamily="34" charset="0"/>
              <a:sym typeface="Arial"/>
            </a:endParaRPr>
          </a:p>
          <a:p>
            <a:pPr marL="342900" marR="0" lvl="0" indent="-222250" algn="ctr" defTabSz="914400" rtl="0" eaLnBrk="1" fontAlgn="auto" latinLnBrk="0" hangingPunct="1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pt-BR" sz="66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 pitchFamily="34" charset="0"/>
                <a:sym typeface="Arial"/>
              </a:rPr>
              <a:t>Aberto</a:t>
            </a:r>
            <a:endParaRPr kumimoji="0" lang="pt-BR" sz="6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5" name="Picture 4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" y="136845"/>
            <a:ext cx="1384300" cy="111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83" y="3000608"/>
            <a:ext cx="1330174" cy="13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530" r="3953"/>
          <a:stretch/>
        </p:blipFill>
        <p:spPr>
          <a:xfrm>
            <a:off x="497968" y="1385838"/>
            <a:ext cx="8646032" cy="5311449"/>
          </a:xfrm>
          <a:prstGeom prst="rect">
            <a:avLst/>
          </a:prstGeom>
        </p:spPr>
      </p:pic>
      <p:pic>
        <p:nvPicPr>
          <p:cNvPr id="5" name="Picture 4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384300" cy="111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9005" y="154771"/>
            <a:ext cx="6975465" cy="11387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defPPr>
              <a:defRPr lang="en-US"/>
            </a:defPPr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Copyright </a:t>
            </a:r>
            <a:br>
              <a:rPr lang="pt-BR" dirty="0" smtClean="0"/>
            </a:br>
            <a:r>
              <a:rPr lang="pt-BR" sz="2800" dirty="0" smtClean="0"/>
              <a:t>ou todos os direitos reservados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33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42"/>
          <p:cNvSpPr/>
          <p:nvPr/>
        </p:nvSpPr>
        <p:spPr>
          <a:xfrm>
            <a:off x="3976302" y="2755510"/>
            <a:ext cx="4598365" cy="29321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sp>
      <p:sp>
        <p:nvSpPr>
          <p:cNvPr id="5" name="Shape 243"/>
          <p:cNvSpPr/>
          <p:nvPr/>
        </p:nvSpPr>
        <p:spPr>
          <a:xfrm>
            <a:off x="1085238" y="175904"/>
            <a:ext cx="8482112" cy="1323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x-none" sz="4000" b="1" i="0" u="none" strike="noStrike" cap="none" baseline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Novas formas de gestão </a:t>
            </a:r>
            <a:r>
              <a:rPr lang="pt-BR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/>
            </a:r>
            <a:br>
              <a:rPr lang="pt-BR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</a:br>
            <a:r>
              <a:rPr lang="x-none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d</a:t>
            </a:r>
            <a:r>
              <a:rPr lang="es-ES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o</a:t>
            </a:r>
            <a:r>
              <a:rPr lang="x-none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 </a:t>
            </a:r>
            <a:r>
              <a:rPr lang="es-ES" sz="4000" b="1" i="0" u="none" strike="noStrike" cap="none" baseline="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direito</a:t>
            </a:r>
            <a:r>
              <a:rPr lang="es-ES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  <a:sym typeface="Arial"/>
              </a:rPr>
              <a:t> autoral</a:t>
            </a:r>
            <a:endParaRPr lang="x-none" sz="4000" b="1" i="0" u="none" strike="noStrike" cap="none" baseline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itchFamily="34" charset="0"/>
              <a:cs typeface="Verdana" pitchFamily="34" charset="0"/>
              <a:sym typeface="Arial"/>
            </a:endParaRPr>
          </a:p>
        </p:txBody>
      </p:sp>
      <p:sp>
        <p:nvSpPr>
          <p:cNvPr id="6" name="Shape 245"/>
          <p:cNvSpPr/>
          <p:nvPr/>
        </p:nvSpPr>
        <p:spPr>
          <a:xfrm>
            <a:off x="438102" y="3387027"/>
            <a:ext cx="1474274" cy="139836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Shape 246"/>
          <p:cNvSpPr/>
          <p:nvPr/>
        </p:nvSpPr>
        <p:spPr>
          <a:xfrm>
            <a:off x="2083746" y="3602268"/>
            <a:ext cx="1632180" cy="7335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65000"/>
              <a:lumOff val="35000"/>
            </a:schemeClr>
          </a:solidFill>
          <a:ln w="9525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logotiponovorox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"/>
          <p:cNvSpPr/>
          <p:nvPr/>
        </p:nvSpPr>
        <p:spPr>
          <a:xfrm>
            <a:off x="1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hape 257"/>
          <p:cNvSpPr/>
          <p:nvPr/>
        </p:nvSpPr>
        <p:spPr>
          <a:xfrm>
            <a:off x="1182785" y="300800"/>
            <a:ext cx="10972800" cy="7078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x-none" sz="4000" b="1" i="0" u="none" strike="noStrike" cap="none" baseline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/>
                <a:cs typeface="Verdana"/>
                <a:sym typeface="Arial"/>
              </a:rPr>
              <a:t>Quais </a:t>
            </a:r>
            <a:r>
              <a:rPr lang="x-none" sz="4000" b="1" i="0" u="none" strike="noStrike" cap="none" baseline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/>
                <a:cs typeface="Verdana"/>
                <a:sym typeface="Arial"/>
              </a:rPr>
              <a:t>as condições?</a:t>
            </a:r>
          </a:p>
        </p:txBody>
      </p:sp>
      <p:grpSp>
        <p:nvGrpSpPr>
          <p:cNvPr id="6" name="Grupo 22"/>
          <p:cNvGrpSpPr/>
          <p:nvPr/>
        </p:nvGrpSpPr>
        <p:grpSpPr>
          <a:xfrm>
            <a:off x="1182785" y="2079457"/>
            <a:ext cx="7013782" cy="3854029"/>
            <a:chOff x="1199403" y="1875411"/>
            <a:chExt cx="7137017" cy="4623357"/>
          </a:xfrm>
        </p:grpSpPr>
        <p:pic>
          <p:nvPicPr>
            <p:cNvPr id="7" name="Imagem 19" descr="c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7180" y="2644739"/>
              <a:ext cx="6187661" cy="3854029"/>
            </a:xfrm>
            <a:prstGeom prst="rect">
              <a:avLst/>
            </a:prstGeom>
          </p:spPr>
        </p:pic>
        <p:pic>
          <p:nvPicPr>
            <p:cNvPr id="8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03" y="2383643"/>
              <a:ext cx="1125278" cy="112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612" y="1875411"/>
              <a:ext cx="1125278" cy="112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886" y="1886297"/>
              <a:ext cx="1125433" cy="112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976" y="2448959"/>
              <a:ext cx="1125444" cy="112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51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6" y="1664143"/>
            <a:ext cx="6341994" cy="334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Shape 257"/>
          <p:cNvSpPr/>
          <p:nvPr/>
        </p:nvSpPr>
        <p:spPr>
          <a:xfrm>
            <a:off x="435429" y="496748"/>
            <a:ext cx="8501742" cy="7078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/>
                <a:cs typeface="Verdana"/>
                <a:sym typeface="Arial"/>
              </a:rPr>
              <a:t>Quais são as licenças?</a:t>
            </a:r>
            <a:endParaRPr lang="x-none" sz="4000" b="1" i="0" u="none" strike="noStrike" cap="none" baseline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"/>
              <a:cs typeface="Verdana"/>
              <a:sym typeface="Arial"/>
            </a:endParaRPr>
          </a:p>
        </p:txBody>
      </p:sp>
      <p:pic>
        <p:nvPicPr>
          <p:cNvPr id="5" name="Picture 4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lder-IED-intern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 b="16617"/>
          <a:stretch/>
        </p:blipFill>
        <p:spPr>
          <a:xfrm>
            <a:off x="3196664" y="44823"/>
            <a:ext cx="5977218" cy="6778256"/>
          </a:xfrm>
          <a:prstGeom prst="rect">
            <a:avLst/>
          </a:prstGeom>
        </p:spPr>
      </p:pic>
      <p:pic>
        <p:nvPicPr>
          <p:cNvPr id="5" name="Picture 4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3" y="463177"/>
            <a:ext cx="1722854" cy="1390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23" y="2190535"/>
            <a:ext cx="2962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hlinkClick r:id="rId4"/>
              </a:rPr>
              <a:t>www.educadigital.org.br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3791"/>
          <a:stretch/>
        </p:blipFill>
        <p:spPr>
          <a:xfrm rot="20963928">
            <a:off x="84846" y="3078245"/>
            <a:ext cx="3720354" cy="30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00054"/>
              </p:ext>
            </p:extLst>
          </p:nvPr>
        </p:nvGraphicFramePr>
        <p:xfrm>
          <a:off x="139952" y="1912501"/>
          <a:ext cx="8711805" cy="41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145"/>
                <a:gridCol w="1055063"/>
                <a:gridCol w="1504301"/>
                <a:gridCol w="1452098"/>
                <a:gridCol w="1524530"/>
                <a:gridCol w="1432668"/>
              </a:tblGrid>
              <a:tr h="943068">
                <a:tc>
                  <a:txBody>
                    <a:bodyPr/>
                    <a:lstStyle/>
                    <a:p>
                      <a:pPr algn="ctr"/>
                      <a:r>
                        <a:rPr lang="en-US" sz="1650" dirty="0" err="1" smtClean="0"/>
                        <a:t>Licença</a:t>
                      </a:r>
                      <a:endParaRPr lang="en-US" sz="1650" b="1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50" dirty="0" err="1" smtClean="0"/>
                        <a:t>Atribuição</a:t>
                      </a:r>
                      <a:endParaRPr lang="en-US" sz="1650" b="1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50" dirty="0" err="1" smtClean="0"/>
                        <a:t>Compartilhar</a:t>
                      </a:r>
                      <a:endParaRPr lang="en-US" sz="1650" b="1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50" dirty="0" smtClean="0"/>
                        <a:t>Remix</a:t>
                      </a:r>
                      <a:endParaRPr lang="en-US" sz="1650" b="1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50" dirty="0" err="1" smtClean="0"/>
                        <a:t>Uso</a:t>
                      </a:r>
                      <a:r>
                        <a:rPr lang="en-US" sz="1650" dirty="0" smtClean="0"/>
                        <a:t> </a:t>
                      </a:r>
                      <a:r>
                        <a:rPr lang="en-US" sz="1650" dirty="0" err="1" smtClean="0"/>
                        <a:t>Comercial</a:t>
                      </a:r>
                      <a:endParaRPr lang="en-US" sz="1650" b="1" dirty="0"/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50" dirty="0" smtClean="0"/>
                    </a:p>
                    <a:p>
                      <a:pPr algn="ctr"/>
                      <a:r>
                        <a:rPr lang="en-US" sz="1650" dirty="0" err="1" smtClean="0"/>
                        <a:t>Licença</a:t>
                      </a:r>
                      <a:r>
                        <a:rPr lang="en-US" sz="1650" dirty="0" smtClean="0"/>
                        <a:t> </a:t>
                      </a:r>
                      <a:r>
                        <a:rPr lang="en-US" sz="1650" dirty="0" err="1" smtClean="0"/>
                        <a:t>Idêntica</a:t>
                      </a:r>
                      <a:endParaRPr lang="en-US" sz="1650" b="1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/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 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 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 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 NC 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</a:tr>
              <a:tr h="532182">
                <a:tc>
                  <a:txBody>
                    <a:bodyPr/>
                    <a:lstStyle/>
                    <a:p>
                      <a:r>
                        <a:rPr lang="en-US" dirty="0" smtClean="0"/>
                        <a:t>CC BY NC SA 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X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hape 257"/>
          <p:cNvSpPr/>
          <p:nvPr/>
        </p:nvSpPr>
        <p:spPr>
          <a:xfrm>
            <a:off x="873378" y="570896"/>
            <a:ext cx="7978379" cy="7078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4000" b="1" i="0" u="none" strike="noStrike" cap="none" baseline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"/>
                <a:cs typeface="Verdana"/>
                <a:sym typeface="Arial"/>
              </a:rPr>
              <a:t>O que posso fazer?</a:t>
            </a:r>
            <a:endParaRPr lang="x-none" sz="4000" b="1" i="0" u="none" strike="noStrike" cap="none" baseline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"/>
              <a:cs typeface="Verdana"/>
              <a:sym typeface="Arial"/>
            </a:endParaRPr>
          </a:p>
        </p:txBody>
      </p:sp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3953581" y="988334"/>
            <a:ext cx="4821249" cy="467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3" descr="cc_logo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8634" y="2856216"/>
            <a:ext cx="2429926" cy="64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4-08-11 às 18.59.5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7871" r="12513"/>
          <a:stretch/>
        </p:blipFill>
        <p:spPr>
          <a:xfrm>
            <a:off x="316294" y="567617"/>
            <a:ext cx="8676250" cy="4482443"/>
          </a:xfrm>
          <a:prstGeom prst="rect">
            <a:avLst/>
          </a:prstGeom>
        </p:spPr>
      </p:pic>
      <p:graphicFrame>
        <p:nvGraphicFramePr>
          <p:cNvPr id="5" name="Diagrama 5"/>
          <p:cNvGraphicFramePr/>
          <p:nvPr>
            <p:extLst>
              <p:ext uri="{D42A27DB-BD31-4B8C-83A1-F6EECF244321}">
                <p14:modId xmlns:p14="http://schemas.microsoft.com/office/powerpoint/2010/main" val="2063200395"/>
              </p:ext>
            </p:extLst>
          </p:nvPr>
        </p:nvGraphicFramePr>
        <p:xfrm>
          <a:off x="1227702" y="4142026"/>
          <a:ext cx="6640773" cy="271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47641" y="21724"/>
            <a:ext cx="3815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hlinkClick r:id="rId8"/>
              </a:rPr>
              <a:t>www.rea.net.br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9160" y="360"/>
            <a:ext cx="9114840" cy="68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5-02-23 às 22.40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t="12414" r="15865"/>
          <a:stretch/>
        </p:blipFill>
        <p:spPr>
          <a:xfrm>
            <a:off x="496340" y="1357731"/>
            <a:ext cx="8074983" cy="51889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6563" y="2657058"/>
            <a:ext cx="2306530" cy="1664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071706" cy="865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9299" y="436802"/>
            <a:ext cx="657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hlinkClick r:id="rId4"/>
              </a:rPr>
              <a:t>www.escoladigital.org.br</a:t>
            </a:r>
            <a:r>
              <a:rPr lang="sk-SK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6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699"/>
            <a:ext cx="9144000" cy="5854301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457986" y="195937"/>
            <a:ext cx="5425088" cy="4933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Remixes</a:t>
            </a:r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 do Escola Digital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  <a:sym typeface="Wingdings"/>
              </a:rPr>
              <a:t>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Verdana"/>
            </a:endParaRPr>
          </a:p>
        </p:txBody>
      </p:sp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2" y="175904"/>
            <a:ext cx="1071706" cy="8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1882" y="104588"/>
            <a:ext cx="4990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hlinkClick r:id="rId2"/>
              </a:rPr>
              <a:t>www.dtparaeducadores.org.br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4" name="Picture 3" descr="Captura de Tela 2015-03-16 às 14.58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6" t="10143" r="17781"/>
          <a:stretch/>
        </p:blipFill>
        <p:spPr>
          <a:xfrm>
            <a:off x="773709" y="765578"/>
            <a:ext cx="7693296" cy="58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4-05-11 às 20.58.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0995" r="19059" b="19959"/>
          <a:stretch/>
        </p:blipFill>
        <p:spPr>
          <a:xfrm>
            <a:off x="0" y="1487404"/>
            <a:ext cx="9144000" cy="5476441"/>
          </a:xfrm>
          <a:prstGeom prst="rect">
            <a:avLst/>
          </a:prstGeom>
        </p:spPr>
      </p:pic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06082"/>
            <a:ext cx="1152508" cy="9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xograma_IED_DT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" y="186115"/>
            <a:ext cx="8500586" cy="656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5-08-17 às 09.48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2131" r="14109" b="9491"/>
          <a:stretch/>
        </p:blipFill>
        <p:spPr>
          <a:xfrm>
            <a:off x="1897777" y="3947993"/>
            <a:ext cx="4642255" cy="2860151"/>
          </a:xfrm>
          <a:prstGeom prst="rect">
            <a:avLst/>
          </a:prstGeom>
        </p:spPr>
      </p:pic>
      <p:pic>
        <p:nvPicPr>
          <p:cNvPr id="5" name="Picture 4" descr="Captura de Tela 2015-08-17 às 09.51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6106" r="24646"/>
          <a:stretch/>
        </p:blipFill>
        <p:spPr>
          <a:xfrm>
            <a:off x="817504" y="497613"/>
            <a:ext cx="3737162" cy="3450380"/>
          </a:xfrm>
          <a:prstGeom prst="rect">
            <a:avLst/>
          </a:prstGeom>
        </p:spPr>
      </p:pic>
      <p:pic>
        <p:nvPicPr>
          <p:cNvPr id="6" name="Picture 5" descr="Captura de Tela 2015-08-17 às 09.51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5" t="9574" r="24167" b="6084"/>
          <a:stretch/>
        </p:blipFill>
        <p:spPr>
          <a:xfrm>
            <a:off x="4684034" y="497613"/>
            <a:ext cx="3711995" cy="34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  <p:sp>
        <p:nvSpPr>
          <p:cNvPr id="7" name="CustomShape 3"/>
          <p:cNvSpPr/>
          <p:nvPr/>
        </p:nvSpPr>
        <p:spPr>
          <a:xfrm>
            <a:off x="47047" y="1693815"/>
            <a:ext cx="5821463" cy="2912136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285750" indent="-285750">
              <a:buFont typeface="Arial"/>
              <a:buChar char="•"/>
            </a:pPr>
            <a:r>
              <a:rPr lang="pt-BR" b="1" dirty="0">
                <a:solidFill>
                  <a:srgbClr val="404040"/>
                </a:solidFill>
                <a:latin typeface="Verdana"/>
                <a:ea typeface="Arial"/>
              </a:rPr>
              <a:t>Design </a:t>
            </a:r>
            <a:r>
              <a:rPr lang="pt-BR" b="1" dirty="0" err="1">
                <a:solidFill>
                  <a:srgbClr val="404040"/>
                </a:solidFill>
                <a:latin typeface="Verdana"/>
                <a:ea typeface="Arial"/>
              </a:rPr>
              <a:t>Thinking</a:t>
            </a:r>
            <a:r>
              <a:rPr lang="pt-BR" dirty="0">
                <a:solidFill>
                  <a:srgbClr val="404040"/>
                </a:solidFill>
                <a:latin typeface="Verdana"/>
                <a:ea typeface="Arial"/>
              </a:rPr>
              <a:t> </a:t>
            </a: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abordagem para inovar na educação por meio da empatia, colaboração e prototipagem: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- Criação de novas metodologias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- Concepção de projetos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- Novos modelos de negócio aberto na   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  cultura digital</a:t>
            </a:r>
            <a:r>
              <a:rPr lang="pt-BR" dirty="0">
                <a:solidFill>
                  <a:srgbClr val="404040"/>
                </a:solidFill>
                <a:latin typeface="Verdana"/>
                <a:ea typeface="Arial"/>
              </a:rPr>
              <a:t>
</a:t>
            </a:r>
            <a:endParaRPr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pt-BR" b="1" dirty="0" smtClean="0">
                <a:solidFill>
                  <a:srgbClr val="404040"/>
                </a:solidFill>
                <a:latin typeface="Verdana"/>
                <a:ea typeface="Arial"/>
              </a:rPr>
              <a:t>Educação aberta, REA</a:t>
            </a: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e </a:t>
            </a:r>
            <a:r>
              <a:rPr lang="pt-BR" b="1" dirty="0" smtClean="0">
                <a:solidFill>
                  <a:srgbClr val="404040"/>
                </a:solidFill>
                <a:latin typeface="Verdana"/>
                <a:ea typeface="Arial"/>
              </a:rPr>
              <a:t>licenças flexíveis</a:t>
            </a:r>
            <a:r>
              <a:rPr lang="pt-BR" dirty="0">
                <a:solidFill>
                  <a:srgbClr val="404040"/>
                </a:solidFill>
                <a:latin typeface="Verdana"/>
                <a:ea typeface="Arial"/>
              </a:rPr>
              <a:t> </a:t>
            </a: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/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formação de educadores e 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gestores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pt-BR" dirty="0">
              <a:solidFill>
                <a:srgbClr val="404040"/>
              </a:solidFill>
              <a:latin typeface="Verdana"/>
              <a:ea typeface="Arial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r>
              <a:rPr lang="pt-BR" b="1" dirty="0" smtClean="0">
                <a:solidFill>
                  <a:srgbClr val="404040"/>
                </a:solidFill>
                <a:latin typeface="Verdana"/>
                <a:ea typeface="Arial"/>
              </a:rPr>
              <a:t>Projeto </a:t>
            </a:r>
            <a:r>
              <a:rPr lang="pt-BR" b="1" dirty="0" err="1" smtClean="0">
                <a:solidFill>
                  <a:srgbClr val="404040"/>
                </a:solidFill>
                <a:latin typeface="Verdana"/>
                <a:ea typeface="Arial"/>
              </a:rPr>
              <a:t>REA.br</a:t>
            </a:r>
            <a:r>
              <a:rPr lang="pt-BR" b="1" dirty="0" smtClean="0">
                <a:solidFill>
                  <a:srgbClr val="404040"/>
                </a:solidFill>
                <a:latin typeface="Verdana"/>
                <a:ea typeface="Arial"/>
              </a:rPr>
              <a:t> </a:t>
            </a:r>
            <a:endParaRPr lang="pt-BR" dirty="0" smtClean="0">
              <a:solidFill>
                <a:srgbClr val="404040"/>
              </a:solidFill>
              <a:latin typeface="Verdana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pt-BR" dirty="0">
                <a:solidFill>
                  <a:srgbClr val="404040"/>
                </a:solidFill>
                <a:latin typeface="Verdana"/>
                <a:ea typeface="Arial"/>
              </a:rPr>
              <a:t> </a:t>
            </a: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</a:t>
            </a:r>
            <a:r>
              <a:rPr lang="pt-BR" dirty="0" err="1" smtClean="0">
                <a:solidFill>
                  <a:srgbClr val="404040"/>
                </a:solidFill>
                <a:latin typeface="Verdana"/>
                <a:ea typeface="Arial"/>
              </a:rPr>
              <a:t>advocacy</a:t>
            </a: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pela causa REA 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  <a:t>    na política pública brasileira</a:t>
            </a:r>
            <a:br>
              <a:rPr lang="pt-BR" dirty="0" smtClean="0">
                <a:solidFill>
                  <a:srgbClr val="404040"/>
                </a:solidFill>
                <a:latin typeface="Verdana"/>
                <a:ea typeface="Arial"/>
              </a:rPr>
            </a:br>
            <a:endParaRPr dirty="0"/>
          </a:p>
          <a:p>
            <a:pPr>
              <a:lnSpc>
                <a:spcPct val="100000"/>
              </a:lnSpc>
              <a:buFont typeface="Verdana"/>
              <a:buChar char="•"/>
            </a:pPr>
            <a:endParaRPr dirty="0"/>
          </a:p>
        </p:txBody>
      </p:sp>
      <p:sp>
        <p:nvSpPr>
          <p:cNvPr id="8" name="CustomShape 4"/>
          <p:cNvSpPr/>
          <p:nvPr/>
        </p:nvSpPr>
        <p:spPr>
          <a:xfrm>
            <a:off x="2411280" y="438004"/>
            <a:ext cx="6121440" cy="642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lIns="90000" tIns="46800" rIns="90000" bIns="46800" anchorCtr="1"/>
          <a:lstStyle/>
          <a:p>
            <a:pPr algn="ctr">
              <a:lnSpc>
                <a:spcPct val="100000"/>
              </a:lnSpc>
            </a:pP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Desenvolvimento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de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novas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oportunidades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/>
            </a:r>
            <a:b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</a:b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de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aprendizagem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em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educação</a:t>
            </a:r>
            <a:r>
              <a:rPr lang="en-US" b="1" dirty="0" smtClean="0">
                <a:solidFill>
                  <a:srgbClr val="FFFFFF"/>
                </a:solidFill>
                <a:latin typeface="Verdana"/>
                <a:ea typeface="Arial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Verdana"/>
                <a:ea typeface="Arial"/>
              </a:rPr>
              <a:t>aberta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477" y="1525825"/>
            <a:ext cx="3345523" cy="2509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754" y="4034967"/>
            <a:ext cx="2767174" cy="254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027" y="4034967"/>
            <a:ext cx="3393488" cy="25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104" cy="6858000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3874019" y="534834"/>
            <a:ext cx="5425088" cy="4933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Política pública de REA </a:t>
            </a:r>
          </a:p>
          <a:p>
            <a:pPr algn="ctr"/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no Brasil 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7309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5-08-17 às 09.53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34565" r="44282" b="28518"/>
          <a:stretch/>
        </p:blipFill>
        <p:spPr>
          <a:xfrm>
            <a:off x="-248171" y="3679012"/>
            <a:ext cx="4904573" cy="26132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 descr="Captura de Tela 2015-08-17 às 09.56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13550" r="14907" b="18863"/>
          <a:stretch/>
        </p:blipFill>
        <p:spPr>
          <a:xfrm>
            <a:off x="0" y="0"/>
            <a:ext cx="6598425" cy="3474624"/>
          </a:xfrm>
          <a:prstGeom prst="rect">
            <a:avLst/>
          </a:prstGeom>
        </p:spPr>
      </p:pic>
      <p:pic>
        <p:nvPicPr>
          <p:cNvPr id="4" name="Picture 3" descr="Captura de Tela 2015-08-17 às 10.00.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13551" r="24167" b="568"/>
          <a:stretch/>
        </p:blipFill>
        <p:spPr>
          <a:xfrm>
            <a:off x="4375836" y="1751911"/>
            <a:ext cx="5659782" cy="4996044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6895864" y="288183"/>
            <a:ext cx="2248136" cy="4933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Editoras comerciais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00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709" y="1430727"/>
            <a:ext cx="7664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Enquanto faz sua lição de casa, </a:t>
            </a:r>
            <a:r>
              <a:rPr lang="pt-BR" sz="2400" dirty="0" smtClean="0"/>
              <a:t>a estudante de 10 anos comenta</a:t>
            </a:r>
            <a:r>
              <a:rPr lang="pt-BR" sz="2400" dirty="0"/>
              <a:t>: </a:t>
            </a: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dirty="0"/>
          </a:p>
          <a:p>
            <a:r>
              <a:rPr lang="pt-BR" sz="2400" dirty="0"/>
              <a:t>- Mãe, </a:t>
            </a:r>
            <a:r>
              <a:rPr lang="pt-BR" sz="2400" dirty="0" err="1"/>
              <a:t>vc</a:t>
            </a:r>
            <a:r>
              <a:rPr lang="pt-BR" sz="2400" dirty="0"/>
              <a:t> não acredita o que a gente percebeu na escola! No livro tá escrito "conversar para aprender", mas não tem nenhuma conversa, o livro só pede pra responder umas perguntas. Por que então não escreveu logo "responder para </a:t>
            </a:r>
            <a:r>
              <a:rPr lang="pt-BR" sz="2400" dirty="0" smtClean="0"/>
              <a:t>aprender”?</a:t>
            </a:r>
            <a:endParaRPr lang="en-US" sz="2400" dirty="0"/>
          </a:p>
        </p:txBody>
      </p:sp>
      <p:sp>
        <p:nvSpPr>
          <p:cNvPr id="5" name="Shape 395"/>
          <p:cNvSpPr txBox="1">
            <a:spLocks/>
          </p:cNvSpPr>
          <p:nvPr/>
        </p:nvSpPr>
        <p:spPr>
          <a:xfrm>
            <a:off x="1101150" y="362331"/>
            <a:ext cx="8229600" cy="707846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Verdana"/>
              </a:rPr>
              <a:t>E a qualidade??</a:t>
            </a:r>
            <a:endParaRPr lang="x-none" sz="4000" b="1" dirty="0">
              <a:solidFill>
                <a:schemeClr val="dk1"/>
              </a:solidFill>
              <a:latin typeface="Verdana"/>
              <a:ea typeface="Arial"/>
              <a:cs typeface="Verdana"/>
              <a:sym typeface="Arial"/>
            </a:endParaRPr>
          </a:p>
        </p:txBody>
      </p:sp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06082"/>
            <a:ext cx="1152508" cy="930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3709" y="4759357"/>
            <a:ext cx="778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Problema 1 </a:t>
            </a:r>
            <a:r>
              <a:rPr lang="en-US" b="1" dirty="0">
                <a:solidFill>
                  <a:srgbClr val="FF0000"/>
                </a:solidFill>
              </a:rPr>
              <a:t>–</a:t>
            </a:r>
            <a:r>
              <a:rPr lang="pt-BR" b="1" dirty="0">
                <a:solidFill>
                  <a:srgbClr val="FF0000"/>
                </a:solidFill>
              </a:rPr>
              <a:t> livro não sabe-</a:t>
            </a:r>
            <a:r>
              <a:rPr lang="pt-BR" b="1" dirty="0" smtClean="0">
                <a:solidFill>
                  <a:srgbClr val="FF0000"/>
                </a:solidFill>
              </a:rPr>
              <a:t>tudo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/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Problema 2 </a:t>
            </a:r>
            <a:r>
              <a:rPr lang="en-US" b="1" dirty="0">
                <a:solidFill>
                  <a:srgbClr val="FF0000"/>
                </a:solidFill>
              </a:rPr>
              <a:t>–</a:t>
            </a:r>
            <a:r>
              <a:rPr lang="pt-BR" b="1" dirty="0">
                <a:solidFill>
                  <a:srgbClr val="FF0000"/>
                </a:solidFill>
              </a:rPr>
              <a:t> somente responder perguntas ou ainda responder perguntas como requisito para aprender </a:t>
            </a:r>
            <a:r>
              <a:rPr lang="en-US" b="1" dirty="0">
                <a:solidFill>
                  <a:srgbClr val="FF0000"/>
                </a:solidFill>
              </a:rPr>
              <a:t>–</a:t>
            </a:r>
            <a:r>
              <a:rPr lang="pt-BR" b="1" dirty="0">
                <a:solidFill>
                  <a:srgbClr val="FF0000"/>
                </a:solidFill>
              </a:rPr>
              <a:t> oi</a:t>
            </a:r>
            <a:r>
              <a:rPr lang="pt-BR" b="1" dirty="0" smtClean="0">
                <a:solidFill>
                  <a:srgbClr val="FF0000"/>
                </a:solidFill>
              </a:rPr>
              <a:t>??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2015-08-13-13-29-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8680"/>
          <a:stretch/>
        </p:blipFill>
        <p:spPr>
          <a:xfrm>
            <a:off x="1707309" y="0"/>
            <a:ext cx="5869199" cy="67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523232"/>
            <a:ext cx="8229600" cy="6336704"/>
          </a:xfrm>
        </p:spPr>
        <p:txBody>
          <a:bodyPr/>
          <a:lstStyle/>
          <a:p>
            <a:pPr algn="ctr">
              <a:buNone/>
            </a:pPr>
            <a:r>
              <a:rPr lang="es-ES" dirty="0" err="1" smtClean="0"/>
              <a:t>Obrigada</a:t>
            </a:r>
            <a:r>
              <a:rPr lang="es-ES" dirty="0" smtClean="0"/>
              <a:t>!!!</a:t>
            </a:r>
          </a:p>
          <a:p>
            <a:pPr algn="ctr">
              <a:buNone/>
            </a:pPr>
            <a:endParaRPr lang="es-ES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educadigital.org.br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@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ieducadigital</a:t>
            </a:r>
            <a:endParaRPr lang="es-ES" b="1" dirty="0" smtClean="0">
              <a:sym typeface="Wingdings" pitchFamily="2" charset="2"/>
            </a:endParaRPr>
          </a:p>
          <a:p>
            <a:pPr algn="ctr">
              <a:buNone/>
            </a:pPr>
            <a:endParaRPr lang="es-ES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es-ES" dirty="0" smtClean="0">
                <a:sym typeface="Wingdings" pitchFamily="2" charset="2"/>
              </a:rPr>
              <a:t>Priscila Gonsales</a:t>
            </a:r>
          </a:p>
          <a:p>
            <a:pPr algn="ctr">
              <a:buNone/>
            </a:pPr>
            <a:r>
              <a:rPr lang="es-ES" sz="2800" dirty="0" smtClean="0">
                <a:sym typeface="Wingdings" pitchFamily="2" charset="2"/>
                <a:hlinkClick r:id="rId3"/>
              </a:rPr>
              <a:t>prigon@educadigital.org.br</a:t>
            </a:r>
            <a:r>
              <a:rPr lang="es-ES" sz="2800" dirty="0" smtClean="0">
                <a:sym typeface="Wingdings" pitchFamily="2" charset="2"/>
              </a:rPr>
              <a:t> </a:t>
            </a:r>
            <a:br>
              <a:rPr lang="es-ES" sz="2800" dirty="0" smtClean="0">
                <a:sym typeface="Wingdings" pitchFamily="2" charset="2"/>
              </a:rPr>
            </a:br>
            <a:endParaRPr lang="es-ES" sz="2800" dirty="0" smtClean="0">
              <a:sym typeface="Wingdings" pitchFamily="2" charset="2"/>
            </a:endParaRPr>
          </a:p>
          <a:p>
            <a:pPr algn="ctr">
              <a:buNone/>
            </a:pPr>
            <a:r>
              <a:rPr lang="es-ES" sz="2800" dirty="0" smtClean="0">
                <a:sym typeface="Wingdings" pitchFamily="2" charset="2"/>
                <a:hlinkClick r:id="rId4"/>
              </a:rPr>
              <a:t>www.rea.net.br</a:t>
            </a:r>
            <a:r>
              <a:rPr lang="es-ES" sz="2800" dirty="0" smtClean="0">
                <a:sym typeface="Wingdings" pitchFamily="2" charset="2"/>
              </a:rPr>
              <a:t> </a:t>
            </a:r>
            <a:br>
              <a:rPr lang="es-ES" sz="2800" dirty="0" smtClean="0">
                <a:sym typeface="Wingdings" pitchFamily="2" charset="2"/>
              </a:rPr>
            </a:br>
            <a:r>
              <a:rPr lang="en-US" sz="2800" dirty="0">
                <a:sym typeface="Wingdings" pitchFamily="2" charset="2"/>
                <a:hlinkClick r:id="rId5"/>
              </a:rPr>
              <a:t>https://www.facebook.com/groups/reabrasil</a:t>
            </a:r>
            <a:r>
              <a:rPr lang="en-US" sz="2800" dirty="0" smtClean="0">
                <a:sym typeface="Wingdings" pitchFamily="2" charset="2"/>
                <a:hlinkClick r:id="rId5"/>
              </a:rPr>
              <a:t>/</a:t>
            </a:r>
            <a:r>
              <a:rPr lang="en-US" sz="2800" dirty="0" smtClean="0">
                <a:sym typeface="Wingdings" pitchFamily="2" charset="2"/>
              </a:rPr>
              <a:t> </a:t>
            </a:r>
            <a:r>
              <a:rPr lang="es-ES" dirty="0" smtClean="0">
                <a:sym typeface="Wingdings" pitchFamily="2" charset="2"/>
              </a:rPr>
              <a:t/>
            </a:r>
            <a:br>
              <a:rPr lang="es-ES" dirty="0" smtClean="0">
                <a:sym typeface="Wingdings" pitchFamily="2" charset="2"/>
              </a:rPr>
            </a:br>
            <a:endParaRPr lang="es-ES" dirty="0" smtClean="0">
              <a:sym typeface="Wingdings" pitchFamily="2" charset="2"/>
            </a:endParaRPr>
          </a:p>
        </p:txBody>
      </p:sp>
      <p:pic>
        <p:nvPicPr>
          <p:cNvPr id="7" name="Imagem 6" descr="cc-b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309320"/>
            <a:ext cx="1568211" cy="548680"/>
          </a:xfrm>
          <a:prstGeom prst="rect">
            <a:avLst/>
          </a:prstGeom>
        </p:spPr>
      </p:pic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8" y="106082"/>
            <a:ext cx="1384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6750" y="317352"/>
            <a:ext cx="6613023" cy="7078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O </a:t>
            </a:r>
            <a:r>
              <a:rPr lang="en-US" dirty="0"/>
              <a:t>q</a:t>
            </a:r>
            <a:r>
              <a:rPr lang="pt-BR" dirty="0" err="1" smtClean="0"/>
              <a:t>ue</a:t>
            </a:r>
            <a:r>
              <a:rPr lang="pt-BR" dirty="0" smtClean="0"/>
              <a:t> é educação aberta?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3709" y="1649717"/>
            <a:ext cx="773709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Práticas</a:t>
            </a:r>
            <a:r>
              <a:rPr lang="en-US" sz="2400" dirty="0" smtClean="0"/>
              <a:t> </a:t>
            </a:r>
            <a:r>
              <a:rPr lang="en-US" sz="2400" dirty="0" err="1" smtClean="0"/>
              <a:t>pedagógicas</a:t>
            </a:r>
            <a:r>
              <a:rPr lang="en-US" sz="2400" dirty="0" smtClean="0"/>
              <a:t> </a:t>
            </a:r>
            <a:r>
              <a:rPr lang="en-US" sz="2400" dirty="0" err="1" smtClean="0"/>
              <a:t>diversas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vão</a:t>
            </a:r>
            <a:r>
              <a:rPr lang="en-US" sz="2400" dirty="0" smtClean="0"/>
              <a:t> </a:t>
            </a:r>
            <a:r>
              <a:rPr lang="en-US" sz="2400" dirty="0" err="1" smtClean="0"/>
              <a:t>além</a:t>
            </a:r>
            <a:r>
              <a:rPr lang="en-US" sz="2400" dirty="0" smtClean="0"/>
              <a:t> do </a:t>
            </a:r>
            <a:r>
              <a:rPr lang="en-US" sz="2400" dirty="0" err="1" smtClean="0"/>
              <a:t>formato</a:t>
            </a:r>
            <a:r>
              <a:rPr lang="en-US" sz="2400" dirty="0" smtClean="0"/>
              <a:t> um professor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muitos</a:t>
            </a:r>
            <a:r>
              <a:rPr lang="en-US" sz="2400" dirty="0" smtClean="0"/>
              <a:t> </a:t>
            </a:r>
            <a:r>
              <a:rPr lang="en-US" sz="2400" dirty="0" err="1" smtClean="0"/>
              <a:t>alunos</a:t>
            </a:r>
            <a:r>
              <a:rPr lang="en-US" sz="2400" dirty="0" smtClean="0"/>
              <a:t> e do </a:t>
            </a:r>
            <a:r>
              <a:rPr lang="en-US" sz="2400" dirty="0" err="1" smtClean="0"/>
              <a:t>currículo</a:t>
            </a:r>
            <a:r>
              <a:rPr lang="en-US" sz="2400" dirty="0" smtClean="0"/>
              <a:t> </a:t>
            </a:r>
            <a:r>
              <a:rPr lang="en-US" sz="2400" dirty="0" err="1" smtClean="0"/>
              <a:t>pré-formulado</a:t>
            </a:r>
            <a:r>
              <a:rPr lang="en-US" sz="2400" dirty="0" smtClean="0"/>
              <a:t> e </a:t>
            </a:r>
            <a:r>
              <a:rPr lang="en-US" sz="2400" dirty="0" err="1" smtClean="0"/>
              <a:t>pouco</a:t>
            </a:r>
            <a:r>
              <a:rPr lang="en-US" sz="2400" dirty="0" smtClean="0"/>
              <a:t> </a:t>
            </a:r>
            <a:r>
              <a:rPr lang="en-US" sz="2400" dirty="0" err="1" smtClean="0"/>
              <a:t>flexível</a:t>
            </a:r>
            <a:r>
              <a:rPr lang="en-US" sz="2400" dirty="0" smtClean="0"/>
              <a:t>;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Uso</a:t>
            </a:r>
            <a:r>
              <a:rPr lang="en-US" sz="2400" dirty="0" smtClean="0"/>
              <a:t> de </a:t>
            </a:r>
            <a:r>
              <a:rPr lang="en-US" sz="2400" dirty="0" err="1" smtClean="0"/>
              <a:t>recursos</a:t>
            </a:r>
            <a:r>
              <a:rPr lang="en-US" sz="2400" dirty="0" smtClean="0"/>
              <a:t>/</a:t>
            </a:r>
            <a:r>
              <a:rPr lang="en-US" sz="2400" dirty="0" err="1" smtClean="0"/>
              <a:t>materiais</a:t>
            </a:r>
            <a:r>
              <a:rPr lang="en-US" sz="2400" dirty="0" smtClean="0"/>
              <a:t> </a:t>
            </a:r>
            <a:r>
              <a:rPr lang="en-US" sz="2400" dirty="0" err="1" smtClean="0"/>
              <a:t>educacionais</a:t>
            </a:r>
            <a:r>
              <a:rPr lang="en-US" sz="2400" dirty="0" smtClean="0"/>
              <a:t> e </a:t>
            </a:r>
            <a:r>
              <a:rPr lang="en-US" sz="2400" dirty="0" err="1" smtClean="0"/>
              <a:t>ambientes</a:t>
            </a:r>
            <a:r>
              <a:rPr lang="en-US" sz="2400" dirty="0" smtClean="0"/>
              <a:t> online </a:t>
            </a:r>
            <a:r>
              <a:rPr lang="en-US" sz="2400" dirty="0" err="1" smtClean="0"/>
              <a:t>abertos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permitam</a:t>
            </a:r>
            <a:r>
              <a:rPr lang="en-US" sz="2400" dirty="0" smtClean="0"/>
              <a:t> </a:t>
            </a:r>
            <a:r>
              <a:rPr lang="en-US" sz="2400" dirty="0" err="1" smtClean="0"/>
              <a:t>adaptações</a:t>
            </a:r>
            <a:r>
              <a:rPr lang="en-US" sz="2400" dirty="0" smtClean="0"/>
              <a:t> e </a:t>
            </a:r>
            <a:r>
              <a:rPr lang="en-US" sz="2400" dirty="0" err="1" smtClean="0"/>
              <a:t>recombinações</a:t>
            </a:r>
            <a:r>
              <a:rPr lang="en-US" sz="2400" dirty="0" smtClean="0"/>
              <a:t> </a:t>
            </a:r>
            <a:r>
              <a:rPr lang="en-US" sz="2400" dirty="0" err="1" smtClean="0"/>
              <a:t>conforme</a:t>
            </a:r>
            <a:r>
              <a:rPr lang="en-US" sz="2400" dirty="0" smtClean="0"/>
              <a:t> o </a:t>
            </a:r>
            <a:r>
              <a:rPr lang="en-US" sz="2400" dirty="0" err="1" smtClean="0"/>
              <a:t>objetivo</a:t>
            </a:r>
            <a:r>
              <a:rPr lang="en-US" sz="2400" dirty="0" smtClean="0"/>
              <a:t> de </a:t>
            </a:r>
            <a:r>
              <a:rPr lang="en-US" sz="2400" dirty="0" err="1" smtClean="0"/>
              <a:t>uso</a:t>
            </a:r>
            <a:r>
              <a:rPr lang="en-US" sz="2400" dirty="0" smtClean="0"/>
              <a:t> e a </a:t>
            </a:r>
            <a:r>
              <a:rPr lang="en-US" sz="2400" dirty="0" err="1" smtClean="0"/>
              <a:t>identidade</a:t>
            </a:r>
            <a:r>
              <a:rPr lang="en-US" sz="2400" dirty="0" smtClean="0"/>
              <a:t> local;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Autodidatismo</a:t>
            </a:r>
            <a:r>
              <a:rPr lang="en-US" sz="2400" dirty="0" smtClean="0"/>
              <a:t> do </a:t>
            </a:r>
            <a:r>
              <a:rPr lang="en-US" sz="2400" dirty="0" err="1" smtClean="0"/>
              <a:t>estudante</a:t>
            </a:r>
            <a:r>
              <a:rPr lang="en-US" sz="2400" dirty="0" smtClean="0"/>
              <a:t>, </a:t>
            </a:r>
            <a:r>
              <a:rPr lang="en-US" sz="2400" dirty="0" err="1" smtClean="0"/>
              <a:t>ubiquidade</a:t>
            </a:r>
            <a:r>
              <a:rPr lang="en-US" sz="2400" dirty="0" smtClean="0"/>
              <a:t> no </a:t>
            </a:r>
            <a:r>
              <a:rPr lang="en-US" sz="2400" dirty="0" err="1" smtClean="0"/>
              <a:t>aprendizado</a:t>
            </a:r>
            <a:r>
              <a:rPr lang="en-US" sz="2400" dirty="0" smtClean="0"/>
              <a:t>;</a:t>
            </a:r>
            <a:br>
              <a:rPr lang="en-US" sz="2400" dirty="0" smtClean="0"/>
            </a:b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Acessibilidade</a:t>
            </a:r>
            <a:r>
              <a:rPr lang="en-US" sz="2400" dirty="0" smtClean="0"/>
              <a:t> a </a:t>
            </a:r>
            <a:r>
              <a:rPr lang="en-US" sz="2400" dirty="0" err="1" smtClean="0"/>
              <a:t>portadores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deficiência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84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8652" y="311388"/>
            <a:ext cx="7255348" cy="13233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Educação aberta como tendência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51076" y="1785957"/>
            <a:ext cx="69487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/>
          </a:p>
          <a:p>
            <a:r>
              <a:rPr lang="pt-BR" sz="2400" dirty="0" err="1"/>
              <a:t>Horizon</a:t>
            </a:r>
            <a:r>
              <a:rPr lang="pt-BR" sz="2400" dirty="0"/>
              <a:t> </a:t>
            </a:r>
            <a:r>
              <a:rPr lang="pt-BR" sz="2400" dirty="0" err="1"/>
              <a:t>Report</a:t>
            </a:r>
            <a:r>
              <a:rPr lang="pt-BR" sz="2400" dirty="0"/>
              <a:t> (EUA</a:t>
            </a:r>
            <a:r>
              <a:rPr lang="pt-BR" sz="2400" dirty="0" smtClean="0"/>
              <a:t>) - 2014</a:t>
            </a:r>
            <a:br>
              <a:rPr lang="pt-BR" sz="2400" dirty="0" smtClean="0"/>
            </a:br>
            <a:r>
              <a:rPr lang="pl-PL" sz="2400" dirty="0">
                <a:hlinkClick r:id="rId3"/>
              </a:rPr>
              <a:t>http://www.nmc.org/nmc-horizon</a:t>
            </a:r>
            <a:r>
              <a:rPr lang="pl-PL" sz="2400" dirty="0" smtClean="0">
                <a:hlinkClick r:id="rId3"/>
              </a:rPr>
              <a:t>/</a:t>
            </a:r>
            <a:r>
              <a:rPr lang="pl-PL" sz="2400" dirty="0" smtClean="0"/>
              <a:t> 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 err="1"/>
              <a:t>Innovation</a:t>
            </a:r>
            <a:r>
              <a:rPr lang="pt-BR" sz="2400" dirty="0"/>
              <a:t> Unit (Reino Unido</a:t>
            </a:r>
            <a:r>
              <a:rPr lang="pt-BR" sz="2400" dirty="0" smtClean="0"/>
              <a:t>) - 2015</a:t>
            </a:r>
            <a:br>
              <a:rPr lang="pt-BR" sz="2400" dirty="0" smtClean="0"/>
            </a:br>
            <a:r>
              <a:rPr lang="pl-PL" sz="2400" dirty="0">
                <a:hlinkClick r:id="rId4"/>
              </a:rPr>
              <a:t>http://www.innovationunit.org</a:t>
            </a:r>
            <a:r>
              <a:rPr lang="pl-PL" sz="2400" dirty="0" smtClean="0">
                <a:hlinkClick r:id="rId4"/>
              </a:rPr>
              <a:t>/</a:t>
            </a:r>
            <a:r>
              <a:rPr lang="pl-PL" sz="2400" dirty="0" smtClean="0"/>
              <a:t> 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TIC Educação - </a:t>
            </a:r>
            <a:r>
              <a:rPr lang="pt-BR" sz="2400" dirty="0" err="1"/>
              <a:t>Cetic.br</a:t>
            </a:r>
            <a:r>
              <a:rPr lang="pt-BR" sz="2400" dirty="0"/>
              <a:t> (Brasil</a:t>
            </a:r>
            <a:r>
              <a:rPr lang="pt-BR" sz="2400" dirty="0" smtClean="0"/>
              <a:t>) </a:t>
            </a:r>
            <a:r>
              <a:rPr lang="en-US" sz="2400" dirty="0" smtClean="0"/>
              <a:t>–</a:t>
            </a:r>
            <a:r>
              <a:rPr lang="pt-BR" sz="2400" dirty="0" smtClean="0"/>
              <a:t> 2013 e 2014</a:t>
            </a:r>
            <a:br>
              <a:rPr lang="pt-BR" sz="2400" dirty="0" smtClean="0"/>
            </a:br>
            <a:r>
              <a:rPr lang="fr-FR" sz="2400" dirty="0">
                <a:hlinkClick r:id="rId5"/>
              </a:rPr>
              <a:t>http://cetic.br/pesquisa/educacao</a:t>
            </a:r>
            <a:r>
              <a:rPr lang="fr-FR" sz="2400" dirty="0" smtClean="0">
                <a:hlinkClick r:id="rId5"/>
              </a:rPr>
              <a:t>/</a:t>
            </a:r>
            <a:r>
              <a:rPr lang="fr-FR" sz="2400" dirty="0" smtClean="0"/>
              <a:t> 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 smtClean="0"/>
              <a:t>Unesco (Declaração de Paris)-2012</a:t>
            </a:r>
            <a:br>
              <a:rPr lang="pt-BR" sz="2400" dirty="0" smtClean="0"/>
            </a:br>
            <a:r>
              <a:rPr lang="pl-PL" sz="2400" dirty="0" smtClean="0">
                <a:hlinkClick r:id="rId6"/>
              </a:rPr>
              <a:t>http://www.unesco.org/</a:t>
            </a:r>
            <a:r>
              <a:rPr lang="pl-PL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94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kshop DTE_Porto_Seguro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7" b="87227"/>
          <a:stretch/>
        </p:blipFill>
        <p:spPr>
          <a:xfrm>
            <a:off x="4277296" y="0"/>
            <a:ext cx="4866703" cy="875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12" y="875956"/>
            <a:ext cx="8187673" cy="5759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8171" y="36319"/>
            <a:ext cx="4861229" cy="5231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sz="2800" dirty="0" smtClean="0"/>
              <a:t>Que sociedade é essa?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70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" y="272208"/>
            <a:ext cx="1384300" cy="111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6252" y="317352"/>
            <a:ext cx="6313744" cy="7078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Que sociedade é essa?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252" y="1214630"/>
            <a:ext cx="5510838" cy="55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9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tiponovoro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4" y="217512"/>
            <a:ext cx="1180801" cy="953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00757" y="281629"/>
            <a:ext cx="6313744" cy="7078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dirty="0" smtClean="0"/>
              <a:t>Economia colaborativa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79" y="1170819"/>
            <a:ext cx="5274416" cy="42089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863" y="1170819"/>
            <a:ext cx="2448025" cy="1843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795" y="3013927"/>
            <a:ext cx="3092081" cy="114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810" y="5136810"/>
            <a:ext cx="2550212" cy="141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720" y="4452131"/>
            <a:ext cx="3026280" cy="103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6352" t="15413" r="26121"/>
          <a:stretch/>
        </p:blipFill>
        <p:spPr>
          <a:xfrm>
            <a:off x="0" y="5755442"/>
            <a:ext cx="1250965" cy="1148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33" y="5226765"/>
            <a:ext cx="1297903" cy="97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8335" y="5421077"/>
            <a:ext cx="1808981" cy="777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845" y="6198939"/>
            <a:ext cx="2378947" cy="78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4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480" b="6119"/>
          <a:stretch/>
        </p:blipFill>
        <p:spPr>
          <a:xfrm>
            <a:off x="333043" y="-21008"/>
            <a:ext cx="8294544" cy="71454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2895" y="6082911"/>
            <a:ext cx="3571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>
                <a:hlinkClick r:id="rId3"/>
              </a:rPr>
              <a:t>https://jonathanwichmann.files.wordpress.com/2014/12/</a:t>
            </a:r>
            <a:r>
              <a:rPr lang="nl-NL" sz="1600" dirty="0" smtClean="0">
                <a:hlinkClick r:id="rId3"/>
              </a:rPr>
              <a:t>honeycomb22_f.jpg</a:t>
            </a:r>
            <a:r>
              <a:rPr lang="nl-NL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213411" y="-21008"/>
            <a:ext cx="3930589" cy="9540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spAutoFit/>
          </a:bodyPr>
          <a:lstStyle>
            <a:lvl1pPr marR="0" lvl="0" indent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  <a:defRPr sz="4000" b="1" i="0" u="none" strike="noStrike" cap="none" baseline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</a:defRPr>
            </a:lvl1pPr>
          </a:lstStyle>
          <a:p>
            <a:r>
              <a:rPr lang="pt-BR" sz="2800" dirty="0" smtClean="0"/>
              <a:t>Gráfico da Economia colaborativa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3" y="6396558"/>
            <a:ext cx="1326647" cy="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365</Words>
  <Application>Microsoft Office PowerPoint</Application>
  <PresentationFormat>Apresentação na tela (4:3)</PresentationFormat>
  <Paragraphs>111</Paragraphs>
  <Slides>35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Cultura Digital e Remix</vt:lpstr>
      <vt:lpstr>Modelos de Negócio Aberto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Priscila Gonsales</dc:creator>
  <cp:lastModifiedBy>Frederico Silveira dos Santos</cp:lastModifiedBy>
  <cp:revision>46</cp:revision>
  <dcterms:created xsi:type="dcterms:W3CDTF">2015-08-13T01:20:52Z</dcterms:created>
  <dcterms:modified xsi:type="dcterms:W3CDTF">2015-08-19T20:50:16Z</dcterms:modified>
</cp:coreProperties>
</file>