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57" r:id="rId5"/>
    <p:sldId id="260" r:id="rId6"/>
    <p:sldId id="268" r:id="rId7"/>
    <p:sldId id="266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AF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56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4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50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07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41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62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09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00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81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79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07B4E-2FFA-41CE-B7C5-6F052B3691D7}" type="datetimeFigureOut">
              <a:rPr lang="pt-BR" smtClean="0"/>
              <a:t>18/09/2019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64FC8-A251-41AB-A5F4-DB7B3B5D2B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atiana.souza@ufop.edu.br" TargetMode="External"/><Relationship Id="rId2" Type="http://schemas.openxmlformats.org/officeDocument/2006/relationships/hyperlink" Target="https://constitucionalismodemocratico.direito.ufg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842347"/>
            <a:ext cx="9144000" cy="1385599"/>
          </a:xfrm>
        </p:spPr>
        <p:txBody>
          <a:bodyPr>
            <a:normAutofit/>
          </a:bodyPr>
          <a:lstStyle/>
          <a:p>
            <a:r>
              <a:rPr lang="pt-BR" sz="4000" b="1" dirty="0"/>
              <a:t>s</a:t>
            </a:r>
            <a:r>
              <a:rPr lang="pt-BR" sz="4000" b="1" dirty="0" smtClean="0"/>
              <a:t>eminário artigo 5º: censura nunca mais!</a:t>
            </a:r>
            <a:endParaRPr lang="pt-BR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38544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</a:rPr>
              <a:t>comissão de cultura</a:t>
            </a:r>
          </a:p>
          <a:p>
            <a:r>
              <a:rPr lang="pt-BR" dirty="0" smtClean="0">
                <a:latin typeface="+mj-lt"/>
              </a:rPr>
              <a:t>comissões parceiras: educação, ciência e tecnologia, meio ambiente, legislação participativa e direitos humanos</a:t>
            </a:r>
          </a:p>
          <a:p>
            <a:endParaRPr lang="pt-BR" dirty="0" smtClean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2216439"/>
            <a:ext cx="12192000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99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43200" y="1368425"/>
            <a:ext cx="8610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+mj-lt"/>
              </a:rPr>
              <a:t>c</a:t>
            </a:r>
            <a:r>
              <a:rPr lang="pt-BR" dirty="0" smtClean="0">
                <a:latin typeface="+mj-lt"/>
              </a:rPr>
              <a:t>onstituição da república federativa do brasil</a:t>
            </a:r>
          </a:p>
          <a:p>
            <a:pPr marL="0" indent="0">
              <a:buNone/>
            </a:pPr>
            <a:endParaRPr lang="pt-BR" dirty="0" smtClean="0">
              <a:latin typeface="+mj-lt"/>
            </a:endParaRPr>
          </a:p>
          <a:p>
            <a:pPr marL="0" indent="0">
              <a:buNone/>
            </a:pPr>
            <a:r>
              <a:rPr lang="pt-BR" dirty="0">
                <a:latin typeface="+mj-lt"/>
              </a:rPr>
              <a:t>a</a:t>
            </a:r>
            <a:r>
              <a:rPr lang="pt-BR" dirty="0" smtClean="0">
                <a:latin typeface="+mj-lt"/>
              </a:rPr>
              <a:t>rt. 5º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(...)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XVII – é plena a liberdade de associação para fins lícitos, vedada a de caráter paramilitar;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(...)</a:t>
            </a:r>
            <a:endParaRPr lang="pt-BR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92624" y="172719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53151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38544"/>
          </a:xfrm>
        </p:spPr>
        <p:txBody>
          <a:bodyPr>
            <a:normAutofit/>
          </a:bodyPr>
          <a:lstStyle/>
          <a:p>
            <a:r>
              <a:rPr lang="pt-BR" dirty="0" smtClean="0">
                <a:hlinkClick r:id="rId2"/>
              </a:rPr>
              <a:t>https://constitucionalismodemocratico.direito.ufg.br/</a:t>
            </a:r>
            <a:endParaRPr lang="pt-BR" dirty="0" smtClean="0"/>
          </a:p>
          <a:p>
            <a:endParaRPr lang="pt-BR" dirty="0">
              <a:latin typeface="+mj-lt"/>
            </a:endParaRPr>
          </a:p>
          <a:p>
            <a:r>
              <a:rPr lang="pt-BR" dirty="0" err="1">
                <a:latin typeface="+mj-lt"/>
              </a:rPr>
              <a:t>t</a:t>
            </a:r>
            <a:r>
              <a:rPr lang="pt-BR" dirty="0" err="1" smtClean="0">
                <a:latin typeface="+mj-lt"/>
              </a:rPr>
              <a:t>atiana</a:t>
            </a:r>
            <a:r>
              <a:rPr lang="pt-BR" dirty="0" smtClean="0">
                <a:latin typeface="+mj-lt"/>
              </a:rPr>
              <a:t> ribeiro de Souza</a:t>
            </a:r>
          </a:p>
          <a:p>
            <a:r>
              <a:rPr lang="pt-BR" sz="1800" dirty="0" smtClean="0">
                <a:latin typeface="+mj-lt"/>
                <a:hlinkClick r:id="rId3"/>
              </a:rPr>
              <a:t>tatiana.souza@ufop.edu.br</a:t>
            </a:r>
            <a:endParaRPr lang="pt-BR" dirty="0" smtClean="0">
              <a:latin typeface="+mj-lt"/>
            </a:endParaRPr>
          </a:p>
          <a:p>
            <a:endParaRPr lang="pt-BR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079" y="1320801"/>
            <a:ext cx="8249841" cy="219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18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842347"/>
            <a:ext cx="9144000" cy="1385599"/>
          </a:xfrm>
        </p:spPr>
        <p:txBody>
          <a:bodyPr>
            <a:normAutofit/>
          </a:bodyPr>
          <a:lstStyle/>
          <a:p>
            <a:r>
              <a:rPr lang="pt-BR" sz="4000" b="1" dirty="0"/>
              <a:t>s</a:t>
            </a:r>
            <a:r>
              <a:rPr lang="pt-BR" sz="4000" b="1" dirty="0" smtClean="0"/>
              <a:t>eminário artigo 5º: censura nunca mais!</a:t>
            </a:r>
            <a:endParaRPr lang="pt-BR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38544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latin typeface="+mj-lt"/>
              </a:rPr>
              <a:t>comissão de cultura</a:t>
            </a:r>
          </a:p>
          <a:p>
            <a:r>
              <a:rPr lang="pt-BR" dirty="0" smtClean="0">
                <a:latin typeface="+mj-lt"/>
              </a:rPr>
              <a:t>comissões parceiras: educação, ciência e tecnologia, meio ambiente, legislação participativa e direitos humanos</a:t>
            </a:r>
          </a:p>
          <a:p>
            <a:endParaRPr lang="pt-BR" dirty="0" smtClean="0">
              <a:latin typeface="+mj-lt"/>
            </a:endParaRPr>
          </a:p>
          <a:p>
            <a:endParaRPr lang="pt-BR" dirty="0">
              <a:latin typeface="+mj-lt"/>
            </a:endParaRPr>
          </a:p>
          <a:p>
            <a:r>
              <a:rPr lang="pt-BR" dirty="0" err="1">
                <a:latin typeface="+mj-lt"/>
              </a:rPr>
              <a:t>t</a:t>
            </a:r>
            <a:r>
              <a:rPr lang="pt-BR" dirty="0" err="1" smtClean="0">
                <a:latin typeface="+mj-lt"/>
              </a:rPr>
              <a:t>atiana</a:t>
            </a:r>
            <a:r>
              <a:rPr lang="pt-BR" dirty="0" smtClean="0">
                <a:latin typeface="+mj-lt"/>
              </a:rPr>
              <a:t> ribeiro de </a:t>
            </a:r>
            <a:r>
              <a:rPr lang="pt-BR" dirty="0" err="1" smtClean="0">
                <a:latin typeface="+mj-lt"/>
              </a:rPr>
              <a:t>souza</a:t>
            </a:r>
            <a:endParaRPr lang="pt-BR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8800" cy="184234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0" y="2216439"/>
            <a:ext cx="12192000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79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029" y="902943"/>
            <a:ext cx="10943971" cy="5985538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60264" y="121602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88718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131102" y="121920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45" y="1055052"/>
            <a:ext cx="8160757" cy="4747895"/>
          </a:xfrm>
        </p:spPr>
      </p:pic>
    </p:spTree>
    <p:extLst>
      <p:ext uri="{BB962C8B-B14F-4D97-AF65-F5344CB8AC3E}">
        <p14:creationId xmlns:p14="http://schemas.microsoft.com/office/powerpoint/2010/main" val="328952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0640" y="1253331"/>
            <a:ext cx="8610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+mj-lt"/>
              </a:rPr>
              <a:t>c</a:t>
            </a:r>
            <a:r>
              <a:rPr lang="pt-BR" dirty="0" smtClean="0">
                <a:latin typeface="+mj-lt"/>
              </a:rPr>
              <a:t>onstituição da república federativa do brasil</a:t>
            </a:r>
          </a:p>
          <a:p>
            <a:pPr marL="0" indent="0">
              <a:buNone/>
            </a:pPr>
            <a:endParaRPr lang="pt-BR" dirty="0" smtClean="0">
              <a:latin typeface="+mj-lt"/>
            </a:endParaRPr>
          </a:p>
          <a:p>
            <a:pPr marL="0" indent="0">
              <a:buNone/>
            </a:pPr>
            <a:r>
              <a:rPr lang="pt-BR" dirty="0">
                <a:latin typeface="+mj-lt"/>
              </a:rPr>
              <a:t>a</a:t>
            </a:r>
            <a:r>
              <a:rPr lang="pt-BR" dirty="0" smtClean="0">
                <a:latin typeface="+mj-lt"/>
              </a:rPr>
              <a:t>rt. 5º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(...)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IX – é livre a expressão da atividade intelectual, artística, científica e de comunicação, independentemente de censura ou licença;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(...)</a:t>
            </a:r>
            <a:endParaRPr lang="pt-BR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92624" y="172719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23238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58604" y="1039993"/>
            <a:ext cx="8610600" cy="5184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600" dirty="0">
                <a:latin typeface="+mj-lt"/>
              </a:rPr>
              <a:t>c</a:t>
            </a:r>
            <a:r>
              <a:rPr lang="pt-BR" sz="1600" dirty="0" smtClean="0">
                <a:latin typeface="+mj-lt"/>
              </a:rPr>
              <a:t>onvenção americana de direitos humanos</a:t>
            </a:r>
            <a:endParaRPr lang="pt-BR" sz="1600" dirty="0" smtClean="0">
              <a:latin typeface="+mj-lt"/>
            </a:endParaRPr>
          </a:p>
          <a:p>
            <a:pPr marL="0" indent="0">
              <a:buNone/>
            </a:pPr>
            <a:endParaRPr lang="pt-BR" sz="1600" dirty="0" smtClean="0">
              <a:latin typeface="+mj-lt"/>
            </a:endParaRPr>
          </a:p>
          <a:p>
            <a:pPr marL="0" indent="0">
              <a:buNone/>
            </a:pPr>
            <a:r>
              <a:rPr lang="pt-BR" sz="1600" dirty="0" smtClean="0">
                <a:latin typeface="+mj-lt"/>
              </a:rPr>
              <a:t>Artigo 13 - </a:t>
            </a:r>
            <a:r>
              <a:rPr lang="pt-BR" sz="1600" dirty="0">
                <a:latin typeface="+mj-lt"/>
              </a:rPr>
              <a:t>  Liberdade de Pensamento e de </a:t>
            </a:r>
            <a:r>
              <a:rPr lang="pt-BR" sz="1600" dirty="0" smtClean="0">
                <a:latin typeface="+mj-lt"/>
              </a:rPr>
              <a:t>Expressão</a:t>
            </a:r>
          </a:p>
          <a:p>
            <a:pPr marL="0" indent="0">
              <a:buNone/>
            </a:pPr>
            <a:r>
              <a:rPr lang="pt-BR" sz="1600" dirty="0" smtClean="0">
                <a:latin typeface="+mj-lt"/>
              </a:rPr>
              <a:t>1</a:t>
            </a:r>
            <a:r>
              <a:rPr lang="pt-BR" sz="1600" dirty="0">
                <a:latin typeface="+mj-lt"/>
              </a:rPr>
              <a:t>. Toda pessoa tem direito à liberdade de pensamento e de expressão. Esse direito compreende a liberdade de buscar, receber e difundir informações e </a:t>
            </a:r>
            <a:r>
              <a:rPr lang="pt-BR" sz="1600" dirty="0" err="1">
                <a:latin typeface="+mj-lt"/>
              </a:rPr>
              <a:t>idéias</a:t>
            </a:r>
            <a:r>
              <a:rPr lang="pt-BR" sz="1600" dirty="0">
                <a:latin typeface="+mj-lt"/>
              </a:rPr>
              <a:t> de toda natureza, sem consideração de fronteiras, verbalmente ou por escrito, ou em forma impressa ou artística, ou por qualquer outro processo de sua escolha.</a:t>
            </a:r>
          </a:p>
          <a:p>
            <a:pPr marL="0" indent="0">
              <a:buNone/>
            </a:pPr>
            <a:r>
              <a:rPr lang="pt-BR" sz="1600" dirty="0" smtClean="0">
                <a:latin typeface="+mj-lt"/>
              </a:rPr>
              <a:t>O </a:t>
            </a:r>
            <a:r>
              <a:rPr lang="pt-BR" sz="1600" dirty="0">
                <a:latin typeface="+mj-lt"/>
              </a:rPr>
              <a:t>exercício do direito previsto no inciso precedente não pode estar sujeito à censura prévia, mas a responsabilidades ulteriores, que devem ser expressamente fixadas pela lei a ser necessária para assegurar:</a:t>
            </a:r>
          </a:p>
          <a:p>
            <a:pPr marL="0" indent="0">
              <a:buNone/>
            </a:pPr>
            <a:r>
              <a:rPr lang="pt-BR" sz="1600" dirty="0">
                <a:latin typeface="+mj-lt"/>
              </a:rPr>
              <a:t>    a) o respeito aos direitos ou à reputação das demais pessoas; ou</a:t>
            </a:r>
          </a:p>
          <a:p>
            <a:pPr marL="0" indent="0">
              <a:buNone/>
            </a:pPr>
            <a:r>
              <a:rPr lang="pt-BR" sz="1600" dirty="0">
                <a:latin typeface="+mj-lt"/>
              </a:rPr>
              <a:t>    b) a proteção da segurança nacional, da ordem pública, ou da saúde ou da moral pública.</a:t>
            </a:r>
          </a:p>
          <a:p>
            <a:pPr marL="0" indent="0">
              <a:buNone/>
            </a:pPr>
            <a:r>
              <a:rPr lang="pt-BR" sz="1600" dirty="0" smtClean="0">
                <a:latin typeface="+mj-lt"/>
              </a:rPr>
              <a:t>3</a:t>
            </a:r>
            <a:r>
              <a:rPr lang="pt-BR" sz="1600" dirty="0">
                <a:latin typeface="+mj-lt"/>
              </a:rPr>
              <a:t>. Não se pode restringir o direito de expressão por vias ou meios indiretos, tais como o abuso de controles oficiais ou particulares de papel de imprensa, de </a:t>
            </a:r>
            <a:r>
              <a:rPr lang="pt-BR" sz="1600" dirty="0" err="1">
                <a:latin typeface="+mj-lt"/>
              </a:rPr>
              <a:t>freqüências</a:t>
            </a:r>
            <a:r>
              <a:rPr lang="pt-BR" sz="1600" dirty="0">
                <a:latin typeface="+mj-lt"/>
              </a:rPr>
              <a:t> radioelétricas ou de equipamentos e aparelhos usados na difusão de informação, nem por quaisquer outros meios destinados a obstar a comunicação e a circulação de </a:t>
            </a:r>
            <a:r>
              <a:rPr lang="pt-BR" sz="1600" dirty="0" err="1">
                <a:latin typeface="+mj-lt"/>
              </a:rPr>
              <a:t>idéias</a:t>
            </a:r>
            <a:r>
              <a:rPr lang="pt-BR" sz="1600" dirty="0">
                <a:latin typeface="+mj-lt"/>
              </a:rPr>
              <a:t> e opiniões</a:t>
            </a:r>
            <a:r>
              <a:rPr lang="pt-BR" sz="16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pt-BR" sz="1600" dirty="0">
                <a:latin typeface="+mj-lt"/>
              </a:rPr>
              <a:t> 4. A lei pode submeter os espetáculos públicos à censura prévia, com o objetivo exclusivo de regular o acesso a eles, para proteção moral da infância e da adolescência, sem prejuízo do disposto no inciso </a:t>
            </a:r>
            <a:r>
              <a:rPr lang="pt-BR" sz="1600" dirty="0" smtClean="0">
                <a:latin typeface="+mj-lt"/>
              </a:rPr>
              <a:t>2º</a:t>
            </a:r>
            <a:endParaRPr lang="pt-BR" sz="1600" dirty="0">
              <a:latin typeface="+mj-lt"/>
            </a:endParaRPr>
          </a:p>
          <a:p>
            <a:pPr marL="0" indent="0">
              <a:buNone/>
            </a:pPr>
            <a:r>
              <a:rPr lang="pt-BR" sz="1600" dirty="0" smtClean="0">
                <a:latin typeface="+mj-lt"/>
              </a:rPr>
              <a:t>5</a:t>
            </a:r>
            <a:r>
              <a:rPr lang="pt-BR" sz="1600" dirty="0">
                <a:latin typeface="+mj-lt"/>
              </a:rPr>
              <a:t>. A lei deve proibir toda propaganda a favor da guerra, bem como toda apologia ao ódio nacional, racial ou religioso que constitua incitação à discriminação, à hostilidade, ao crime ou à violência</a:t>
            </a:r>
            <a:r>
              <a:rPr lang="pt-BR" sz="1600" dirty="0" smtClean="0">
                <a:latin typeface="+mj-lt"/>
              </a:rPr>
              <a:t>.</a:t>
            </a:r>
            <a:endParaRPr lang="pt-BR" sz="1600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92624" y="172719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5991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131102" y="121920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45" y="1055052"/>
            <a:ext cx="8160757" cy="4747895"/>
          </a:xfrm>
        </p:spPr>
      </p:pic>
    </p:spTree>
    <p:extLst>
      <p:ext uri="{BB962C8B-B14F-4D97-AF65-F5344CB8AC3E}">
        <p14:creationId xmlns:p14="http://schemas.microsoft.com/office/powerpoint/2010/main" val="60783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0320" y="1253331"/>
            <a:ext cx="8610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>
                <a:latin typeface="+mj-lt"/>
              </a:rPr>
              <a:t>c</a:t>
            </a:r>
            <a:r>
              <a:rPr lang="pt-BR" dirty="0" smtClean="0">
                <a:latin typeface="+mj-lt"/>
              </a:rPr>
              <a:t>onstituição da república federativa do brasil</a:t>
            </a:r>
          </a:p>
          <a:p>
            <a:pPr marL="0" indent="0">
              <a:buNone/>
            </a:pPr>
            <a:endParaRPr lang="pt-BR" dirty="0" smtClean="0">
              <a:latin typeface="+mj-lt"/>
            </a:endParaRPr>
          </a:p>
          <a:p>
            <a:pPr marL="0" indent="0">
              <a:buNone/>
            </a:pPr>
            <a:r>
              <a:rPr lang="pt-BR" dirty="0">
                <a:latin typeface="+mj-lt"/>
              </a:rPr>
              <a:t>a</a:t>
            </a:r>
            <a:r>
              <a:rPr lang="pt-BR" dirty="0" smtClean="0">
                <a:latin typeface="+mj-lt"/>
              </a:rPr>
              <a:t>rt. 1º a república federativa do brasil, formada pela união indissolúvel dos estados e municípios e do distrito federal, constitui-se em estado democrático de direito e tem como fundamentos: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(...)</a:t>
            </a:r>
          </a:p>
          <a:p>
            <a:pPr marL="0" indent="0">
              <a:buNone/>
            </a:pPr>
            <a:r>
              <a:rPr lang="pt-BR" dirty="0" smtClean="0">
                <a:latin typeface="+mj-lt"/>
              </a:rPr>
              <a:t>V – o pluralismo político.</a:t>
            </a:r>
          </a:p>
        </p:txBody>
      </p:sp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92624" y="172719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06499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6200000">
            <a:off x="-2796310" y="2796310"/>
            <a:ext cx="6858001" cy="1265381"/>
          </a:xfrm>
          <a:prstGeom prst="rect">
            <a:avLst/>
          </a:prstGeom>
          <a:solidFill>
            <a:srgbClr val="92D05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131102" y="121920"/>
            <a:ext cx="1261176" cy="190373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45" y="1055052"/>
            <a:ext cx="8160757" cy="4747895"/>
          </a:xfrm>
        </p:spPr>
      </p:pic>
    </p:spTree>
    <p:extLst>
      <p:ext uri="{BB962C8B-B14F-4D97-AF65-F5344CB8AC3E}">
        <p14:creationId xmlns:p14="http://schemas.microsoft.com/office/powerpoint/2010/main" val="99121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186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seminário artigo 5º: censura nunca mais!</vt:lpstr>
      <vt:lpstr>seminário artigo 5º: censura nunca mais!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Tatiana</dc:creator>
  <cp:lastModifiedBy>Tatiana</cp:lastModifiedBy>
  <cp:revision>12</cp:revision>
  <dcterms:created xsi:type="dcterms:W3CDTF">2019-09-17T22:19:33Z</dcterms:created>
  <dcterms:modified xsi:type="dcterms:W3CDTF">2019-09-18T17:49:31Z</dcterms:modified>
</cp:coreProperties>
</file>