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62" r:id="rId1"/>
  </p:sldMasterIdLst>
  <p:notesMasterIdLst>
    <p:notesMasterId r:id="rId27"/>
  </p:notesMasterIdLst>
  <p:sldIdLst>
    <p:sldId id="256" r:id="rId2"/>
    <p:sldId id="340" r:id="rId3"/>
    <p:sldId id="326" r:id="rId4"/>
    <p:sldId id="327" r:id="rId5"/>
    <p:sldId id="328" r:id="rId6"/>
    <p:sldId id="330" r:id="rId7"/>
    <p:sldId id="329" r:id="rId8"/>
    <p:sldId id="331" r:id="rId9"/>
    <p:sldId id="332" r:id="rId10"/>
    <p:sldId id="333" r:id="rId11"/>
    <p:sldId id="334" r:id="rId12"/>
    <p:sldId id="335" r:id="rId13"/>
    <p:sldId id="336" r:id="rId14"/>
    <p:sldId id="339" r:id="rId15"/>
    <p:sldId id="285" r:id="rId16"/>
    <p:sldId id="317" r:id="rId17"/>
    <p:sldId id="311" r:id="rId18"/>
    <p:sldId id="337" r:id="rId19"/>
    <p:sldId id="312" r:id="rId20"/>
    <p:sldId id="315" r:id="rId21"/>
    <p:sldId id="325" r:id="rId22"/>
    <p:sldId id="296" r:id="rId23"/>
    <p:sldId id="291" r:id="rId24"/>
    <p:sldId id="306" r:id="rId25"/>
    <p:sldId id="309" r:id="rId26"/>
  </p:sldIdLst>
  <p:sldSz cx="12192000" cy="6858000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nc" initials="Gislane" lastIdx="15" clrIdx="0"/>
  <p:cmAuthor id="1" name="esmarques1210@hotmail.com" initials="e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D0DD"/>
    <a:srgbClr val="CDBC53"/>
    <a:srgbClr val="CCECFF"/>
    <a:srgbClr val="FF9999"/>
    <a:srgbClr val="1C09A7"/>
    <a:srgbClr val="1CADE4"/>
    <a:srgbClr val="0F9BF1"/>
    <a:srgbClr val="0E5AF2"/>
    <a:srgbClr val="EDFF01"/>
    <a:srgbClr val="E9F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862D72C-777E-49C4-B30F-63DB015A4F15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C293FD2-85EA-471D-9458-07766DBBAE2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98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864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7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47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52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08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94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91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082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42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34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73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86E9985-D178-4BFF-B1B9-74EDA581E637}" type="datetimeFigureOut">
              <a:rPr lang="pt-BR" smtClean="0"/>
              <a:pPr/>
              <a:t>11/09/2019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2A0E151-FB97-4F29-8137-5FDFBD8A8B8E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21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edialab.ufg.br/n/71540-observatorio-da-economia-criativa-de-goia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7119" y="4905998"/>
            <a:ext cx="7419181" cy="146304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3800" dirty="0" smtClean="0"/>
              <a:t>OBEC</a:t>
            </a:r>
            <a:br>
              <a:rPr lang="pt-BR" sz="3800" dirty="0" smtClean="0"/>
            </a:br>
            <a:r>
              <a:rPr lang="pt-BR" sz="3800" dirty="0" smtClean="0"/>
              <a:t>E CIDADES CRIATIVAS </a:t>
            </a:r>
            <a:endParaRPr lang="pt-BR" sz="3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8399928" y="5015778"/>
            <a:ext cx="3702422" cy="126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700" dirty="0" smtClean="0">
                <a:latin typeface="+mj-lt"/>
              </a:rPr>
              <a:t>CULTURA  E  DESENVOLVIMENTO</a:t>
            </a:r>
            <a:endParaRPr lang="pt-BR" sz="2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597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586750"/>
            <a:ext cx="10927976" cy="4572001"/>
          </a:xfrm>
        </p:spPr>
        <p:txBody>
          <a:bodyPr>
            <a:noAutofit/>
          </a:bodyPr>
          <a:lstStyle/>
          <a:p>
            <a:r>
              <a:rPr lang="pt-BR" sz="4000" dirty="0"/>
              <a:t>Inaugurado em </a:t>
            </a:r>
            <a:r>
              <a:rPr lang="pt-BR" sz="4000" dirty="0" smtClean="0"/>
              <a:t>2014 na UFF desenvolve pesquisas nos eixos</a:t>
            </a:r>
            <a:r>
              <a:rPr lang="pt-BR" sz="4000" dirty="0"/>
              <a:t>: economia dos processos e práticas culturais; territorialidade, arranjos expressivos e práticas sociais; e direitos culturais e políticos. </a:t>
            </a:r>
            <a:r>
              <a:rPr lang="pt-BR" sz="4000" dirty="0" smtClean="0"/>
              <a:t>Temas: carnaval, audiovisual, turismo cultural, gastronomia, manifestações culturais e sustentabilidade.</a:t>
            </a:r>
            <a:endParaRPr lang="pt-BR" sz="40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024128" y="42384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RJ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039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2376" y="1488146"/>
            <a:ext cx="11349318" cy="4616822"/>
          </a:xfrm>
        </p:spPr>
        <p:txBody>
          <a:bodyPr>
            <a:noAutofit/>
          </a:bodyPr>
          <a:lstStyle/>
          <a:p>
            <a:r>
              <a:rPr lang="pt-BR" sz="4000" dirty="0"/>
              <a:t>Criado em </a:t>
            </a:r>
            <a:r>
              <a:rPr lang="pt-BR" sz="4000" dirty="0" smtClean="0"/>
              <a:t>2014 na UFBA pesquisa: desenvolvimento </a:t>
            </a:r>
            <a:r>
              <a:rPr lang="pt-BR" sz="4000" dirty="0"/>
              <a:t>de estratégias para a gestão da criatividade, voltadas para a solução de problemas da sociedade; análise da sustentabilidade mercadológica das iniciativas criativas; </a:t>
            </a:r>
            <a:r>
              <a:rPr lang="pt-BR" sz="4000" dirty="0" smtClean="0"/>
              <a:t>mapeamento </a:t>
            </a:r>
            <a:r>
              <a:rPr lang="pt-BR" sz="4000" dirty="0"/>
              <a:t>da capacidade de articulação de pessoas e grupos </a:t>
            </a:r>
            <a:r>
              <a:rPr lang="pt-BR" sz="4000" dirty="0" smtClean="0"/>
              <a:t>culturais e </a:t>
            </a:r>
            <a:r>
              <a:rPr lang="pt-BR" sz="4000" dirty="0"/>
              <a:t>atuação em rede dos setores </a:t>
            </a:r>
            <a:r>
              <a:rPr lang="pt-BR" sz="4000" dirty="0" smtClean="0"/>
              <a:t>criativos na Bahia</a:t>
            </a:r>
            <a:r>
              <a:rPr lang="pt-BR" sz="4000" dirty="0"/>
              <a:t>.</a:t>
            </a:r>
          </a:p>
          <a:p>
            <a:endParaRPr lang="pt-BR" sz="40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024128" y="35212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BAHIA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621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837771"/>
            <a:ext cx="10927976" cy="3567954"/>
          </a:xfrm>
        </p:spPr>
        <p:txBody>
          <a:bodyPr>
            <a:noAutofit/>
          </a:bodyPr>
          <a:lstStyle/>
          <a:p>
            <a:r>
              <a:rPr lang="pt-BR" sz="4000" dirty="0" smtClean="0"/>
              <a:t>Criado em 2014 na UFGO definiu </a:t>
            </a:r>
            <a:r>
              <a:rPr lang="pt-BR" sz="4000" dirty="0"/>
              <a:t>metodologias, desenhou as cadeias produtivas locais, realizou levantamento de dados e </a:t>
            </a:r>
            <a:r>
              <a:rPr lang="pt-BR" sz="4000" dirty="0" smtClean="0"/>
              <a:t>pesquisou 19 </a:t>
            </a:r>
            <a:r>
              <a:rPr lang="pt-BR" sz="4000" dirty="0"/>
              <a:t>setores criativos regionais. </a:t>
            </a:r>
            <a:r>
              <a:rPr lang="pt-BR" sz="4000" dirty="0" smtClean="0"/>
              <a:t>Lançou a </a:t>
            </a:r>
            <a:r>
              <a:rPr lang="pt-BR" sz="4000" u="sng" dirty="0">
                <a:hlinkClick r:id="rId2"/>
              </a:rPr>
              <a:t>Coleção </a:t>
            </a:r>
            <a:r>
              <a:rPr lang="pt-BR" sz="4000" u="sng" dirty="0" smtClean="0">
                <a:hlinkClick r:id="rId2"/>
              </a:rPr>
              <a:t>Dimensões</a:t>
            </a:r>
            <a:r>
              <a:rPr lang="pt-BR" sz="4000" dirty="0" smtClean="0"/>
              <a:t> sobre a economia criativa regional.</a:t>
            </a:r>
            <a:endParaRPr lang="pt-BR" sz="40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024128" y="47763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GO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357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416424"/>
            <a:ext cx="10927976" cy="4294094"/>
          </a:xfrm>
        </p:spPr>
        <p:txBody>
          <a:bodyPr>
            <a:noAutofit/>
          </a:bodyPr>
          <a:lstStyle/>
          <a:p>
            <a:r>
              <a:rPr lang="pt-BR" sz="4000" dirty="0" smtClean="0"/>
              <a:t>Lançado em 2014 na UFRGS como espaço de </a:t>
            </a:r>
            <a:r>
              <a:rPr lang="pt-BR" sz="4000" dirty="0"/>
              <a:t>debate e </a:t>
            </a:r>
            <a:r>
              <a:rPr lang="pt-BR" sz="4000" dirty="0" smtClean="0"/>
              <a:t>formação </a:t>
            </a:r>
            <a:r>
              <a:rPr lang="pt-BR" sz="4000" dirty="0"/>
              <a:t>de </a:t>
            </a:r>
            <a:r>
              <a:rPr lang="pt-BR" sz="4000" dirty="0" smtClean="0"/>
              <a:t>ideias sobre </a:t>
            </a:r>
            <a:r>
              <a:rPr lang="pt-BR" sz="4000" dirty="0"/>
              <a:t>a </a:t>
            </a:r>
            <a:r>
              <a:rPr lang="pt-BR" sz="4000" dirty="0" smtClean="0"/>
              <a:t>economia criativa. Atua em </a:t>
            </a:r>
            <a:r>
              <a:rPr lang="pt-BR" sz="4000" dirty="0"/>
              <a:t>iniciativas de extensão e de </a:t>
            </a:r>
            <a:r>
              <a:rPr lang="pt-BR" sz="4000" dirty="0" smtClean="0"/>
              <a:t>pesquisa, indústrias </a:t>
            </a:r>
            <a:r>
              <a:rPr lang="pt-BR" sz="4000" dirty="0"/>
              <a:t>criativas, economia da cultura, </a:t>
            </a:r>
            <a:r>
              <a:rPr lang="pt-BR" sz="4000" dirty="0" smtClean="0"/>
              <a:t>fluxos </a:t>
            </a:r>
            <a:r>
              <a:rPr lang="pt-BR" sz="4000" dirty="0"/>
              <a:t>internacionais e </a:t>
            </a:r>
            <a:r>
              <a:rPr lang="pt-BR" sz="4000" dirty="0" smtClean="0"/>
              <a:t>globais de </a:t>
            </a:r>
            <a:r>
              <a:rPr lang="pt-BR" sz="4000" dirty="0"/>
              <a:t>bens criativos, mercados tradicionais de cultura, gestão pública e privada </a:t>
            </a:r>
            <a:r>
              <a:rPr lang="pt-BR" sz="4000" dirty="0" smtClean="0"/>
              <a:t>em economia criativa.</a:t>
            </a:r>
            <a:endParaRPr lang="pt-BR" sz="40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024128" y="361093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RS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66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64485"/>
              </p:ext>
            </p:extLst>
          </p:nvPr>
        </p:nvGraphicFramePr>
        <p:xfrm>
          <a:off x="621793" y="557784"/>
          <a:ext cx="10799062" cy="5248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9527"/>
                <a:gridCol w="1134545"/>
                <a:gridCol w="1374791"/>
                <a:gridCol w="1484871"/>
                <a:gridCol w="1712262"/>
                <a:gridCol w="1713066"/>
              </a:tblGrid>
              <a:tr h="7177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PROPONENTE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INICIO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FIM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VALOR (R$)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REPASSADO (R$)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DEVOLVIDO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740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Fundação Universidade de Brasília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31/07/2013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31/12/2017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R$ 837.985,76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R$ 12.314,76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94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Universidade Federal do Rio Grande do Sul - UFRGS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29/07/2013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30/11/2018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R$ 798.953,11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R$ 51.046,86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7638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Universidade Federal da Bahia - UFBA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15/08/2013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31/12/218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R$ 846.375,35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R$ 3.624,65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94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Universidade Federal Fluminense - UFF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19/08/2013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19/07/2017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R$ 849.748,06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R$ 251,98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7516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Universidade Federal do Goiás - UFGO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15/08/2013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15/07/2017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R$ 849.972,00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R$ 28,00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825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Fundação Universidade do Amazonas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05/08/2013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31/07/2017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R$ 850.000,00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R$ 796.984,44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R$ 53.015,56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293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49747" y="379382"/>
            <a:ext cx="10981600" cy="795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pt-BR" sz="3800" dirty="0" smtClean="0"/>
              <a:t>REDE BRASILEIRA DE CIDADES CRIATIVAS</a:t>
            </a:r>
            <a:endParaRPr lang="pt-BR" sz="3800" dirty="0"/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19955" y="1256982"/>
            <a:ext cx="11353440" cy="4327072"/>
          </a:xfrm>
          <a:prstGeom prst="rect">
            <a:avLst/>
          </a:prstGeom>
        </p:spPr>
        <p:txBody>
          <a:bodyPr vert="horz" lIns="45720" tIns="45720" rIns="45720" bIns="45720" rtlCol="0" anchor="ctr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sz="3800" dirty="0" smtClean="0"/>
              <a:t>Induzir a </a:t>
            </a:r>
            <a:r>
              <a:rPr lang="pt-BR" sz="3800" b="1" dirty="0" smtClean="0"/>
              <a:t>cooperação ativa </a:t>
            </a:r>
            <a:r>
              <a:rPr lang="pt-BR" sz="3800" dirty="0" smtClean="0"/>
              <a:t>entre os setores públicos, agentes privados e atores sociais para investirem na criatividade e na economia da cultura como alavanca estratégica ao desenvolvimento municipal, produzindo um fluxo virtuoso e diversificado de ideias capazes de tornar as cidades seguras, inclusivas e sustentáveis.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37761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4334" y="320256"/>
            <a:ext cx="7566570" cy="56886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000" dirty="0" smtClean="0"/>
              <a:t>PREMISSAS da rede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2767" y="1204844"/>
            <a:ext cx="11416684" cy="48319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dirty="0" smtClean="0"/>
              <a:t>Proatividade e </a:t>
            </a:r>
            <a:r>
              <a:rPr lang="pt-BR" sz="3300" b="1" dirty="0" smtClean="0"/>
              <a:t>compromisso</a:t>
            </a:r>
            <a:r>
              <a:rPr lang="pt-BR" sz="3300" dirty="0" smtClean="0"/>
              <a:t> da gestão publica local.</a:t>
            </a:r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dirty="0" smtClean="0"/>
              <a:t>Fomentar o </a:t>
            </a:r>
            <a:r>
              <a:rPr lang="pt-BR" sz="3300" b="1" dirty="0" smtClean="0"/>
              <a:t>desenvolvimento</a:t>
            </a:r>
            <a:r>
              <a:rPr lang="pt-BR" sz="3300" dirty="0" smtClean="0"/>
              <a:t> municipal.</a:t>
            </a:r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dirty="0" smtClean="0"/>
              <a:t>Valorizar </a:t>
            </a:r>
            <a:r>
              <a:rPr lang="pt-BR" sz="3300" dirty="0"/>
              <a:t>e priorizar a </a:t>
            </a:r>
            <a:r>
              <a:rPr lang="pt-BR" sz="3300" b="1" dirty="0"/>
              <a:t>vocação</a:t>
            </a:r>
            <a:r>
              <a:rPr lang="pt-BR" sz="3300" dirty="0"/>
              <a:t> econômica criativa </a:t>
            </a:r>
            <a:r>
              <a:rPr lang="pt-BR" sz="3300" dirty="0" smtClean="0"/>
              <a:t>local.</a:t>
            </a:r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b="1" dirty="0" smtClean="0"/>
              <a:t>Protagonismo</a:t>
            </a:r>
            <a:r>
              <a:rPr lang="pt-BR" sz="3300" dirty="0" smtClean="0"/>
              <a:t> e apropriação dos resultados pelos agentes. </a:t>
            </a:r>
            <a:endParaRPr lang="pt-BR" sz="3300" dirty="0"/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dirty="0" smtClean="0"/>
              <a:t>Criar </a:t>
            </a:r>
            <a:r>
              <a:rPr lang="pt-BR" sz="3300" b="1" dirty="0" smtClean="0"/>
              <a:t>oportunidades</a:t>
            </a:r>
            <a:r>
              <a:rPr lang="pt-BR" sz="3300" dirty="0" smtClean="0"/>
              <a:t> de ocupação, trabalho e renda.</a:t>
            </a:r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b="1" dirty="0" smtClean="0"/>
              <a:t>Melhoria</a:t>
            </a:r>
            <a:r>
              <a:rPr lang="pt-BR" sz="3300" dirty="0" smtClean="0"/>
              <a:t> dos indicadores de qualidade de vida.</a:t>
            </a:r>
          </a:p>
          <a:p>
            <a:pPr marL="0" indent="0" algn="just">
              <a:lnSpc>
                <a:spcPct val="100000"/>
              </a:lnSpc>
              <a:buClrTx/>
              <a:buNone/>
            </a:pPr>
            <a:r>
              <a:rPr lang="pt-BR" sz="3300" dirty="0" smtClean="0"/>
              <a:t>Estimular </a:t>
            </a:r>
            <a:r>
              <a:rPr lang="pt-BR" sz="3300" b="1" dirty="0"/>
              <a:t>ações</a:t>
            </a:r>
            <a:r>
              <a:rPr lang="pt-BR" sz="3300" dirty="0"/>
              <a:t> colaborativas entre os </a:t>
            </a:r>
            <a:r>
              <a:rPr lang="pt-BR" sz="3300" dirty="0" smtClean="0"/>
              <a:t>Municípios.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4170" y="1837945"/>
            <a:ext cx="10824453" cy="2871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PT" sz="3800" dirty="0" smtClean="0"/>
              <a:t>Rede UNESCO possui 180 cidades de 72 países que valorizam sete setores criativos: artesanato e artes folclóricas, design, cinema, gastronomia, literatura, artes midiáticas e música.</a:t>
            </a:r>
            <a:endParaRPr lang="pt-BR" sz="3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540019" y="543974"/>
            <a:ext cx="10981600" cy="795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pt-BR" sz="3800" dirty="0" smtClean="0"/>
              <a:t>CIDADES CRIATIVAS UNESCO 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37761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9384" y="1448045"/>
            <a:ext cx="11010264" cy="396849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PT" sz="3800" dirty="0" smtClean="0"/>
              <a:t>Oito cidades brasileiras participam dessa Rede UNESCO: Brasília (DF) e Curitiba (PR), no setor de design; Salvador (BA), em música; Belém (PA), Florianópolis (SC) e Paraty (RJ), na gastronomia; João Pessoa (PB), no artesanato e artes folclóricas; e Santos (SP), em cinema.</a:t>
            </a:r>
            <a:endParaRPr lang="pt-BR" sz="3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49747" y="379382"/>
            <a:ext cx="10981600" cy="795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pt-BR" sz="3800" dirty="0" smtClean="0"/>
              <a:t>CIDADES CRIATIVAS BRASIL 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8366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4600" y="1911976"/>
            <a:ext cx="10634515" cy="270441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3800" dirty="0" smtClean="0"/>
              <a:t>Em 2018 teve a participação de 24 cidades e selecionadas 15, para proporcionar consultoria na preparação das candidaturas à Rede UNESCO. Investimento de R$ 579.711,56.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649747" y="548061"/>
            <a:ext cx="10981600" cy="795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pt-BR" sz="3800" dirty="0" smtClean="0"/>
              <a:t>REDE BRASILEIRA DE CIDADES CRIATIVAS </a:t>
            </a:r>
            <a:endParaRPr lang="pt-BR" sz="3800" dirty="0"/>
          </a:p>
        </p:txBody>
      </p:sp>
    </p:spTree>
    <p:extLst>
      <p:ext uri="{BB962C8B-B14F-4D97-AF65-F5344CB8AC3E}">
        <p14:creationId xmlns:p14="http://schemas.microsoft.com/office/powerpoint/2010/main" val="37761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ufrgs.br/obec/images/noticias/OBECsnoBrasi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525" y="815346"/>
            <a:ext cx="5157931" cy="498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179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117792"/>
              </p:ext>
            </p:extLst>
          </p:nvPr>
        </p:nvGraphicFramePr>
        <p:xfrm>
          <a:off x="1056444" y="402890"/>
          <a:ext cx="8232516" cy="5740400"/>
        </p:xfrm>
        <a:graphic>
          <a:graphicData uri="http://schemas.openxmlformats.org/drawingml/2006/table">
            <a:tbl>
              <a:tblPr/>
              <a:tblGrid>
                <a:gridCol w="2070413"/>
                <a:gridCol w="3307689"/>
                <a:gridCol w="2854414"/>
              </a:tblGrid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err="1" smtClean="0">
                          <a:latin typeface="+mj-lt"/>
                          <a:ea typeface="Calibri"/>
                          <a:cs typeface="Cambria"/>
                        </a:rPr>
                        <a:t>Cataguases</a:t>
                      </a: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/MG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Cinema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2º lugar *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Fortaleza/CE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Design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3º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Belo Horizonte/MG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Gastronomia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4º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Aracaju/SE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5º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Diamantina/MG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6º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São Paulo/SP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Gastronomia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9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7º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Niterói/RJ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Cinema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8º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Campinas/SP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9º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Novo Hamburgo/RS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Cinema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10º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err="1" smtClean="0">
                          <a:latin typeface="+mj-lt"/>
                          <a:ea typeface="Calibri"/>
                          <a:cs typeface="Cambria"/>
                        </a:rPr>
                        <a:t>Imbituba</a:t>
                      </a: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/SC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Artesanato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11º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Itaboraí/RJ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Artesanato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12º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Duque de Caxias/RJ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Artes Midiáticas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13º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Pelotas/RS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14º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Cambria"/>
                        </a:rPr>
                        <a:t>Taubaté/SP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9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15º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Rio das Ostras/RJ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Música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9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16º lugar 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Santana de Parnaíba/SP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200" dirty="0" smtClean="0">
                          <a:latin typeface="+mj-lt"/>
                          <a:ea typeface="Calibri"/>
                          <a:cs typeface="Times New Roman"/>
                        </a:rPr>
                        <a:t>Artesanato</a:t>
                      </a:r>
                      <a:endParaRPr lang="pt-BR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9361692" y="4981492"/>
            <a:ext cx="2918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 smtClean="0"/>
              <a:t>* Fortaleza (CE) não recebeu investimento da SEC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37761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752080" y="187860"/>
            <a:ext cx="6596109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b="1" dirty="0" smtClean="0">
                <a:latin typeface="+mj-lt"/>
              </a:rPr>
              <a:t>ECONOMIA CRIATIVA MUNDIAL</a:t>
            </a:r>
            <a:endParaRPr lang="pt-BR" sz="3000" b="1" dirty="0">
              <a:latin typeface="+mj-l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8" name="Estrela de 12 Pontos 7"/>
          <p:cNvSpPr/>
          <p:nvPr/>
        </p:nvSpPr>
        <p:spPr>
          <a:xfrm>
            <a:off x="1128400" y="904665"/>
            <a:ext cx="3307403" cy="3112851"/>
          </a:xfrm>
          <a:prstGeom prst="star12">
            <a:avLst/>
          </a:prstGeom>
          <a:solidFill>
            <a:srgbClr val="CDBC5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Mercado Global (2015) de bens criativos US$ 509 bilhões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9" name="Estrela de 12 Pontos 8"/>
          <p:cNvSpPr/>
          <p:nvPr/>
        </p:nvSpPr>
        <p:spPr>
          <a:xfrm>
            <a:off x="7441662" y="914400"/>
            <a:ext cx="4202347" cy="3638122"/>
          </a:xfrm>
          <a:prstGeom prst="star12">
            <a:avLst/>
          </a:prstGeom>
          <a:solidFill>
            <a:srgbClr val="CDBC5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Design de interiores e </a:t>
            </a:r>
            <a:r>
              <a:rPr lang="pt-BR" sz="2000" b="1" dirty="0" err="1" smtClean="0">
                <a:solidFill>
                  <a:schemeClr val="tx1"/>
                </a:solidFill>
              </a:rPr>
              <a:t>joias</a:t>
            </a:r>
            <a:r>
              <a:rPr lang="pt-BR" sz="2000" b="1" dirty="0" smtClean="0">
                <a:solidFill>
                  <a:schemeClr val="tx1"/>
                </a:solidFill>
              </a:rPr>
              <a:t> representam 54% das exportações de produtos criativos nas economias desenvolvidas 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11" name="Estrela de 7 Pontos 10"/>
          <p:cNvSpPr/>
          <p:nvPr/>
        </p:nvSpPr>
        <p:spPr>
          <a:xfrm>
            <a:off x="3715957" y="2752926"/>
            <a:ext cx="4250987" cy="3628419"/>
          </a:xfrm>
          <a:prstGeom prst="star7">
            <a:avLst/>
          </a:prstGeom>
          <a:solidFill>
            <a:srgbClr val="CDBC5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 smtClean="0">
              <a:solidFill>
                <a:schemeClr val="tx1"/>
              </a:solidFill>
            </a:endParaRPr>
          </a:p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China e o Sudeste Asiático respondem por US$ 228 bilhões em exportações criativas, quase o dobro da Europa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356062" y="4824903"/>
            <a:ext cx="3579776" cy="7848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500" b="1" dirty="0" smtClean="0"/>
              <a:t>Relatório 2015 UNCTAD - Conferência das Nações Unidas sobre Comércio e Desenvolvimento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26952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583402" y="184426"/>
            <a:ext cx="6889078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pt-BR" sz="3000" b="1" dirty="0" smtClean="0">
                <a:latin typeface="+mj-lt"/>
              </a:rPr>
              <a:t>ECONOMIA CRIATIVA NO BRASIL</a:t>
            </a:r>
            <a:endParaRPr lang="pt-BR" sz="3000" b="1" dirty="0">
              <a:latin typeface="+mj-lt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9439075" y="3398651"/>
            <a:ext cx="2568103" cy="410137"/>
          </a:xfrm>
          <a:solidFill>
            <a:srgbClr val="00FF99"/>
          </a:solidFill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pt-BR" sz="1500" b="1" dirty="0"/>
              <a:t>Pesquisa da FIRJAN/2019</a:t>
            </a:r>
            <a:endParaRPr lang="pt-BR" sz="1500" b="1" dirty="0">
              <a:latin typeface="+mj-lt"/>
            </a:endParaRPr>
          </a:p>
        </p:txBody>
      </p:sp>
      <p:sp>
        <p:nvSpPr>
          <p:cNvPr id="8" name="Elipse 7"/>
          <p:cNvSpPr/>
          <p:nvPr/>
        </p:nvSpPr>
        <p:spPr>
          <a:xfrm>
            <a:off x="1134512" y="4104034"/>
            <a:ext cx="2587836" cy="2517196"/>
          </a:xfrm>
          <a:prstGeom prst="ellipse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n w="0"/>
                <a:solidFill>
                  <a:schemeClr val="tx1"/>
                </a:solidFill>
              </a:rPr>
              <a:t>837,2 mil profissionais empregados (2017)</a:t>
            </a:r>
            <a:endParaRPr lang="pt-BR" sz="20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4025206" y="3712363"/>
            <a:ext cx="2590226" cy="2511734"/>
          </a:xfrm>
          <a:prstGeom prst="ellipse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n w="0"/>
                <a:solidFill>
                  <a:schemeClr val="tx1"/>
                </a:solidFill>
              </a:rPr>
              <a:t>Remuneração média de R$ 6.801,00</a:t>
            </a:r>
            <a:endParaRPr lang="pt-BR" sz="20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7605330" y="1089498"/>
            <a:ext cx="2365521" cy="2306566"/>
          </a:xfrm>
          <a:prstGeom prst="ellipse">
            <a:avLst/>
          </a:prstGeom>
          <a:solidFill>
            <a:schemeClr val="accent1">
              <a:alpha val="38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 smtClean="0">
                <a:ln w="0"/>
                <a:solidFill>
                  <a:schemeClr val="tx1"/>
                </a:solidFill>
              </a:rPr>
              <a:t>P&amp;D</a:t>
            </a:r>
            <a:endParaRPr lang="pt-BR" sz="20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1373184" y="1264594"/>
            <a:ext cx="2627790" cy="2449745"/>
          </a:xfrm>
          <a:prstGeom prst="ellipse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n w="0"/>
                <a:solidFill>
                  <a:schemeClr val="tx1"/>
                </a:solidFill>
              </a:rPr>
              <a:t>TIC e Publicidade</a:t>
            </a:r>
            <a:endParaRPr lang="pt-BR" sz="20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4474718" y="909676"/>
            <a:ext cx="2676229" cy="2563097"/>
          </a:xfrm>
          <a:prstGeom prst="ellipse">
            <a:avLst/>
          </a:pr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n w="0"/>
                <a:solidFill>
                  <a:schemeClr val="tx1"/>
                </a:solidFill>
              </a:rPr>
              <a:t>Marketing e Arquitetura</a:t>
            </a:r>
            <a:endParaRPr lang="pt-BR" sz="2000" b="1" dirty="0">
              <a:ln w="0"/>
              <a:solidFill>
                <a:schemeClr val="tx1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  <p:sp>
        <p:nvSpPr>
          <p:cNvPr id="14" name="Elipse 13"/>
          <p:cNvSpPr/>
          <p:nvPr/>
        </p:nvSpPr>
        <p:spPr>
          <a:xfrm>
            <a:off x="6974733" y="3647872"/>
            <a:ext cx="2898842" cy="263619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</a:rPr>
              <a:t>Indústrias criativas e culturais gerou R$ 155,6 bilhões em 2015</a:t>
            </a: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31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5232" y="473616"/>
            <a:ext cx="10060733" cy="7692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3500" b="1" dirty="0" smtClean="0"/>
              <a:t>ImpactoS com a implantação da rede</a:t>
            </a:r>
            <a:endParaRPr lang="pt-BR" sz="35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3883" y="1557452"/>
            <a:ext cx="11234787" cy="45148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3500" dirty="0" smtClean="0"/>
              <a:t>Elevar os indicadores sociais de </a:t>
            </a:r>
            <a:r>
              <a:rPr lang="pt-BR" sz="3500" b="1" dirty="0" smtClean="0"/>
              <a:t>qualidade de vida</a:t>
            </a:r>
            <a:r>
              <a:rPr lang="pt-BR" sz="3500" dirty="0" smtClean="0"/>
              <a:t>, de </a:t>
            </a:r>
            <a:r>
              <a:rPr lang="pt-BR" sz="3500" b="1" dirty="0" smtClean="0"/>
              <a:t>desenvolvimento humano </a:t>
            </a:r>
            <a:r>
              <a:rPr lang="pt-BR" sz="3500" dirty="0" smtClean="0"/>
              <a:t>e a </a:t>
            </a:r>
            <a:r>
              <a:rPr lang="pt-BR" sz="3500" b="1" dirty="0" smtClean="0"/>
              <a:t>cooperação</a:t>
            </a:r>
            <a:r>
              <a:rPr lang="pt-BR" sz="3500" dirty="0" smtClean="0"/>
              <a:t> entre o setor público, empresas privadas e a sociedade civil, transformando os níveis </a:t>
            </a:r>
            <a:r>
              <a:rPr lang="pt-BR" sz="3500" dirty="0"/>
              <a:t>de </a:t>
            </a:r>
            <a:r>
              <a:rPr lang="pt-BR" sz="3500" dirty="0" smtClean="0"/>
              <a:t>renda, </a:t>
            </a:r>
            <a:r>
              <a:rPr lang="pt-BR" sz="3500" b="1" dirty="0" smtClean="0"/>
              <a:t>empreendedorismo</a:t>
            </a:r>
            <a:r>
              <a:rPr lang="pt-BR" sz="3500" dirty="0" smtClean="0"/>
              <a:t> e </a:t>
            </a:r>
            <a:r>
              <a:rPr lang="pt-BR" sz="3500" b="1" dirty="0" smtClean="0"/>
              <a:t>inovação</a:t>
            </a:r>
            <a:r>
              <a:rPr lang="pt-BR" sz="3500" dirty="0" smtClean="0"/>
              <a:t> em sintonia com o Plano Nacional de Cultura (PNC), os Objetivos de Desenvolvimento Sustentável (ODS) e as prioridades da Secretaria Especial da Cultura.</a:t>
            </a:r>
            <a:endParaRPr lang="pt-BR" sz="35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94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8180" y="353680"/>
            <a:ext cx="10177190" cy="585927"/>
          </a:xfrm>
        </p:spPr>
        <p:txBody>
          <a:bodyPr>
            <a:noAutofit/>
          </a:bodyPr>
          <a:lstStyle/>
          <a:p>
            <a:r>
              <a:rPr lang="pt-BR" sz="3800" b="1" dirty="0" smtClean="0"/>
              <a:t>PLANO ESTRATÉGICO DO MC 2019/2020</a:t>
            </a:r>
            <a:endParaRPr lang="pt-BR" sz="3800" b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97407"/>
            <a:ext cx="2746254" cy="816866"/>
          </a:xfrm>
          <a:prstGeom prst="rect">
            <a:avLst/>
          </a:prstGeom>
        </p:spPr>
      </p:pic>
      <p:sp>
        <p:nvSpPr>
          <p:cNvPr id="3" name="Fluxograma: Terminação 2"/>
          <p:cNvSpPr/>
          <p:nvPr/>
        </p:nvSpPr>
        <p:spPr>
          <a:xfrm>
            <a:off x="2093094" y="1249443"/>
            <a:ext cx="4413681" cy="1465529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800"/>
              </a:lnSpc>
            </a:pP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VISÃO</a:t>
            </a:r>
          </a:p>
          <a:p>
            <a:pPr algn="ctr">
              <a:lnSpc>
                <a:spcPts val="2500"/>
              </a:lnSpc>
            </a:pP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Promoção </a:t>
            </a:r>
            <a:r>
              <a:rPr 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da cidadania por meio do acesso à políticas integradas de Cultura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8" name="Fluxograma: Terminação 7"/>
          <p:cNvSpPr/>
          <p:nvPr/>
        </p:nvSpPr>
        <p:spPr>
          <a:xfrm>
            <a:off x="1265426" y="4816411"/>
            <a:ext cx="5845587" cy="1467016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500"/>
              </a:lnSpc>
            </a:pPr>
            <a:r>
              <a:rPr lang="pt-BR" sz="2000" b="1" dirty="0" smtClean="0">
                <a:solidFill>
                  <a:schemeClr val="tx1"/>
                </a:solidFill>
              </a:rPr>
              <a:t>MISSÃO</a:t>
            </a:r>
          </a:p>
          <a:p>
            <a:pPr algn="ctr">
              <a:lnSpc>
                <a:spcPts val="3000"/>
              </a:lnSpc>
            </a:pPr>
            <a:r>
              <a:rPr lang="pt-BR" sz="2000" b="1" dirty="0" smtClean="0">
                <a:solidFill>
                  <a:schemeClr val="tx1"/>
                </a:solidFill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Contribuição </a:t>
            </a:r>
            <a:r>
              <a:rPr 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para o exercício da cidadania por meio do acesso à </a:t>
            </a: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Cultura</a:t>
            </a:r>
            <a:endParaRPr lang="pt-BR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Fluxograma: Terminação 8"/>
          <p:cNvSpPr/>
          <p:nvPr/>
        </p:nvSpPr>
        <p:spPr>
          <a:xfrm>
            <a:off x="7371444" y="1352371"/>
            <a:ext cx="4375212" cy="1465541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VALOR</a:t>
            </a:r>
          </a:p>
          <a:p>
            <a:pPr algn="ctr"/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Compromisso </a:t>
            </a:r>
            <a:r>
              <a:rPr 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com o Cidadão / Inovação / </a:t>
            </a: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Diversidade</a:t>
            </a:r>
            <a:endParaRPr lang="pt-BR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Fluxograma: Terminação 10"/>
          <p:cNvSpPr/>
          <p:nvPr/>
        </p:nvSpPr>
        <p:spPr>
          <a:xfrm>
            <a:off x="4306447" y="2974803"/>
            <a:ext cx="4908574" cy="1678594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VALOR </a:t>
            </a: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PÚBLICO</a:t>
            </a:r>
          </a:p>
          <a:p>
            <a:pPr algn="ctr">
              <a:lnSpc>
                <a:spcPts val="2500"/>
              </a:lnSpc>
            </a:pP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Gerar </a:t>
            </a:r>
            <a:r>
              <a:rPr lang="pt-BR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oportunidades de melhoria da qualidade de vida e de inclusão </a:t>
            </a:r>
            <a:r>
              <a:rPr lang="pt-BR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social</a:t>
            </a:r>
            <a:endParaRPr lang="pt-BR" sz="2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48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398" y="1473692"/>
            <a:ext cx="4020315" cy="271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52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188258"/>
            <a:ext cx="9720072" cy="1515035"/>
          </a:xfrm>
        </p:spPr>
        <p:txBody>
          <a:bodyPr>
            <a:noAutofit/>
          </a:bodyPr>
          <a:lstStyle/>
          <a:p>
            <a:pPr algn="ctr">
              <a:lnSpc>
                <a:spcPts val="5000"/>
              </a:lnSpc>
            </a:pPr>
            <a:r>
              <a:rPr lang="pt-BR" sz="4000" dirty="0" smtClean="0"/>
              <a:t>Observatório brasileiro de economia criativa - OBEC</a:t>
            </a:r>
            <a:endParaRPr lang="pt-BR" sz="4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30307" y="2108421"/>
            <a:ext cx="111789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/>
              <a:t>Lançado em </a:t>
            </a:r>
            <a:r>
              <a:rPr lang="pt-BR" sz="4000" dirty="0"/>
              <a:t>junho de </a:t>
            </a:r>
            <a:r>
              <a:rPr lang="pt-BR" sz="4000" dirty="0" smtClean="0"/>
              <a:t>2012 pela </a:t>
            </a:r>
            <a:r>
              <a:rPr lang="pt-BR" sz="4000" dirty="0"/>
              <a:t>Secretaria de Economia Criativa do </a:t>
            </a:r>
            <a:r>
              <a:rPr lang="pt-BR" sz="4000" dirty="0" smtClean="0"/>
              <a:t>extinto Ministério </a:t>
            </a:r>
            <a:r>
              <a:rPr lang="pt-BR" sz="4000" dirty="0"/>
              <a:t>da Cultura, como instância responsável pela produção e difusão de informações quantitativas e qualitativas sobre a </a:t>
            </a:r>
            <a:r>
              <a:rPr lang="pt-BR" sz="4000" dirty="0" smtClean="0"/>
              <a:t>economia criativa no Brasil.</a:t>
            </a:r>
            <a:endParaRPr lang="pt-BR" sz="4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665898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LOCALIZAÇÃO DOS OBEC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3742" y="2124640"/>
            <a:ext cx="10927976" cy="30659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4000" dirty="0" smtClean="0"/>
              <a:t>Implantados </a:t>
            </a:r>
            <a:r>
              <a:rPr lang="pt-BR" sz="4000" dirty="0"/>
              <a:t>seis </a:t>
            </a:r>
            <a:r>
              <a:rPr lang="pt-BR" sz="4000" dirty="0" smtClean="0"/>
              <a:t>observatórios </a:t>
            </a:r>
            <a:r>
              <a:rPr lang="pt-BR" sz="4000" dirty="0"/>
              <a:t>nas cinco regiões do </a:t>
            </a:r>
            <a:r>
              <a:rPr lang="pt-BR" sz="4000" dirty="0" smtClean="0"/>
              <a:t>país: Amazonas </a:t>
            </a:r>
            <a:r>
              <a:rPr lang="pt-BR" sz="4000" dirty="0"/>
              <a:t>(UFAM), Bahia (UFBA), Brasília (UnB), Goiás (UFG), Rio de Janeiro (UFF) e Rio Grande do Sul (UFRGS</a:t>
            </a:r>
            <a:r>
              <a:rPr lang="pt-BR" sz="4000" dirty="0" smtClean="0"/>
              <a:t>).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665898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Ideia inicial DOS OBEC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3742" y="2034989"/>
            <a:ext cx="10927976" cy="32183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4000" dirty="0" smtClean="0"/>
              <a:t>Atender às </a:t>
            </a:r>
            <a:r>
              <a:rPr lang="pt-BR" sz="4000" dirty="0"/>
              <a:t>demandas do </a:t>
            </a:r>
            <a:r>
              <a:rPr lang="pt-BR" sz="4000" dirty="0" smtClean="0"/>
              <a:t>governo e da sociedade por </a:t>
            </a:r>
            <a:r>
              <a:rPr lang="pt-BR" sz="4000" dirty="0"/>
              <a:t>subsídios necessários à formulação de um modelo de desenvolvimento baseado na criatividade, inovação, diversidade cultural e inclusão social.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3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486600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CONTRIBUIÇÕES DOS OBEC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0636" y="1703296"/>
            <a:ext cx="10927976" cy="4276165"/>
          </a:xfrm>
        </p:spPr>
        <p:txBody>
          <a:bodyPr>
            <a:noAutofit/>
          </a:bodyPr>
          <a:lstStyle/>
          <a:p>
            <a:r>
              <a:rPr lang="pt-BR" sz="4000" dirty="0" smtClean="0"/>
              <a:t>Identificação </a:t>
            </a:r>
            <a:r>
              <a:rPr lang="pt-BR" sz="4000" dirty="0"/>
              <a:t>dos agentes envolvidos na economia </a:t>
            </a:r>
            <a:r>
              <a:rPr lang="pt-BR" sz="4000" dirty="0" smtClean="0"/>
              <a:t>criativa, fornecer subsídios na </a:t>
            </a:r>
            <a:r>
              <a:rPr lang="pt-BR" sz="4000" dirty="0"/>
              <a:t>criação e disponibilização de bancos de </a:t>
            </a:r>
            <a:r>
              <a:rPr lang="pt-BR" sz="4000" dirty="0" smtClean="0"/>
              <a:t>dados, auxiliar na </a:t>
            </a:r>
            <a:r>
              <a:rPr lang="pt-BR" sz="4000" dirty="0"/>
              <a:t>formulação de indicadores </a:t>
            </a:r>
            <a:r>
              <a:rPr lang="pt-BR" sz="4000" dirty="0" smtClean="0"/>
              <a:t>culturais e </a:t>
            </a:r>
            <a:r>
              <a:rPr lang="pt-BR" sz="4000" dirty="0"/>
              <a:t>mapeamento do mercado </a:t>
            </a:r>
            <a:r>
              <a:rPr lang="pt-BR" sz="4000" dirty="0" smtClean="0"/>
              <a:t>criativo, organização </a:t>
            </a:r>
            <a:r>
              <a:rPr lang="pt-BR" sz="4000" dirty="0"/>
              <a:t>e difusão de </a:t>
            </a:r>
            <a:r>
              <a:rPr lang="pt-BR" sz="4000" dirty="0" smtClean="0"/>
              <a:t>pesquisas, debates</a:t>
            </a:r>
            <a:r>
              <a:rPr lang="pt-BR" sz="4000" dirty="0"/>
              <a:t>, seminários e </a:t>
            </a:r>
            <a:r>
              <a:rPr lang="pt-BR" sz="4000" dirty="0" smtClean="0"/>
              <a:t>intercâmbios.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58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42384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Estratégia DOS OBEC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658471"/>
            <a:ext cx="10927976" cy="39624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4000" dirty="0" smtClean="0"/>
              <a:t>Fomentar o </a:t>
            </a:r>
            <a:r>
              <a:rPr lang="pt-BR" sz="4000" dirty="0"/>
              <a:t>Sistema Nacional de Informações e Indicadores </a:t>
            </a:r>
            <a:r>
              <a:rPr lang="pt-BR" sz="4000" dirty="0" smtClean="0"/>
              <a:t>Culturais/SNIIC e incentivar a </a:t>
            </a:r>
            <a:r>
              <a:rPr lang="pt-BR" sz="4000" dirty="0"/>
              <a:t>participação dos estados e </a:t>
            </a:r>
            <a:r>
              <a:rPr lang="pt-BR" sz="4000" dirty="0" smtClean="0"/>
              <a:t>municípios na construção </a:t>
            </a:r>
            <a:r>
              <a:rPr lang="pt-BR" sz="4000" dirty="0"/>
              <a:t>de uma rede </a:t>
            </a:r>
            <a:r>
              <a:rPr lang="pt-BR" sz="4000" dirty="0" smtClean="0"/>
              <a:t>brasileira criativa, facilitando os fluxos </a:t>
            </a:r>
            <a:r>
              <a:rPr lang="pt-BR" sz="4000" dirty="0"/>
              <a:t>de </a:t>
            </a:r>
            <a:r>
              <a:rPr lang="pt-BR" sz="4000" dirty="0" smtClean="0"/>
              <a:t>informação e conhecimento </a:t>
            </a:r>
            <a:r>
              <a:rPr lang="pt-BR" sz="4000" dirty="0"/>
              <a:t>sobre a economia criativa</a:t>
            </a:r>
            <a:r>
              <a:rPr lang="pt-BR" sz="4000" dirty="0" smtClean="0"/>
              <a:t>.</a:t>
            </a:r>
            <a:endParaRPr lang="pt-BR" sz="4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949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42384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amazonas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658471"/>
            <a:ext cx="10927976" cy="4096870"/>
          </a:xfrm>
        </p:spPr>
        <p:txBody>
          <a:bodyPr>
            <a:noAutofit/>
          </a:bodyPr>
          <a:lstStyle/>
          <a:p>
            <a:r>
              <a:rPr lang="pt-BR" sz="4000" dirty="0" smtClean="0"/>
              <a:t>Lançado em 2013 pela UFAM foi o </a:t>
            </a:r>
            <a:r>
              <a:rPr lang="pt-BR" sz="4000" dirty="0"/>
              <a:t>primeiro observatório </a:t>
            </a:r>
            <a:r>
              <a:rPr lang="pt-BR" sz="4000" dirty="0" smtClean="0"/>
              <a:t>estadual. Objetivos: a </a:t>
            </a:r>
            <a:r>
              <a:rPr lang="pt-BR" sz="4000" dirty="0"/>
              <a:t>formulação, a implementação e o monitoramento de políticas </a:t>
            </a:r>
            <a:r>
              <a:rPr lang="pt-BR" sz="4000" dirty="0" smtClean="0"/>
              <a:t>para </a:t>
            </a:r>
            <a:r>
              <a:rPr lang="pt-BR" sz="4000" dirty="0"/>
              <a:t>o desenvolvimento local e regional, apoiando ações criativas </a:t>
            </a:r>
            <a:r>
              <a:rPr lang="pt-BR" sz="4000" dirty="0" smtClean="0"/>
              <a:t>e </a:t>
            </a:r>
            <a:r>
              <a:rPr lang="pt-BR" sz="4000" dirty="0"/>
              <a:t>empreendimentos com ênfase no estado do Amazonas.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111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3392" y="1658470"/>
            <a:ext cx="10927976" cy="4213411"/>
          </a:xfrm>
        </p:spPr>
        <p:txBody>
          <a:bodyPr>
            <a:noAutofit/>
          </a:bodyPr>
          <a:lstStyle/>
          <a:p>
            <a:r>
              <a:rPr lang="pt-BR" sz="4000" dirty="0" smtClean="0"/>
              <a:t>Criado em 2013 na UnB para atuar nos </a:t>
            </a:r>
            <a:r>
              <a:rPr lang="pt-BR" sz="4000" dirty="0"/>
              <a:t>vetores: desenvolvimento e monitoramento; e empreendedorismo, gestão e inovação. </a:t>
            </a:r>
            <a:r>
              <a:rPr lang="pt-BR" sz="4000" dirty="0" smtClean="0"/>
              <a:t>Foco em temas </a:t>
            </a:r>
            <a:r>
              <a:rPr lang="pt-BR" sz="4000" dirty="0"/>
              <a:t>de territórios criativos, articulação de artistas e empreendedores, indicadores culturais, formação e potencialização de cooperativas e </a:t>
            </a:r>
            <a:r>
              <a:rPr lang="pt-BR" sz="4000" dirty="0" smtClean="0"/>
              <a:t>redes colaborativas e criativas.</a:t>
            </a:r>
            <a:endParaRPr lang="pt-BR" sz="40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024128" y="423847"/>
            <a:ext cx="9720072" cy="947749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PRODUÇÃO DO OBEC DF</a:t>
            </a:r>
            <a:endParaRPr lang="pt-BR" sz="40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960" y="5939039"/>
            <a:ext cx="2746254" cy="81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23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10337</TotalTime>
  <Words>1182</Words>
  <Application>Microsoft Office PowerPoint</Application>
  <PresentationFormat>Widescreen</PresentationFormat>
  <Paragraphs>156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</vt:lpstr>
      <vt:lpstr>Times New Roman</vt:lpstr>
      <vt:lpstr>Tw Cen MT</vt:lpstr>
      <vt:lpstr>Tw Cen MT Condensed</vt:lpstr>
      <vt:lpstr>Wingdings 3</vt:lpstr>
      <vt:lpstr>Integral</vt:lpstr>
      <vt:lpstr>OBEC E CIDADES CRIATIVAS </vt:lpstr>
      <vt:lpstr>Apresentação do PowerPoint</vt:lpstr>
      <vt:lpstr>Observatório brasileiro de economia criativa - OBEC</vt:lpstr>
      <vt:lpstr>LOCALIZAÇÃO DOS OBEC</vt:lpstr>
      <vt:lpstr>Ideia inicial DOS OBEC</vt:lpstr>
      <vt:lpstr>CONTRIBUIÇÕES DOS OBEC</vt:lpstr>
      <vt:lpstr>Estratégia DOS OBEC</vt:lpstr>
      <vt:lpstr>PRODUÇÃO DO OBEC amazonas</vt:lpstr>
      <vt:lpstr>PRODUÇÃO DO OBEC DF</vt:lpstr>
      <vt:lpstr>PRODUÇÃO DO OBEC RJ</vt:lpstr>
      <vt:lpstr>PRODUÇÃO DO OBEC BAHIA</vt:lpstr>
      <vt:lpstr>PRODUÇÃO DO OBEC GO</vt:lpstr>
      <vt:lpstr>PRODUÇÃO DO OBEC RS</vt:lpstr>
      <vt:lpstr>Apresentação do PowerPoint</vt:lpstr>
      <vt:lpstr>Apresentação do PowerPoint</vt:lpstr>
      <vt:lpstr>PREMISSAS da rede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ImpactoS com a implantação da rede</vt:lpstr>
      <vt:lpstr>PLANO ESTRATÉGICO DO MC 2019/2020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CIDADES CRIATIVAS</dc:title>
  <dc:creator>Jorge Edson Garcia</dc:creator>
  <cp:lastModifiedBy>Jorge Edson Garcia</cp:lastModifiedBy>
  <cp:revision>658</cp:revision>
  <cp:lastPrinted>2019-08-08T22:49:36Z</cp:lastPrinted>
  <dcterms:created xsi:type="dcterms:W3CDTF">2019-07-02T19:59:50Z</dcterms:created>
  <dcterms:modified xsi:type="dcterms:W3CDTF">2019-09-11T17:25:59Z</dcterms:modified>
</cp:coreProperties>
</file>