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9" r:id="rId13"/>
    <p:sldId id="268" r:id="rId14"/>
    <p:sldId id="270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7/14/2016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7/14/2016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7/14/2016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7/14/2016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7/14/2016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7/14/2016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7/14/2016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7/14/2016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7/14/2016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7/14/2016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7/14/2016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7/14/2016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gelshiva@Hot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6000" dirty="0" smtClean="0"/>
              <a:t>Os aspectos culturais dos recentes ataques racistas e </a:t>
            </a:r>
            <a:r>
              <a:rPr lang="pt-BR" sz="6000" dirty="0" err="1" smtClean="0"/>
              <a:t>homofóbico</a:t>
            </a:r>
            <a:r>
              <a:rPr lang="pt-BR" sz="6000" dirty="0" smtClean="0"/>
              <a:t> contra estudantes da Universidade de Brasília (UnB)</a:t>
            </a:r>
            <a:endParaRPr lang="pt-BR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pt-BR" b="1" dirty="0" smtClean="0"/>
              <a:t>PROFESSORA Ms. GELCIVÂNIA MOTA SILVA</a:t>
            </a:r>
          </a:p>
          <a:p>
            <a:pPr algn="r"/>
            <a:r>
              <a:rPr lang="pt-BR" b="1" dirty="0" smtClean="0"/>
              <a:t>PRESIDENTE UNDIME BAHIA</a:t>
            </a:r>
          </a:p>
          <a:p>
            <a:pPr algn="r"/>
            <a:r>
              <a:rPr lang="pt-BR" b="1" dirty="0" smtClean="0"/>
              <a:t>PRESIDENTE </a:t>
            </a:r>
            <a:r>
              <a:rPr lang="pt-BR" b="1" dirty="0" err="1" smtClean="0"/>
              <a:t>UNdiME</a:t>
            </a:r>
            <a:r>
              <a:rPr lang="pt-BR" b="1" dirty="0" smtClean="0"/>
              <a:t> NORDESTE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603825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618185" y="1987399"/>
            <a:ext cx="10805375" cy="402336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3200" i="1" dirty="0" smtClean="0"/>
              <a:t>“</a:t>
            </a:r>
            <a:r>
              <a:rPr lang="pt-BR" sz="3200" i="1" dirty="0"/>
              <a:t>De acordo com levantamento do Grupo Gay da Bahia (GGB), a única entidade que registra esses crimes por aqui, um LGBT é assassinado a cada 27 horas no país. Desse total, 52% eram gays, 37% travestis, 16% lésbicas, 10% bissexuais, segundo dados de 2015. A homofobia mata inclusive pessoas não LGBT: 7% de heterossexuais confundidos com gays e 1% de amantes de travestis</a:t>
            </a:r>
            <a:r>
              <a:rPr lang="pt-BR" sz="3200" i="1" dirty="0" smtClean="0"/>
              <a:t>.”</a:t>
            </a:r>
            <a:endParaRPr lang="pt-BR" sz="3200" i="1" dirty="0"/>
          </a:p>
        </p:txBody>
      </p:sp>
    </p:spTree>
    <p:extLst>
      <p:ext uri="{BB962C8B-B14F-4D97-AF65-F5344CB8AC3E}">
        <p14:creationId xmlns:p14="http://schemas.microsoft.com/office/powerpoint/2010/main" val="3517177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2427" y="1755580"/>
            <a:ext cx="11011437" cy="4284609"/>
          </a:xfrm>
        </p:spPr>
        <p:txBody>
          <a:bodyPr>
            <a:noAutofit/>
          </a:bodyPr>
          <a:lstStyle/>
          <a:p>
            <a:pPr algn="just"/>
            <a:r>
              <a:rPr lang="pt-BR" sz="3200" i="1" dirty="0" smtClean="0"/>
              <a:t>“Em </a:t>
            </a:r>
            <a:r>
              <a:rPr lang="pt-BR" sz="3200" i="1" dirty="0"/>
              <a:t>termos regionais, dos 318 assassinatos documentados em 2015, o Nordeste continua liderando a violência em números absolutos com 106 óbitos, seguido do Sudeste com 99, o Norte com 50, Centro-Oeste 40  e 21 no Sul. Porém, se compararmos com o total da população regional, o Norte foi a região mais </a:t>
            </a:r>
            <a:r>
              <a:rPr lang="pt-BR" sz="3200" i="1" dirty="0" err="1"/>
              <a:t>homotransfóbica</a:t>
            </a:r>
            <a:r>
              <a:rPr lang="pt-BR" sz="3200" i="1" dirty="0"/>
              <a:t>, com 2,9 assassinatos para cada 1 milhão de  habitantes, seguido do Centro-Oeste com 2,6, Nordeste com 1,8, Sudeste com 1,1 e Sul com 0,7 – sendo a média do Brasil 1,5 e o Distrito Federal,  2,1</a:t>
            </a:r>
            <a:r>
              <a:rPr lang="pt-BR" sz="3200" i="1" dirty="0" smtClean="0"/>
              <a:t>.”</a:t>
            </a:r>
            <a:endParaRPr lang="pt-BR" sz="3200" i="1" dirty="0"/>
          </a:p>
        </p:txBody>
      </p:sp>
    </p:spTree>
    <p:extLst>
      <p:ext uri="{BB962C8B-B14F-4D97-AF65-F5344CB8AC3E}">
        <p14:creationId xmlns:p14="http://schemas.microsoft.com/office/powerpoint/2010/main" val="145606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Onde residem as raízes dessa onda 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dirty="0" smtClean="0"/>
              <a:t> </a:t>
            </a:r>
            <a:r>
              <a:rPr lang="pt-BR" sz="4000" dirty="0" smtClean="0"/>
              <a:t>“Nossa Tradição é de violência: Canudos, Guerra de Contestado, Revolta da Vacina (Leandro Carnal)A internet apenas deu voz e vez de forma </a:t>
            </a:r>
            <a:r>
              <a:rPr lang="pt-BR" sz="4000" dirty="0" err="1" smtClean="0"/>
              <a:t>barta</a:t>
            </a:r>
            <a:r>
              <a:rPr lang="pt-BR" sz="4000" dirty="0" smtClean="0"/>
              <a:t>, anônima e coletiva a vozes das sombras que eram muito maiores, muito mais antigas(...) Somos uma sociedade dividida em classes, com privilégios. Somos uma sociedade ainda de privilégio que interpreta que a lei só pode ser aplicada quando você não tem força, ou quando não é digno de um grande advogado”</a:t>
            </a:r>
          </a:p>
          <a:p>
            <a:pPr marL="0" indent="0" algn="just">
              <a:buNone/>
            </a:pPr>
            <a:endParaRPr lang="pt-BR" sz="3300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pt-BR" sz="3600" dirty="0" smtClean="0"/>
              <a:t>Crescente discurso </a:t>
            </a:r>
            <a:r>
              <a:rPr lang="pt-BR" sz="3600" dirty="0" err="1" smtClean="0"/>
              <a:t>homofobico</a:t>
            </a:r>
            <a:r>
              <a:rPr lang="pt-BR" sz="3600" dirty="0" smtClean="0"/>
              <a:t> para fins políticos e eleitoreiros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2800" dirty="0"/>
              <a:t> </a:t>
            </a:r>
            <a:r>
              <a:rPr lang="pt-BR" sz="3600" dirty="0" smtClean="0"/>
              <a:t>O Ódio se expandiu àqueles que defendem o respeito aos direitos dos outros;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3600" dirty="0"/>
              <a:t> </a:t>
            </a:r>
            <a:r>
              <a:rPr lang="pt-BR" sz="3600" dirty="0" smtClean="0"/>
              <a:t>Vinculação dessa suposta cultura preconceituosa quanto a diversidade sexual com fundamentalismo religioso e práticas racistas</a:t>
            </a:r>
            <a:r>
              <a:rPr lang="pt-BR" sz="2800" dirty="0" smtClean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endParaRPr lang="pt-BR" sz="2800" dirty="0" smtClean="0"/>
          </a:p>
          <a:p>
            <a:pPr>
              <a:buFont typeface="Wingdings" panose="05000000000000000000" pitchFamily="2" charset="2"/>
              <a:buChar char="v"/>
            </a:pPr>
            <a:endParaRPr lang="pt-BR" sz="2800" dirty="0" smtClean="0"/>
          </a:p>
          <a:p>
            <a:pPr>
              <a:buFont typeface="Wingdings" panose="05000000000000000000" pitchFamily="2" charset="2"/>
              <a:buChar char="v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72192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Onde residem as raízes disso tudo?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8897" y="1737360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   </a:t>
            </a:r>
            <a:r>
              <a:rPr lang="pt-BR" sz="2800" dirty="0" smtClean="0"/>
              <a:t>Cultura da Intolerância;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2800" dirty="0" smtClean="0"/>
              <a:t>Não aceitação de certas características de um grupo por parte de um grupo majoritário  (relações de poder, dominação, luta de classes)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2800" dirty="0" smtClean="0"/>
              <a:t>Questão social e não fenômeno psicológico;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2800" dirty="0" smtClean="0"/>
              <a:t>Crescente discurso </a:t>
            </a:r>
            <a:r>
              <a:rPr lang="pt-BR" sz="2800" dirty="0" err="1" smtClean="0"/>
              <a:t>homofóbico</a:t>
            </a:r>
            <a:r>
              <a:rPr lang="pt-BR" sz="2800" dirty="0" smtClean="0"/>
              <a:t> para fins políticos e eleitoreiros,</a:t>
            </a:r>
          </a:p>
          <a:p>
            <a:pPr>
              <a:buFont typeface="Wingdings" panose="05000000000000000000" pitchFamily="2" charset="2"/>
              <a:buChar char="v"/>
            </a:pPr>
            <a:endParaRPr lang="pt-BR" sz="2800" dirty="0" smtClean="0"/>
          </a:p>
          <a:p>
            <a:pPr>
              <a:buFont typeface="Wingdings" panose="05000000000000000000" pitchFamily="2" charset="2"/>
              <a:buChar char="v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241166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Qual nossa tarefa?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   .   </a:t>
            </a:r>
            <a:r>
              <a:rPr lang="pt-BR" sz="2800" dirty="0" smtClean="0"/>
              <a:t>Não temos uma identidade pura, única, nossas identidades são hibridas, múltiplas;</a:t>
            </a:r>
          </a:p>
          <a:p>
            <a:pPr marL="0" indent="0">
              <a:buNone/>
            </a:pPr>
            <a:endParaRPr lang="pt-BR" sz="2800" dirty="0"/>
          </a:p>
          <a:p>
            <a:r>
              <a:rPr lang="pt-BR" sz="2800" dirty="0" smtClean="0"/>
              <a:t>A escola precisa ser o espaço de convivência entre os diferentes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 smtClean="0"/>
              <a:t>A construção do </a:t>
            </a:r>
            <a:r>
              <a:rPr lang="pt-BR" sz="2800" dirty="0" err="1" smtClean="0"/>
              <a:t>Pme</a:t>
            </a:r>
            <a:r>
              <a:rPr lang="pt-BR" sz="2800" dirty="0" smtClean="0"/>
              <a:t> ao longo desse pais buscou calar a voz dos educadores, exclusão do termo gênero.</a:t>
            </a:r>
            <a:endParaRPr lang="pt-BR" sz="2800" dirty="0"/>
          </a:p>
          <a:p>
            <a:pPr marL="0" indent="0">
              <a:buNone/>
            </a:pPr>
            <a:r>
              <a:rPr lang="pt-BR" dirty="0" smtClean="0"/>
              <a:t>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4958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Há saídas? Sempre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</a:p>
          <a:p>
            <a:r>
              <a:rPr lang="pt-BR" sz="2800" dirty="0" smtClean="0"/>
              <a:t>Não será a Escola sem Partido que vai nos calar, não serão aqueles </a:t>
            </a:r>
            <a:r>
              <a:rPr lang="pt-BR" sz="2800" dirty="0" err="1" smtClean="0"/>
              <a:t>Valdemor</a:t>
            </a:r>
            <a:r>
              <a:rPr lang="pt-BR" sz="2800" dirty="0" smtClean="0"/>
              <a:t> da Politica que nos </a:t>
            </a:r>
            <a:r>
              <a:rPr lang="pt-BR" sz="2800" dirty="0" err="1" smtClean="0"/>
              <a:t>sufocorão</a:t>
            </a:r>
            <a:r>
              <a:rPr lang="pt-BR" sz="2800" dirty="0" smtClean="0"/>
              <a:t> . Enquanto houver um professor, uma professora nesse país haverá </a:t>
            </a:r>
            <a:r>
              <a:rPr lang="pt-BR" sz="2800" dirty="0" err="1" smtClean="0"/>
              <a:t>possibilides</a:t>
            </a:r>
            <a:r>
              <a:rPr lang="pt-BR" sz="2800" dirty="0" smtClean="0"/>
              <a:t>. A </a:t>
            </a:r>
            <a:r>
              <a:rPr lang="pt-BR" sz="2800" dirty="0" err="1" smtClean="0"/>
              <a:t>unb</a:t>
            </a:r>
            <a:r>
              <a:rPr lang="pt-BR" sz="2800" dirty="0" smtClean="0"/>
              <a:t>  é uma espaço nacional de formação. A </a:t>
            </a:r>
            <a:r>
              <a:rPr lang="pt-BR" sz="2800" dirty="0" err="1" smtClean="0"/>
              <a:t>Unb</a:t>
            </a:r>
            <a:r>
              <a:rPr lang="pt-BR" sz="2800" dirty="0" smtClean="0"/>
              <a:t> não pode ficar em silêncio. ! Precisa  responder com formação. Vamos aprofundar , dar instrumentos para nossos educadores conseguir responder de modo teórico e metodológico a esses ataques e serem capazes de construir outras mentalidades.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911633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Contato: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dirty="0" smtClean="0"/>
              <a:t>   </a:t>
            </a:r>
            <a:r>
              <a:rPr lang="pt-BR" sz="2800" dirty="0" err="1" smtClean="0"/>
              <a:t>Gelcivânia</a:t>
            </a:r>
            <a:r>
              <a:rPr lang="pt-BR" sz="2800" dirty="0" smtClean="0"/>
              <a:t> Mota</a:t>
            </a:r>
          </a:p>
          <a:p>
            <a:pPr algn="ctr"/>
            <a:r>
              <a:rPr lang="pt-BR" sz="2800" dirty="0" err="1" smtClean="0"/>
              <a:t>Email</a:t>
            </a:r>
            <a:r>
              <a:rPr lang="pt-BR" sz="2800" dirty="0" smtClean="0"/>
              <a:t>: </a:t>
            </a:r>
            <a:r>
              <a:rPr lang="pt-BR" sz="2800" dirty="0" smtClean="0">
                <a:hlinkClick r:id="rId2"/>
              </a:rPr>
              <a:t>gelshiva@Hotmail.com</a:t>
            </a:r>
            <a:endParaRPr lang="pt-BR" sz="2800" dirty="0" smtClean="0"/>
          </a:p>
          <a:p>
            <a:pPr algn="ctr"/>
            <a:r>
              <a:rPr lang="pt-BR" sz="2800" dirty="0" smtClean="0"/>
              <a:t>(75) 9986-4329</a:t>
            </a:r>
          </a:p>
          <a:p>
            <a:pPr algn="ctr"/>
            <a:r>
              <a:rPr lang="pt-BR" sz="2800" dirty="0" smtClean="0"/>
              <a:t>(71) 99204- 8567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778065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41" y="120024"/>
            <a:ext cx="11733189" cy="640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01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90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82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60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36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83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8032" y="1764407"/>
            <a:ext cx="11114469" cy="3293317"/>
          </a:xfrm>
        </p:spPr>
        <p:txBody>
          <a:bodyPr>
            <a:noAutofit/>
          </a:bodyPr>
          <a:lstStyle/>
          <a:p>
            <a:pPr algn="just"/>
            <a:r>
              <a:rPr lang="pt-BR" sz="3200" dirty="0" smtClean="0"/>
              <a:t>“</a:t>
            </a:r>
            <a:r>
              <a:rPr lang="pt-BR" sz="3200" i="1" dirty="0" smtClean="0"/>
              <a:t>Somos a nação que mais mata pessoas </a:t>
            </a:r>
            <a:r>
              <a:rPr lang="pt-BR" sz="3200" i="1" dirty="0" err="1" smtClean="0"/>
              <a:t>trans</a:t>
            </a:r>
            <a:r>
              <a:rPr lang="pt-BR" sz="3200" i="1" dirty="0" smtClean="0"/>
              <a:t> no mundo. De acordo com a ONG alemã </a:t>
            </a:r>
            <a:r>
              <a:rPr lang="pt-BR" sz="3200" i="1" dirty="0" err="1" smtClean="0"/>
              <a:t>Transgender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Europe</a:t>
            </a:r>
            <a:r>
              <a:rPr lang="pt-BR" sz="3200" i="1" dirty="0" smtClean="0"/>
              <a:t> e seu mapa de monitoramento, foram 546 casos entre 2011 e 2015. Para se ter uma ideia, o segundo lugar, o México, teve 190 no mesmo período”</a:t>
            </a:r>
          </a:p>
          <a:p>
            <a:pPr algn="just"/>
            <a:r>
              <a:rPr lang="pt-BR" sz="3200" i="1" dirty="0" smtClean="0"/>
              <a:t>“Quando contamos os assassinatos de lésbicas, gays e bissexuais nestes últimos quatro anos, o número, contabilizado pelo Grupo Gay da Bahia – GGB, salta para 1.560. Já as denúncias de violência reportadas ao poder público federal por meio do Disque 100 totalizam 8.099”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434241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682580" y="2013156"/>
            <a:ext cx="10805375" cy="4023360"/>
          </a:xfrm>
        </p:spPr>
        <p:txBody>
          <a:bodyPr>
            <a:noAutofit/>
          </a:bodyPr>
          <a:lstStyle/>
          <a:p>
            <a:pPr algn="just"/>
            <a:r>
              <a:rPr lang="pt-BR" sz="3200" i="1" dirty="0" smtClean="0"/>
              <a:t>“Naquele ano, foram registradas 1.965 denúncias de 3.398 violações relacionadas à população LGBT, envolvendo 1.906 vitimas.”</a:t>
            </a:r>
          </a:p>
          <a:p>
            <a:pPr algn="just"/>
            <a:endParaRPr lang="pt-BR" sz="3200" i="1" dirty="0" smtClean="0"/>
          </a:p>
          <a:p>
            <a:pPr algn="just"/>
            <a:r>
              <a:rPr lang="pt-BR" sz="3200" i="1" dirty="0" smtClean="0"/>
              <a:t>“Pretos e pardos totalizam 39,9% das vitimas; seguidos por brancos, com 27,5% e 0,6% amarelos e indígenas. Não informados totalizam 32% vitimas.”</a:t>
            </a:r>
            <a:endParaRPr lang="pt-BR" sz="3200" i="1" dirty="0"/>
          </a:p>
        </p:txBody>
      </p:sp>
    </p:spTree>
    <p:extLst>
      <p:ext uri="{BB962C8B-B14F-4D97-AF65-F5344CB8AC3E}">
        <p14:creationId xmlns:p14="http://schemas.microsoft.com/office/powerpoint/2010/main" val="347797272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977</TotalTime>
  <Words>648</Words>
  <Application>Microsoft Office PowerPoint</Application>
  <PresentationFormat>Widescreen</PresentationFormat>
  <Paragraphs>38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Wingdings</vt:lpstr>
      <vt:lpstr>Retrospectiva</vt:lpstr>
      <vt:lpstr>Os aspectos culturais dos recentes ataques racistas e homofóbico contra estudantes da Universidade de Brasília (UnB)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Onde residem as raízes dessa onda ?</vt:lpstr>
      <vt:lpstr>Onde residem as raízes disso tudo? </vt:lpstr>
      <vt:lpstr>Qual nossa tarefa?</vt:lpstr>
      <vt:lpstr>Há saídas? Sempre</vt:lpstr>
      <vt:lpstr>Contato: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HOMOFOBIA NO BRASIL</dc:title>
  <dc:creator>Marcone George</dc:creator>
  <cp:lastModifiedBy>Gelcivania</cp:lastModifiedBy>
  <cp:revision>16</cp:revision>
  <dcterms:created xsi:type="dcterms:W3CDTF">2016-07-13T17:34:57Z</dcterms:created>
  <dcterms:modified xsi:type="dcterms:W3CDTF">2016-07-14T17:51:11Z</dcterms:modified>
</cp:coreProperties>
</file>