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8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968501" y="385763"/>
            <a:ext cx="7584017" cy="333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9971" y="3718199"/>
            <a:ext cx="103632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71531" y="5301208"/>
            <a:ext cx="8534400" cy="84164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7656C-8280-454C-AC3A-938137CC27F3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08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B5D44-7315-4F4F-9E4B-10684591803E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38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16A12-EC70-454C-BA54-E30C2FFC504C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59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0" y="4365104"/>
            <a:ext cx="12192000" cy="2492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55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44D0D-71C7-4C2B-9F51-E40E535A16C6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10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E8379-6E0C-4B42-A49C-28FD24022785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1ED8E-2D41-46FA-80EA-29F927BEE255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6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52BB-FC70-419B-8BFC-662824B7620A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88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6CDF3-1614-4776-8476-77BAF3E471E6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57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7A58-EDEE-41DF-B038-511B2529EEDC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21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896601" y="6215063"/>
            <a:ext cx="1200151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4CBA-B02C-4396-B4E2-86E0BEB3FB0E}" type="slidenum">
              <a:rPr 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9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775551-166C-4CFD-BF46-1A1FCC7DF762}" type="slidenum">
              <a:rPr lang="pt-B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0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5790087" y="5232792"/>
            <a:ext cx="5318310" cy="1625208"/>
          </a:xfrm>
        </p:spPr>
        <p:txBody>
          <a:bodyPr/>
          <a:lstStyle/>
          <a:p>
            <a:pPr algn="l"/>
            <a: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Prof. Fernando José de Almeida – PUC-SP</a:t>
            </a:r>
            <a: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Assessor Especial SME-SP</a:t>
            </a:r>
            <a: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 19 </a:t>
            </a:r>
            <a: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 </a:t>
            </a:r>
            <a: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agosto/2015</a:t>
            </a:r>
            <a:endParaRPr lang="pt-BR" sz="20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93272" y="858108"/>
            <a:ext cx="590078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 smtClean="0">
                <a:solidFill>
                  <a:srgbClr val="FF0000"/>
                </a:solidFill>
              </a:rPr>
              <a:t>REA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3600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Como política pública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de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Educação</a:t>
            </a:r>
          </a:p>
        </p:txBody>
      </p:sp>
    </p:spTree>
    <p:extLst>
      <p:ext uri="{BB962C8B-B14F-4D97-AF65-F5344CB8AC3E}">
        <p14:creationId xmlns:p14="http://schemas.microsoft.com/office/powerpoint/2010/main" val="250757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4972439" y="4425989"/>
            <a:ext cx="3514738" cy="1625208"/>
          </a:xfrm>
        </p:spPr>
        <p:txBody>
          <a:bodyPr/>
          <a:lstStyle/>
          <a:p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[2013 – 2016]</a:t>
            </a:r>
            <a:endParaRPr lang="pt-BR" sz="28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936383" y="1489172"/>
            <a:ext cx="82167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3600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SECRETARIA MUNICIPAL DE EDUCAÇÃO DE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SÃO PAULO</a:t>
            </a:r>
          </a:p>
        </p:txBody>
      </p:sp>
    </p:spTree>
    <p:extLst>
      <p:ext uri="{BB962C8B-B14F-4D97-AF65-F5344CB8AC3E}">
        <p14:creationId xmlns:p14="http://schemas.microsoft.com/office/powerpoint/2010/main" val="352747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503396" y="2930453"/>
            <a:ext cx="10170942" cy="1625208"/>
          </a:xfrm>
        </p:spPr>
        <p:txBody>
          <a:bodyPr/>
          <a:lstStyle/>
          <a:p>
            <a:pPr algn="l"/>
            <a:r>
              <a:rPr lang="pt-BR" sz="3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Recursos públicos                        Direito de TODOS</a:t>
            </a:r>
            <a:endParaRPr lang="pt-BR" sz="3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59511" y="1554655"/>
            <a:ext cx="5900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>
                <a:solidFill>
                  <a:srgbClr val="FF0000"/>
                </a:solidFill>
              </a:rPr>
              <a:t>PRINCÍPIO</a:t>
            </a:r>
          </a:p>
        </p:txBody>
      </p:sp>
      <p:cxnSp>
        <p:nvCxnSpPr>
          <p:cNvPr id="10" name="Conector de seta reta 9"/>
          <p:cNvCxnSpPr/>
          <p:nvPr/>
        </p:nvCxnSpPr>
        <p:spPr>
          <a:xfrm>
            <a:off x="5163388" y="3743057"/>
            <a:ext cx="2293033" cy="0"/>
          </a:xfrm>
          <a:prstGeom prst="straightConnector1">
            <a:avLst/>
          </a:prstGeom>
          <a:ln w="15875">
            <a:solidFill>
              <a:schemeClr val="accent2"/>
            </a:solidFill>
            <a:tailEnd type="triangle"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56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2908372" y="3601060"/>
            <a:ext cx="8257610" cy="1920410"/>
          </a:xfrm>
        </p:spPr>
        <p:txBody>
          <a:bodyPr/>
          <a:lstStyle/>
          <a:p>
            <a:pPr algn="just"/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Art. 1º. As obras intelectuais produzidas pela Secretaria Municipal de Educação para utilização pelas unidades da rede pública municipal de ensino, como objetivos educacionais, pedagógicos e afins, tais como livros e materiais didáticos, orientações curriculares e manuais de orientação para o programa de alimentação escolar, deverão ser disponibilizadas no sítio eletrônico daquela Secretaria no Portal da Prefeitura do Município de São Paulo na Internet e licenciadas para livre utilização, compreendendo a cópia, a distribuição e a transmissão, observadas as seguintes condições:</a:t>
            </a:r>
            <a:endParaRPr lang="pt-BR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3359511" y="1034361"/>
            <a:ext cx="7806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DECRETO MUNICIPAL nº 52.681, de 26 de setembro de 2011.</a:t>
            </a:r>
          </a:p>
        </p:txBody>
      </p:sp>
    </p:spTree>
    <p:extLst>
      <p:ext uri="{BB962C8B-B14F-4D97-AF65-F5344CB8AC3E}">
        <p14:creationId xmlns:p14="http://schemas.microsoft.com/office/powerpoint/2010/main" val="200901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2779856" y="3291591"/>
            <a:ext cx="8257610" cy="1456771"/>
          </a:xfrm>
        </p:spPr>
        <p:txBody>
          <a:bodyPr/>
          <a:lstStyle/>
          <a:p>
            <a:pPr algn="just"/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Art. 1º. § VII incentivar o desenvolvimento de tecnologias educacionais e de inovações das práticas pedagógicas, inclusive com a utilização de Recursos Educacionais Abertos – REA, que assegurem a melhoria do fluxo escolar e a aprendizagem dos educandos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</a:t>
            </a:r>
            <a:endParaRPr lang="pt-BR" sz="16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59511" y="1034361"/>
            <a:ext cx="7806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PORTARIA SME-SP nº 6.781, de    12 de dezembro de 2014.</a:t>
            </a:r>
          </a:p>
        </p:txBody>
      </p:sp>
    </p:spTree>
    <p:extLst>
      <p:ext uri="{BB962C8B-B14F-4D97-AF65-F5344CB8AC3E}">
        <p14:creationId xmlns:p14="http://schemas.microsoft.com/office/powerpoint/2010/main" val="225849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2400480" y="1687132"/>
            <a:ext cx="9461123" cy="5877075"/>
          </a:xfrm>
        </p:spPr>
        <p:txBody>
          <a:bodyPr/>
          <a:lstStyle/>
          <a:p>
            <a:pPr algn="l"/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Conceito:     PRODUTO PEDAGÓGICO                     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como </a:t>
            </a:r>
            <a:r>
              <a:rPr lang="pt-BR" sz="2800" kern="1200" dirty="0" smtClean="0">
                <a:solidFill>
                  <a:srgbClr val="FF0000"/>
                </a:solidFill>
                <a:latin typeface="Arial" charset="0"/>
                <a:ea typeface="+mn-ea"/>
                <a:cs typeface="+mn-cs"/>
              </a:rPr>
              <a:t>LEGADO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 </a:t>
            </a:r>
            <a:r>
              <a:rPr lang="pt-BR" sz="1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>-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livro/obra coletiva, capítulo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 - sequência didática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 - mini-vídeos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 - software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 - site.......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endParaRPr lang="pt-BR" sz="16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416309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61037" y="705057"/>
            <a:ext cx="780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/>
              <a:t>[</a:t>
            </a:r>
            <a:r>
              <a:rPr lang="pt-BR" sz="3600" dirty="0" smtClean="0"/>
              <a:t>ANÁLISE DE UM CASO]</a:t>
            </a:r>
          </a:p>
        </p:txBody>
      </p:sp>
      <p:cxnSp>
        <p:nvCxnSpPr>
          <p:cNvPr id="6" name="Conector de seta reta 5"/>
          <p:cNvCxnSpPr/>
          <p:nvPr/>
        </p:nvCxnSpPr>
        <p:spPr>
          <a:xfrm>
            <a:off x="4747085" y="2703427"/>
            <a:ext cx="2667" cy="1307304"/>
          </a:xfrm>
          <a:prstGeom prst="straightConnector1">
            <a:avLst/>
          </a:prstGeom>
          <a:ln w="19050">
            <a:solidFill>
              <a:srgbClr val="FF0000"/>
            </a:solidFill>
            <a:prstDash val="sysDash"/>
            <a:tailEnd type="triangle"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flipV="1">
            <a:off x="7697566" y="2098311"/>
            <a:ext cx="1378634" cy="379828"/>
          </a:xfrm>
          <a:prstGeom prst="straightConnector1">
            <a:avLst/>
          </a:prstGeom>
          <a:ln w="158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7697566" y="2478138"/>
            <a:ext cx="1378634" cy="478301"/>
          </a:xfrm>
          <a:prstGeom prst="straightConnector1">
            <a:avLst/>
          </a:prstGeom>
          <a:ln w="158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6774065" y="1714536"/>
            <a:ext cx="1856935" cy="61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9239846" y="1913645"/>
            <a:ext cx="1856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</a:t>
            </a:r>
            <a:r>
              <a:rPr lang="pt-BR" dirty="0" smtClean="0"/>
              <a:t>ara si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9257172" y="2618721"/>
            <a:ext cx="1856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</a:t>
            </a:r>
            <a:r>
              <a:rPr lang="pt-BR" dirty="0" smtClean="0"/>
              <a:t>ara demais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365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2405576" y="2031611"/>
            <a:ext cx="9461123" cy="4826389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algn="l"/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para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si                    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evolução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na carreira</a:t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>para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>os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>demais                  material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>para uso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>			         pedagógico  comum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>			                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</a:rPr>
              <a:t>  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	</a:t>
            </a: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	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 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endParaRPr lang="pt-BR" sz="16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921606" y="915389"/>
            <a:ext cx="780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>
                <a:solidFill>
                  <a:srgbClr val="FF0000"/>
                </a:solidFill>
              </a:rPr>
              <a:t>LEGADO</a:t>
            </a:r>
          </a:p>
        </p:txBody>
      </p:sp>
      <p:cxnSp>
        <p:nvCxnSpPr>
          <p:cNvPr id="10" name="Conector de seta reta 9"/>
          <p:cNvCxnSpPr/>
          <p:nvPr/>
        </p:nvCxnSpPr>
        <p:spPr>
          <a:xfrm flipV="1">
            <a:off x="3981158" y="3031022"/>
            <a:ext cx="1955409" cy="146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flipV="1">
            <a:off x="5310555" y="3867976"/>
            <a:ext cx="1603717" cy="1641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n 3"/>
          <p:cNvSpPr/>
          <p:nvPr/>
        </p:nvSpPr>
        <p:spPr>
          <a:xfrm>
            <a:off x="6962687" y="4919949"/>
            <a:ext cx="1445086" cy="141612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48948" y="5653211"/>
            <a:ext cx="11079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Arial" charset="0"/>
              </a:rPr>
              <a:t>REA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828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556957" y="2250831"/>
            <a:ext cx="9461123" cy="475407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algn="l">
              <a:buClr>
                <a:schemeClr val="tx1"/>
              </a:buClr>
              <a:buSzPct val="81000"/>
            </a:pP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</a:t>
            </a: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abre EDITAL com temas / vagas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professor ENVIA PROJETO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SME ANALISA e aprova</a:t>
            </a:r>
            <a:b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professor TRABALHA 6 meses</a:t>
            </a:r>
            <a: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8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	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 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endParaRPr lang="pt-BR" sz="16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59511" y="1266379"/>
            <a:ext cx="780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PORTARIA nº 6.781, de 12/12/14</a:t>
            </a:r>
          </a:p>
        </p:txBody>
      </p:sp>
      <p:sp>
        <p:nvSpPr>
          <p:cNvPr id="9" name="Elipse 8"/>
          <p:cNvSpPr/>
          <p:nvPr/>
        </p:nvSpPr>
        <p:spPr>
          <a:xfrm>
            <a:off x="1594600" y="2588129"/>
            <a:ext cx="126609" cy="84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1620261" y="3468576"/>
            <a:ext cx="126609" cy="84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1620261" y="4306820"/>
            <a:ext cx="126609" cy="84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1620260" y="5145064"/>
            <a:ext cx="126609" cy="84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07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364566" y="647113"/>
            <a:ext cx="10550769" cy="5880295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algn="l"/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	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*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as adequações vão para Repertório </a:t>
            </a:r>
            <a:r>
              <a:rPr lang="pt-BR" sz="2400" b="1" kern="1200" dirty="0" smtClean="0">
                <a:solidFill>
                  <a:srgbClr val="FF0000"/>
                </a:solidFill>
                <a:latin typeface="Arial" charset="0"/>
                <a:ea typeface="+mn-ea"/>
                <a:cs typeface="+mn-cs"/>
              </a:rPr>
              <a:t>REA para a REDE</a:t>
            </a:r>
            <a:r>
              <a:rPr lang="pt-BR" sz="2400" kern="1200" dirty="0" smtClean="0">
                <a:solidFill>
                  <a:srgbClr val="FF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	                                       </a:t>
            </a:r>
            <a: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*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</a:t>
            </a:r>
            <a: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as menos adequadas</a:t>
            </a:r>
            <a:b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	              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não ficam disponíveis</a:t>
            </a:r>
            <a:b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           contam </a:t>
            </a:r>
            <a: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como legado</a:t>
            </a:r>
            <a:br>
              <a:rPr lang="pt-BR" sz="2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	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                   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	</a:t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pt-BR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</a:br>
            <a:endParaRPr lang="pt-BR" sz="16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5" name="Imagem 4" descr="https://encrypted-tbn2.gstatic.com/images?q=tbn:ANd9GcQKn9Vey__vImIZ5ovIqv7r7ypPYRa3tyJZsZ780RwBqJb7H8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56" y="381590"/>
            <a:ext cx="2596155" cy="130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159280" y="5805264"/>
            <a:ext cx="1403648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59511" y="1398067"/>
            <a:ext cx="79709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/>
              <a:t>PRODUTO</a:t>
            </a:r>
            <a:r>
              <a:rPr lang="pt-BR" sz="3600" b="1" dirty="0" smtClean="0"/>
              <a:t> </a:t>
            </a:r>
            <a:r>
              <a:rPr lang="pt-BR" sz="2400" b="1" dirty="0">
                <a:latin typeface="Arial" charset="0"/>
              </a:rPr>
              <a:t>vai para OFICINA de FINALIZAÇÃO</a:t>
            </a:r>
            <a:br>
              <a:rPr lang="pt-BR" sz="2400" b="1" dirty="0">
                <a:latin typeface="Arial" charset="0"/>
              </a:rPr>
            </a:br>
            <a:r>
              <a:rPr lang="pt-BR" sz="2400" b="1" dirty="0">
                <a:latin typeface="Arial" charset="0"/>
              </a:rPr>
              <a:t>                                  DEPURAÇÃO</a:t>
            </a:r>
            <a:r>
              <a:rPr lang="pt-BR" sz="3600" dirty="0">
                <a:latin typeface="Arial" charset="0"/>
              </a:rPr>
              <a:t/>
            </a:r>
            <a:br>
              <a:rPr lang="pt-BR" sz="3600" dirty="0">
                <a:latin typeface="Arial" charset="0"/>
              </a:rPr>
            </a:br>
            <a:r>
              <a:rPr lang="pt-BR" sz="3600" dirty="0" smtClean="0"/>
              <a:t> </a:t>
            </a:r>
          </a:p>
        </p:txBody>
      </p:sp>
      <p:sp>
        <p:nvSpPr>
          <p:cNvPr id="4" name="Elipse 3"/>
          <p:cNvSpPr/>
          <p:nvPr/>
        </p:nvSpPr>
        <p:spPr>
          <a:xfrm>
            <a:off x="4715624" y="3256669"/>
            <a:ext cx="717452" cy="661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5970616" y="3256669"/>
            <a:ext cx="717452" cy="661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7189762" y="3221500"/>
            <a:ext cx="717452" cy="661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8508424" y="3256669"/>
            <a:ext cx="717452" cy="661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>
            <a:off x="5421977" y="3573193"/>
            <a:ext cx="5486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>
            <a:off x="6639950" y="3552091"/>
            <a:ext cx="5486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7952935" y="3587260"/>
            <a:ext cx="5486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3219394" y="5837091"/>
            <a:ext cx="0" cy="476298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>
            <a:off x="3219394" y="6313389"/>
            <a:ext cx="634100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55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219</Words>
  <Application>Microsoft Office PowerPoint</Application>
  <PresentationFormat>Personalizar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Design padrão</vt:lpstr>
      <vt:lpstr>Prof. Fernando José de Almeida – PUC-SP  Assessor Especial SME-SP                     19 de agosto/2015</vt:lpstr>
      <vt:lpstr>[2013 – 2016]</vt:lpstr>
      <vt:lpstr>Recursos públicos                        Direito de TODOS</vt:lpstr>
      <vt:lpstr>Art. 1º. As obras intelectuais produzidas pela Secretaria Municipal de Educação para utilização pelas unidades da rede pública municipal de ensino, como objetivos educacionais, pedagógicos e afins, tais como livros e materiais didáticos, orientações curriculares e manuais de orientação para o programa de alimentação escolar, deverão ser disponibilizadas no sítio eletrônico daquela Secretaria no Portal da Prefeitura do Município de São Paulo na Internet e licenciadas para livre utilização, compreendendo a cópia, a distribuição e a transmissão, observadas as seguintes condições:</vt:lpstr>
      <vt:lpstr>Art. 1º. § VII incentivar o desenvolvimento de tecnologias educacionais e de inovações das práticas pedagógicas, inclusive com a utilização de Recursos Educacionais Abertos – REA, que assegurem a melhoria do fluxo escolar e a aprendizagem dos educandos.</vt:lpstr>
      <vt:lpstr>Conceito:     PRODUTO PEDAGÓGICO                                          como LEGADO              - livro/obra coletiva, capítulo   - sequência didática   - mini-vídeos   - software   - site.......     </vt:lpstr>
      <vt:lpstr>                    para si                      evolução na carreira     para os demais                  material para uso               pedagógico  comum                                                                      </vt:lpstr>
      <vt:lpstr>                                    abre EDITAL com temas / vagas                professor ENVIA PROJETO     SME ANALISA e aprova     professor TRABALHA 6 meses                                             </vt:lpstr>
      <vt:lpstr>                                 * as adequações vão para Repertório REA para a REDE                                              *  as menos adequadas                          não ficam disponíveis                               contam como legado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Samanta Fernandes De Lima</dc:creator>
  <cp:lastModifiedBy>Frederico Silveira dos Santos</cp:lastModifiedBy>
  <cp:revision>56</cp:revision>
  <dcterms:created xsi:type="dcterms:W3CDTF">2015-08-18T14:55:59Z</dcterms:created>
  <dcterms:modified xsi:type="dcterms:W3CDTF">2015-08-19T20:48:39Z</dcterms:modified>
</cp:coreProperties>
</file>