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43" r:id="rId4"/>
    <p:sldId id="284" r:id="rId5"/>
    <p:sldId id="298" r:id="rId6"/>
    <p:sldId id="382" r:id="rId7"/>
    <p:sldId id="297" r:id="rId8"/>
    <p:sldId id="384" r:id="rId9"/>
    <p:sldId id="385" r:id="rId10"/>
    <p:sldId id="388" r:id="rId11"/>
    <p:sldId id="386" r:id="rId12"/>
    <p:sldId id="389" r:id="rId13"/>
    <p:sldId id="39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FF9900"/>
    <a:srgbClr val="CC3300"/>
    <a:srgbClr val="FF0000"/>
    <a:srgbClr val="663300"/>
    <a:srgbClr val="006699"/>
    <a:srgbClr val="0066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9B6-74D3-4B5D-B2B0-B8F5A6FD7663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C344-F015-46EE-AD0A-2B6899576C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9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79512" y="6309320"/>
            <a:ext cx="2133600" cy="365125"/>
          </a:xfrm>
        </p:spPr>
        <p:txBody>
          <a:bodyPr/>
          <a:lstStyle/>
          <a:p>
            <a:r>
              <a:rPr lang="pt-BR" dirty="0"/>
              <a:t>15 MAIO 2012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Picture 2" descr="http://www.imagens.usp.br/wp-content/uploads/USP-240x13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6" y="0"/>
            <a:ext cx="1287016" cy="7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Logotipo IFUS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3" y="0"/>
            <a:ext cx="955551" cy="10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DF-4FD1-473E-B9AE-46F0D8072950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9A7A-790B-4205-A520-934F471DC8D2}" type="datetimeFigureOut">
              <a:rPr lang="pt-BR" smtClean="0"/>
              <a:pPr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D89D-69E4-460D-AEF5-E7707464F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15 MAIO 2012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6489-B748-4862-A4CE-6056D60E2AF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42963" cy="871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gma.cptec.inpe.br/queimadas/index_old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pe.br/noticias/noticia.php?Cod_Noticia=513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988840"/>
            <a:ext cx="8640960" cy="1323439"/>
          </a:xfrm>
          <a:prstGeom prst="rect">
            <a:avLst/>
          </a:prstGeom>
          <a:solidFill>
            <a:srgbClr val="66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Monitoramento dos Biomas Brasileiros e Mudanças Climáticas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91680" y="342900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+mj-lt"/>
              </a:rPr>
              <a:t>Ricardo M O Galvão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+mj-lt"/>
              </a:rPr>
              <a:t>Instituto de Física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+mj-lt"/>
              </a:rPr>
              <a:t>Universidade de São Paulo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09540"/>
            <a:ext cx="6912768" cy="63484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91680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99"/>
                </a:solidFill>
              </a:rPr>
              <a:t>The Guardian – 19 Julho 2019</a:t>
            </a:r>
          </a:p>
        </p:txBody>
      </p:sp>
    </p:spTree>
    <p:extLst>
      <p:ext uri="{BB962C8B-B14F-4D97-AF65-F5344CB8AC3E}">
        <p14:creationId xmlns:p14="http://schemas.microsoft.com/office/powerpoint/2010/main" val="406408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matamen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310"/>
            <a:ext cx="9201150" cy="6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1547664" y="4462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Exame – 22 Julho 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4149566"/>
            <a:ext cx="85689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erro amazônico de Bolsonaro</a:t>
            </a:r>
          </a:p>
          <a:p>
            <a:pPr algn="ctr"/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Apesar de o presidente ter tentado relativizar o desmatamento, ele é grave porque coloca em risco toda floresta. E porque é crime, independente do tamanho</a:t>
            </a:r>
          </a:p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Alexandre Mansur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43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19672" y="637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Exame – 22 Julho 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0905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3399"/>
                </a:solidFill>
              </a:rPr>
              <a:t>O </a:t>
            </a:r>
            <a:r>
              <a:rPr lang="pt-BR" sz="2400" dirty="0">
                <a:solidFill>
                  <a:srgbClr val="000099"/>
                </a:solidFill>
              </a:rPr>
              <a:t>atual governo parece ter encontrado uma estratégia para lidar com alguns dos graves problemas do país: </a:t>
            </a:r>
            <a:r>
              <a:rPr lang="pt-BR" sz="2400" u="sng" dirty="0">
                <a:solidFill>
                  <a:srgbClr val="000099"/>
                </a:solidFill>
              </a:rPr>
              <a:t>negar que existam</a:t>
            </a:r>
            <a:r>
              <a:rPr lang="pt-BR" sz="2400" dirty="0">
                <a:solidFill>
                  <a:srgbClr val="000099"/>
                </a:solidFill>
              </a:rPr>
              <a:t>. </a:t>
            </a:r>
            <a:r>
              <a:rPr lang="pt-BR" sz="2400" u="sng" dirty="0">
                <a:solidFill>
                  <a:srgbClr val="000099"/>
                </a:solidFill>
              </a:rPr>
              <a:t>E atacar quem os mede</a:t>
            </a:r>
            <a:r>
              <a:rPr lang="pt-BR" sz="2400" dirty="0">
                <a:solidFill>
                  <a:srgbClr val="000099"/>
                </a:solidFill>
              </a:rPr>
              <a:t>. Depois de duvidar do aquecimento global, questionar que exista fome no Brasil e rejeitar o fato histórico da ditadura, o presidente Jair Bolsonaro no final da semana passada atacou os dados sobre o desmatamento na Amazônia. Diante de um aumento nas taxas anuais de devastação da floresta, a reação foi bater no Instituto Nacional de Pesquisas Espaciais (Inpe) que há 40 anos desenvolveu tecnologia mundialmente reconhecida de ponta para monitorar a região. </a:t>
            </a:r>
            <a:r>
              <a:rPr lang="pt-BR" sz="2400" u="sng" dirty="0">
                <a:solidFill>
                  <a:srgbClr val="000099"/>
                </a:solidFill>
              </a:rPr>
              <a:t>Sem apresentar prova, o presidente acusou o Inpe de mentir sobre os dados e de estar a serviço de interesses escusos.</a:t>
            </a:r>
            <a:r>
              <a:rPr lang="pt-BR" sz="2400" dirty="0">
                <a:solidFill>
                  <a:srgbClr val="000099"/>
                </a:solidFill>
              </a:rPr>
              <a:t> “Se toda essa devastação que vocês nos acusam que estamos fazendo e que já foi feita no passado (sic), a Amazônia já teria sido extinta, seria um grande deserto”, disse Bolsonaro. “</a:t>
            </a:r>
            <a:r>
              <a:rPr lang="pt-BR" sz="2400" u="sng" dirty="0">
                <a:solidFill>
                  <a:srgbClr val="000099"/>
                </a:solidFill>
              </a:rPr>
              <a:t>A questão do Inpe, eu tenho a convicção que os dados são mentirosos</a:t>
            </a:r>
            <a:r>
              <a:rPr lang="pt-BR" sz="2400" dirty="0">
                <a:solidFill>
                  <a:srgbClr val="000099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124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74712"/>
            <a:ext cx="8153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anose="020B0503020000020004" pitchFamily="34" charset="-127"/>
              </a:rPr>
              <a:t>Missão</a:t>
            </a:r>
            <a:endParaRPr kumimoji="1" lang="pt-BR" altLang="pt-B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2714" y="5825480"/>
            <a:ext cx="8713782" cy="987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pt-BR" sz="2000" kern="0" dirty="0">
                <a:solidFill>
                  <a:srgbClr val="00007D">
                    <a:lumMod val="75000"/>
                  </a:srgbClr>
                </a:solidFill>
                <a:latin typeface="Humnst777 BT"/>
                <a:ea typeface="MS PGothic" panose="020B0600070205080204" pitchFamily="34" charset="-128"/>
              </a:rPr>
              <a:t>Desenvolver, operar e utilizar sistemas espaciais para o avanço da ciência, da tecnologia e das aplicações nas áreas do espaço exterior e do ambiente terrestre, e oferecer produtos e serviços inovadores em benefício do Brasil.</a:t>
            </a:r>
            <a:endParaRPr lang="pt-BR" altLang="pt-BR" sz="2000" kern="0" dirty="0">
              <a:solidFill>
                <a:srgbClr val="00007D">
                  <a:lumMod val="75000"/>
                </a:srgbClr>
              </a:solidFill>
              <a:latin typeface="Humnst777 BT"/>
              <a:ea typeface="MS PGothic" panose="020B0600070205080204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96" y="1123940"/>
            <a:ext cx="7490460" cy="470154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1520" y="1484784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http://sigma.cptec.inpe.br/queimadas/index_old.php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30696" y="1854116"/>
            <a:ext cx="5785520" cy="35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51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1" y="1143000"/>
            <a:ext cx="7732197" cy="5814612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52890"/>
            <a:ext cx="8153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pt-BR" sz="2800" b="1" dirty="0" err="1">
                <a:solidFill>
                  <a:srgbClr val="003399"/>
                </a:solidFill>
                <a:latin typeface="+mn-lt"/>
                <a:ea typeface="굴림" panose="020B0503020000020004" pitchFamily="34" charset="-127"/>
              </a:rPr>
              <a:t>Instituto</a:t>
            </a:r>
            <a:r>
              <a:rPr kumimoji="1" lang="en-US" altLang="pt-BR" sz="2800" b="1" dirty="0">
                <a:solidFill>
                  <a:srgbClr val="003399"/>
                </a:solidFill>
                <a:latin typeface="+mn-lt"/>
                <a:ea typeface="굴림" panose="020B0503020000020004" pitchFamily="34" charset="-127"/>
              </a:rPr>
              <a:t> Nacional de </a:t>
            </a:r>
            <a:r>
              <a:rPr kumimoji="1" lang="en-US" altLang="pt-BR" sz="2800" b="1" dirty="0" err="1">
                <a:solidFill>
                  <a:srgbClr val="003399"/>
                </a:solidFill>
                <a:latin typeface="+mn-lt"/>
                <a:ea typeface="굴림" panose="020B0503020000020004" pitchFamily="34" charset="-127"/>
              </a:rPr>
              <a:t>Pesquisas</a:t>
            </a:r>
            <a:r>
              <a:rPr kumimoji="1" lang="en-US" altLang="pt-BR" sz="2800" b="1" dirty="0">
                <a:solidFill>
                  <a:srgbClr val="003399"/>
                </a:solidFill>
                <a:latin typeface="+mn-lt"/>
                <a:ea typeface="굴림" panose="020B0503020000020004" pitchFamily="34" charset="-127"/>
              </a:rPr>
              <a:t> </a:t>
            </a:r>
            <a:r>
              <a:rPr kumimoji="1" lang="en-US" altLang="pt-BR" sz="2800" b="1" dirty="0" err="1">
                <a:solidFill>
                  <a:srgbClr val="003399"/>
                </a:solidFill>
                <a:latin typeface="+mn-lt"/>
                <a:ea typeface="굴림" panose="020B0503020000020004" pitchFamily="34" charset="-127"/>
              </a:rPr>
              <a:t>Espaciais</a:t>
            </a:r>
            <a:endParaRPr kumimoji="1" lang="en-US" altLang="pt-BR" sz="2800" b="1" dirty="0">
              <a:solidFill>
                <a:srgbClr val="003399"/>
              </a:solidFill>
              <a:latin typeface="+mn-lt"/>
              <a:ea typeface="굴림" panose="020B0503020000020004" pitchFamily="34" charset="-127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444208" y="2780928"/>
            <a:ext cx="2394992" cy="2457564"/>
            <a:chOff x="6444208" y="2780928"/>
            <a:chExt cx="2394992" cy="245756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3" y="2780928"/>
              <a:ext cx="1553122" cy="2088232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444208" y="4869160"/>
              <a:ext cx="2394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Fernando de Mendonça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3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/>
          </p:cNvPr>
          <p:cNvSpPr>
            <a:spLocks noChangeArrowheads="1"/>
          </p:cNvSpPr>
          <p:nvPr/>
        </p:nvSpPr>
        <p:spPr bwMode="auto">
          <a:xfrm>
            <a:off x="1763688" y="332656"/>
            <a:ext cx="5616624" cy="4437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fr-FR" sz="3600" b="1" dirty="0">
                <a:solidFill>
                  <a:srgbClr val="003399"/>
                </a:solidFill>
                <a:latin typeface="+mj-lt"/>
              </a:rPr>
              <a:t>Institucionalidade</a:t>
            </a:r>
            <a:endParaRPr lang="pt-BR" altLang="fr-FR" sz="360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3" name="Imagem 5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5569"/>
            <a:ext cx="2646554" cy="373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/>
          </p:cNvPr>
          <p:cNvSpPr/>
          <p:nvPr/>
        </p:nvSpPr>
        <p:spPr>
          <a:xfrm>
            <a:off x="5818034" y="1603330"/>
            <a:ext cx="31688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b="1" kern="0" dirty="0">
                <a:solidFill>
                  <a:srgbClr val="953735"/>
                </a:solidFill>
                <a:ea typeface="MS PGothic" charset="0"/>
                <a:cs typeface="DejaVu Sans" charset="0"/>
              </a:rPr>
              <a:t>Programa de Monitoramento </a:t>
            </a:r>
          </a:p>
          <a:p>
            <a:pPr lvl="0" algn="ctr"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b="1" kern="0" dirty="0">
                <a:solidFill>
                  <a:srgbClr val="953735"/>
                </a:solidFill>
                <a:ea typeface="MS PGothic" charset="0"/>
                <a:cs typeface="DejaVu Sans" charset="0"/>
              </a:rPr>
              <a:t>Ambiental dos Biomas Brasileiros – PMABB </a:t>
            </a:r>
          </a:p>
          <a:p>
            <a:pPr lvl="0" algn="ctr"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t-BR" sz="1400" b="1" kern="0" dirty="0">
                <a:solidFill>
                  <a:prstClr val="black"/>
                </a:solidFill>
                <a:ea typeface="MS PGothic" charset="0"/>
                <a:cs typeface="DejaVu Sans" charset="0"/>
              </a:rPr>
              <a:t>Portaria MMA nº 365, de 27 de novembro de 2015</a:t>
            </a:r>
          </a:p>
        </p:txBody>
      </p:sp>
      <p:pic>
        <p:nvPicPr>
          <p:cNvPr id="5" name="Picture 3">
            <a:extLst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93" y="1412776"/>
            <a:ext cx="5690441" cy="393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/>
          </p:cNvPr>
          <p:cNvSpPr/>
          <p:nvPr/>
        </p:nvSpPr>
        <p:spPr>
          <a:xfrm>
            <a:off x="967170" y="547657"/>
            <a:ext cx="134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900">
                <a:solidFill>
                  <a:schemeClr val="bg1"/>
                </a:solidFill>
                <a:latin typeface="Tahoma" panose="020B0604030504040204" pitchFamily="34" charset="0"/>
              </a:rPr>
              <a:t>fonte: Adaptado de www.terraclass.gov.br</a:t>
            </a:r>
            <a:endParaRPr lang="pt-BR" sz="900">
              <a:solidFill>
                <a:schemeClr val="bg1"/>
              </a:solidFill>
            </a:endParaRPr>
          </a:p>
        </p:txBody>
      </p:sp>
      <p:sp>
        <p:nvSpPr>
          <p:cNvPr id="21" name="Rectangle 9">
            <a:extLst/>
          </p:cNvPr>
          <p:cNvSpPr>
            <a:spLocks noChangeArrowheads="1"/>
          </p:cNvSpPr>
          <p:nvPr/>
        </p:nvSpPr>
        <p:spPr bwMode="auto">
          <a:xfrm>
            <a:off x="2411760" y="74197"/>
            <a:ext cx="4320480" cy="4437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fr-FR" sz="3600" b="1" dirty="0">
                <a:solidFill>
                  <a:srgbClr val="003399"/>
                </a:solidFill>
                <a:latin typeface="+mj-lt"/>
              </a:rPr>
              <a:t>Projeto PRODES </a:t>
            </a:r>
          </a:p>
        </p:txBody>
      </p:sp>
      <p:sp>
        <p:nvSpPr>
          <p:cNvPr id="22" name="CaixaDeTexto 21">
            <a:extLst/>
          </p:cNvPr>
          <p:cNvSpPr txBox="1">
            <a:spLocks noChangeArrowheads="1"/>
          </p:cNvSpPr>
          <p:nvPr/>
        </p:nvSpPr>
        <p:spPr bwMode="auto">
          <a:xfrm>
            <a:off x="314325" y="870392"/>
            <a:ext cx="85629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Tx/>
            </a:pPr>
            <a:r>
              <a:rPr lang="pt-BR" sz="2000" dirty="0">
                <a:latin typeface="+mn-lt"/>
              </a:rPr>
              <a:t>Desmatamento Corte Raso desde 1988 </a:t>
            </a:r>
          </a:p>
          <a:p>
            <a:pPr algn="ctr" eaLnBrk="1" hangingPunct="1">
              <a:buClrTx/>
            </a:pPr>
            <a:r>
              <a:rPr lang="pt-BR" sz="2000" dirty="0">
                <a:latin typeface="+mn-lt"/>
              </a:rPr>
              <a:t>Imagens da classe </a:t>
            </a:r>
            <a:r>
              <a:rPr lang="pt-BR" sz="2000" dirty="0" err="1">
                <a:latin typeface="+mn-lt"/>
              </a:rPr>
              <a:t>Landsat</a:t>
            </a:r>
            <a:r>
              <a:rPr lang="pt-BR" sz="2000" dirty="0">
                <a:latin typeface="+mn-lt"/>
              </a:rPr>
              <a:t>, com 30 m de resolução espacial</a:t>
            </a:r>
          </a:p>
          <a:p>
            <a:pPr algn="ctr" eaLnBrk="1" hangingPunct="1">
              <a:buClrTx/>
            </a:pPr>
            <a:r>
              <a:rPr lang="pt-BR" sz="2000" dirty="0">
                <a:latin typeface="+mn-lt"/>
              </a:rPr>
              <a:t>Áreas mínimas de 6,25 ha</a:t>
            </a:r>
          </a:p>
        </p:txBody>
      </p:sp>
      <p:cxnSp>
        <p:nvCxnSpPr>
          <p:cNvPr id="28" name="Conector reto 27">
            <a:extLst/>
          </p:cNvPr>
          <p:cNvCxnSpPr/>
          <p:nvPr/>
        </p:nvCxnSpPr>
        <p:spPr>
          <a:xfrm>
            <a:off x="629842" y="3759293"/>
            <a:ext cx="78866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/>
          </p:cNvPr>
          <p:cNvCxnSpPr/>
          <p:nvPr/>
        </p:nvCxnSpPr>
        <p:spPr>
          <a:xfrm flipV="1">
            <a:off x="4572000" y="2063123"/>
            <a:ext cx="0" cy="33742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Agrupar 33"/>
          <p:cNvGrpSpPr/>
          <p:nvPr/>
        </p:nvGrpSpPr>
        <p:grpSpPr>
          <a:xfrm>
            <a:off x="0" y="2063123"/>
            <a:ext cx="9144000" cy="4534229"/>
            <a:chOff x="610366" y="1977780"/>
            <a:chExt cx="7906175" cy="3792840"/>
          </a:xfrm>
        </p:grpSpPr>
        <p:pic>
          <p:nvPicPr>
            <p:cNvPr id="23" name="Picture 2" descr="Resultado de imagem para desmatamento da amazonia">
              <a:extLst/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19" y="2373259"/>
              <a:ext cx="50006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53" descr="2007_1009_14hs08">
              <a:extLst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5" t="14844"/>
            <a:stretch/>
          </p:blipFill>
          <p:spPr bwMode="auto">
            <a:xfrm>
              <a:off x="4526194" y="4085538"/>
              <a:ext cx="3990347" cy="168508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m 24">
              <a:extLst/>
            </p:cNvPr>
            <p:cNvPicPr>
              <a:picLocks noChangeAspect="1"/>
            </p:cNvPicPr>
            <p:nvPr/>
          </p:nvPicPr>
          <p:blipFill rotWithShape="1">
            <a:blip r:embed="rId4"/>
            <a:srcRect r="1347"/>
            <a:stretch/>
          </p:blipFill>
          <p:spPr>
            <a:xfrm>
              <a:off x="629841" y="3789752"/>
              <a:ext cx="3942159" cy="1979100"/>
            </a:xfrm>
            <a:prstGeom prst="rect">
              <a:avLst/>
            </a:prstGeom>
          </p:spPr>
        </p:pic>
        <p:pic>
          <p:nvPicPr>
            <p:cNvPr id="26" name="Imagem 13" descr="imagem1.jpg">
              <a:extLst/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74"/>
            <a:stretch/>
          </p:blipFill>
          <p:spPr bwMode="auto">
            <a:xfrm>
              <a:off x="610366" y="2373259"/>
              <a:ext cx="3961634" cy="1731874"/>
            </a:xfrm>
            <a:prstGeom prst="rect">
              <a:avLst/>
            </a:prstGeom>
            <a:effectLst>
              <a:softEdge rad="3175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spaço Reservado para Texto 5">
              <a:extLst/>
            </p:cNvPr>
            <p:cNvSpPr txBox="1">
              <a:spLocks/>
            </p:cNvSpPr>
            <p:nvPr/>
          </p:nvSpPr>
          <p:spPr>
            <a:xfrm>
              <a:off x="4759824" y="1977780"/>
              <a:ext cx="3596527" cy="377065"/>
            </a:xfrm>
            <a:prstGeom prst="rect">
              <a:avLst/>
            </a:prstGeom>
          </p:spPr>
          <p:txBody>
            <a:bodyPr anchor="t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BR" sz="2000" dirty="0"/>
                <a:t>Limpeza: final da estação seca</a:t>
              </a:r>
            </a:p>
          </p:txBody>
        </p:sp>
        <p:sp>
          <p:nvSpPr>
            <p:cNvPr id="30" name="AutoShape 2055">
              <a:extLst/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4461549" y="4231267"/>
              <a:ext cx="223294" cy="548287"/>
            </a:xfrm>
            <a:prstGeom prst="downArrow">
              <a:avLst>
                <a:gd name="adj1" fmla="val 50000"/>
                <a:gd name="adj2" fmla="val 53571"/>
              </a:avLst>
            </a:prstGeom>
            <a:solidFill>
              <a:srgbClr val="FF993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050"/>
            </a:p>
          </p:txBody>
        </p:sp>
        <p:sp>
          <p:nvSpPr>
            <p:cNvPr id="31" name="AutoShape 2055">
              <a:extLst/>
            </p:cNvPr>
            <p:cNvSpPr>
              <a:spLocks noChangeArrowheads="1"/>
            </p:cNvSpPr>
            <p:nvPr/>
          </p:nvSpPr>
          <p:spPr bwMode="auto">
            <a:xfrm>
              <a:off x="2489274" y="3796030"/>
              <a:ext cx="223294" cy="548283"/>
            </a:xfrm>
            <a:prstGeom prst="downArrow">
              <a:avLst>
                <a:gd name="adj1" fmla="val 50000"/>
                <a:gd name="adj2" fmla="val 53571"/>
              </a:avLst>
            </a:prstGeom>
            <a:solidFill>
              <a:srgbClr val="FF993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050"/>
            </a:p>
          </p:txBody>
        </p:sp>
        <p:sp>
          <p:nvSpPr>
            <p:cNvPr id="32" name="AutoShape 2055">
              <a:extLst/>
            </p:cNvPr>
            <p:cNvSpPr>
              <a:spLocks noChangeArrowheads="1"/>
            </p:cNvSpPr>
            <p:nvPr/>
          </p:nvSpPr>
          <p:spPr bwMode="auto">
            <a:xfrm flipH="1" flipV="1">
              <a:off x="6461199" y="3805083"/>
              <a:ext cx="223294" cy="548283"/>
            </a:xfrm>
            <a:prstGeom prst="downArrow">
              <a:avLst>
                <a:gd name="adj1" fmla="val 50000"/>
                <a:gd name="adj2" fmla="val 53571"/>
              </a:avLst>
            </a:prstGeom>
            <a:solidFill>
              <a:srgbClr val="FF993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050"/>
            </a:p>
          </p:txBody>
        </p:sp>
        <p:sp>
          <p:nvSpPr>
            <p:cNvPr id="33" name="Espaço Reservado para Texto 2">
              <a:extLst/>
            </p:cNvPr>
            <p:cNvSpPr txBox="1">
              <a:spLocks/>
            </p:cNvSpPr>
            <p:nvPr/>
          </p:nvSpPr>
          <p:spPr>
            <a:xfrm>
              <a:off x="986316" y="1987474"/>
              <a:ext cx="3209735" cy="397495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BR" sz="2000" dirty="0">
                  <a:cs typeface="Arial" charset="0"/>
                </a:rPr>
                <a:t>Corte</a:t>
              </a:r>
              <a:r>
                <a:rPr lang="pt-BR" sz="2000" dirty="0"/>
                <a:t>: </a:t>
              </a:r>
              <a:r>
                <a:rPr lang="pt-BR" sz="2000" dirty="0">
                  <a:cs typeface="Arial" charset="0"/>
                </a:rPr>
                <a:t>início</a:t>
              </a:r>
              <a:r>
                <a:rPr lang="pt-BR" sz="2000" dirty="0"/>
                <a:t> da </a:t>
              </a:r>
              <a:r>
                <a:rPr lang="pt-BR" sz="2000" dirty="0">
                  <a:cs typeface="Arial" charset="0"/>
                </a:rPr>
                <a:t>estação</a:t>
              </a:r>
              <a:r>
                <a:rPr lang="pt-BR" sz="2000" dirty="0"/>
                <a:t> </a:t>
              </a:r>
              <a:r>
                <a:rPr lang="pt-BR" sz="2000" dirty="0">
                  <a:cs typeface="Arial" charset="0"/>
                </a:rPr>
                <a:t>seca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10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" y="0"/>
            <a:ext cx="9250705" cy="3080450"/>
          </a:xfrm>
          <a:prstGeom prst="rect">
            <a:avLst/>
          </a:prstGeom>
        </p:spPr>
      </p:pic>
      <p:pic>
        <p:nvPicPr>
          <p:cNvPr id="3" name="Picture 39" descr="Captura de Tela 2019-02-01 às 11.04.29.png">
            <a:extLst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8418960" cy="265621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5400000">
            <a:off x="7817127" y="437584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7.536 km</a:t>
            </a:r>
            <a:r>
              <a:rPr lang="pt-BR" sz="1600" baseline="30000" dirty="0"/>
              <a:t>2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623731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4"/>
              </a:rPr>
              <a:t>http://www.inpe.br/noticias/noticia.php?Cod_Noticia=5138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11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/>
          </p:cNvPr>
          <p:cNvSpPr/>
          <p:nvPr/>
        </p:nvSpPr>
        <p:spPr>
          <a:xfrm>
            <a:off x="967170" y="547657"/>
            <a:ext cx="134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900" dirty="0">
                <a:solidFill>
                  <a:schemeClr val="bg1"/>
                </a:solidFill>
                <a:latin typeface="Tahoma" panose="020B0604030504040204" pitchFamily="34" charset="0"/>
              </a:rPr>
              <a:t>fonte: Adaptado de www.terraclass.gov.br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/>
          </p:cNvPr>
          <p:cNvSpPr txBox="1">
            <a:spLocks noChangeArrowheads="1"/>
          </p:cNvSpPr>
          <p:nvPr/>
        </p:nvSpPr>
        <p:spPr bwMode="auto">
          <a:xfrm>
            <a:off x="444646" y="1221338"/>
            <a:ext cx="82547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Tx/>
            </a:pPr>
            <a:r>
              <a:rPr lang="pt-BR" sz="2000" dirty="0">
                <a:latin typeface="+mn-lt"/>
              </a:rPr>
              <a:t>Desmatamento e Degradação Florestal</a:t>
            </a:r>
          </a:p>
          <a:p>
            <a:pPr eaLnBrk="1" hangingPunct="1">
              <a:buClrTx/>
            </a:pPr>
            <a:r>
              <a:rPr lang="pt-BR" sz="2000" dirty="0">
                <a:latin typeface="+mn-lt"/>
              </a:rPr>
              <a:t>2004 – 2017</a:t>
            </a:r>
            <a:r>
              <a:rPr lang="bg-BG" sz="2000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MODIS/Terra </a:t>
            </a:r>
            <a:r>
              <a:rPr lang="pt-BR" sz="2000" dirty="0" err="1">
                <a:latin typeface="+mn-lt"/>
              </a:rPr>
              <a:t>Aqua</a:t>
            </a:r>
            <a:r>
              <a:rPr lang="bg-BG" sz="2000" dirty="0">
                <a:latin typeface="+mn-lt"/>
              </a:rPr>
              <a:t>,</a:t>
            </a:r>
            <a:r>
              <a:rPr lang="pt-BR" sz="2000" dirty="0">
                <a:latin typeface="+mn-lt"/>
              </a:rPr>
              <a:t> 250 m</a:t>
            </a:r>
            <a:r>
              <a:rPr lang="bg-BG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  <a:r>
              <a:rPr lang="bg-BG" sz="2000" dirty="0">
                <a:latin typeface="+mn-lt"/>
              </a:rPr>
              <a:t>área mínima mapeável </a:t>
            </a:r>
            <a:r>
              <a:rPr lang="pt-BR" sz="2000" dirty="0">
                <a:latin typeface="+mn-lt"/>
              </a:rPr>
              <a:t>&gt;</a:t>
            </a:r>
            <a:r>
              <a:rPr lang="bg-BG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25</a:t>
            </a:r>
            <a:r>
              <a:rPr lang="bg-BG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ha</a:t>
            </a:r>
          </a:p>
          <a:p>
            <a:pPr eaLnBrk="1" hangingPunct="1"/>
            <a:r>
              <a:rPr lang="pt-BR" sz="2000" dirty="0">
                <a:latin typeface="+mn-lt"/>
              </a:rPr>
              <a:t>2014 – </a:t>
            </a:r>
            <a:r>
              <a:rPr lang="bg-BG" sz="2000" dirty="0">
                <a:latin typeface="+mn-lt"/>
              </a:rPr>
              <a:t>hoje:</a:t>
            </a:r>
            <a:r>
              <a:rPr lang="en-US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WFI/CBERS-4</a:t>
            </a:r>
            <a:r>
              <a:rPr lang="bg-BG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64 m</a:t>
            </a:r>
            <a:r>
              <a:rPr lang="bg-BG" sz="2000" dirty="0">
                <a:latin typeface="+mn-lt"/>
              </a:rPr>
              <a:t>, </a:t>
            </a:r>
            <a:r>
              <a:rPr lang="bg-BG" sz="2000" dirty="0"/>
              <a:t>área mínima mapeável </a:t>
            </a:r>
            <a:r>
              <a:rPr lang="pt-BR" sz="2000" dirty="0">
                <a:latin typeface="+mn-lt"/>
              </a:rPr>
              <a:t>&gt;</a:t>
            </a:r>
            <a:r>
              <a:rPr lang="bg-BG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3</a:t>
            </a:r>
            <a:r>
              <a:rPr lang="bg-BG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ha</a:t>
            </a:r>
          </a:p>
        </p:txBody>
      </p:sp>
      <p:pic>
        <p:nvPicPr>
          <p:cNvPr id="5" name="Imagem 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" y="2492896"/>
            <a:ext cx="9144000" cy="3946746"/>
          </a:xfrm>
          <a:prstGeom prst="rect">
            <a:avLst/>
          </a:prstGeom>
        </p:spPr>
      </p:pic>
      <p:sp>
        <p:nvSpPr>
          <p:cNvPr id="6" name="Rectangle 9">
            <a:extLst/>
          </p:cNvPr>
          <p:cNvSpPr>
            <a:spLocks noChangeArrowheads="1"/>
          </p:cNvSpPr>
          <p:nvPr/>
        </p:nvSpPr>
        <p:spPr bwMode="auto">
          <a:xfrm>
            <a:off x="2168225" y="104915"/>
            <a:ext cx="4752528" cy="4437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solidFill>
                  <a:srgbClr val="000099"/>
                </a:solidFill>
                <a:latin typeface="+mj-lt"/>
              </a:rPr>
              <a:t>Projeto DETER </a:t>
            </a:r>
          </a:p>
        </p:txBody>
      </p:sp>
    </p:spTree>
    <p:extLst>
      <p:ext uri="{BB962C8B-B14F-4D97-AF65-F5344CB8AC3E}">
        <p14:creationId xmlns:p14="http://schemas.microsoft.com/office/powerpoint/2010/main" val="352416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439"/>
            <a:ext cx="9144000" cy="5563921"/>
          </a:xfrm>
          <a:prstGeom prst="rect">
            <a:avLst/>
          </a:prstGeom>
        </p:spPr>
      </p:pic>
      <p:sp>
        <p:nvSpPr>
          <p:cNvPr id="27" name="Retângulo 26">
            <a:extLst/>
          </p:cNvPr>
          <p:cNvSpPr/>
          <p:nvPr/>
        </p:nvSpPr>
        <p:spPr>
          <a:xfrm>
            <a:off x="2771800" y="691809"/>
            <a:ext cx="368481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pt-BR" sz="2000" b="1" dirty="0">
                <a:solidFill>
                  <a:srgbClr val="337960"/>
                </a:solidFill>
                <a:latin typeface="+mj-lt"/>
                <a:ea typeface="+mj-ea"/>
                <a:cs typeface="+mj-cs"/>
              </a:rPr>
              <a:t>Monitoramento Contínuo</a:t>
            </a:r>
          </a:p>
        </p:txBody>
      </p:sp>
      <p:sp>
        <p:nvSpPr>
          <p:cNvPr id="28" name="Rectangle 9">
            <a:extLst/>
          </p:cNvPr>
          <p:cNvSpPr>
            <a:spLocks noChangeArrowheads="1"/>
          </p:cNvSpPr>
          <p:nvPr/>
        </p:nvSpPr>
        <p:spPr bwMode="auto">
          <a:xfrm>
            <a:off x="2168225" y="104915"/>
            <a:ext cx="4752528" cy="4437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solidFill>
                  <a:srgbClr val="000099"/>
                </a:solidFill>
                <a:latin typeface="+mj-lt"/>
              </a:rPr>
              <a:t>Projeto DETER </a:t>
            </a:r>
          </a:p>
        </p:txBody>
      </p:sp>
    </p:spTree>
    <p:extLst>
      <p:ext uri="{BB962C8B-B14F-4D97-AF65-F5344CB8AC3E}">
        <p14:creationId xmlns:p14="http://schemas.microsoft.com/office/powerpoint/2010/main" val="49056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" y="1052736"/>
            <a:ext cx="4104818" cy="47914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139952" y="1196752"/>
            <a:ext cx="47890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99"/>
                </a:solidFill>
                <a:latin typeface="+mj-lt"/>
              </a:rPr>
              <a:t>Os sistemas de monitoramento do desmatamento da Amazônia desenvolvidos pelo INPE levaram a um decréscimo de 88% da taxa de desmatamento, de 2004 a 2012, o que pode ser considerada a história de maior sucesso no controle ambiental na última década</a:t>
            </a:r>
          </a:p>
          <a:p>
            <a:pPr algn="ctr"/>
            <a:endParaRPr lang="pt-BR" sz="2800" b="1" dirty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pt-BR" sz="2800" b="1" dirty="0">
                <a:solidFill>
                  <a:srgbClr val="000099"/>
                </a:solidFill>
                <a:latin typeface="+mj-lt"/>
              </a:rPr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903550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460</Words>
  <Application>Microsoft Office PowerPoint</Application>
  <PresentationFormat>Apresentação na tela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굴림</vt:lpstr>
      <vt:lpstr>MS PGothic</vt:lpstr>
      <vt:lpstr>Arial</vt:lpstr>
      <vt:lpstr>Calibri</vt:lpstr>
      <vt:lpstr>DejaVu Sans</vt:lpstr>
      <vt:lpstr>Humnst777 BT</vt:lpstr>
      <vt:lpstr>Tahoma</vt:lpstr>
      <vt:lpstr>Times New Roman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galvao</dc:creator>
  <cp:lastModifiedBy>Cláudia Regina de Farias E Leitão</cp:lastModifiedBy>
  <cp:revision>225</cp:revision>
  <dcterms:created xsi:type="dcterms:W3CDTF">2012-05-11T11:18:12Z</dcterms:created>
  <dcterms:modified xsi:type="dcterms:W3CDTF">2019-09-18T19:00:20Z</dcterms:modified>
</cp:coreProperties>
</file>