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2E92-9AA6-42A1-89B5-836D6A79266F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414B-922A-417B-8FD0-77C832907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47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414B-922A-417B-8FD0-77C83290758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58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 hidden="1"/>
          <p:cNvSpPr/>
          <p:nvPr/>
        </p:nvSpPr>
        <p:spPr>
          <a:xfrm>
            <a:off x="11292840" y="0"/>
            <a:ext cx="913680" cy="685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0" y="0"/>
            <a:ext cx="45648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1292840" y="0"/>
            <a:ext cx="913680" cy="685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1292840" y="0"/>
            <a:ext cx="913680" cy="685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292840" y="0"/>
            <a:ext cx="913680" cy="685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85800" y="2275200"/>
            <a:ext cx="11129400" cy="33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r">
              <a:lnSpc>
                <a:spcPct val="85000"/>
              </a:lnSpc>
            </a:pPr>
            <a:r>
              <a:rPr lang="pt-BR" sz="4800" b="1" strike="noStrike" spc="-52">
                <a:solidFill>
                  <a:srgbClr val="FFFFFF"/>
                </a:solidFill>
                <a:latin typeface="Century Schoolbook"/>
              </a:rPr>
              <a:t>OBSERVATORIO DA DIVERSIDADE CULTURAL</a:t>
            </a:r>
            <a:r>
              <a:t/>
            </a:r>
            <a:br/>
            <a:r>
              <a:t/>
            </a:r>
            <a:br/>
            <a:r>
              <a:rPr lang="pt-BR" sz="2800" b="0" strike="noStrike" spc="-52">
                <a:solidFill>
                  <a:srgbClr val="FFFFFF"/>
                </a:solidFill>
                <a:latin typeface="Century Schoolbook"/>
              </a:rPr>
              <a:t>José Marcio Barros</a:t>
            </a:r>
            <a:r>
              <a:t/>
            </a:r>
            <a:br/>
            <a:r>
              <a:rPr lang="pt-BR" sz="2800" b="0" strike="noStrike" spc="-52">
                <a:solidFill>
                  <a:srgbClr val="FFFFFF"/>
                </a:solidFill>
                <a:latin typeface="Century Schoolbook"/>
              </a:rPr>
              <a:t>UEMG/PUC Minas/UFba </a:t>
            </a:r>
            <a:r>
              <a:t/>
            </a:r>
            <a:br/>
            <a:r>
              <a:rPr lang="pt-BR" sz="2800" b="0" strike="noStrike" spc="-52">
                <a:solidFill>
                  <a:srgbClr val="FFFFFF"/>
                </a:solidFill>
                <a:latin typeface="Century Schoolbook"/>
              </a:rPr>
              <a:t>josemarciobarros@gmail.com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714760" y="5788080"/>
            <a:ext cx="7890480" cy="10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200" b="1" strike="noStrike" spc="7">
                <a:solidFill>
                  <a:srgbClr val="FFFF00"/>
                </a:solidFill>
                <a:latin typeface="Century Schoolbook"/>
              </a:rPr>
              <a:t>www.observatoriodadiversidade.org.br</a:t>
            </a:r>
            <a:endParaRPr lang="pt-BR" sz="2200" b="0" strike="noStrike" spc="-1">
              <a:latin typeface="Arial"/>
            </a:endParaRPr>
          </a:p>
        </p:txBody>
      </p:sp>
      <p:pic>
        <p:nvPicPr>
          <p:cNvPr id="159" name="Imagem 4"/>
          <p:cNvPicPr/>
          <p:nvPr/>
        </p:nvPicPr>
        <p:blipFill>
          <a:blip r:embed="rId2"/>
          <a:stretch/>
        </p:blipFill>
        <p:spPr>
          <a:xfrm>
            <a:off x="8762760" y="660240"/>
            <a:ext cx="2554920" cy="100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99880" y="1296000"/>
            <a:ext cx="10700640" cy="46638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  <a:effectLst>
            <a:outerShdw dist="1512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1800" b="0" strike="noStrike" spc="-1" dirty="0">
              <a:latin typeface="Arial"/>
            </a:endParaRPr>
          </a:p>
          <a:p>
            <a:pPr marL="216000" indent="-216000"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FFFFFF"/>
              </a:buClr>
              <a:buFont typeface="Wingdings" charset="2"/>
              <a:buChar char=""/>
            </a:pPr>
            <a:r>
              <a:rPr lang="pt-BR" sz="3600" b="1" strike="noStrike" spc="7" dirty="0">
                <a:solidFill>
                  <a:srgbClr val="FFFFFF"/>
                </a:solidFill>
                <a:latin typeface="Century Schoolbook"/>
              </a:rPr>
              <a:t>	</a:t>
            </a:r>
            <a:r>
              <a:rPr lang="pt-BR" sz="2800" b="1" strike="noStrike" spc="7" dirty="0">
                <a:solidFill>
                  <a:srgbClr val="FFFFFF"/>
                </a:solidFill>
                <a:latin typeface="Century Schoolbook"/>
              </a:rPr>
              <a:t>Compartilhar o conhecimento para 		   	apropriação pela sociedade</a:t>
            </a:r>
            <a:r>
              <a:rPr lang="pt-BR" sz="2800" b="1" strike="noStrike" spc="7" dirty="0" smtClean="0">
                <a:solidFill>
                  <a:srgbClr val="FFFFFF"/>
                </a:solidFill>
                <a:latin typeface="Century Schoolbook"/>
              </a:rPr>
              <a:t>;</a:t>
            </a: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FFFFFF"/>
              </a:buClr>
            </a:pPr>
            <a:endParaRPr lang="pt-BR" sz="2800" b="0" strike="noStrike" spc="-1" dirty="0">
              <a:latin typeface="Arial"/>
            </a:endParaRPr>
          </a:p>
          <a:p>
            <a:pPr marL="216000" indent="-216000"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FFFFFF"/>
              </a:buClr>
              <a:buFont typeface="Wingdings" charset="2"/>
              <a:buChar char=""/>
            </a:pPr>
            <a:r>
              <a:rPr lang="pt-BR" sz="2800" b="1" strike="noStrike" spc="7" dirty="0">
                <a:solidFill>
                  <a:srgbClr val="FFFFFF"/>
                </a:solidFill>
                <a:latin typeface="Century Schoolbook"/>
              </a:rPr>
              <a:t> Consolidar trabalho em rede para viabilizar a troca de informações, a comparação e a cooperação</a:t>
            </a:r>
            <a:r>
              <a:rPr lang="pt-BR" sz="2800" b="1" strike="noStrike" spc="7" dirty="0" smtClean="0">
                <a:solidFill>
                  <a:srgbClr val="FFFFFF"/>
                </a:solidFill>
                <a:latin typeface="Century Schoolbook"/>
              </a:rPr>
              <a:t>;</a:t>
            </a: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FFFFFF"/>
              </a:buClr>
            </a:pPr>
            <a:endParaRPr lang="pt-BR" sz="2800" b="0" strike="noStrike" spc="-1" dirty="0">
              <a:latin typeface="Arial"/>
            </a:endParaRPr>
          </a:p>
          <a:p>
            <a:pPr marL="216000" indent="-216000"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FFFFFF"/>
              </a:buClr>
              <a:buFont typeface="Wingdings" charset="2"/>
              <a:buChar char=""/>
            </a:pPr>
            <a:r>
              <a:rPr lang="pt-BR" sz="2800" b="1" strike="noStrike" spc="7" dirty="0">
                <a:solidFill>
                  <a:srgbClr val="FFFFFF"/>
                </a:solidFill>
                <a:latin typeface="Century Schoolbook"/>
              </a:rPr>
              <a:t> BUSCAR FINANCIAMENTO PARA AS SUAS ATIVIDADES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299880" y="0"/>
            <a:ext cx="10057680" cy="16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cap="all" spc="-1">
                <a:solidFill>
                  <a:srgbClr val="000000"/>
                </a:solidFill>
                <a:latin typeface="Century Schoolbook"/>
                <a:ea typeface="DejaVu Sans"/>
              </a:rPr>
              <a:t>DESAFIO DOS ObservatórioS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145520" y="3212280"/>
            <a:ext cx="163872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17200" b="0" strike="noStrike" spc="-52">
                <a:solidFill>
                  <a:srgbClr val="FFFFFF"/>
                </a:solidFill>
                <a:latin typeface="Century Schoolbook"/>
                <a:ea typeface="ＭＳ Ｐゴシック"/>
              </a:rPr>
              <a:t>1</a:t>
            </a:r>
            <a:endParaRPr lang="pt-BR" sz="172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752400" y="648000"/>
            <a:ext cx="11076840" cy="259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>
                <a:solidFill>
                  <a:srgbClr val="FFFFFF"/>
                </a:solidFill>
                <a:latin typeface="Century Schoolbook"/>
              </a:rPr>
              <a:t>Observatório da Diversidade Cultural ODC 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200" b="0" strike="noStrike" spc="7">
                <a:solidFill>
                  <a:srgbClr val="BFBFBF"/>
                </a:solidFill>
                <a:latin typeface="Century Schoolbook"/>
              </a:rPr>
              <a:t> 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>
              <a:latin typeface="Arial"/>
            </a:endParaRPr>
          </a:p>
        </p:txBody>
      </p:sp>
      <p:pic>
        <p:nvPicPr>
          <p:cNvPr id="196" name="Imagem 1"/>
          <p:cNvPicPr/>
          <p:nvPr/>
        </p:nvPicPr>
        <p:blipFill>
          <a:blip r:embed="rId2"/>
          <a:stretch/>
        </p:blipFill>
        <p:spPr>
          <a:xfrm>
            <a:off x="8322120" y="3862800"/>
            <a:ext cx="2631600" cy="244188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2785320" y="3714840"/>
            <a:ext cx="843660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 lnSpcReduction="20000"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400" b="0" strike="noStrike" spc="7">
                <a:solidFill>
                  <a:srgbClr val="BFBFBF"/>
                </a:solidFill>
                <a:latin typeface="Century Schoolbook"/>
                <a:ea typeface="DejaVu Sans"/>
              </a:rPr>
              <a:t>  </a:t>
            </a:r>
            <a:r>
              <a:rPr lang="pt-BR" sz="4400" b="1" strike="noStrike" spc="7">
                <a:solidFill>
                  <a:srgbClr val="FFFFFF"/>
                </a:solidFill>
                <a:latin typeface="Century Schoolbook"/>
                <a:ea typeface="DejaVu Sans"/>
              </a:rPr>
              <a:t>Antecedentes </a:t>
            </a:r>
            <a:endParaRPr lang="pt-BR" sz="44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400" b="1" strike="noStrike" spc="7">
                <a:solidFill>
                  <a:srgbClr val="FFFFFF"/>
                </a:solidFill>
                <a:latin typeface="Century Schoolbook"/>
                <a:ea typeface="DejaVu Sans"/>
              </a:rPr>
              <a:t> 2003</a:t>
            </a:r>
            <a:endParaRPr lang="pt-BR" sz="44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4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200" b="0" strike="noStrike" spc="7">
                <a:solidFill>
                  <a:srgbClr val="BFBFBF"/>
                </a:solidFill>
                <a:latin typeface="Century Schoolbook"/>
                <a:ea typeface="DejaVu Sans"/>
              </a:rPr>
              <a:t> 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62080" y="544680"/>
            <a:ext cx="10514880" cy="22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200" b="1" strike="noStrike" spc="7">
                <a:solidFill>
                  <a:srgbClr val="000000"/>
                </a:solidFill>
                <a:latin typeface="Tahoma"/>
                <a:ea typeface="Tahoma"/>
              </a:rPr>
              <a:t>Programa Pensar e Agir com a Cultura, cujo objetivo é capacitar seus participantes na relação entre desenvolvimento, diversidade e gestão cultural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8704080" y="3743640"/>
            <a:ext cx="2172960" cy="201636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689400" y="3744000"/>
            <a:ext cx="7571160" cy="1926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28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Em 15 anos de existência, formou mais de 3.500 pessoas em MG e outros estados. 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27480" y="147600"/>
            <a:ext cx="163872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17200" b="0" strike="noStrike" spc="-52">
                <a:solidFill>
                  <a:srgbClr val="FFFFFF"/>
                </a:solidFill>
                <a:latin typeface="Century Schoolbook"/>
                <a:ea typeface="ＭＳ Ｐゴシック"/>
              </a:rPr>
              <a:t>2</a:t>
            </a:r>
            <a:endParaRPr lang="pt-BR" sz="172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266920" y="464040"/>
            <a:ext cx="843660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800" b="1" strike="noStrike" spc="7" dirty="0">
                <a:solidFill>
                  <a:srgbClr val="FFFFFF"/>
                </a:solidFill>
                <a:latin typeface="Century Schoolbook"/>
              </a:rPr>
              <a:t>Início das atividades – 2005</a:t>
            </a:r>
            <a:endParaRPr lang="pt-BR" sz="48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8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8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800" b="0" strike="noStrike" spc="-1" dirty="0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1414800" y="3686040"/>
            <a:ext cx="3478320" cy="2766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rgbClr val="8DA5B5"/>
            </a:solidFill>
            <a:round/>
          </a:ln>
          <a:effectLst>
            <a:outerShdw blurRad="50800" dist="15120" dir="5400000" algn="tl" rotWithShape="0">
              <a:srgbClr val="000000">
                <a:alpha val="7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2 Seminários: antes e logo após a votação da Convenção da UNESCO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7610040" y="4077720"/>
            <a:ext cx="2879280" cy="2344680"/>
          </a:xfrm>
          <a:prstGeom prst="ellipse">
            <a:avLst/>
          </a:prstGeom>
          <a:solidFill>
            <a:schemeClr val="tx1"/>
          </a:solidFill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Parceria GERM</a:t>
            </a:r>
            <a:endParaRPr lang="pt-BR" sz="2400" b="1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MINC</a:t>
            </a:r>
            <a:endParaRPr lang="pt-BR" sz="2400" b="1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PUC Minas</a:t>
            </a:r>
            <a:endParaRPr lang="pt-BR" sz="2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7027560" y="1986120"/>
            <a:ext cx="3675960" cy="201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25560" dir="5400000" algn="tl" rotWithShape="0">
              <a:srgbClr val="000000">
                <a:alpha val="5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33ª Conferência Geral da ONU (realizada em Paris, de 03 a 21 de outubro de 2005).</a:t>
            </a:r>
            <a:endParaRPr lang="pt-BR" sz="2400" b="1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43680" y="331200"/>
            <a:ext cx="163872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17200" b="0" strike="noStrike" spc="-52">
                <a:solidFill>
                  <a:srgbClr val="FFFFFF"/>
                </a:solidFill>
                <a:latin typeface="Century Schoolbook"/>
                <a:ea typeface="ＭＳ Ｐゴシック"/>
              </a:rPr>
              <a:t>3</a:t>
            </a:r>
            <a:endParaRPr lang="pt-BR" sz="172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066760" y="553320"/>
            <a:ext cx="843660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200" b="1" strike="noStrike" spc="7" dirty="0">
                <a:solidFill>
                  <a:srgbClr val="FFFFFF"/>
                </a:solidFill>
                <a:latin typeface="Century Schoolbook"/>
              </a:rPr>
              <a:t>Motivadores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6545160" y="331200"/>
            <a:ext cx="4584240" cy="28123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rgbClr val="6C6C71"/>
            </a:solidFill>
            <a:round/>
          </a:ln>
          <a:effectLst>
            <a:outerShdw blurRad="50800" dist="15120" dir="5400000" algn="tl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 smtClean="0">
                <a:solidFill>
                  <a:srgbClr val="FFFFFF"/>
                </a:solidFill>
                <a:latin typeface="Century Gothic" pitchFamily="34" charset="0"/>
                <a:ea typeface="Tahoma"/>
              </a:rPr>
              <a:t>1 </a:t>
            </a:r>
            <a:r>
              <a:rPr lang="pt-BR" sz="2800" b="1" strike="noStrike" spc="-1" dirty="0">
                <a:solidFill>
                  <a:srgbClr val="FFFFFF"/>
                </a:solidFill>
                <a:latin typeface="Century Gothic" pitchFamily="34" charset="0"/>
                <a:ea typeface="Tahoma"/>
              </a:rPr>
              <a:t>– Difusão da Convenção </a:t>
            </a:r>
            <a:r>
              <a:rPr lang="pt-BR" sz="2800" b="1" strike="noStrike" spc="-1" dirty="0" smtClean="0">
                <a:solidFill>
                  <a:srgbClr val="FFFFFF"/>
                </a:solidFill>
                <a:latin typeface="Century Gothic" pitchFamily="34" charset="0"/>
                <a:ea typeface="Tahoma"/>
              </a:rPr>
              <a:t>da Unesco como </a:t>
            </a:r>
            <a:r>
              <a:rPr lang="pt-BR" sz="2800" b="1" strike="noStrike" spc="-1" dirty="0">
                <a:solidFill>
                  <a:srgbClr val="FFFFFF"/>
                </a:solidFill>
                <a:latin typeface="Century Gothic" pitchFamily="34" charset="0"/>
                <a:ea typeface="Tahoma"/>
              </a:rPr>
              <a:t>agenda politica internacional</a:t>
            </a:r>
            <a:endParaRPr lang="pt-BR" sz="2800" b="0" strike="noStrike" spc="-1" dirty="0">
              <a:latin typeface="Century Gothic" pitchFamily="34" charset="0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6724440" y="3366360"/>
            <a:ext cx="4404960" cy="31766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rgbClr val="B5A084"/>
            </a:solidFill>
            <a:round/>
          </a:ln>
          <a:effectLst>
            <a:outerShdw blurRad="50800" dist="15120" dir="5400000" algn="tl" rotWithShape="0">
              <a:srgbClr val="000000">
                <a:alpha val="7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3 – Crítica ao “mito da diversidade cultural brasileira"</a:t>
            </a:r>
            <a:endParaRPr lang="pt-BR" sz="2800" b="1" strike="noStrike" spc="-1" dirty="0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1463400" y="3620160"/>
            <a:ext cx="4493520" cy="292284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50800" dist="15120" dir="5400000" algn="tl" rotWithShape="0">
              <a:srgbClr val="000000">
                <a:alpha val="7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2 – Engajamento da Sociedade Civil na implementação da Convenção da Unesco</a:t>
            </a: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798840" y="1396080"/>
            <a:ext cx="163872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17200" b="0" strike="noStrike" spc="-52">
                <a:solidFill>
                  <a:srgbClr val="FFFFFF"/>
                </a:solidFill>
                <a:latin typeface="Century Schoolbook"/>
                <a:ea typeface="ＭＳ Ｐゴシック"/>
              </a:rPr>
              <a:t>4</a:t>
            </a:r>
            <a:endParaRPr lang="pt-BR" sz="172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124000" y="683640"/>
            <a:ext cx="843660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200" b="1" strike="noStrike" spc="7" dirty="0">
                <a:solidFill>
                  <a:srgbClr val="FFFFFF"/>
                </a:solidFill>
                <a:latin typeface="Century Schoolbook"/>
              </a:rPr>
              <a:t>Desenho institucional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7294320" y="226080"/>
            <a:ext cx="3478320" cy="2590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ONG</a:t>
            </a:r>
            <a:endParaRPr lang="pt-BR" sz="36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3447360" y="3647160"/>
            <a:ext cx="3478320" cy="2590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GRUPO DE PESQUISA</a:t>
            </a:r>
            <a:endParaRPr lang="pt-BR" sz="36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CNPQ</a:t>
            </a:r>
            <a:endParaRPr lang="pt-BR" sz="36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752760" y="385200"/>
            <a:ext cx="163872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17200" b="0" strike="noStrike" spc="-52">
                <a:solidFill>
                  <a:srgbClr val="FFFFFF"/>
                </a:solidFill>
                <a:latin typeface="Century Schoolbook"/>
                <a:ea typeface="ＭＳ Ｐゴシック"/>
              </a:rPr>
              <a:t>5</a:t>
            </a:r>
            <a:endParaRPr lang="pt-BR" sz="172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438280" y="1626480"/>
            <a:ext cx="843660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>
                <a:solidFill>
                  <a:srgbClr val="FFFFFF"/>
                </a:solidFill>
                <a:latin typeface="Century Schoolbook"/>
              </a:rPr>
              <a:t>Atuação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5938200" y="214200"/>
            <a:ext cx="2879280" cy="2006640"/>
          </a:xfrm>
          <a:prstGeom prst="frame">
            <a:avLst>
              <a:gd name="adj1" fmla="val 125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Formação</a:t>
            </a:r>
            <a:endParaRPr lang="pt-BR" sz="3200" b="1" strike="noStrike" spc="-1" dirty="0"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1017000" y="4388400"/>
            <a:ext cx="3350808" cy="2026440"/>
          </a:xfrm>
          <a:prstGeom prst="frame">
            <a:avLst>
              <a:gd name="adj1" fmla="val 125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7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Conhecimento</a:t>
            </a:r>
            <a:endParaRPr lang="pt-BR" sz="2700" b="1" strike="noStrike" spc="-1" dirty="0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4851360" y="2921760"/>
            <a:ext cx="3188856" cy="2192040"/>
          </a:xfrm>
          <a:prstGeom prst="frame">
            <a:avLst>
              <a:gd name="adj1" fmla="val 125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Informação</a:t>
            </a:r>
            <a:endParaRPr lang="pt-BR" sz="3200" b="1" strike="noStrike" spc="-1" dirty="0"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8670240" y="4525200"/>
            <a:ext cx="3073680" cy="2026440"/>
          </a:xfrm>
          <a:prstGeom prst="frame">
            <a:avLst>
              <a:gd name="adj1" fmla="val 125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7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Consultoria</a:t>
            </a:r>
            <a:endParaRPr lang="pt-BR" sz="27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261800" y="758880"/>
            <a:ext cx="9417600" cy="40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7200" b="0" strike="noStrike" spc="-52">
                <a:solidFill>
                  <a:srgbClr val="FFFFFF"/>
                </a:solidFill>
                <a:latin typeface="Century Schoolbook"/>
              </a:rPr>
              <a:t>Informação</a:t>
            </a:r>
            <a:r>
              <a:t/>
            </a:r>
            <a:br/>
            <a:endParaRPr lang="pt-BR" sz="72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009960" y="2617920"/>
            <a:ext cx="8436600" cy="27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10000"/>
          </a:bodyPr>
          <a:lstStyle/>
          <a:p>
            <a:pPr algn="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>
                <a:solidFill>
                  <a:srgbClr val="FFFFFF"/>
                </a:solidFill>
                <a:latin typeface="Century Schoolbook"/>
              </a:rPr>
              <a:t>Site</a:t>
            </a:r>
            <a:endParaRPr lang="pt-BR" sz="4000" b="0" strike="noStrike" spc="-1">
              <a:latin typeface="Arial"/>
            </a:endParaRPr>
          </a:p>
          <a:p>
            <a:pPr algn="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>
                <a:solidFill>
                  <a:srgbClr val="FFFFFF"/>
                </a:solidFill>
                <a:latin typeface="Century Schoolbook"/>
              </a:rPr>
              <a:t>Redes Sociais</a:t>
            </a:r>
            <a:endParaRPr lang="pt-BR" sz="4000" b="0" strike="noStrike" spc="-1">
              <a:latin typeface="Arial"/>
            </a:endParaRPr>
          </a:p>
          <a:p>
            <a:pPr algn="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>
                <a:solidFill>
                  <a:srgbClr val="FFFFFF"/>
                </a:solidFill>
                <a:latin typeface="Century Schoolbook"/>
              </a:rPr>
              <a:t>Boletim Bimensal</a:t>
            </a:r>
            <a:endParaRPr lang="pt-BR" sz="4000" b="0" strike="noStrike" spc="-1">
              <a:latin typeface="Arial"/>
            </a:endParaRPr>
          </a:p>
          <a:p>
            <a:pPr algn="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>
                <a:solidFill>
                  <a:srgbClr val="FFFFFF"/>
                </a:solidFill>
                <a:latin typeface="Century Schoolbook"/>
              </a:rPr>
              <a:t>Seminários/eventos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00000" y="1432080"/>
            <a:ext cx="10117800" cy="30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7200" b="0" strike="noStrike" spc="-52">
                <a:solidFill>
                  <a:srgbClr val="FFFFFF"/>
                </a:solidFill>
                <a:latin typeface="Century Schoolbook"/>
              </a:rPr>
              <a:t>Formação</a:t>
            </a:r>
            <a:r>
              <a:t/>
            </a:r>
            <a:br/>
            <a:endParaRPr lang="pt-BR" sz="72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614920" y="1626480"/>
            <a:ext cx="5528520" cy="473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0" strike="noStrike" spc="7" dirty="0">
                <a:solidFill>
                  <a:srgbClr val="FFFFFF"/>
                </a:solidFill>
                <a:latin typeface="Century Schoolbook"/>
                <a:ea typeface="ＭＳ Ｐゴシック"/>
              </a:rPr>
              <a:t>Cursos de formação de gestores culturais ( 80 a 120 </a:t>
            </a:r>
            <a:r>
              <a:rPr lang="pt-BR" sz="2600" b="0" strike="noStrike" spc="7" dirty="0" err="1">
                <a:solidFill>
                  <a:srgbClr val="FFFFFF"/>
                </a:solidFill>
                <a:latin typeface="Century Schoolbook"/>
                <a:ea typeface="ＭＳ Ｐゴシック"/>
              </a:rPr>
              <a:t>hs</a:t>
            </a:r>
            <a:r>
              <a:rPr lang="pt-BR" sz="2600" b="0" strike="noStrike" spc="7" dirty="0">
                <a:solidFill>
                  <a:srgbClr val="FFFFFF"/>
                </a:solidFill>
                <a:latin typeface="Century Schoolbook"/>
                <a:ea typeface="ＭＳ Ｐゴシック"/>
              </a:rPr>
              <a:t>)</a:t>
            </a:r>
            <a:endParaRPr lang="pt-B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0" strike="noStrike" spc="7" dirty="0" smtClean="0">
                <a:solidFill>
                  <a:srgbClr val="FFFFFF"/>
                </a:solidFill>
                <a:latin typeface="Century Schoolbook"/>
                <a:ea typeface="ＭＳ Ｐゴシック"/>
              </a:rPr>
              <a:t>Oficinas: </a:t>
            </a:r>
            <a:r>
              <a:rPr lang="pt-BR" sz="2600" b="0" strike="noStrike" spc="7" dirty="0">
                <a:solidFill>
                  <a:srgbClr val="FFFFFF"/>
                </a:solidFill>
                <a:latin typeface="Century Schoolbook"/>
                <a:ea typeface="ＭＳ Ｐゴシック"/>
              </a:rPr>
              <a:t>Memoria, Mapeamentos, Comunicação e diversidade </a:t>
            </a:r>
            <a:r>
              <a:rPr lang="pt-BR" sz="2600" b="0" strike="noStrike" spc="7" dirty="0" smtClean="0">
                <a:solidFill>
                  <a:srgbClr val="FFFFFF"/>
                </a:solidFill>
                <a:latin typeface="Century Schoolbook"/>
                <a:ea typeface="ＭＳ Ｐゴシック"/>
              </a:rPr>
              <a:t>cultural  (24 horas)</a:t>
            </a:r>
            <a:endParaRPr lang="pt-B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0" strike="noStrike" spc="7" dirty="0" smtClean="0">
                <a:solidFill>
                  <a:srgbClr val="FFFFFF"/>
                </a:solidFill>
                <a:latin typeface="Century Schoolbook"/>
                <a:ea typeface="ＭＳ Ｐゴシック"/>
              </a:rPr>
              <a:t>Cursos </a:t>
            </a:r>
            <a:r>
              <a:rPr lang="pt-BR" sz="2600" b="0" strike="noStrike" spc="7" dirty="0">
                <a:solidFill>
                  <a:srgbClr val="FFFFFF"/>
                </a:solidFill>
                <a:latin typeface="Century Schoolbook"/>
                <a:ea typeface="ＭＳ Ｐゴシック"/>
              </a:rPr>
              <a:t>de aprofundamento </a:t>
            </a:r>
            <a:endParaRPr lang="pt-BR" sz="2600" b="0" strike="noStrike" spc="7" dirty="0" smtClean="0">
              <a:solidFill>
                <a:srgbClr val="FFFFFF"/>
              </a:solidFill>
              <a:latin typeface="Century Schoolbook"/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0" strike="noStrike" spc="7" dirty="0" smtClean="0">
                <a:solidFill>
                  <a:srgbClr val="FFFFFF"/>
                </a:solidFill>
                <a:latin typeface="Century Schoolbook"/>
                <a:ea typeface="ＭＳ Ｐゴシック"/>
              </a:rPr>
              <a:t>			(120 </a:t>
            </a:r>
            <a:r>
              <a:rPr lang="pt-BR" sz="2600" b="0" strike="noStrike" spc="7" dirty="0">
                <a:solidFill>
                  <a:srgbClr val="FFFFFF"/>
                </a:solidFill>
                <a:latin typeface="Century Schoolbook"/>
                <a:ea typeface="ＭＳ Ｐゴシック"/>
              </a:rPr>
              <a:t>horas) </a:t>
            </a:r>
            <a:endParaRPr lang="pt-B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900000" y="1432080"/>
            <a:ext cx="10117800" cy="30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4800" b="1" strike="noStrike" spc="-52" dirty="0">
                <a:solidFill>
                  <a:srgbClr val="FFFFFF"/>
                </a:solidFill>
                <a:latin typeface="Century Schoolbook"/>
              </a:rPr>
              <a:t>CONHECIMENTO</a:t>
            </a:r>
            <a:r>
              <a:rPr b="1" dirty="0"/>
              <a:t/>
            </a:r>
            <a:br>
              <a:rPr b="1" dirty="0"/>
            </a:br>
            <a:endParaRPr lang="pt-BR" sz="7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285920" y="298440"/>
            <a:ext cx="10057680" cy="16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spc="-52">
                <a:solidFill>
                  <a:srgbClr val="000000"/>
                </a:solidFill>
                <a:latin typeface="Arial"/>
              </a:rPr>
              <a:t>O QUE SÃO OBSERVATÓRIOS </a:t>
            </a:r>
            <a:r>
              <a:rPr lang="pt-BR" sz="4400" b="1" strike="noStrike" spc="-52">
                <a:solidFill>
                  <a:srgbClr val="000000"/>
                </a:solidFill>
                <a:latin typeface="Berlin Sans FB Demi"/>
              </a:rPr>
              <a:t>?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928800" y="2948760"/>
            <a:ext cx="9841680" cy="226116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25560" dir="5400000">
              <a:srgbClr val="000000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600" b="1" strike="noStrike" spc="7">
                <a:solidFill>
                  <a:srgbClr val="FFFFFF"/>
                </a:solidFill>
                <a:latin typeface="Tahoma"/>
                <a:ea typeface="Tahoma"/>
              </a:rPr>
              <a:t>São modelos organizacionais voltados ao trabalho com a produção, recolhimento, tratamento e disponibilização de informações.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745200" y="224640"/>
            <a:ext cx="10955520" cy="595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 dirty="0">
                <a:solidFill>
                  <a:srgbClr val="FFFFFF"/>
                </a:solidFill>
                <a:latin typeface="Century Schoolbook"/>
              </a:rPr>
              <a:t>Pesquisas </a:t>
            </a:r>
            <a:r>
              <a:rPr lang="pt-BR" sz="4000" b="1" spc="7" dirty="0" smtClean="0">
                <a:solidFill>
                  <a:srgbClr val="FFFFFF"/>
                </a:solidFill>
                <a:latin typeface="Century Schoolbook"/>
              </a:rPr>
              <a:t>recentes </a:t>
            </a:r>
            <a:r>
              <a:rPr lang="pt-BR" sz="4000" b="1" strike="noStrike" spc="7" dirty="0" smtClean="0">
                <a:solidFill>
                  <a:srgbClr val="FFFFFF"/>
                </a:solidFill>
                <a:latin typeface="Century Schoolbook"/>
              </a:rPr>
              <a:t>finalizadas</a:t>
            </a:r>
            <a:endParaRPr lang="pt-BR" sz="4000" b="1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1" strike="noStrike" spc="7" dirty="0" smtClean="0">
              <a:solidFill>
                <a:srgbClr val="FFFFFF"/>
              </a:solidFill>
              <a:latin typeface="Century Schoolbook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1" strike="noStrike" spc="7" dirty="0" smtClean="0">
                <a:solidFill>
                  <a:srgbClr val="FFFFFF"/>
                </a:solidFill>
                <a:latin typeface="Century Schoolbook"/>
              </a:rPr>
              <a:t>Políticas </a:t>
            </a: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para a diversidade cultural em Belo Horizonte  - 2013</a:t>
            </a:r>
            <a:endParaRPr lang="pt-BR" sz="2600" b="1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1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Culturas populares, tradicionais e </a:t>
            </a:r>
            <a:r>
              <a:rPr lang="pt-BR" sz="2600" b="1" strike="noStrike" spc="7" dirty="0" err="1">
                <a:solidFill>
                  <a:srgbClr val="FFFFFF"/>
                </a:solidFill>
                <a:latin typeface="Century Schoolbook"/>
              </a:rPr>
              <a:t>identitárias</a:t>
            </a: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 em Sabará – 2014</a:t>
            </a:r>
            <a:endParaRPr lang="pt-BR" sz="2600" b="1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1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Participação social, processos de consulta e deliberação públicas nas interfaces da cultura e da comunicação: uma aproximação comparativa a processos no nível nacional, estadual e municipal. 2016/2017</a:t>
            </a:r>
            <a:endParaRPr lang="pt-BR" sz="2600" b="1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9270000" y="366804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Imagem 2"/>
          <p:cNvPicPr/>
          <p:nvPr/>
        </p:nvPicPr>
        <p:blipFill>
          <a:blip r:embed="rId2"/>
          <a:stretch/>
        </p:blipFill>
        <p:spPr>
          <a:xfrm>
            <a:off x="3143672" y="6084489"/>
            <a:ext cx="835200" cy="677160"/>
          </a:xfrm>
          <a:prstGeom prst="rect">
            <a:avLst/>
          </a:prstGeom>
          <a:ln>
            <a:noFill/>
          </a:ln>
        </p:spPr>
      </p:pic>
      <p:pic>
        <p:nvPicPr>
          <p:cNvPr id="233" name="Imagem 3"/>
          <p:cNvPicPr/>
          <p:nvPr/>
        </p:nvPicPr>
        <p:blipFill>
          <a:blip r:embed="rId3"/>
          <a:stretch/>
        </p:blipFill>
        <p:spPr>
          <a:xfrm>
            <a:off x="1415480" y="6112749"/>
            <a:ext cx="1400400" cy="62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745200" y="224640"/>
            <a:ext cx="10955520" cy="595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000" b="1" strike="noStrike" spc="7" dirty="0">
                <a:solidFill>
                  <a:srgbClr val="FFFFFF"/>
                </a:solidFill>
                <a:latin typeface="Century Schoolbook"/>
              </a:rPr>
              <a:t>Pesquisas </a:t>
            </a:r>
            <a:r>
              <a:rPr lang="pt-BR" sz="4000" b="1" strike="noStrike" spc="7" dirty="0" smtClean="0">
                <a:solidFill>
                  <a:srgbClr val="FFFFFF"/>
                </a:solidFill>
                <a:latin typeface="Century Schoolbook"/>
              </a:rPr>
              <a:t>recentes finalizadas</a:t>
            </a:r>
            <a:endParaRPr lang="pt-BR" sz="40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0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Comunicação e Cultura: Um estudo sobre a participação social e as proposições em processos de consulta e deliberação públicas. 2016/2017 </a:t>
            </a: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 </a:t>
            </a: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A Convenção da Unesco e as políticas para a diversidade cultural no espaço latino americano. 2017</a:t>
            </a: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2600" b="1" strike="noStrike" spc="7" dirty="0">
                <a:solidFill>
                  <a:srgbClr val="FFFFFF"/>
                </a:solidFill>
                <a:latin typeface="Century Schoolbook"/>
              </a:rPr>
              <a:t>Mediação em instituições de arte e cultura e a diversidade cultural: um estudo comparativo – 2017/2018</a:t>
            </a: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600" b="0" strike="noStrike" spc="-1" dirty="0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9270000" y="366804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Imagem 2"/>
          <p:cNvPicPr/>
          <p:nvPr/>
        </p:nvPicPr>
        <p:blipFill>
          <a:blip r:embed="rId3"/>
          <a:stretch/>
        </p:blipFill>
        <p:spPr>
          <a:xfrm>
            <a:off x="2999656" y="6157477"/>
            <a:ext cx="835200" cy="677160"/>
          </a:xfrm>
          <a:prstGeom prst="rect">
            <a:avLst/>
          </a:prstGeom>
          <a:ln>
            <a:noFill/>
          </a:ln>
        </p:spPr>
      </p:pic>
      <p:pic>
        <p:nvPicPr>
          <p:cNvPr id="237" name="Imagem 3"/>
          <p:cNvPicPr/>
          <p:nvPr/>
        </p:nvPicPr>
        <p:blipFill>
          <a:blip r:embed="rId4"/>
          <a:stretch/>
        </p:blipFill>
        <p:spPr>
          <a:xfrm>
            <a:off x="1271464" y="6179040"/>
            <a:ext cx="1400400" cy="62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945360" y="1524600"/>
            <a:ext cx="10183680" cy="4796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1800" b="0" strike="noStrike" spc="-1" dirty="0">
              <a:latin typeface="Arial"/>
            </a:endParaRPr>
          </a:p>
          <a:p>
            <a:pPr marL="343080" indent="-342360" algn="just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/>
              <a:buChar char="•"/>
            </a:pPr>
            <a:r>
              <a:rPr lang="pt-BR" sz="2400" b="1" strike="noStrike" spc="7" dirty="0">
                <a:solidFill>
                  <a:srgbClr val="FFFFFF"/>
                </a:solidFill>
                <a:latin typeface="Century Schoolbook"/>
              </a:rPr>
              <a:t>Arte, gestão cultural e territórios: os desafios na gestão pública da cultura para a promoção da diversidade cultural (equipamentos culturais em Salvador, </a:t>
            </a:r>
            <a:r>
              <a:rPr lang="pt-BR" sz="2400" b="1" strike="noStrike" spc="7" dirty="0" smtClean="0">
                <a:solidFill>
                  <a:srgbClr val="FFFFFF"/>
                </a:solidFill>
                <a:latin typeface="Century Schoolbook"/>
              </a:rPr>
              <a:t>Alagoinhas, </a:t>
            </a:r>
            <a:r>
              <a:rPr lang="pt-BR" sz="2400" b="1" strike="noStrike" spc="7" dirty="0">
                <a:solidFill>
                  <a:srgbClr val="FFFFFF"/>
                </a:solidFill>
                <a:latin typeface="Century Schoolbook"/>
              </a:rPr>
              <a:t>Belo Horizonte, Ouro Preto e Mariana) 2019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400" b="0" strike="noStrike" spc="-1" dirty="0">
              <a:latin typeface="Arial"/>
            </a:endParaRPr>
          </a:p>
          <a:p>
            <a:pPr marL="343080" indent="-342360" algn="just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/>
              <a:buChar char="•"/>
            </a:pPr>
            <a:r>
              <a:rPr lang="pt-BR" sz="2400" b="1" strike="noStrike" spc="7" dirty="0">
                <a:solidFill>
                  <a:srgbClr val="FFFFFF"/>
                </a:solidFill>
                <a:latin typeface="Century Schoolbook"/>
              </a:rPr>
              <a:t> Política e gestão cultural em bases locais: estudos de caso (Santo Amaro, Irará e Pará de Minas) 2019 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9270000" y="366804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"/>
          <p:cNvSpPr/>
          <p:nvPr/>
        </p:nvSpPr>
        <p:spPr>
          <a:xfrm>
            <a:off x="1326960" y="397800"/>
            <a:ext cx="70164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Pesquisas em andamento</a:t>
            </a:r>
            <a:endParaRPr lang="pt-BR" sz="40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75" y="5661248"/>
            <a:ext cx="6191250" cy="11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60080" y="-99392"/>
            <a:ext cx="1005768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0" strike="noStrike" spc="-52" dirty="0">
                <a:solidFill>
                  <a:srgbClr val="000000"/>
                </a:solidFill>
                <a:latin typeface="Century Schoolbook"/>
              </a:rPr>
              <a:t>Um balanço de 15 anos 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119336" y="798448"/>
            <a:ext cx="11136560" cy="58709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lançamento de 82 edições do Boletim;</a:t>
            </a:r>
            <a:endParaRPr lang="pt-BR" sz="3200" b="0" strike="noStrike" spc="-1" dirty="0">
              <a:latin typeface="Arial"/>
            </a:endParaRP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lançamento de 03 edições da revista ODC</a:t>
            </a:r>
            <a:r>
              <a:rPr lang="pt-BR" sz="3200" b="1" strike="noStrike" spc="-1" dirty="0" smtClean="0">
                <a:solidFill>
                  <a:srgbClr val="FFFFFF"/>
                </a:solidFill>
                <a:latin typeface="Century Schoolbook"/>
              </a:rPr>
              <a:t>;</a:t>
            </a: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endParaRPr lang="pt-BR" sz="3200" b="0" strike="noStrike" spc="-1" dirty="0">
              <a:latin typeface="Arial"/>
            </a:endParaRP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organização de 10 livros com coletâneas de trabalhos próprios e de convidados</a:t>
            </a:r>
            <a:r>
              <a:rPr lang="pt-BR" sz="3200" b="1" strike="noStrike" spc="-1" dirty="0" smtClean="0">
                <a:solidFill>
                  <a:srgbClr val="FFFFFF"/>
                </a:solidFill>
                <a:latin typeface="Century Schoolbook"/>
              </a:rPr>
              <a:t>;</a:t>
            </a: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endParaRPr lang="pt-BR" sz="3200" b="0" strike="noStrike" spc="-1" dirty="0">
              <a:latin typeface="Arial"/>
            </a:endParaRP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realização de 07 edições do Seminário Diversidade Cultural (em Belo Horizonte); </a:t>
            </a:r>
            <a:endParaRPr lang="pt-BR" sz="3200" b="1" strike="noStrike" spc="-1" dirty="0" smtClean="0">
              <a:solidFill>
                <a:srgbClr val="FFFFFF"/>
              </a:solidFill>
              <a:latin typeface="Century Schoolbook"/>
            </a:endParaRP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endParaRPr lang="pt-BR" sz="3200" b="0" strike="noStrike" spc="-1" dirty="0">
              <a:latin typeface="Arial"/>
            </a:endParaRP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parceria na realização de 03 edições do Seminário Políticas Culturais para a Diversidade em Salvador;</a:t>
            </a:r>
            <a:endParaRPr lang="pt-B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60080" y="442800"/>
            <a:ext cx="100576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75000" lnSpcReduction="20000"/>
          </a:bodyPr>
          <a:lstStyle/>
          <a:p>
            <a:pPr>
              <a:lnSpc>
                <a:spcPct val="90000"/>
              </a:lnSpc>
            </a:pPr>
            <a:r>
              <a:rPr lang="pt-BR" sz="4400" b="0" strike="noStrike" spc="-52">
                <a:solidFill>
                  <a:srgbClr val="000000"/>
                </a:solidFill>
                <a:latin typeface="Century Schoolbook"/>
              </a:rPr>
              <a:t>Um balanço de 15 anos </a:t>
            </a:r>
            <a:r>
              <a:t/>
            </a:r>
            <a:br/>
            <a:endParaRPr lang="pt-BR" sz="4400" b="0" strike="noStrike" spc="-1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100080" y="1243080"/>
            <a:ext cx="11292840" cy="52102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oferta de 81 turmas do curso Desenvolvimento e Gestão Cultural, atingindo 67 municípios e um total de 3.500 participantes, aproximadamente</a:t>
            </a:r>
            <a:r>
              <a:rPr lang="pt-BR" sz="3200" b="1" strike="noStrike" spc="-1" dirty="0" smtClean="0">
                <a:solidFill>
                  <a:srgbClr val="FFFFFF"/>
                </a:solidFill>
                <a:latin typeface="Century Schoolbook"/>
              </a:rPr>
              <a:t>;</a:t>
            </a: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endParaRPr lang="pt-BR" sz="3200" b="0" strike="noStrike" spc="-1" dirty="0">
              <a:latin typeface="Arial"/>
            </a:endParaRP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parceria na realização de 02 turmas de Curso de Especialização em Mediação Cultural e em Gestão Cultural com a UEMG</a:t>
            </a:r>
            <a:r>
              <a:rPr lang="pt-BR" sz="3200" b="1" strike="noStrike" spc="-1" dirty="0" smtClean="0">
                <a:solidFill>
                  <a:srgbClr val="FFFFFF"/>
                </a:solidFill>
                <a:latin typeface="Century Schoolbook"/>
              </a:rPr>
              <a:t>;</a:t>
            </a: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endParaRPr lang="pt-BR" sz="3200" b="0" strike="noStrike" spc="-1" dirty="0">
              <a:latin typeface="Arial"/>
            </a:endParaRPr>
          </a:p>
          <a:p>
            <a:pPr marL="457200" lvl="1" indent="-1821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Font typeface="Wingdings 2" charset="2"/>
              <a:buChar char="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constituição de uma rede de parcerias e compartilhamentos.</a:t>
            </a:r>
            <a:endParaRPr lang="pt-B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9270000" y="366804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793440" y="2474280"/>
            <a:ext cx="10373760" cy="699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AÇÕES  EM 2019 </a:t>
            </a:r>
            <a:endParaRPr lang="pt-BR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Table 1"/>
          <p:cNvGraphicFramePr/>
          <p:nvPr>
            <p:extLst>
              <p:ext uri="{D42A27DB-BD31-4B8C-83A1-F6EECF244321}">
                <p14:modId xmlns:p14="http://schemas.microsoft.com/office/powerpoint/2010/main" val="3863594776"/>
              </p:ext>
            </p:extLst>
          </p:nvPr>
        </p:nvGraphicFramePr>
        <p:xfrm>
          <a:off x="1028880" y="590400"/>
          <a:ext cx="8329320" cy="5617560"/>
        </p:xfrm>
        <a:graphic>
          <a:graphicData uri="http://schemas.openxmlformats.org/drawingml/2006/table">
            <a:tbl>
              <a:tblPr/>
              <a:tblGrid>
                <a:gridCol w="8329320"/>
              </a:tblGrid>
              <a:tr h="37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Atividades de formação  em 2019 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74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2000" b="1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Curso </a:t>
                      </a: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de Aprofundamento em Gestão Cultural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  <a:tr h="61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Curso de Iniciação à Gestão Cultural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  <a:tr h="61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Oficina Modos de Brincar e diversidade 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  <a:tr h="65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Oficina Mapeamento da Diversidade</a:t>
                      </a:r>
                      <a:endParaRPr lang="pt-BR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  <a:tr h="65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Oficina </a:t>
                      </a: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Memória e diversidade cultural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  <a:tr h="61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GT Diversidade Cultural (Enecult)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  <a:tr h="61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Simpósio Desenvolvimento e </a:t>
                      </a: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diversidade (</a:t>
                      </a:r>
                      <a:r>
                        <a:rPr lang="pt-BR" sz="2000" b="1" strike="noStrike" spc="-1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Enecult</a:t>
                      </a: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  <a:tr h="610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Jornadas de Gestão Cultural para jovens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9270000" y="366804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1326960" y="397800"/>
            <a:ext cx="70164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latin typeface="Century Schoolbook"/>
                <a:ea typeface="DejaVu Sans"/>
              </a:rPr>
              <a:t>Publicações recentes </a:t>
            </a:r>
            <a:endParaRPr lang="pt-BR" sz="4000" b="1" strike="noStrike" spc="-1" dirty="0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261800" y="4800600"/>
            <a:ext cx="9417600" cy="16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5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2" name="Imagem 6"/>
          <p:cNvPicPr/>
          <p:nvPr/>
        </p:nvPicPr>
        <p:blipFill>
          <a:blip r:embed="rId2"/>
          <a:stretch/>
        </p:blipFill>
        <p:spPr>
          <a:xfrm>
            <a:off x="2265120" y="1449360"/>
            <a:ext cx="7096680" cy="517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43120" y="-1800"/>
            <a:ext cx="10057680" cy="97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spc="-52">
                <a:solidFill>
                  <a:srgbClr val="000000"/>
                </a:solidFill>
                <a:latin typeface="Arial"/>
              </a:rPr>
              <a:t>O QUE SÃO OBSERVATÓRIOS </a:t>
            </a:r>
            <a:r>
              <a:rPr lang="pt-BR" sz="4400" b="1" strike="noStrike" spc="-52">
                <a:solidFill>
                  <a:srgbClr val="000000"/>
                </a:solidFill>
                <a:latin typeface="Berlin Sans FB Demi"/>
              </a:rPr>
              <a:t>?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957960" y="1078560"/>
            <a:ext cx="9841680" cy="439308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25560" dir="5400000">
              <a:srgbClr val="000000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200" b="1" strike="noStrike" spc="7">
                <a:solidFill>
                  <a:srgbClr val="FFFFFF"/>
                </a:solidFill>
                <a:latin typeface="Tahoma"/>
                <a:ea typeface="Tahoma"/>
              </a:rPr>
              <a:t>O que buscam?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200" b="0" strike="noStrike" spc="-1">
              <a:latin typeface="Arial"/>
            </a:endParaRPr>
          </a:p>
          <a:p>
            <a:pPr marL="27432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4000" b="1" strike="noStrike" spc="-1">
                <a:solidFill>
                  <a:srgbClr val="FFFFFF"/>
                </a:solidFill>
                <a:latin typeface="Tahoma"/>
                <a:ea typeface="Tahoma"/>
              </a:rPr>
              <a:t>O crescimento quantitativo e qualitativo do conhecimento sobre determinadas realidades; 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957960" y="3894120"/>
            <a:ext cx="9841680" cy="2297520"/>
          </a:xfrm>
          <a:prstGeom prst="rect">
            <a:avLst/>
          </a:prstGeom>
          <a:ln>
            <a:noFill/>
          </a:ln>
          <a:effectLst>
            <a:outerShdw blurRad="76200" dist="25560" dir="5400000" algn="tl" rotWithShape="0">
              <a:srgbClr val="000000">
                <a:alpha val="5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b="0" strike="noStrike" spc="-1">
              <a:latin typeface="Arial"/>
            </a:endParaRPr>
          </a:p>
          <a:p>
            <a:pPr marL="27432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4400" b="1" strike="noStrike" spc="-1">
                <a:solidFill>
                  <a:srgbClr val="FFFFFF"/>
                </a:solidFill>
                <a:latin typeface="Tahoma"/>
                <a:ea typeface="Tahoma"/>
              </a:rPr>
              <a:t>e o empoderamento dos usuários de seus serviços e produtos</a:t>
            </a:r>
            <a:r>
              <a:rPr lang="pt-BR" sz="4400" b="0" strike="noStrike" spc="-1">
                <a:solidFill>
                  <a:srgbClr val="FFFFFF"/>
                </a:solidFill>
                <a:latin typeface="Tahoma"/>
                <a:ea typeface="Tahoma"/>
              </a:rPr>
              <a:t> 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32000" y="1500120"/>
            <a:ext cx="10586160" cy="465048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  <a:effectLst>
            <a:outerShdw dist="1512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400" b="1" strike="noStrike" spc="7">
                <a:solidFill>
                  <a:srgbClr val="FFFFFF"/>
                </a:solidFill>
                <a:latin typeface="Tahoma"/>
                <a:ea typeface="Tahoma"/>
              </a:rPr>
              <a:t>São estruturas dinâmicas que articulam informação e formação por meio de </a:t>
            </a:r>
            <a:r>
              <a:rPr lang="pt-BR" sz="4400" b="1" u="sng" strike="noStrike" spc="7">
                <a:solidFill>
                  <a:srgbClr val="FFFFFF"/>
                </a:solidFill>
                <a:uFillTx/>
                <a:latin typeface="Tahoma"/>
                <a:ea typeface="Tahoma"/>
              </a:rPr>
              <a:t>pesquisas aplicadas </a:t>
            </a:r>
            <a:r>
              <a:rPr lang="pt-BR" sz="4400" b="1" strike="noStrike" spc="7">
                <a:solidFill>
                  <a:srgbClr val="FFFFFF"/>
                </a:solidFill>
                <a:latin typeface="Tahoma"/>
                <a:ea typeface="Tahoma"/>
              </a:rPr>
              <a:t>e compromisso com a </a:t>
            </a:r>
            <a:r>
              <a:rPr lang="pt-BR" sz="4400" b="1" u="sng" strike="noStrike" spc="7">
                <a:solidFill>
                  <a:srgbClr val="FFFFFF"/>
                </a:solidFill>
                <a:uFillTx/>
                <a:latin typeface="Tahoma"/>
                <a:ea typeface="Tahoma"/>
              </a:rPr>
              <a:t>transparência</a:t>
            </a:r>
            <a:r>
              <a:rPr lang="pt-BR" sz="4400" b="1" strike="noStrike" spc="7">
                <a:solidFill>
                  <a:srgbClr val="FFFFFF"/>
                </a:solidFill>
                <a:latin typeface="Tahoma"/>
                <a:ea typeface="Tahoma"/>
              </a:rPr>
              <a:t> e a </a:t>
            </a:r>
            <a:r>
              <a:rPr lang="pt-BR" sz="4400" b="1" u="sng" strike="noStrike" spc="7">
                <a:solidFill>
                  <a:srgbClr val="FFFFFF"/>
                </a:solidFill>
                <a:uFillTx/>
                <a:latin typeface="Tahoma"/>
                <a:ea typeface="Tahoma"/>
              </a:rPr>
              <a:t>democratização do conhecimento</a:t>
            </a:r>
            <a:r>
              <a:rPr lang="pt-BR" sz="4400" b="1" strike="noStrike" spc="7">
                <a:solidFill>
                  <a:srgbClr val="FFFFFF"/>
                </a:solidFill>
                <a:latin typeface="Tahoma"/>
                <a:ea typeface="Tahoma"/>
              </a:rPr>
              <a:t>.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99880" y="367920"/>
            <a:ext cx="10827360" cy="8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cap="all" spc="-1">
                <a:solidFill>
                  <a:srgbClr val="000000"/>
                </a:solidFill>
                <a:latin typeface="Century Schoolbook"/>
                <a:ea typeface="DejaVu Sans"/>
              </a:rPr>
              <a:t>O que SÃO ObservatórioS ?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99880" y="1500120"/>
            <a:ext cx="10586160" cy="465048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  <a:effectLst>
            <a:outerShdw dist="1512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400" b="1" strike="noStrike" spc="7">
                <a:solidFill>
                  <a:srgbClr val="FFFFFF"/>
                </a:solidFill>
                <a:latin typeface="Tahoma"/>
                <a:ea typeface="Tahoma"/>
              </a:rPr>
              <a:t>"lugar" a partir do qual se tem</a:t>
            </a:r>
            <a:endParaRPr lang="pt-BR" sz="44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4400" b="1" strike="noStrike" spc="7">
                <a:solidFill>
                  <a:srgbClr val="FFFFFF"/>
                </a:solidFill>
                <a:latin typeface="Tahoma"/>
                <a:ea typeface="Tahoma"/>
              </a:rPr>
              <a:t>uma visão privilegiada de um fenômeno</a:t>
            </a:r>
            <a:endParaRPr lang="pt-BR" sz="44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99880" y="367920"/>
            <a:ext cx="10827360" cy="8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cap="all" spc="-1">
                <a:solidFill>
                  <a:srgbClr val="000000"/>
                </a:solidFill>
                <a:latin typeface="Century Schoolbook"/>
                <a:ea typeface="DejaVu Sans"/>
              </a:rPr>
              <a:t>O que SÃO ObservatórioS ?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"/>
          <p:cNvGrpSpPr/>
          <p:nvPr/>
        </p:nvGrpSpPr>
        <p:grpSpPr>
          <a:xfrm>
            <a:off x="119336" y="891463"/>
            <a:ext cx="7415280" cy="5599800"/>
            <a:chOff x="731520" y="818280"/>
            <a:chExt cx="7415280" cy="5599800"/>
          </a:xfrm>
        </p:grpSpPr>
        <p:sp>
          <p:nvSpPr>
            <p:cNvPr id="170" name="CustomShape 2"/>
            <p:cNvSpPr/>
            <p:nvPr/>
          </p:nvSpPr>
          <p:spPr>
            <a:xfrm>
              <a:off x="2846880" y="818280"/>
              <a:ext cx="3342600" cy="2432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pt-BR" sz="2400" b="0" strike="noStrike" spc="-1">
                  <a:solidFill>
                    <a:srgbClr val="FFFFFF"/>
                  </a:solidFill>
                  <a:latin typeface="Century Schoolbook"/>
                  <a:ea typeface="DejaVu Sans"/>
                </a:rPr>
                <a:t>Monitoramento e fiscalização</a:t>
              </a:r>
              <a:endParaRPr lang="pt-BR" sz="2400" b="0" strike="noStrike" spc="-1">
                <a:latin typeface="Arial"/>
              </a:endParaRPr>
            </a:p>
          </p:txBody>
        </p:sp>
        <p:sp>
          <p:nvSpPr>
            <p:cNvPr id="171" name="CustomShape 3"/>
            <p:cNvSpPr/>
            <p:nvPr/>
          </p:nvSpPr>
          <p:spPr>
            <a:xfrm rot="3366600">
              <a:off x="5259600" y="3204360"/>
              <a:ext cx="641520" cy="8204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4"/>
            <p:cNvSpPr/>
            <p:nvPr/>
          </p:nvSpPr>
          <p:spPr>
            <a:xfrm>
              <a:off x="5146200" y="3985560"/>
              <a:ext cx="3000600" cy="2432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pt-BR" sz="2400" b="0" strike="noStrike" spc="-1">
                  <a:solidFill>
                    <a:srgbClr val="FFFFFF"/>
                  </a:solidFill>
                  <a:latin typeface="Century Schoolbook"/>
                  <a:ea typeface="DejaVu Sans"/>
                </a:rPr>
                <a:t>Think thank</a:t>
              </a:r>
              <a:endParaRPr lang="pt-BR" sz="2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pt-BR" sz="2400" b="0" strike="noStrike" spc="-1">
                  <a:solidFill>
                    <a:srgbClr val="FFFFFF"/>
                  </a:solidFill>
                  <a:latin typeface="Century Schoolbook"/>
                  <a:ea typeface="DejaVu Sans"/>
                </a:rPr>
                <a:t>Reflexão </a:t>
              </a:r>
              <a:endParaRPr lang="pt-BR" sz="2400" b="0" strike="noStrike" spc="-1">
                <a:latin typeface="Arial"/>
              </a:endParaRPr>
            </a:p>
          </p:txBody>
        </p:sp>
        <p:sp>
          <p:nvSpPr>
            <p:cNvPr id="173" name="CustomShape 5"/>
            <p:cNvSpPr/>
            <p:nvPr/>
          </p:nvSpPr>
          <p:spPr>
            <a:xfrm rot="10800000">
              <a:off x="4216680" y="4792320"/>
              <a:ext cx="656640" cy="8204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6"/>
            <p:cNvSpPr/>
            <p:nvPr/>
          </p:nvSpPr>
          <p:spPr>
            <a:xfrm>
              <a:off x="731520" y="3985560"/>
              <a:ext cx="3173760" cy="2432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pt-BR" sz="2400" b="0" strike="noStrike" spc="-1">
                  <a:solidFill>
                    <a:srgbClr val="FFFFFF"/>
                  </a:solidFill>
                  <a:latin typeface="Century Schoolbook"/>
                  <a:ea typeface="DejaVu Sans"/>
                </a:rPr>
                <a:t>Apropriação </a:t>
              </a:r>
              <a:endParaRPr lang="pt-BR" sz="2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pt-BR" sz="2400" b="0" strike="noStrike" spc="-1">
                  <a:solidFill>
                    <a:srgbClr val="FFFFFF"/>
                  </a:solidFill>
                  <a:latin typeface="Century Schoolbook"/>
                  <a:ea typeface="DejaVu Sans"/>
                </a:rPr>
                <a:t>(movimentos sociais) </a:t>
              </a:r>
              <a:endParaRPr lang="pt-BR" sz="2400" b="0" strike="noStrike" spc="-1">
                <a:latin typeface="Arial"/>
              </a:endParaRPr>
            </a:p>
          </p:txBody>
        </p:sp>
        <p:sp>
          <p:nvSpPr>
            <p:cNvPr id="175" name="CustomShape 7"/>
            <p:cNvSpPr/>
            <p:nvPr/>
          </p:nvSpPr>
          <p:spPr>
            <a:xfrm rot="18286800">
              <a:off x="3078000" y="3229200"/>
              <a:ext cx="649440" cy="8204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6" name="Group 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77" name="CustomShape 9"/>
          <p:cNvSpPr/>
          <p:nvPr/>
        </p:nvSpPr>
        <p:spPr>
          <a:xfrm>
            <a:off x="260280" y="-97200"/>
            <a:ext cx="10827360" cy="8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cap="all" spc="-1">
                <a:solidFill>
                  <a:srgbClr val="000000"/>
                </a:solidFill>
                <a:latin typeface="Century Schoolbook"/>
                <a:ea typeface="DejaVu Sans"/>
              </a:rPr>
              <a:t>TIPOLOGIA DE OBSERVATÓRIOS 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178" name="CustomShape 10"/>
          <p:cNvSpPr/>
          <p:nvPr/>
        </p:nvSpPr>
        <p:spPr>
          <a:xfrm>
            <a:off x="7752184" y="1268760"/>
            <a:ext cx="3456384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strike="noStrike" spc="7" dirty="0">
                <a:solidFill>
                  <a:srgbClr val="000000"/>
                </a:solidFill>
                <a:latin typeface="Century Schoolbook"/>
                <a:ea typeface="Tahoma"/>
              </a:rPr>
              <a:t>Selma Cristina da Silva em sua </a:t>
            </a:r>
            <a:r>
              <a:rPr lang="pt-BR" sz="1800" b="1" strike="noStrike" spc="7" dirty="0" smtClean="0">
                <a:solidFill>
                  <a:srgbClr val="000000"/>
                </a:solidFill>
                <a:latin typeface="Century Schoolbook"/>
                <a:ea typeface="Tahoma"/>
              </a:rPr>
              <a:t>dissertação </a:t>
            </a:r>
            <a:r>
              <a:rPr lang="pt-BR" sz="1800" b="1" strike="noStrike" spc="7" dirty="0">
                <a:solidFill>
                  <a:srgbClr val="000000"/>
                </a:solidFill>
                <a:latin typeface="Century Schoolbook"/>
                <a:ea typeface="Tahoma"/>
              </a:rPr>
              <a:t>de mestrado (USP)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7" dirty="0">
                <a:solidFill>
                  <a:srgbClr val="000000"/>
                </a:solidFill>
                <a:latin typeface="Century Schoolbook"/>
                <a:ea typeface="Tahoma"/>
              </a:rPr>
              <a:t> Intitulada Observatórios Culturais </a:t>
            </a:r>
            <a:r>
              <a:rPr lang="pt-BR" sz="1800" b="1" strike="noStrike" spc="7" dirty="0" smtClean="0">
                <a:solidFill>
                  <a:srgbClr val="000000"/>
                </a:solidFill>
                <a:latin typeface="Century Schoolbook"/>
                <a:ea typeface="Tahoma"/>
              </a:rPr>
              <a:t>no </a:t>
            </a:r>
            <a:r>
              <a:rPr lang="pt-BR" sz="1800" b="1" strike="noStrike" spc="7" dirty="0">
                <a:solidFill>
                  <a:srgbClr val="000000"/>
                </a:solidFill>
                <a:latin typeface="Century Schoolbook"/>
                <a:ea typeface="Tahoma"/>
              </a:rPr>
              <a:t>Brasil: genealogia, práticas e 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7" dirty="0">
                <a:solidFill>
                  <a:srgbClr val="000000"/>
                </a:solidFill>
                <a:latin typeface="Century Schoolbook"/>
                <a:ea typeface="Tahoma"/>
              </a:rPr>
              <a:t>contribuições ao campo </a:t>
            </a:r>
            <a:r>
              <a:rPr lang="pt-BR" sz="1800" b="1" strike="noStrike" spc="7" dirty="0" smtClean="0">
                <a:solidFill>
                  <a:srgbClr val="000000"/>
                </a:solidFill>
                <a:latin typeface="Century Schoolbook"/>
                <a:ea typeface="Tahoma"/>
              </a:rPr>
              <a:t>cultural, 2016</a:t>
            </a: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92040" y="35280"/>
            <a:ext cx="10346760" cy="16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spc="-52">
                <a:solidFill>
                  <a:srgbClr val="000000"/>
                </a:solidFill>
                <a:latin typeface="Arial"/>
              </a:rPr>
              <a:t>OS OBSERVATÓRIOS CULTURAIS PIONEIROS 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92040" y="1644840"/>
            <a:ext cx="10708560" cy="53334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25560" dir="5400000">
              <a:srgbClr val="000000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marL="27432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strike="noStrike" spc="-1">
                <a:solidFill>
                  <a:srgbClr val="FFFFFF"/>
                </a:solidFill>
                <a:latin typeface="Tahoma"/>
                <a:ea typeface="Tahoma"/>
              </a:rPr>
              <a:t>Observatório de Políticas Culturais da ECA/USP - 1988</a:t>
            </a:r>
            <a:endParaRPr lang="pt-BR" sz="2800" b="0" strike="noStrike" spc="-1">
              <a:latin typeface="Arial"/>
            </a:endParaRPr>
          </a:p>
          <a:p>
            <a:pPr marL="27432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b="0" strike="noStrike" spc="-1">
              <a:latin typeface="Arial"/>
            </a:endParaRPr>
          </a:p>
          <a:p>
            <a:pPr marL="27432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b="0" strike="noStrike" spc="-1">
              <a:latin typeface="Arial"/>
            </a:endParaRPr>
          </a:p>
          <a:p>
            <a:pPr marL="27432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strike="noStrike" spc="-1">
                <a:solidFill>
                  <a:srgbClr val="FFFFFF"/>
                </a:solidFill>
                <a:latin typeface="Tahoma"/>
                <a:ea typeface="Tahoma"/>
              </a:rPr>
              <a:t>Observatório de Políticas Culturais de Grenoble</a:t>
            </a:r>
            <a:endParaRPr lang="pt-BR" sz="2800" b="0" strike="noStrike" spc="-1">
              <a:latin typeface="Arial"/>
            </a:endParaRPr>
          </a:p>
          <a:p>
            <a:pPr marL="27432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strike="noStrike" spc="-1">
                <a:solidFill>
                  <a:srgbClr val="FFFFFF"/>
                </a:solidFill>
                <a:latin typeface="Tahoma"/>
                <a:ea typeface="Tahoma"/>
              </a:rPr>
              <a:t>(França), 1989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2000" y="-891480"/>
            <a:ext cx="11232000" cy="16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strike="noStrike" spc="-52" dirty="0">
                <a:solidFill>
                  <a:srgbClr val="000000"/>
                </a:solidFill>
                <a:latin typeface="Arial"/>
              </a:rPr>
              <a:t>OBSERVATÓRIOS CULTURAIS NO BRASIL 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33720" y="811114"/>
            <a:ext cx="10708560" cy="53334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25560" dir="5400000">
              <a:srgbClr val="000000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45000"/>
              <a:buFont typeface="Arial" pitchFamily="34" charset="0"/>
              <a:buChar char="•"/>
            </a:pPr>
            <a:r>
              <a:rPr lang="pt-BR" sz="3200" b="1" strike="noStrike" spc="-1" dirty="0" smtClean="0">
                <a:solidFill>
                  <a:srgbClr val="FFFFFF"/>
                </a:solidFill>
                <a:latin typeface="Century Schoolbook"/>
              </a:rPr>
              <a:t>diversos </a:t>
            </a: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modelos organizacionais</a:t>
            </a:r>
            <a:endParaRPr lang="pt-BR" sz="3200" b="0" strike="noStrike" spc="-1" dirty="0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45000"/>
              <a:buFont typeface="Arial" pitchFamily="34" charset="0"/>
              <a:buChar char="•"/>
            </a:pPr>
            <a:r>
              <a:rPr lang="pt-BR" sz="3200" b="1" strike="noStrike" spc="-1" dirty="0" smtClean="0">
                <a:solidFill>
                  <a:srgbClr val="FFFFFF"/>
                </a:solidFill>
                <a:latin typeface="Century Schoolbook"/>
              </a:rPr>
              <a:t>na </a:t>
            </a: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maioria das vezes não possuem institucionalização consolidada</a:t>
            </a:r>
            <a:endParaRPr lang="pt-BR" sz="3200" b="0" strike="noStrike" spc="-1" dirty="0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45000"/>
              <a:buFont typeface="Arial" pitchFamily="34" charset="0"/>
              <a:buChar char="•"/>
            </a:pPr>
            <a:r>
              <a:rPr lang="pt-BR" sz="3200" b="1" strike="noStrike" spc="-1" dirty="0">
                <a:solidFill>
                  <a:srgbClr val="FFFFFF"/>
                </a:solidFill>
                <a:latin typeface="Century Schoolbook"/>
              </a:rPr>
              <a:t> mas representam avanços significativos , pois </a:t>
            </a:r>
            <a:endParaRPr lang="pt-BR" sz="3200" b="0" strike="noStrike" spc="-1" dirty="0">
              <a:latin typeface="Arial"/>
            </a:endParaRPr>
          </a:p>
          <a:p>
            <a:pPr marL="27432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charset="2"/>
              <a:buChar char=""/>
            </a:pPr>
            <a:endParaRPr lang="pt-BR" sz="3200" b="0" strike="noStrike" spc="-1" dirty="0">
              <a:latin typeface="Arial"/>
            </a:endParaRPr>
          </a:p>
          <a:p>
            <a:pPr marL="27432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strike="noStrike" spc="-1" dirty="0">
                <a:solidFill>
                  <a:srgbClr val="FFFF00"/>
                </a:solidFill>
                <a:latin typeface="Century Schoolbook"/>
              </a:rPr>
              <a:t>à medida que diferentes grupos sociais se apropriam da ideia de observatório, eles se apropriam também da possibilidade de se fazer visíveis no cenário político e cultural, além de se tornarem "autores" de informações sobre as suas próprias práticas culturais.</a:t>
            </a:r>
            <a:endParaRPr lang="pt-B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15360" y="1656000"/>
            <a:ext cx="10700640" cy="4350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  <a:effectLst>
            <a:outerShdw dist="1512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r>
              <a:rPr lang="pt-BR" sz="3600" b="1" strike="noStrike" spc="7">
                <a:solidFill>
                  <a:srgbClr val="FFFFFF"/>
                </a:solidFill>
                <a:latin typeface="Century Schoolbook"/>
              </a:rPr>
              <a:t>enfrentar a banalização, efemerização e espetacularização da informação, diante do paradoxo de uma sociedade cada vez mais abundante em informações mas, cada vez mais rasa em suas formas coletivas de conhecer e agir sobre a realidade.</a:t>
            </a:r>
            <a:endParaRPr lang="pt-BR" sz="3600" b="0" strike="noStrike" spc="-1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</a:pPr>
            <a:endParaRPr lang="pt-BR" sz="36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742320" y="379440"/>
            <a:ext cx="10057680" cy="16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strike="noStrike" cap="all" spc="-1">
                <a:solidFill>
                  <a:srgbClr val="000000"/>
                </a:solidFill>
                <a:latin typeface="Century Schoolbook"/>
                <a:ea typeface="DejaVu Sans"/>
              </a:rPr>
              <a:t>DESAFIO DOS ObservatórioS 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730</TotalTime>
  <Words>822</Words>
  <Application>Microsoft Office PowerPoint</Application>
  <PresentationFormat>Widescreen</PresentationFormat>
  <Paragraphs>155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27</vt:i4>
      </vt:variant>
    </vt:vector>
  </HeadingPairs>
  <TitlesOfParts>
    <vt:vector size="42" baseType="lpstr">
      <vt:lpstr>ＭＳ Ｐゴシック</vt:lpstr>
      <vt:lpstr>Arial</vt:lpstr>
      <vt:lpstr>Berlin Sans FB Demi</vt:lpstr>
      <vt:lpstr>Calibri</vt:lpstr>
      <vt:lpstr>Century Gothic</vt:lpstr>
      <vt:lpstr>Century Schoolbook</vt:lpstr>
      <vt:lpstr>DejaVu Sans</vt:lpstr>
      <vt:lpstr>Symbol</vt:lpstr>
      <vt:lpstr>Tahoma</vt:lpstr>
      <vt:lpstr>Wingdings</vt:lpstr>
      <vt:lpstr>Wingdings 2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Cláudia Regina de Farias E Leitão</cp:lastModifiedBy>
  <cp:revision>64</cp:revision>
  <dcterms:created xsi:type="dcterms:W3CDTF">2016-05-16T19:33:07Z</dcterms:created>
  <dcterms:modified xsi:type="dcterms:W3CDTF">2019-09-11T12:32:06Z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