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3" r:id="rId3"/>
    <p:sldId id="295" r:id="rId4"/>
    <p:sldId id="284" r:id="rId5"/>
    <p:sldId id="292" r:id="rId6"/>
    <p:sldId id="286" r:id="rId7"/>
    <p:sldId id="285" r:id="rId8"/>
    <p:sldId id="322" r:id="rId9"/>
    <p:sldId id="299" r:id="rId10"/>
    <p:sldId id="288" r:id="rId11"/>
    <p:sldId id="321" r:id="rId12"/>
    <p:sldId id="300" r:id="rId13"/>
    <p:sldId id="320" r:id="rId14"/>
    <p:sldId id="317" r:id="rId15"/>
    <p:sldId id="316" r:id="rId16"/>
    <p:sldId id="303" r:id="rId17"/>
    <p:sldId id="338" r:id="rId18"/>
    <p:sldId id="339" r:id="rId19"/>
    <p:sldId id="308" r:id="rId20"/>
    <p:sldId id="309" r:id="rId21"/>
    <p:sldId id="310" r:id="rId22"/>
    <p:sldId id="311" r:id="rId23"/>
    <p:sldId id="341" r:id="rId24"/>
    <p:sldId id="342" r:id="rId25"/>
    <p:sldId id="343" r:id="rId26"/>
    <p:sldId id="345" r:id="rId27"/>
    <p:sldId id="340" r:id="rId28"/>
    <p:sldId id="306" r:id="rId29"/>
    <p:sldId id="282" r:id="rId30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76554" autoAdjust="0"/>
  </p:normalViewPr>
  <p:slideViewPr>
    <p:cSldViewPr>
      <p:cViewPr>
        <p:scale>
          <a:sx n="57" d="100"/>
          <a:sy n="57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ERNARDO:Brasil:Graficos%2023032012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favilla\Desktop\n&#250;mer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favilla\Desktop\n&#250;mer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71906400452797E-2"/>
          <c:y val="4.3400825732426873E-2"/>
          <c:w val="0.9444864268342068"/>
          <c:h val="0.9401511649771283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[Pasta1]Plan1!$D$4</c:f>
              <c:strCache>
                <c:ptCount val="1"/>
                <c:pt idx="0">
                  <c:v>Leitores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475564443456947E-2"/>
                  <c:y val="-2.688220850815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596588033428352E-2"/>
                  <c:y val="-1.194754369790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556246836771202E-2"/>
                  <c:y val="-1.7921315546858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[Pasta1]Plan1!$D$5:$D$7</c:f>
              <c:numCache>
                <c:formatCode>General</c:formatCode>
                <c:ptCount val="3"/>
                <c:pt idx="0">
                  <c:v>26</c:v>
                </c:pt>
                <c:pt idx="1">
                  <c:v>66.5</c:v>
                </c:pt>
                <c:pt idx="2">
                  <c:v>71.900000000000006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83008"/>
        <c:axId val="186446592"/>
        <c:axId val="0"/>
      </c:bar3DChart>
      <c:catAx>
        <c:axId val="141483008"/>
        <c:scaling>
          <c:orientation val="minMax"/>
        </c:scaling>
        <c:delete val="1"/>
        <c:axPos val="b"/>
        <c:majorTickMark val="out"/>
        <c:minorTickMark val="none"/>
        <c:tickLblPos val="none"/>
        <c:crossAx val="186446592"/>
        <c:crosses val="autoZero"/>
        <c:auto val="1"/>
        <c:lblAlgn val="ctr"/>
        <c:lblOffset val="100"/>
        <c:noMultiLvlLbl val="0"/>
      </c:catAx>
      <c:valAx>
        <c:axId val="18644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483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Plan2!$C$4:$C$14</c:f>
              <c:strCache>
                <c:ptCount val="11"/>
                <c:pt idx="0">
                  <c:v>Revistas</c:v>
                </c:pt>
                <c:pt idx="1">
                  <c:v>Jornais</c:v>
                </c:pt>
                <c:pt idx="2">
                  <c:v>Livros solicitado pela Escola</c:v>
                </c:pt>
                <c:pt idx="3">
                  <c:v>Livros</c:v>
                </c:pt>
                <c:pt idx="4">
                  <c:v>Quadrinhos</c:v>
                </c:pt>
                <c:pt idx="5">
                  <c:v>Livros Didáticos</c:v>
                </c:pt>
                <c:pt idx="6">
                  <c:v>Texto de Internet</c:v>
                </c:pt>
                <c:pt idx="7">
                  <c:v>Texto do Trabalho</c:v>
                </c:pt>
                <c:pt idx="8">
                  <c:v>Livros técnicos</c:v>
                </c:pt>
                <c:pt idx="9">
                  <c:v>Livros Digitais</c:v>
                </c:pt>
                <c:pt idx="10">
                  <c:v>Áudio Livros</c:v>
                </c:pt>
              </c:strCache>
            </c:strRef>
          </c:cat>
          <c:val>
            <c:numRef>
              <c:f>Plan2!$D$4:$D$14</c:f>
              <c:numCache>
                <c:formatCode>General</c:formatCode>
                <c:ptCount val="11"/>
                <c:pt idx="0">
                  <c:v>53</c:v>
                </c:pt>
                <c:pt idx="1">
                  <c:v>48</c:v>
                </c:pt>
                <c:pt idx="2">
                  <c:v>47</c:v>
                </c:pt>
                <c:pt idx="3">
                  <c:v>47</c:v>
                </c:pt>
                <c:pt idx="4">
                  <c:v>30</c:v>
                </c:pt>
                <c:pt idx="5">
                  <c:v>24</c:v>
                </c:pt>
                <c:pt idx="6">
                  <c:v>23</c:v>
                </c:pt>
                <c:pt idx="7">
                  <c:v>12</c:v>
                </c:pt>
                <c:pt idx="8">
                  <c:v>11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737408"/>
        <c:axId val="188738944"/>
        <c:axId val="0"/>
      </c:bar3DChart>
      <c:catAx>
        <c:axId val="18873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738944"/>
        <c:crosses val="autoZero"/>
        <c:auto val="1"/>
        <c:lblAlgn val="ctr"/>
        <c:lblOffset val="100"/>
        <c:noMultiLvlLbl val="0"/>
      </c:catAx>
      <c:valAx>
        <c:axId val="18873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737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sz="1800" b="0" i="0" u="none" strike="noStrike" baseline="0" dirty="0" smtClean="0">
                <a:latin typeface="Arial"/>
                <a:cs typeface="Arial"/>
              </a:rPr>
              <a:t>Número de </a:t>
            </a:r>
            <a:r>
              <a:rPr lang="es-CO" sz="1800" b="0" i="0" u="none" strike="noStrike" baseline="0" dirty="0" err="1" smtClean="0">
                <a:latin typeface="Arial"/>
                <a:cs typeface="Arial"/>
              </a:rPr>
              <a:t>livros</a:t>
            </a:r>
            <a:r>
              <a:rPr lang="es-CO" sz="1800" b="0" i="0" u="none" strike="noStrike" baseline="0" dirty="0" smtClean="0">
                <a:latin typeface="Arial"/>
                <a:cs typeface="Arial"/>
              </a:rPr>
              <a:t> </a:t>
            </a:r>
            <a:r>
              <a:rPr lang="es-CO" sz="1800" b="0" i="0" u="none" strike="noStrike" baseline="0" dirty="0" err="1" smtClean="0">
                <a:latin typeface="Arial"/>
                <a:cs typeface="Arial"/>
              </a:rPr>
              <a:t>lidos</a:t>
            </a:r>
            <a:r>
              <a:rPr lang="es-CO" sz="1800" b="0" i="0" u="none" strike="noStrike" baseline="0" dirty="0" smtClean="0">
                <a:latin typeface="Arial"/>
                <a:cs typeface="Arial"/>
              </a:rPr>
              <a:t> por ano</a:t>
            </a:r>
            <a:endParaRPr lang="en-US" b="0" dirty="0">
              <a:latin typeface="Arial"/>
              <a:cs typeface="Arial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31154381084801"/>
          <c:y val="0.138121648475308"/>
          <c:w val="0.86787204450625899"/>
          <c:h val="0.79982390841699402"/>
        </c:manualLayout>
      </c:layout>
      <c:bubbleChart>
        <c:varyColors val="1"/>
        <c:ser>
          <c:idx val="0"/>
          <c:order val="0"/>
          <c:tx>
            <c:strRef>
              <c:f>'Cantidad libros leídos (6)'!$A$5</c:f>
              <c:strCache>
                <c:ptCount val="1"/>
                <c:pt idx="0">
                  <c:v>Livros</c:v>
                </c:pt>
              </c:strCache>
            </c:strRef>
          </c:tx>
          <c:spPr>
            <a:ln w="666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6667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6667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CC33"/>
              </a:solidFill>
              <a:ln w="6667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66675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E2490"/>
              </a:solidFill>
              <a:ln w="6667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66675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Espanha</a:t>
                    </a:r>
                    <a:r>
                      <a:rPr lang="en-US" dirty="0" smtClean="0"/>
                      <a:t> - 10.3 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Portugal - 8.5 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047381708546"/>
                  <c:y val="-9.90283342509667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Chile - </a:t>
                    </a:r>
                    <a:r>
                      <a:rPr lang="en-US" dirty="0"/>
                      <a:t>5.4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727477839949659E-2"/>
                  <c:y val="-8.58556230883902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Argentina - </a:t>
                    </a:r>
                    <a:r>
                      <a:rPr lang="en-US" dirty="0"/>
                      <a:t>4.6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6639169721882755E-2"/>
                  <c:y val="-0.1073804299522275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Brasil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- </a:t>
                    </a:r>
                    <a:r>
                      <a:rPr lang="en-US" dirty="0"/>
                      <a:t>4.0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1614734378172543E-2"/>
                  <c:y val="-8.5461462713857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Mexico - </a:t>
                    </a:r>
                    <a:r>
                      <a:rPr lang="en-US" dirty="0"/>
                      <a:t>2.9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8581237598729907E-2"/>
                  <c:y val="-9.3076372579654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Colombia - </a:t>
                    </a:r>
                    <a:r>
                      <a:rPr lang="en-US" dirty="0"/>
                      <a:t>2.2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'Cantidad libros leídos (6)'!$B$4:$H$4</c:f>
              <c:strCache>
                <c:ptCount val="7"/>
                <c:pt idx="0">
                  <c:v>España</c:v>
                </c:pt>
                <c:pt idx="1">
                  <c:v>Portugal</c:v>
                </c:pt>
                <c:pt idx="2">
                  <c:v>Chile</c:v>
                </c:pt>
                <c:pt idx="3">
                  <c:v>Argentina</c:v>
                </c:pt>
                <c:pt idx="4">
                  <c:v>Brasil</c:v>
                </c:pt>
                <c:pt idx="5">
                  <c:v>México</c:v>
                </c:pt>
                <c:pt idx="6">
                  <c:v>Colombia</c:v>
                </c:pt>
              </c:strCache>
            </c:strRef>
          </c:xVal>
          <c:yVal>
            <c:numRef>
              <c:f>'Cantidad libros leídos (6)'!$B$5:$H$5</c:f>
              <c:numCache>
                <c:formatCode>0.0_);\(0.0\)</c:formatCode>
                <c:ptCount val="7"/>
                <c:pt idx="0">
                  <c:v>10.3</c:v>
                </c:pt>
                <c:pt idx="1">
                  <c:v>8.5</c:v>
                </c:pt>
                <c:pt idx="2">
                  <c:v>5.4</c:v>
                </c:pt>
                <c:pt idx="3">
                  <c:v>4.5999999999999996</c:v>
                </c:pt>
                <c:pt idx="4">
                  <c:v>4</c:v>
                </c:pt>
                <c:pt idx="5">
                  <c:v>2.9</c:v>
                </c:pt>
                <c:pt idx="6">
                  <c:v>2.2281142809842867</c:v>
                </c:pt>
              </c:numCache>
            </c:numRef>
          </c:yVal>
          <c:bubbleSize>
            <c:numLit>
              <c:formatCode>General</c:formatCode>
              <c:ptCount val="7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</c:numLit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189499648"/>
        <c:axId val="189517824"/>
      </c:bubbleChart>
      <c:valAx>
        <c:axId val="189499648"/>
        <c:scaling>
          <c:orientation val="minMax"/>
          <c:max val="8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9517824"/>
        <c:crosses val="autoZero"/>
        <c:crossBetween val="midCat"/>
      </c:valAx>
      <c:valAx>
        <c:axId val="189517824"/>
        <c:scaling>
          <c:orientation val="minMax"/>
          <c:max val="15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s-CO" sz="1400" b="1" i="0" u="none" strike="noStrike" baseline="0" dirty="0" smtClean="0">
                    <a:latin typeface="Arial"/>
                    <a:cs typeface="Arial"/>
                  </a:rPr>
                  <a:t>Número de </a:t>
                </a:r>
                <a:r>
                  <a:rPr lang="es-CO" sz="1400" b="1" i="0" u="none" strike="noStrike" baseline="0" dirty="0" err="1" smtClean="0">
                    <a:latin typeface="Arial"/>
                    <a:cs typeface="Arial"/>
                  </a:rPr>
                  <a:t>Livros</a:t>
                </a:r>
                <a:r>
                  <a:rPr lang="es-CO" sz="1400" b="1" i="0" u="none" strike="noStrike" baseline="0" dirty="0" smtClean="0">
                    <a:latin typeface="Arial"/>
                    <a:cs typeface="Arial"/>
                  </a:rPr>
                  <a:t> </a:t>
                </a:r>
                <a:r>
                  <a:rPr lang="es-CO" sz="1400" b="1" i="0" u="none" strike="noStrike" baseline="0" dirty="0" err="1" smtClean="0">
                    <a:latin typeface="Arial"/>
                    <a:cs typeface="Arial"/>
                  </a:rPr>
                  <a:t>Lidos</a:t>
                </a:r>
                <a:endParaRPr lang="es-CO" sz="14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"/>
              <c:y val="0.31223419446096401"/>
            </c:manualLayout>
          </c:layout>
          <c:overlay val="0"/>
          <c:spPr>
            <a:noFill/>
            <a:ln w="25400">
              <a:noFill/>
            </a:ln>
          </c:spPr>
        </c:title>
        <c:numFmt formatCode="0.0_);\(0.0\)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pt-BR"/>
          </a:p>
        </c:txPr>
        <c:crossAx val="189499648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0">
      <a:noFill/>
      <a:prstDash val="solid"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Plan4!$A$3:$A$15</c:f>
              <c:strCache>
                <c:ptCount val="13"/>
                <c:pt idx="0">
                  <c:v>Falta de Tempo</c:v>
                </c:pt>
                <c:pt idx="1">
                  <c:v>por Desinteresse /Não gosta de ler</c:v>
                </c:pt>
                <c:pt idx="2">
                  <c:v>Prefere outras atividades</c:v>
                </c:pt>
                <c:pt idx="3">
                  <c:v>Não tem paciência</c:v>
                </c:pt>
                <c:pt idx="4">
                  <c:v>Lê devagar</c:v>
                </c:pt>
                <c:pt idx="5">
                  <c:v>Tem problema de visão ou outras limitações físicas</c:v>
                </c:pt>
                <c:pt idx="6">
                  <c:v>Não tem biblioteca perto</c:v>
                </c:pt>
                <c:pt idx="7">
                  <c:v>Não tem concentração</c:v>
                </c:pt>
                <c:pt idx="8">
                  <c:v>Não dispõe de dinheiro</c:v>
                </c:pt>
                <c:pt idx="9">
                  <c:v>Tem dificuldades de compreensão</c:v>
                </c:pt>
                <c:pt idx="10">
                  <c:v>Livro é Caro</c:v>
                </c:pt>
                <c:pt idx="11">
                  <c:v>Falta ponto de venda</c:v>
                </c:pt>
                <c:pt idx="12">
                  <c:v>Não sabe</c:v>
                </c:pt>
              </c:strCache>
            </c:strRef>
          </c:cat>
          <c:val>
            <c:numRef>
              <c:f>Plan4!$B$3:$B$15</c:f>
              <c:numCache>
                <c:formatCode>General</c:formatCode>
                <c:ptCount val="13"/>
                <c:pt idx="0">
                  <c:v>53</c:v>
                </c:pt>
                <c:pt idx="1">
                  <c:v>30</c:v>
                </c:pt>
                <c:pt idx="2">
                  <c:v>21</c:v>
                </c:pt>
                <c:pt idx="3">
                  <c:v>19</c:v>
                </c:pt>
                <c:pt idx="4">
                  <c:v>12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975936"/>
        <c:axId val="190022784"/>
        <c:axId val="0"/>
      </c:bar3DChart>
      <c:catAx>
        <c:axId val="18997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0022784"/>
        <c:crosses val="autoZero"/>
        <c:auto val="1"/>
        <c:lblAlgn val="ctr"/>
        <c:lblOffset val="100"/>
        <c:noMultiLvlLbl val="0"/>
      </c:catAx>
      <c:valAx>
        <c:axId val="19002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975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Plan3!$F$5</c:f>
              <c:strCache>
                <c:ptCount val="1"/>
                <c:pt idx="0">
                  <c:v>Correntes</c:v>
                </c:pt>
              </c:strCache>
            </c:strRef>
          </c:tx>
          <c:invertIfNegative val="0"/>
          <c:cat>
            <c:numRef>
              <c:f>Plan3!$G$4:$Q$4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Plan3!$G$5:$Q$5</c:f>
              <c:numCache>
                <c:formatCode>General</c:formatCode>
                <c:ptCount val="11"/>
                <c:pt idx="0">
                  <c:v>99</c:v>
                </c:pt>
                <c:pt idx="1">
                  <c:v>89</c:v>
                </c:pt>
                <c:pt idx="2">
                  <c:v>85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69</c:v>
                </c:pt>
                <c:pt idx="7">
                  <c:v>62</c:v>
                </c:pt>
                <c:pt idx="8">
                  <c:v>54</c:v>
                </c:pt>
                <c:pt idx="9">
                  <c:v>56</c:v>
                </c:pt>
                <c:pt idx="10">
                  <c:v>60</c:v>
                </c:pt>
              </c:numCache>
            </c:numRef>
          </c:val>
        </c:ser>
        <c:ser>
          <c:idx val="1"/>
          <c:order val="1"/>
          <c:tx>
            <c:strRef>
              <c:f>Plan3!$F$6</c:f>
              <c:strCache>
                <c:ptCount val="1"/>
                <c:pt idx="0">
                  <c:v>Constantes</c:v>
                </c:pt>
              </c:strCache>
            </c:strRef>
          </c:tx>
          <c:invertIfNegative val="0"/>
          <c:cat>
            <c:numRef>
              <c:f>Plan3!$G$4:$Q$4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Plan3!$G$6:$Q$6</c:f>
              <c:numCache>
                <c:formatCode>General</c:formatCode>
                <c:ptCount val="11"/>
                <c:pt idx="0">
                  <c:v>99</c:v>
                </c:pt>
                <c:pt idx="1">
                  <c:v>93</c:v>
                </c:pt>
                <c:pt idx="2">
                  <c:v>89</c:v>
                </c:pt>
                <c:pt idx="3">
                  <c:v>88</c:v>
                </c:pt>
                <c:pt idx="4">
                  <c:v>87.5</c:v>
                </c:pt>
                <c:pt idx="5">
                  <c:v>87.5</c:v>
                </c:pt>
                <c:pt idx="6">
                  <c:v>86</c:v>
                </c:pt>
                <c:pt idx="7">
                  <c:v>81</c:v>
                </c:pt>
                <c:pt idx="8">
                  <c:v>76</c:v>
                </c:pt>
                <c:pt idx="9">
                  <c:v>86</c:v>
                </c:pt>
                <c:pt idx="10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774528"/>
        <c:axId val="196776320"/>
        <c:axId val="0"/>
      </c:bar3DChart>
      <c:catAx>
        <c:axId val="19677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776320"/>
        <c:crosses val="autoZero"/>
        <c:auto val="1"/>
        <c:lblAlgn val="ctr"/>
        <c:lblOffset val="100"/>
        <c:noMultiLvlLbl val="0"/>
      </c:catAx>
      <c:valAx>
        <c:axId val="19677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774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'Exemplares Vendidos'!$A$2</c:f>
              <c:strCache>
                <c:ptCount val="1"/>
                <c:pt idx="0">
                  <c:v>Mercado</c:v>
                </c:pt>
              </c:strCache>
            </c:strRef>
          </c:tx>
          <c:invertIfNegative val="0"/>
          <c:cat>
            <c:numRef>
              <c:f>'Exemplares Vendidos'!$B$1:$E$1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'Exemplares Vendidos'!$B$2:$E$2</c:f>
              <c:numCache>
                <c:formatCode>#,##0</c:formatCode>
                <c:ptCount val="4"/>
                <c:pt idx="0">
                  <c:v>283984381</c:v>
                </c:pt>
                <c:pt idx="1">
                  <c:v>268564404</c:v>
                </c:pt>
                <c:pt idx="2">
                  <c:v>279662399</c:v>
                </c:pt>
                <c:pt idx="3">
                  <c:v>277387290</c:v>
                </c:pt>
              </c:numCache>
            </c:numRef>
          </c:val>
        </c:ser>
        <c:ser>
          <c:idx val="1"/>
          <c:order val="1"/>
          <c:tx>
            <c:strRef>
              <c:f>'Exemplares Vendidos'!$A$3</c:f>
              <c:strCache>
                <c:ptCount val="1"/>
                <c:pt idx="0">
                  <c:v>Governo</c:v>
                </c:pt>
              </c:strCache>
            </c:strRef>
          </c:tx>
          <c:invertIfNegative val="0"/>
          <c:cat>
            <c:numRef>
              <c:f>'Exemplares Vendidos'!$B$1:$E$1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'Exemplares Vendidos'!$B$3:$E$3</c:f>
              <c:numCache>
                <c:formatCode>#,##0</c:formatCode>
                <c:ptCount val="4"/>
                <c:pt idx="0">
                  <c:v>185484459</c:v>
                </c:pt>
                <c:pt idx="1">
                  <c:v>166355660</c:v>
                </c:pt>
                <c:pt idx="2">
                  <c:v>200307911</c:v>
                </c:pt>
                <c:pt idx="3">
                  <c:v>158302867</c:v>
                </c:pt>
              </c:numCache>
            </c:numRef>
          </c:val>
        </c:ser>
        <c:ser>
          <c:idx val="2"/>
          <c:order val="2"/>
          <c:tx>
            <c:strRef>
              <c:f>'Exemplares Vendidos'!$A$4</c:f>
              <c:strCache>
                <c:ptCount val="1"/>
                <c:pt idx="0">
                  <c:v>EXEMPLARES VENDIDOS  Total</c:v>
                </c:pt>
              </c:strCache>
            </c:strRef>
          </c:tx>
          <c:invertIfNegative val="0"/>
          <c:cat>
            <c:numRef>
              <c:f>'Exemplares Vendidos'!$B$1:$E$1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'Exemplares Vendidos'!$B$4:$E$4</c:f>
              <c:numCache>
                <c:formatCode>#,##0</c:formatCode>
                <c:ptCount val="4"/>
                <c:pt idx="0">
                  <c:v>469468840</c:v>
                </c:pt>
                <c:pt idx="1">
                  <c:v>434920064</c:v>
                </c:pt>
                <c:pt idx="2">
                  <c:v>479970310</c:v>
                </c:pt>
                <c:pt idx="3">
                  <c:v>435690157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486400"/>
        <c:axId val="188487936"/>
        <c:axId val="0"/>
      </c:bar3DChart>
      <c:catAx>
        <c:axId val="18848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487936"/>
        <c:crosses val="autoZero"/>
        <c:auto val="1"/>
        <c:lblAlgn val="ctr"/>
        <c:lblOffset val="100"/>
        <c:noMultiLvlLbl val="0"/>
      </c:catAx>
      <c:valAx>
        <c:axId val="188487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848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Faturamento!$A$2</c:f>
              <c:strCache>
                <c:ptCount val="1"/>
                <c:pt idx="0">
                  <c:v>Mercado</c:v>
                </c:pt>
              </c:strCache>
            </c:strRef>
          </c:tx>
          <c:invertIfNegative val="0"/>
          <c:cat>
            <c:numRef>
              <c:f>Faturamento!$B$1:$E$1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Faturamento!$B$2:$E$2</c:f>
              <c:numCache>
                <c:formatCode>#,##0.00</c:formatCode>
                <c:ptCount val="4"/>
                <c:pt idx="0">
                  <c:v>3449255680.52</c:v>
                </c:pt>
                <c:pt idx="1">
                  <c:v>3668664471.8800001</c:v>
                </c:pt>
                <c:pt idx="2">
                  <c:v>3885004146.6900001</c:v>
                </c:pt>
                <c:pt idx="3">
                  <c:v>4169658915.1900001</c:v>
                </c:pt>
              </c:numCache>
            </c:numRef>
          </c:val>
        </c:ser>
        <c:ser>
          <c:idx val="1"/>
          <c:order val="1"/>
          <c:tx>
            <c:strRef>
              <c:f>Faturamento!$A$3</c:f>
              <c:strCache>
                <c:ptCount val="1"/>
                <c:pt idx="0">
                  <c:v>Governo</c:v>
                </c:pt>
              </c:strCache>
            </c:strRef>
          </c:tx>
          <c:invertIfNegative val="0"/>
          <c:cat>
            <c:numRef>
              <c:f>Faturamento!$B$1:$E$1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Faturamento!$B$3:$E$3</c:f>
              <c:numCache>
                <c:formatCode>#,##0.00</c:formatCode>
                <c:ptCount val="4"/>
                <c:pt idx="0">
                  <c:v>1388183492.8</c:v>
                </c:pt>
                <c:pt idx="1">
                  <c:v>1315948409.1600001</c:v>
                </c:pt>
                <c:pt idx="2">
                  <c:v>1474422037.95</c:v>
                </c:pt>
                <c:pt idx="3">
                  <c:v>1238847225.98</c:v>
                </c:pt>
              </c:numCache>
            </c:numRef>
          </c:val>
        </c:ser>
        <c:ser>
          <c:idx val="2"/>
          <c:order val="2"/>
          <c:tx>
            <c:strRef>
              <c:f>Faturamento!$A$4</c:f>
              <c:strCache>
                <c:ptCount val="1"/>
                <c:pt idx="0">
                  <c:v>FATURAMENTO (R$)  Total</c:v>
                </c:pt>
              </c:strCache>
            </c:strRef>
          </c:tx>
          <c:invertIfNegative val="0"/>
          <c:cat>
            <c:numRef>
              <c:f>Faturamento!$B$1:$E$1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Faturamento!$B$4:$E$4</c:f>
              <c:numCache>
                <c:formatCode>#,##0.00</c:formatCode>
                <c:ptCount val="4"/>
                <c:pt idx="0">
                  <c:v>4837439173.3199997</c:v>
                </c:pt>
                <c:pt idx="1">
                  <c:v>4984612881.04</c:v>
                </c:pt>
                <c:pt idx="2">
                  <c:v>5359426184.6300001</c:v>
                </c:pt>
                <c:pt idx="3">
                  <c:v>5408506141.1700001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35936"/>
        <c:axId val="188537472"/>
        <c:axId val="0"/>
      </c:bar3DChart>
      <c:catAx>
        <c:axId val="18853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537472"/>
        <c:crosses val="autoZero"/>
        <c:auto val="1"/>
        <c:lblAlgn val="ctr"/>
        <c:lblOffset val="100"/>
        <c:noMultiLvlLbl val="0"/>
      </c:catAx>
      <c:valAx>
        <c:axId val="1885374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853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8109B657-E5C5-4BBC-ACD3-48AC0ACA9361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5F53069-80CB-46C4-A68D-849A817B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2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dirty="0" smtClean="0">
                <a:latin typeface="Helvetica" pitchFamily="-84" charset="0"/>
              </a:rPr>
              <a:t>Definição de leitor e não leitor no Brasil</a:t>
            </a:r>
          </a:p>
          <a:p>
            <a:pPr marL="172273" indent="-172273"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Helvetica" pitchFamily="-84" charset="0"/>
              </a:rPr>
              <a:t>Leitor é aquele</a:t>
            </a:r>
            <a:r>
              <a:rPr lang="pt-BR" altLang="pt-BR" baseline="0" dirty="0" smtClean="0">
                <a:latin typeface="Helvetica" pitchFamily="-84" charset="0"/>
              </a:rPr>
              <a:t> que leu, inteiro ou em partes, pelo menos 1 livro nos últimos 3 meses.</a:t>
            </a:r>
          </a:p>
          <a:p>
            <a:pPr marL="172273" indent="-172273">
              <a:buFont typeface="Arial" panose="020B0604020202020204" pitchFamily="34" charset="0"/>
              <a:buChar char="•"/>
            </a:pPr>
            <a:r>
              <a:rPr lang="pt-BR" altLang="pt-BR" baseline="0" dirty="0" smtClean="0">
                <a:latin typeface="Helvetica" pitchFamily="-84" charset="0"/>
              </a:rPr>
              <a:t>Não Leitor é aquele que não leu, nenhum livro nos últimos 3 meses, mesmo que tenha lido nos últimos 12 meses. </a:t>
            </a:r>
          </a:p>
          <a:p>
            <a:pPr marL="172273" indent="-172273">
              <a:buFont typeface="Arial" panose="020B0604020202020204" pitchFamily="34" charset="0"/>
              <a:buChar char="•"/>
            </a:pPr>
            <a:endParaRPr lang="pt-BR" altLang="pt-BR" baseline="0" dirty="0" smtClean="0">
              <a:latin typeface="Helvetica" pitchFamily="-84" charset="0"/>
            </a:endParaRPr>
          </a:p>
          <a:p>
            <a:r>
              <a:rPr lang="pt-BR" altLang="pt-BR" baseline="0" dirty="0" smtClean="0">
                <a:latin typeface="Helvetica" pitchFamily="-84" charset="0"/>
              </a:rPr>
              <a:t>Importante (para os números acima)</a:t>
            </a:r>
          </a:p>
          <a:p>
            <a:r>
              <a:rPr lang="pt-BR" altLang="pt-BR" baseline="0" dirty="0" smtClean="0">
                <a:latin typeface="Helvetica" pitchFamily="-84" charset="0"/>
              </a:rPr>
              <a:t>Foi separado para estudo em cada amostra um grupo com o mesmo perfil: população acima de 15 anos com o mínimo de 3 anos de escolaridade, que leu pelo menos 1 livro nos últimos 3 meses (base – amostra 2000)</a:t>
            </a:r>
          </a:p>
          <a:p>
            <a:endParaRPr lang="pt-BR" altLang="pt-BR" dirty="0" smtClean="0">
              <a:latin typeface="Helvetica" pitchFamily="-84" charset="0"/>
            </a:endParaRPr>
          </a:p>
        </p:txBody>
      </p:sp>
      <p:sp>
        <p:nvSpPr>
          <p:cNvPr id="229380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6516" indent="-287122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848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7881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6727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A696109B-D98E-49ED-B367-D8572E904BF4}" type="slidenum">
              <a:rPr lang="pt-BR" altLang="pt-BR">
                <a:solidFill>
                  <a:srgbClr val="000000"/>
                </a:solidFill>
              </a:rPr>
              <a:pPr eaLnBrk="1" hangingPunct="1"/>
              <a:t>4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8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Enquanto</a:t>
            </a:r>
            <a:r>
              <a:rPr lang="pt-BR" baseline="0" dirty="0" smtClean="0"/>
              <a:t> o Plano está previsto em Portaria e Decreto ele é uma politica de governo e pode mudar a qualquer momento. </a:t>
            </a:r>
          </a:p>
          <a:p>
            <a:r>
              <a:rPr lang="pt-BR" baseline="0" dirty="0" smtClean="0"/>
              <a:t>O anteprojeto que esta há quase um ano na Casa Civil, </a:t>
            </a:r>
            <a:r>
              <a:rPr lang="pt-BR" baseline="0" dirty="0" err="1" smtClean="0"/>
              <a:t>isntitui</a:t>
            </a:r>
            <a:r>
              <a:rPr lang="pt-BR" baseline="0" dirty="0" smtClean="0"/>
              <a:t> o PNLL por lei e partir daí ele passa a ser uma politica de Estado, independentemente de governos.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23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sng" dirty="0" smtClean="0">
                <a:solidFill>
                  <a:srgbClr val="FF0000"/>
                </a:solidFill>
              </a:rPr>
              <a:t>Eixo 1</a:t>
            </a:r>
            <a:r>
              <a:rPr lang="pt-BR" u="sng" baseline="0" dirty="0" smtClean="0">
                <a:solidFill>
                  <a:srgbClr val="FF0000"/>
                </a:solidFill>
              </a:rPr>
              <a:t> – Democratização de Acesso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smtClean="0"/>
              <a:t>– refere-se a como propiciar o acesso à leitura. De que forma?</a:t>
            </a:r>
          </a:p>
          <a:p>
            <a:r>
              <a:rPr lang="pt-BR" b="1" dirty="0"/>
              <a:t>1.1 Implantação de novas bibliotecas ; 1.2 Fortalecimento da rede atual de bibliotecas ; 1.3 Conquista de novos espaços de leitura ; 1.4 Distribuição de livros gratuitos; 1.5 Incorporação e uso de tecnologias de informação e comunicação; </a:t>
            </a:r>
          </a:p>
          <a:p>
            <a:r>
              <a:rPr lang="pt-BR" u="sng" dirty="0"/>
              <a:t>Eixo 2- Fomento à Leitura e à formação de mediadores</a:t>
            </a:r>
            <a:r>
              <a:rPr lang="pt-BR" dirty="0"/>
              <a:t> – seria a realização de programas de capacitação de educadores, bibliotecários e outros mediadores da leitura, </a:t>
            </a:r>
            <a:r>
              <a:rPr lang="pt-BR" dirty="0" err="1"/>
              <a:t>atraves</a:t>
            </a:r>
            <a:r>
              <a:rPr lang="pt-BR" dirty="0"/>
              <a:t> das seguintes ações: </a:t>
            </a:r>
            <a:r>
              <a:rPr lang="pt-BR" b="1" dirty="0"/>
              <a:t>2.1 Formação de mediadores de leitura; 2.2 Projetos sociais de leitura 2.3 Estudos e fomento à pesquisa nas áreas do livro e da leitura ; 2.4 Sistemas de informação nas áreas de bibliotecas, da bibliografia e do mercado editorial; 2.5 Prêmios e reconhecimento às ações de incentivo e fomento às práticas sociais de leitura </a:t>
            </a:r>
          </a:p>
          <a:p>
            <a:r>
              <a:rPr lang="pt-BR" u="sng" dirty="0"/>
              <a:t>Eixo 3 – Valorização Institucional da leitura e incremento do seu valor </a:t>
            </a:r>
            <a:r>
              <a:rPr lang="pt-BR" u="sng" dirty="0" err="1"/>
              <a:t>simbolico</a:t>
            </a:r>
            <a:r>
              <a:rPr lang="pt-BR" u="sng" dirty="0"/>
              <a:t> </a:t>
            </a:r>
            <a:r>
              <a:rPr lang="pt-BR" dirty="0"/>
              <a:t>– É dar a leitura um tratamento </a:t>
            </a:r>
            <a:r>
              <a:rPr lang="pt-BR" dirty="0" err="1"/>
              <a:t>institucinal</a:t>
            </a:r>
            <a:r>
              <a:rPr lang="pt-BR" dirty="0"/>
              <a:t>. De que forma? </a:t>
            </a:r>
            <a:r>
              <a:rPr lang="pt-BR" b="1" dirty="0"/>
              <a:t>3.1 Ações para converter o fomento às práticas sociais da leitura em Política de Estado ; 3.2 Ações para criar consciência sobre o valor social do livro e da leitura ; 3.3 Publicações impressas e outras mídias dedicadas à valorização do livro e da leitura ;</a:t>
            </a:r>
          </a:p>
          <a:p>
            <a:pPr defTabSz="918789">
              <a:defRPr/>
            </a:pPr>
            <a:r>
              <a:rPr lang="pt-BR" u="sng" dirty="0" smtClean="0">
                <a:solidFill>
                  <a:schemeClr val="tx1"/>
                </a:solidFill>
              </a:rPr>
              <a:t>EIXO 4 - Desenvolvimento da economia do livro</a:t>
            </a:r>
            <a:r>
              <a:rPr lang="pt-BR" baseline="0" dirty="0" smtClean="0">
                <a:solidFill>
                  <a:schemeClr val="tx1"/>
                </a:solidFill>
              </a:rPr>
              <a:t> – É promover um economia saudável e sustentável para o setor do livro, </a:t>
            </a:r>
            <a:r>
              <a:rPr lang="pt-BR" baseline="0" dirty="0" err="1" smtClean="0">
                <a:solidFill>
                  <a:schemeClr val="tx1"/>
                </a:solidFill>
              </a:rPr>
              <a:t>atraves</a:t>
            </a:r>
            <a:r>
              <a:rPr lang="pt-BR" baseline="0" dirty="0" smtClean="0">
                <a:solidFill>
                  <a:schemeClr val="tx1"/>
                </a:solidFill>
              </a:rPr>
              <a:t> das seguintes ações: </a:t>
            </a:r>
            <a:r>
              <a:rPr lang="pt-BR" b="1" dirty="0"/>
              <a:t>4.1 Desenvolvimento da cadeia produtiva do livro ; 4.2 Fomento à distribuição, circulação e consumo de bens de leitura ; 4.3 Apoio à cadeia criativa do livro ; 4.4 Maior presença no exterior da produção nacional literária científica e cultural editada ; 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b="0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69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Passo Fundo não aconteceu em 2015, e os outros eventos</a:t>
            </a:r>
            <a:r>
              <a:rPr lang="pt-BR" baseline="0" dirty="0" smtClean="0"/>
              <a:t> se realizaram com grandes </a:t>
            </a:r>
            <a:r>
              <a:rPr lang="pt-BR" baseline="0" dirty="0" err="1" smtClean="0"/>
              <a:t>dificulades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593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O tema é pauta da reunião das entidades desde 2014;</a:t>
            </a:r>
          </a:p>
          <a:p>
            <a:pPr marL="0" indent="0" algn="just"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Em 2015 : </a:t>
            </a:r>
            <a:r>
              <a:rPr lang="pt-BR" u="sng" dirty="0" smtClean="0">
                <a:solidFill>
                  <a:schemeClr val="tx1"/>
                </a:solidFill>
              </a:rPr>
              <a:t>Realização de audiência pública no Senado com a participação das entidades e palestrantes com experiência internacional no tema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Tema discutido na FLIP que contou com a presença dos representantes das associações, de palestrantes internacionais e da Senadora Fátima Bezerra.</a:t>
            </a:r>
          </a:p>
          <a:p>
            <a:pPr marL="0" indent="0" algn="just"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Atualmente</a:t>
            </a:r>
            <a:r>
              <a:rPr lang="pt-BR" baseline="0" dirty="0" smtClean="0">
                <a:solidFill>
                  <a:schemeClr val="tx1"/>
                </a:solidFill>
              </a:rPr>
              <a:t> está na CCJ.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87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 PNLL, é</a:t>
            </a:r>
            <a:r>
              <a:rPr lang="pt-BR" baseline="0" dirty="0" smtClean="0"/>
              <a:t> necessário que se </a:t>
            </a:r>
            <a:r>
              <a:rPr lang="pt-BR" baseline="0" smtClean="0"/>
              <a:t>torne lei.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41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Helvetica" pitchFamily="-84" charset="0"/>
            </a:endParaRPr>
          </a:p>
        </p:txBody>
      </p:sp>
      <p:sp>
        <p:nvSpPr>
          <p:cNvPr id="23654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6516" indent="-287122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848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7881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6727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E24A6234-02E0-4A4A-A740-F6CFFC61E02F}" type="slidenum">
              <a:rPr lang="pt-BR" altLang="pt-BR">
                <a:solidFill>
                  <a:srgbClr val="000000"/>
                </a:solidFill>
              </a:rPr>
              <a:pPr eaLnBrk="1" hangingPunct="1"/>
              <a:t>5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5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1,85 é a média de livros lidos nos últimos 3 meses entre </a:t>
            </a:r>
            <a:r>
              <a:rPr lang="pt-BR" u="sng" dirty="0" smtClean="0"/>
              <a:t>todos</a:t>
            </a:r>
            <a:r>
              <a:rPr lang="pt-BR" u="sng" baseline="0" dirty="0" smtClean="0"/>
              <a:t> os entrevistados</a:t>
            </a:r>
          </a:p>
          <a:p>
            <a:r>
              <a:rPr lang="pt-BR" baseline="0" dirty="0" smtClean="0"/>
              <a:t>3,74 é a média de livros lidos nos últimos 3 meses entre </a:t>
            </a:r>
            <a:r>
              <a:rPr lang="pt-BR" u="sng" baseline="0" dirty="0" smtClean="0"/>
              <a:t>os considerados leitores</a:t>
            </a:r>
            <a:endParaRPr lang="pt-BR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26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Helvetica" pitchFamily="-84" charset="0"/>
            </a:endParaRPr>
          </a:p>
        </p:txBody>
      </p:sp>
      <p:sp>
        <p:nvSpPr>
          <p:cNvPr id="23040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6516" indent="-287122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848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7881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6727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FAFACECD-1241-4732-9CA4-DA2E4369ED47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782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546" indent="-344546">
              <a:lnSpc>
                <a:spcPct val="90000"/>
              </a:lnSpc>
              <a:spcBef>
                <a:spcPts val="1156"/>
              </a:spcBef>
              <a:buFont typeface="Wingdings" pitchFamily="2" charset="2"/>
              <a:buChar char="ü"/>
            </a:pPr>
            <a:r>
              <a:rPr lang="en-US" altLang="pt-BR" dirty="0" smtClean="0">
                <a:latin typeface="Calibri Bold" charset="0"/>
                <a:sym typeface="Calibri Bold" charset="0"/>
              </a:rPr>
              <a:t>De </a:t>
            </a:r>
            <a:r>
              <a:rPr lang="en-US" altLang="pt-BR" dirty="0" err="1" smtClean="0">
                <a:latin typeface="Calibri Bold" charset="0"/>
                <a:sym typeface="Calibri Bold" charset="0"/>
              </a:rPr>
              <a:t>acordo</a:t>
            </a:r>
            <a:r>
              <a:rPr lang="en-US" altLang="pt-BR" dirty="0" smtClean="0">
                <a:latin typeface="Calibri Bold" charset="0"/>
                <a:sym typeface="Calibri Bold" charset="0"/>
              </a:rPr>
              <a:t> com a </a:t>
            </a:r>
            <a:r>
              <a:rPr lang="en-US" altLang="pt-BR" dirty="0" err="1" smtClean="0">
                <a:latin typeface="Calibri Bold" charset="0"/>
                <a:sym typeface="Calibri Bold" charset="0"/>
              </a:rPr>
              <a:t>Associação</a:t>
            </a:r>
            <a:r>
              <a:rPr lang="en-US" altLang="pt-BR" dirty="0" smtClean="0">
                <a:latin typeface="Calibri Bold" charset="0"/>
                <a:sym typeface="Calibri Bold" charset="0"/>
              </a:rPr>
              <a:t> </a:t>
            </a:r>
            <a:r>
              <a:rPr lang="en-US" altLang="pt-BR" dirty="0" err="1" smtClean="0">
                <a:latin typeface="Calibri Bold" charset="0"/>
                <a:sym typeface="Calibri Bold" charset="0"/>
              </a:rPr>
              <a:t>Nacional</a:t>
            </a:r>
            <a:r>
              <a:rPr lang="en-US" altLang="pt-BR" dirty="0" smtClean="0">
                <a:latin typeface="Calibri Bold" charset="0"/>
                <a:sym typeface="Calibri Bold" charset="0"/>
              </a:rPr>
              <a:t> de Livrarias </a:t>
            </a:r>
            <a:r>
              <a:rPr lang="en-US" altLang="pt-BR" dirty="0" err="1" smtClean="0">
                <a:latin typeface="Calibri Bold" charset="0"/>
                <a:sym typeface="Calibri Bold" charset="0"/>
              </a:rPr>
              <a:t>temos</a:t>
            </a:r>
            <a:r>
              <a:rPr lang="en-US" altLang="pt-BR" dirty="0" smtClean="0">
                <a:latin typeface="Calibri Bold" charset="0"/>
                <a:sym typeface="Calibri Bold" charset="0"/>
              </a:rPr>
              <a:t> 3,403 bookshops</a:t>
            </a:r>
          </a:p>
          <a:p>
            <a:pPr marL="344546" indent="-344546">
              <a:lnSpc>
                <a:spcPct val="90000"/>
              </a:lnSpc>
              <a:spcBef>
                <a:spcPts val="1156"/>
              </a:spcBef>
              <a:buFont typeface="Wingdings" pitchFamily="2" charset="2"/>
              <a:buChar char="ü"/>
            </a:pPr>
            <a:r>
              <a:rPr lang="en-US" altLang="pt-BR" dirty="0" smtClean="0">
                <a:latin typeface="Calibri Bold" charset="0"/>
                <a:sym typeface="Calibri Bold" charset="0"/>
              </a:rPr>
              <a:t>76%  </a:t>
            </a:r>
            <a:r>
              <a:rPr lang="en-US" altLang="pt-BR" dirty="0" err="1" smtClean="0">
                <a:latin typeface="Calibri Bold" charset="0"/>
                <a:sym typeface="Calibri Bold" charset="0"/>
              </a:rPr>
              <a:t>nas</a:t>
            </a:r>
            <a:r>
              <a:rPr lang="en-US" altLang="pt-BR" baseline="0" dirty="0" smtClean="0">
                <a:latin typeface="Calibri Bold" charset="0"/>
                <a:sym typeface="Calibri Bold" charset="0"/>
              </a:rPr>
              <a:t> </a:t>
            </a:r>
            <a:r>
              <a:rPr lang="en-US" altLang="pt-BR" baseline="0" dirty="0" err="1" smtClean="0">
                <a:latin typeface="Calibri Bold" charset="0"/>
                <a:sym typeface="Calibri Bold" charset="0"/>
              </a:rPr>
              <a:t>regioes</a:t>
            </a:r>
            <a:r>
              <a:rPr lang="en-US" altLang="pt-BR" baseline="0" dirty="0" smtClean="0">
                <a:latin typeface="Calibri Bold" charset="0"/>
                <a:sym typeface="Calibri Bold" charset="0"/>
              </a:rPr>
              <a:t> </a:t>
            </a:r>
            <a:r>
              <a:rPr lang="en-US" altLang="pt-BR" baseline="0" dirty="0" err="1" smtClean="0">
                <a:latin typeface="Calibri Bold" charset="0"/>
                <a:sym typeface="Calibri Bold" charset="0"/>
              </a:rPr>
              <a:t>sul</a:t>
            </a:r>
            <a:r>
              <a:rPr lang="en-US" altLang="pt-BR" baseline="0" dirty="0" smtClean="0">
                <a:latin typeface="Calibri Bold" charset="0"/>
                <a:sym typeface="Calibri Bold" charset="0"/>
              </a:rPr>
              <a:t> e </a:t>
            </a:r>
            <a:r>
              <a:rPr lang="en-US" altLang="pt-BR" baseline="0" dirty="0" err="1" smtClean="0">
                <a:latin typeface="Calibri Bold" charset="0"/>
                <a:sym typeface="Calibri Bold" charset="0"/>
              </a:rPr>
              <a:t>sudeste</a:t>
            </a:r>
            <a:endParaRPr lang="en-US" altLang="pt-BR" dirty="0" smtClean="0">
              <a:latin typeface="Calibri Bold" charset="0"/>
              <a:sym typeface="Calibri Bold" charset="0"/>
            </a:endParaRPr>
          </a:p>
        </p:txBody>
      </p:sp>
      <p:sp>
        <p:nvSpPr>
          <p:cNvPr id="23142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6516" indent="-287122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848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7881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67276" indent="-229697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472C461F-2E0D-4B6D-829B-2ACB14328B4E}" type="slidenum">
              <a:rPr lang="pt-BR" altLang="pt-BR">
                <a:solidFill>
                  <a:srgbClr val="000000"/>
                </a:solidFill>
              </a:rPr>
              <a:pPr eaLnBrk="1" hangingPunct="1"/>
              <a:t>10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Preços</a:t>
            </a:r>
            <a:r>
              <a:rPr lang="pt-BR" baseline="0" dirty="0" smtClean="0"/>
              <a:t> correntes são descontando a inflação do período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66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atual momento a</a:t>
            </a:r>
            <a:r>
              <a:rPr lang="pt-BR" baseline="0" dirty="0" smtClean="0"/>
              <a:t> dívida do Governo com livros didáticos é 600.000.000 (mais de 50% do faturamento total da compra de livros pelo governo)</a:t>
            </a:r>
          </a:p>
          <a:p>
            <a:r>
              <a:rPr lang="pt-BR" baseline="0" dirty="0" smtClean="0"/>
              <a:t>Os programas de livro para bibliotecas escolares (PNBE e PNAIC) não aconteceram em 2015. Isso significa uma queda de faturamento de mais de R$ 200.000.000,00 –  cerca de 12%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06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</a:t>
            </a:r>
            <a:r>
              <a:rPr lang="pt-BR" baseline="0" dirty="0" smtClean="0"/>
              <a:t> 2011, a pesquisa demonstrou que o professor é o principal influenciador do habito à leitura. A pesquisa anterior de 2007, colocava a mãe ou responsável legal do sexo feminino como principal influenciadora, pelos dados de 2011, o professor assume este papel.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30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Prevê um prazo de 10 anos para o cumprimento da Lei – Maio de 2020</a:t>
            </a:r>
          </a:p>
          <a:p>
            <a:r>
              <a:rPr lang="pt-BR" dirty="0" smtClean="0"/>
              <a:t>A criação e manutenção</a:t>
            </a:r>
            <a:r>
              <a:rPr lang="pt-BR" baseline="0" dirty="0" smtClean="0"/>
              <a:t> de biblioteca deveria fazer parte da composição do </a:t>
            </a:r>
            <a:r>
              <a:rPr lang="pt-BR" baseline="0" dirty="0" err="1" smtClean="0"/>
              <a:t>idh</a:t>
            </a:r>
            <a:r>
              <a:rPr lang="pt-BR" baseline="0" dirty="0" smtClean="0"/>
              <a:t> dos municípios.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52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20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62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2820F-3FCC-43D3-9FD4-1956356EAA31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5DFB5-2C82-45E7-B113-5144645131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8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30339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1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96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3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8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FD5E-37EC-4460-AF1A-4C56B7779205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6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37335" y="980728"/>
            <a:ext cx="51125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343422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 </a:t>
            </a:r>
          </a:p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SOBREVIVÊNCIA DA CADEIA DO LIVRO NO BRASIL</a:t>
            </a:r>
          </a:p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CULTURA</a:t>
            </a:r>
          </a:p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CÂMARA DOS DEPUTADOS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53012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Luís Antônio </a:t>
            </a:r>
            <a:r>
              <a:rPr lang="pt-BR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Torelli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</a:t>
            </a: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CBL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17/11/2015</a:t>
            </a:r>
          </a:p>
        </p:txBody>
      </p:sp>
    </p:spTree>
    <p:extLst>
      <p:ext uri="{BB962C8B-B14F-4D97-AF65-F5344CB8AC3E}">
        <p14:creationId xmlns:p14="http://schemas.microsoft.com/office/powerpoint/2010/main" val="3618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251520" y="260648"/>
            <a:ext cx="698477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675"/>
              </a:spcBef>
              <a:defRPr/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MERCADO LIVREIRO </a:t>
            </a:r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NO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BRASIL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1520" y="836712"/>
            <a:ext cx="8568952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pt-BR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 ANL aponta que (base abril de 2014) o Brasil conta com 3.095 livrarias. O que representa 1 livraria para cada 64.954 </a:t>
            </a:r>
            <a:r>
              <a:rPr lang="pt-BR" altLang="pt-BR" sz="19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hab</a:t>
            </a:r>
            <a:r>
              <a:rPr lang="pt-BR" altLang="pt-BR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*.</a:t>
            </a:r>
          </a:p>
          <a:p>
            <a:pPr algn="l"/>
            <a:r>
              <a:rPr lang="pt-BR" altLang="pt-BR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Das 3095 livrarias, 69% representam livrarias com apenas 1 loja; 12% de 2 a 10 lojas; e 19% acima de 10 lojas. </a:t>
            </a:r>
          </a:p>
          <a:p>
            <a:pPr algn="l"/>
            <a:endParaRPr lang="pt-BR" altLang="pt-BR" sz="1900" dirty="0" smtClean="0">
              <a:latin typeface="+mj-lt"/>
            </a:endParaRPr>
          </a:p>
          <a:p>
            <a:pPr algn="l">
              <a:buFont typeface="Wingdings 2" pitchFamily="18" charset="2"/>
              <a:buNone/>
            </a:pPr>
            <a:endParaRPr lang="pt-BR" altLang="pt-BR" sz="1900" dirty="0" smtClean="0"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60428"/>
              </p:ext>
            </p:extLst>
          </p:nvPr>
        </p:nvGraphicFramePr>
        <p:xfrm>
          <a:off x="251520" y="2852936"/>
          <a:ext cx="3492388" cy="3195349"/>
        </p:xfrm>
        <a:graphic>
          <a:graphicData uri="http://schemas.openxmlformats.org/drawingml/2006/table">
            <a:tbl>
              <a:tblPr/>
              <a:tblGrid>
                <a:gridCol w="1334171"/>
                <a:gridCol w="941767"/>
                <a:gridCol w="1216450"/>
              </a:tblGrid>
              <a:tr h="368032"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Números Absolutos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Região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79513" y="6309320"/>
            <a:ext cx="8964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000" dirty="0">
                <a:solidFill>
                  <a:srgbClr val="000000"/>
                </a:solidFill>
                <a:latin typeface="Arial" pitchFamily="34" charset="0"/>
              </a:rPr>
              <a:t>Fonte: Associação Nacional de  Livrarias (ANL 2014)</a:t>
            </a:r>
          </a:p>
          <a:p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* IBGE </a:t>
            </a:r>
            <a:r>
              <a:rPr lang="pt-BR" altLang="pt-BR" sz="1000" dirty="0">
                <a:solidFill>
                  <a:srgbClr val="000000"/>
                </a:solidFill>
                <a:latin typeface="Arial" pitchFamily="34" charset="0"/>
              </a:rPr>
              <a:t>- população estimada em 201.032.714 hab. – dado se refere a 1º de julho de 2013, publicado no 'Diário Oficial da União'.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995936" y="2276872"/>
            <a:ext cx="4968552" cy="3874640"/>
            <a:chOff x="714348" y="2285992"/>
            <a:chExt cx="7643865" cy="4000528"/>
          </a:xfrm>
        </p:grpSpPr>
        <p:pic>
          <p:nvPicPr>
            <p:cNvPr id="10" name="Imagem 9" descr="http://4.bp.blogspot.com/_87KiOJea4g4/TL58yhA15II/AAAAAAAAAEE/y-MTDzY_fes/s1600/Regioes_Brasil_1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2285992"/>
              <a:ext cx="7643865" cy="40005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aixaDeTexto 13"/>
            <p:cNvSpPr txBox="1">
              <a:spLocks noChangeArrowheads="1"/>
            </p:cNvSpPr>
            <p:nvPr/>
          </p:nvSpPr>
          <p:spPr bwMode="auto">
            <a:xfrm>
              <a:off x="4000500" y="3286124"/>
              <a:ext cx="928689" cy="25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BR" altLang="pt-BR" sz="1000" b="1" dirty="0">
                  <a:solidFill>
                    <a:srgbClr val="000000"/>
                  </a:solidFill>
                  <a:latin typeface="+mj-lt"/>
                </a:rPr>
                <a:t>4,0%</a:t>
              </a:r>
            </a:p>
          </p:txBody>
        </p:sp>
        <p:sp>
          <p:nvSpPr>
            <p:cNvPr id="12" name="CaixaDeTexto 15"/>
            <p:cNvSpPr txBox="1">
              <a:spLocks noChangeArrowheads="1"/>
            </p:cNvSpPr>
            <p:nvPr/>
          </p:nvSpPr>
          <p:spPr bwMode="auto">
            <a:xfrm>
              <a:off x="6429375" y="3786188"/>
              <a:ext cx="928689" cy="25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BR" altLang="pt-BR" sz="1000" b="1">
                  <a:solidFill>
                    <a:srgbClr val="000000"/>
                  </a:solidFill>
                  <a:latin typeface="+mj-lt"/>
                </a:rPr>
                <a:t>16%</a:t>
              </a:r>
            </a:p>
          </p:txBody>
        </p:sp>
        <p:sp>
          <p:nvSpPr>
            <p:cNvPr id="13" name="CaixaDeTexto 16"/>
            <p:cNvSpPr txBox="1">
              <a:spLocks noChangeArrowheads="1"/>
            </p:cNvSpPr>
            <p:nvPr/>
          </p:nvSpPr>
          <p:spPr bwMode="auto">
            <a:xfrm>
              <a:off x="5786440" y="4857749"/>
              <a:ext cx="629358" cy="25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BR" altLang="pt-BR" sz="1000" b="1">
                  <a:solidFill>
                    <a:srgbClr val="000000"/>
                  </a:solidFill>
                  <a:latin typeface="+mj-lt"/>
                </a:rPr>
                <a:t>55%</a:t>
              </a:r>
            </a:p>
          </p:txBody>
        </p:sp>
        <p:sp>
          <p:nvSpPr>
            <p:cNvPr id="14" name="CaixaDeTexto 17"/>
            <p:cNvSpPr txBox="1">
              <a:spLocks noChangeArrowheads="1"/>
            </p:cNvSpPr>
            <p:nvPr/>
          </p:nvSpPr>
          <p:spPr bwMode="auto">
            <a:xfrm>
              <a:off x="4500562" y="5643563"/>
              <a:ext cx="1014730" cy="25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BR" altLang="pt-BR" sz="1000" b="1" dirty="0">
                  <a:solidFill>
                    <a:srgbClr val="000000"/>
                  </a:solidFill>
                  <a:latin typeface="+mj-lt"/>
                </a:rPr>
                <a:t>19%</a:t>
              </a:r>
            </a:p>
          </p:txBody>
        </p:sp>
        <p:sp>
          <p:nvSpPr>
            <p:cNvPr id="15" name="CaixaDeTexto 18"/>
            <p:cNvSpPr txBox="1">
              <a:spLocks noChangeArrowheads="1"/>
            </p:cNvSpPr>
            <p:nvPr/>
          </p:nvSpPr>
          <p:spPr bwMode="auto">
            <a:xfrm>
              <a:off x="4429124" y="4572000"/>
              <a:ext cx="857249" cy="25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t-BR" altLang="pt-BR" sz="1000" b="1">
                  <a:solidFill>
                    <a:srgbClr val="000000"/>
                  </a:solidFill>
                  <a:latin typeface="+mj-lt"/>
                </a:rPr>
                <a:t>6,0%</a:t>
              </a:r>
            </a:p>
          </p:txBody>
        </p:sp>
      </p:grpSp>
      <p:sp>
        <p:nvSpPr>
          <p:cNvPr id="5" name="Seta para baixo 4"/>
          <p:cNvSpPr/>
          <p:nvPr/>
        </p:nvSpPr>
        <p:spPr>
          <a:xfrm>
            <a:off x="3663026" y="5281351"/>
            <a:ext cx="332910" cy="7258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578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ctrTitle"/>
          </p:nvPr>
        </p:nvSpPr>
        <p:spPr>
          <a:xfrm>
            <a:off x="251520" y="260648"/>
            <a:ext cx="7916168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PREÇOS  MÉDIOS  SETOR  EDITORIAL  LIVREIRO  BRASIL</a:t>
            </a:r>
          </a:p>
          <a:p>
            <a:pPr algn="l">
              <a:lnSpc>
                <a:spcPct val="100000"/>
              </a:lnSpc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2004 - 2014 / VENDAS  AO  MERCADO  ( R$)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219957"/>
              </p:ext>
            </p:extLst>
          </p:nvPr>
        </p:nvGraphicFramePr>
        <p:xfrm>
          <a:off x="375308" y="1553310"/>
          <a:ext cx="84653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1520" y="582529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Desde 2004, quando houve a desoneração do PIS/COFINS para o setor, o preço médio do livro teve uma queda real de 43%</a:t>
            </a:r>
            <a:endParaRPr lang="pt-BR" dirty="0"/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60648"/>
            <a:ext cx="76328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COMPORTAMENTO DO SETOR EDITORIAL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BRASILEIRO</a:t>
            </a:r>
          </a:p>
          <a:p>
            <a:pPr>
              <a:spcBef>
                <a:spcPct val="0"/>
              </a:spcBef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(Dados da Pesquisa Fipe)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08561"/>
              </p:ext>
            </p:extLst>
          </p:nvPr>
        </p:nvGraphicFramePr>
        <p:xfrm>
          <a:off x="251520" y="1988842"/>
          <a:ext cx="8640962" cy="3960439"/>
        </p:xfrm>
        <a:graphic>
          <a:graphicData uri="http://schemas.openxmlformats.org/drawingml/2006/table">
            <a:tbl>
              <a:tblPr firstRow="1" bandRow="1"/>
              <a:tblGrid>
                <a:gridCol w="1165844"/>
                <a:gridCol w="1568746"/>
                <a:gridCol w="1568746"/>
                <a:gridCol w="1568746"/>
                <a:gridCol w="1568746"/>
                <a:gridCol w="1200134"/>
              </a:tblGrid>
              <a:tr h="422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Var.% entre 2013 e 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13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TÍTULOS (Novos </a:t>
                      </a:r>
                      <a:r>
                        <a:rPr lang="pt-BR" sz="10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ISBNs</a:t>
                      </a:r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58.193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57.474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62.235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60.829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764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EXEMPLARES PRODUZIDOS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499.796.286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485.261.332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467.835.900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501.371.513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7,17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Mercado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3.449.255.680,52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3.668.664.471,88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3.885.004.146,69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4.169.658.915,19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7,33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Governo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1.388.183.492,80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1.315.948.409,16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1.474.422.037,95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1.238.847.225,98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-15,98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513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FATURAMENTO (R$) 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4.837.439.173,32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4.984.612.881,04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5.359.426.184,63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5.408.506.141,17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Mercado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283.984.381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268.564.404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279.662.399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277.387.290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Governo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185.484.459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166.355.660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200.307.911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158.302.867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-20,97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513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EXEMPLARES VENDIDOS 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469.468.840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434.920.064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479.970.310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435.690.157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-9,23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5" name="Texto explicativo em elipse 4"/>
          <p:cNvSpPr/>
          <p:nvPr/>
        </p:nvSpPr>
        <p:spPr>
          <a:xfrm flipH="1">
            <a:off x="6064775" y="943832"/>
            <a:ext cx="1656184" cy="8762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7237900" y="1820122"/>
            <a:ext cx="718476" cy="2831707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154751" y="1187460"/>
            <a:ext cx="15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Inflação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344327"/>
              </p:ext>
            </p:extLst>
          </p:nvPr>
        </p:nvGraphicFramePr>
        <p:xfrm>
          <a:off x="318433" y="1772816"/>
          <a:ext cx="8549343" cy="434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1544" y="40466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EXEMPLARES VENDIDOS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(Mercado e Governo)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649954"/>
              </p:ext>
            </p:extLst>
          </p:nvPr>
        </p:nvGraphicFramePr>
        <p:xfrm>
          <a:off x="321544" y="1916832"/>
          <a:ext cx="8496943" cy="41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1544" y="40466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FATURAMENTO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(Mercado e Governo)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o explicativo em elipse 10"/>
          <p:cNvSpPr/>
          <p:nvPr/>
        </p:nvSpPr>
        <p:spPr>
          <a:xfrm flipH="1">
            <a:off x="5580112" y="908720"/>
            <a:ext cx="1656184" cy="8762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670088" y="1152348"/>
            <a:ext cx="15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Inflação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7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4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54757"/>
            <a:ext cx="7772400" cy="1362075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em 2015...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95536" y="1911979"/>
            <a:ext cx="842493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1- Baixos índices de leitura;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2- Diminuição na produção de novos títulos;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3- Diminuição do número de livrarias;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4- Redução dos investimentos em ações de leitura;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5- Paralisação das compras de livros em programas de governo em todas as esferas.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 importância da Capacitação de Professores e Mediadores de Leitura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32848" cy="5078388"/>
          </a:xfrm>
        </p:spPr>
      </p:pic>
      <p:sp>
        <p:nvSpPr>
          <p:cNvPr id="9" name="CaixaDeTexto 8"/>
          <p:cNvSpPr txBox="1"/>
          <p:nvPr/>
        </p:nvSpPr>
        <p:spPr>
          <a:xfrm>
            <a:off x="827584" y="6381328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Pesquisa Retratos da Leitura - 2012</a:t>
            </a:r>
          </a:p>
        </p:txBody>
      </p:sp>
    </p:spTree>
    <p:extLst>
      <p:ext uri="{BB962C8B-B14F-4D97-AF65-F5344CB8AC3E}">
        <p14:creationId xmlns:p14="http://schemas.microsoft.com/office/powerpoint/2010/main" val="7940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056784" cy="51987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Modernizar e Ampliar Bibliotecas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208912" cy="453650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3" y="780525"/>
            <a:ext cx="825311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6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486600" cy="1008111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PARA LIVRO E LEITURA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7848872" cy="5184576"/>
          </a:xfrm>
        </p:spPr>
        <p:txBody>
          <a:bodyPr>
            <a:normAutofit/>
          </a:bodyPr>
          <a:lstStyle/>
          <a:p>
            <a:pPr algn="just"/>
            <a:r>
              <a:rPr lang="pt-BR" sz="3600" b="1" u="sng" dirty="0" smtClean="0">
                <a:solidFill>
                  <a:schemeClr val="tx1"/>
                </a:solidFill>
              </a:rPr>
              <a:t>PNLL – Plano Nacional do Livro e Leitura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Instituído pela Portaria Interministerial 1442/2006 (MEC e MinC)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Em 2011, decreto </a:t>
            </a:r>
            <a:r>
              <a:rPr lang="pt-BR" dirty="0">
                <a:solidFill>
                  <a:schemeClr val="tx1"/>
                </a:solidFill>
              </a:rPr>
              <a:t>n</a:t>
            </a:r>
            <a:r>
              <a:rPr lang="pt-BR" dirty="0" smtClean="0">
                <a:solidFill>
                  <a:schemeClr val="tx1"/>
                </a:solidFill>
              </a:rPr>
              <a:t>º 7.559, assinado pela Presidente Dilma </a:t>
            </a:r>
            <a:r>
              <a:rPr lang="pt-BR" dirty="0" err="1" smtClean="0">
                <a:solidFill>
                  <a:schemeClr val="tx1"/>
                </a:solidFill>
              </a:rPr>
              <a:t>Roussef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Atualmente há anteprojeto na Casa Civil a ser encaminhado ao Congresso Nacional para que se torne uma política de Estado.</a:t>
            </a:r>
          </a:p>
          <a:p>
            <a:pPr marL="457200" indent="-457200" algn="just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pt-B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314183" cy="50405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LEITORES NO BRASIL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DO SETOR LIVREIRO E EDITORIAL BRASILEIRO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REGULAMENTAÇÃO DO VAREJO DO LIVRO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270576" cy="1080119"/>
          </a:xfrm>
        </p:spPr>
        <p:txBody>
          <a:bodyPr/>
          <a:lstStyle/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PNLL – OS 4 EIXOS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76864" cy="50405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EIXO </a:t>
            </a:r>
            <a:r>
              <a:rPr lang="pt-BR" dirty="0">
                <a:solidFill>
                  <a:schemeClr val="tx1"/>
                </a:solidFill>
              </a:rPr>
              <a:t>1 - Democratização do </a:t>
            </a:r>
            <a:r>
              <a:rPr lang="pt-BR" dirty="0" smtClean="0">
                <a:solidFill>
                  <a:schemeClr val="tx1"/>
                </a:solidFill>
              </a:rPr>
              <a:t>acesso;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EIXO </a:t>
            </a:r>
            <a:r>
              <a:rPr lang="pt-BR" dirty="0">
                <a:solidFill>
                  <a:schemeClr val="tx1"/>
                </a:solidFill>
              </a:rPr>
              <a:t>2 - Fomento à leitura e à formação de </a:t>
            </a:r>
            <a:r>
              <a:rPr lang="pt-BR" dirty="0" smtClean="0">
                <a:solidFill>
                  <a:schemeClr val="tx1"/>
                </a:solidFill>
              </a:rPr>
              <a:t>mediadores;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EIXO </a:t>
            </a:r>
            <a:r>
              <a:rPr lang="pt-BR" dirty="0">
                <a:solidFill>
                  <a:schemeClr val="tx1"/>
                </a:solidFill>
              </a:rPr>
              <a:t>3 - Valorização institucional da leitura e incremento de seu valor </a:t>
            </a:r>
            <a:r>
              <a:rPr lang="pt-BR" dirty="0" smtClean="0">
                <a:solidFill>
                  <a:schemeClr val="tx1"/>
                </a:solidFill>
              </a:rPr>
              <a:t>simbólico;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EIXO </a:t>
            </a:r>
            <a:r>
              <a:rPr lang="pt-BR" dirty="0">
                <a:solidFill>
                  <a:schemeClr val="tx1"/>
                </a:solidFill>
              </a:rPr>
              <a:t>4 - Desenvolvimento da economia do </a:t>
            </a:r>
            <a:r>
              <a:rPr lang="pt-BR" dirty="0" smtClean="0">
                <a:solidFill>
                  <a:schemeClr val="tx1"/>
                </a:solidFill>
              </a:rPr>
              <a:t>livro.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7704856" cy="1224135"/>
          </a:xfrm>
        </p:spPr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 PRIVADO - INICIATIVAS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24936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Pesquisa sobre hábito de leitura no país </a:t>
            </a:r>
          </a:p>
          <a:p>
            <a:pPr algn="l"/>
            <a:r>
              <a:rPr lang="pt-BR" sz="2200" dirty="0" smtClean="0">
                <a:solidFill>
                  <a:schemeClr val="tx1"/>
                </a:solidFill>
              </a:rPr>
              <a:t>(Pesquisa Retratos da Leitura no Brasil – edições realizadas 2001/2008/2011)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Fortalecimento e realização de grandes e pequenos eventos literários como: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Bienal Internacional do Livro (SP e RJ)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Feiras Regionais de Livro (em vários estados do Brasil)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Encontros literários (FLIP/</a:t>
            </a:r>
            <a:r>
              <a:rPr lang="pt-BR" dirty="0" err="1" smtClean="0">
                <a:solidFill>
                  <a:schemeClr val="tx1"/>
                </a:solidFill>
              </a:rPr>
              <a:t>PassoFundo</a:t>
            </a:r>
            <a:r>
              <a:rPr lang="pt-BR" dirty="0" smtClean="0">
                <a:solidFill>
                  <a:schemeClr val="tx1"/>
                </a:solidFill>
              </a:rPr>
              <a:t>/ Feira de Poços de Caldas, Festival de Ouro Preto, </a:t>
            </a:r>
            <a:r>
              <a:rPr lang="pt-BR" dirty="0" err="1" smtClean="0">
                <a:solidFill>
                  <a:schemeClr val="tx1"/>
                </a:solidFill>
              </a:rPr>
              <a:t>etc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416824" cy="1152128"/>
          </a:xfrm>
        </p:spPr>
        <p:txBody>
          <a:bodyPr>
            <a:noAutofit/>
          </a:bodyPr>
          <a:lstStyle/>
          <a:p>
            <a:pPr algn="just"/>
            <a:r>
              <a:rPr 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Fortalecimento da Cadeia Produtiva do Livro e Ampliação da Rede de Distribuição de Livros</a:t>
            </a:r>
            <a:endParaRPr lang="pt-B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208912" cy="4968552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900" dirty="0" smtClean="0">
                <a:solidFill>
                  <a:schemeClr val="tx1"/>
                </a:solidFill>
              </a:rPr>
              <a:t>Manutenção de Incentivos Fiscais para a produção de livros;</a:t>
            </a:r>
          </a:p>
          <a:p>
            <a:pPr algn="l"/>
            <a:endParaRPr lang="pt-BR" sz="2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900" dirty="0" smtClean="0">
                <a:solidFill>
                  <a:schemeClr val="tx1"/>
                </a:solidFill>
              </a:rPr>
              <a:t>Manutenção de programas de aquisição de livros pelo Poder Público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900" dirty="0" smtClean="0">
                <a:solidFill>
                  <a:schemeClr val="tx1"/>
                </a:solidFill>
              </a:rPr>
              <a:t>Incentivos para criação e ampliação de livrarias no país (isenção de IPTU e programas de financiamento)</a:t>
            </a:r>
          </a:p>
          <a:p>
            <a:pPr algn="l"/>
            <a:endParaRPr lang="pt-BR" sz="2900" dirty="0" smtClean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Regulamentação do Varejo do Livro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</a:rPr>
              <a:t>A REGULAMENTAÇÃO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</a:rPr>
              <a:t>DO VAREJO DO LIVRO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</a:rPr>
              <a:t>NO BRASIL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7200800" cy="1080119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regulamentar o varejo do livro?</a:t>
            </a:r>
            <a:endParaRPr lang="pt-B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496944" cy="54006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400" dirty="0" smtClean="0">
                <a:solidFill>
                  <a:schemeClr val="tx1"/>
                </a:solidFill>
              </a:rPr>
              <a:t>O </a:t>
            </a:r>
            <a:r>
              <a:rPr lang="pt-BR" sz="3400" dirty="0">
                <a:solidFill>
                  <a:schemeClr val="tx1"/>
                </a:solidFill>
              </a:rPr>
              <a:t>l</a:t>
            </a:r>
            <a:r>
              <a:rPr lang="pt-BR" sz="3400" dirty="0" smtClean="0">
                <a:solidFill>
                  <a:schemeClr val="tx1"/>
                </a:solidFill>
              </a:rPr>
              <a:t>ivro como instrumento fundamental para acesso ao conhecimento, à cultura e à educação deve ser tratado de forma diferenciada, e não como “</a:t>
            </a:r>
            <a:r>
              <a:rPr lang="pt-BR" sz="3400" i="1" dirty="0" err="1" smtClean="0">
                <a:solidFill>
                  <a:schemeClr val="tx1"/>
                </a:solidFill>
              </a:rPr>
              <a:t>commoditie</a:t>
            </a:r>
            <a:r>
              <a:rPr lang="pt-BR" sz="3400" i="1" dirty="0" smtClean="0">
                <a:solidFill>
                  <a:schemeClr val="tx1"/>
                </a:solidFill>
              </a:rPr>
              <a:t>”;</a:t>
            </a:r>
          </a:p>
          <a:p>
            <a:pPr algn="just"/>
            <a:endParaRPr lang="pt-BR" sz="3400" i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400" dirty="0" smtClean="0">
                <a:solidFill>
                  <a:schemeClr val="tx1"/>
                </a:solidFill>
              </a:rPr>
              <a:t>A regulamentação do desconto proporciona um cenário mais saudável para a competição entre grandes varejistas e pequenos livreiros, o que pode significar a manutenção de um maior números de livrarias e ampliação dos pontos de venda de livros no país – democratização de acesso ao livro;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7848872" cy="1008111"/>
          </a:xfrm>
        </p:spPr>
        <p:txBody>
          <a:bodyPr/>
          <a:lstStyle/>
          <a:p>
            <a:r>
              <a:rPr lang="pt-BR" b="1" dirty="0" err="1" smtClean="0">
                <a:solidFill>
                  <a:srgbClr val="92D050"/>
                </a:solidFill>
              </a:rPr>
              <a:t>Bibliodiversidade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3200" y="1484784"/>
            <a:ext cx="8289280" cy="5112568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A ampliação do </a:t>
            </a:r>
            <a:r>
              <a:rPr lang="pt-BR" dirty="0" smtClean="0">
                <a:solidFill>
                  <a:schemeClr val="tx1"/>
                </a:solidFill>
              </a:rPr>
              <a:t>número </a:t>
            </a:r>
            <a:r>
              <a:rPr lang="pt-BR" dirty="0">
                <a:solidFill>
                  <a:schemeClr val="tx1"/>
                </a:solidFill>
              </a:rPr>
              <a:t>de pontos de venda de livros no país tende a proporcionar maior oferta de títulos, oferecendo aos leitores acesso a um maior numero de </a:t>
            </a:r>
            <a:r>
              <a:rPr lang="pt-BR" dirty="0" smtClean="0">
                <a:solidFill>
                  <a:schemeClr val="tx1"/>
                </a:solidFill>
              </a:rPr>
              <a:t>títulos.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Com a </a:t>
            </a:r>
            <a:r>
              <a:rPr lang="pt-BR" dirty="0" smtClean="0">
                <a:solidFill>
                  <a:schemeClr val="tx1"/>
                </a:solidFill>
              </a:rPr>
              <a:t>regulação de descontos, </a:t>
            </a:r>
            <a:r>
              <a:rPr lang="pt-BR" dirty="0">
                <a:solidFill>
                  <a:schemeClr val="tx1"/>
                </a:solidFill>
              </a:rPr>
              <a:t>as receitas decorrentes de lançamento de livros permitem investimentos na produção e distribuição de livros menos promissores comercialmente, mas de alto valor cultural ou </a:t>
            </a:r>
            <a:r>
              <a:rPr lang="pt-BR" dirty="0" smtClean="0">
                <a:solidFill>
                  <a:schemeClr val="tx1"/>
                </a:solidFill>
              </a:rPr>
              <a:t>acadêmico.</a:t>
            </a:r>
            <a:endParaRPr lang="pt-BR" i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31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SUGESTÕES</a:t>
            </a:r>
          </a:p>
        </p:txBody>
      </p:sp>
    </p:spTree>
    <p:extLst>
      <p:ext uri="{BB962C8B-B14F-4D97-AF65-F5344CB8AC3E}">
        <p14:creationId xmlns:p14="http://schemas.microsoft.com/office/powerpoint/2010/main" val="15829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7200800" cy="1080119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 setor privado pode apoiar o Poder Público na implementação das políticas?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5040560"/>
          </a:xfrm>
        </p:spPr>
        <p:txBody>
          <a:bodyPr>
            <a:normAutofit fontScale="85000" lnSpcReduction="10000"/>
          </a:bodyPr>
          <a:lstStyle/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Através de uma </a:t>
            </a:r>
            <a:r>
              <a:rPr lang="pt-BR" smtClean="0">
                <a:solidFill>
                  <a:schemeClr val="tx1"/>
                </a:solidFill>
              </a:rPr>
              <a:t>instituição privada </a:t>
            </a:r>
            <a:r>
              <a:rPr lang="pt-BR" dirty="0" smtClean="0">
                <a:solidFill>
                  <a:schemeClr val="tx1"/>
                </a:solidFill>
              </a:rPr>
              <a:t>dedicada à realização de ações de apoio à políticas publicas para o Livro;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Que realize, estudos, diagnósticos e pesquisas que possam nortear a implementação destas politicas;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Com o compromisso de elaborar um plano de negócios sustentável com a finalidade de realizar ações de apoio a implementação de políticas para o livro;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488832" cy="936104"/>
          </a:xfrm>
        </p:spPr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necessário: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848872" cy="5688632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Institucionalizar e consolidar as políticas para </a:t>
            </a:r>
            <a:r>
              <a:rPr lang="pt-BR" sz="2800" dirty="0">
                <a:solidFill>
                  <a:schemeClr val="tx1"/>
                </a:solidFill>
              </a:rPr>
              <a:t>o livro e leitura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Capacitar professores e formar mediadores de leitura;</a:t>
            </a:r>
          </a:p>
          <a:p>
            <a:pPr marL="514350" indent="-514350" algn="just"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Modernizar e ampliar bibliotecas;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4.  Envolver o </a:t>
            </a:r>
            <a:r>
              <a:rPr lang="pt-BR" sz="2800" dirty="0">
                <a:solidFill>
                  <a:schemeClr val="tx1"/>
                </a:solidFill>
              </a:rPr>
              <a:t>setor privado </a:t>
            </a:r>
            <a:r>
              <a:rPr lang="pt-BR" sz="2800" dirty="0" smtClean="0">
                <a:solidFill>
                  <a:schemeClr val="tx1"/>
                </a:solidFill>
              </a:rPr>
              <a:t>em </a:t>
            </a:r>
            <a:r>
              <a:rPr lang="pt-BR" sz="2800" dirty="0">
                <a:solidFill>
                  <a:schemeClr val="tx1"/>
                </a:solidFill>
              </a:rPr>
              <a:t>iniciativas para o fomento do </a:t>
            </a:r>
            <a:r>
              <a:rPr lang="pt-BR" sz="2800" dirty="0" smtClean="0">
                <a:solidFill>
                  <a:schemeClr val="tx1"/>
                </a:solidFill>
              </a:rPr>
              <a:t>livro e da leitura;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5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  <a:r>
              <a:rPr lang="pt-BR" sz="2800" dirty="0">
                <a:solidFill>
                  <a:schemeClr val="tx1"/>
                </a:solidFill>
              </a:rPr>
              <a:t>Fortalecer a cadeia produtiva do livro e ampliar a rede de distribuição de livros no </a:t>
            </a:r>
            <a:r>
              <a:rPr lang="pt-BR" sz="2800" dirty="0" smtClean="0">
                <a:solidFill>
                  <a:schemeClr val="tx1"/>
                </a:solidFill>
              </a:rPr>
              <a:t>país;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7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  <a:r>
              <a:rPr lang="pt-BR" sz="2800" dirty="0">
                <a:solidFill>
                  <a:schemeClr val="tx1"/>
                </a:solidFill>
              </a:rPr>
              <a:t>Parceria entre o setor Privado e Público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149970"/>
            <a:ext cx="8229600" cy="337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Luís Antônio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Torelli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da CBL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presidente@cbl.org.br</a:t>
            </a:r>
          </a:p>
        </p:txBody>
      </p:sp>
    </p:spTree>
    <p:extLst>
      <p:ext uri="{BB962C8B-B14F-4D97-AF65-F5344CB8AC3E}">
        <p14:creationId xmlns:p14="http://schemas.microsoft.com/office/powerpoint/2010/main" val="3624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374755"/>
            <a:ext cx="5400600" cy="1078581"/>
          </a:xfrm>
        </p:spPr>
        <p:txBody>
          <a:bodyPr>
            <a:normAutofit/>
          </a:bodyPr>
          <a:lstStyle/>
          <a:p>
            <a:pPr marL="0" indent="0">
              <a:spcBef>
                <a:spcPts val="1675"/>
              </a:spcBef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pitchFamily="-84" charset="0"/>
              </a:rPr>
              <a:t>LEITORES NO BRASIL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sym typeface="Helvetic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26867"/>
              </p:ext>
            </p:extLst>
          </p:nvPr>
        </p:nvGraphicFramePr>
        <p:xfrm>
          <a:off x="241120" y="1618540"/>
          <a:ext cx="8445340" cy="471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332656"/>
            <a:ext cx="76324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LEITORES NO BRASIL </a:t>
            </a:r>
          </a:p>
          <a:p>
            <a:pPr>
              <a:defRPr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(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em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milhões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)</a:t>
            </a:r>
          </a:p>
          <a:p>
            <a:pPr>
              <a:defRPr/>
            </a:pP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Comparação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 2000-2007-2011</a:t>
            </a:r>
            <a:endParaRPr lang="pt-B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sym typeface="Helvetica" charset="0"/>
            </a:endParaRP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 rot="407489">
            <a:off x="1852901" y="5667895"/>
            <a:ext cx="5291629" cy="546481"/>
            <a:chOff x="2859238" y="6133266"/>
            <a:chExt cx="3569031" cy="303797"/>
          </a:xfrm>
        </p:grpSpPr>
        <p:sp>
          <p:nvSpPr>
            <p:cNvPr id="200711" name="CaixaDeTexto 6"/>
            <p:cNvSpPr txBox="1">
              <a:spLocks noChangeArrowheads="1"/>
            </p:cNvSpPr>
            <p:nvPr/>
          </p:nvSpPr>
          <p:spPr bwMode="auto">
            <a:xfrm>
              <a:off x="2859238" y="6145075"/>
              <a:ext cx="791913" cy="29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9pPr>
            </a:lstStyle>
            <a:p>
              <a:pPr algn="ctr" eaLnBrk="1" hangingPunct="1"/>
              <a:r>
                <a:rPr lang="pt-BR" altLang="pt-BR" sz="1300" dirty="0">
                  <a:solidFill>
                    <a:srgbClr val="000000"/>
                  </a:solidFill>
                  <a:latin typeface="Arial" pitchFamily="34" charset="0"/>
                </a:rPr>
                <a:t>2000</a:t>
              </a:r>
            </a:p>
          </p:txBody>
        </p:sp>
        <p:sp>
          <p:nvSpPr>
            <p:cNvPr id="200712" name="CaixaDeTexto 7"/>
            <p:cNvSpPr txBox="1">
              <a:spLocks noChangeArrowheads="1"/>
            </p:cNvSpPr>
            <p:nvPr/>
          </p:nvSpPr>
          <p:spPr bwMode="auto">
            <a:xfrm>
              <a:off x="4230799" y="6140314"/>
              <a:ext cx="791913" cy="29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9pPr>
            </a:lstStyle>
            <a:p>
              <a:pPr algn="ctr" eaLnBrk="1" hangingPunct="1"/>
              <a:r>
                <a:rPr lang="pt-BR" altLang="pt-BR" sz="1300" dirty="0">
                  <a:solidFill>
                    <a:srgbClr val="000000"/>
                  </a:solidFill>
                  <a:latin typeface="Arial" pitchFamily="34" charset="0"/>
                </a:rPr>
                <a:t>2007</a:t>
              </a:r>
            </a:p>
          </p:txBody>
        </p:sp>
        <p:sp>
          <p:nvSpPr>
            <p:cNvPr id="200713" name="CaixaDeTexto 8"/>
            <p:cNvSpPr txBox="1">
              <a:spLocks noChangeArrowheads="1"/>
            </p:cNvSpPr>
            <p:nvPr/>
          </p:nvSpPr>
          <p:spPr bwMode="auto">
            <a:xfrm>
              <a:off x="5636356" y="6133266"/>
              <a:ext cx="791913" cy="29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9pPr>
            </a:lstStyle>
            <a:p>
              <a:pPr algn="ctr" eaLnBrk="1" hangingPunct="1"/>
              <a:r>
                <a:rPr lang="pt-BR" altLang="pt-BR" sz="1300">
                  <a:solidFill>
                    <a:srgbClr val="000000"/>
                  </a:solidFill>
                  <a:latin typeface="Arial" pitchFamily="34" charset="0"/>
                </a:rPr>
                <a:t>2011</a:t>
              </a:r>
            </a:p>
          </p:txBody>
        </p:sp>
      </p:grpSp>
      <p:sp>
        <p:nvSpPr>
          <p:cNvPr id="200710" name="Retângulo 11"/>
          <p:cNvSpPr>
            <a:spLocks noChangeArrowheads="1"/>
          </p:cNvSpPr>
          <p:nvPr/>
        </p:nvSpPr>
        <p:spPr bwMode="auto">
          <a:xfrm>
            <a:off x="107504" y="6423139"/>
            <a:ext cx="2513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Retratos da Leitura no Brasil 2011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30271" y="1412776"/>
            <a:ext cx="137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 livros/ano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51920" y="1702549"/>
            <a:ext cx="137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livros/ano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13847" y="3140968"/>
            <a:ext cx="137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 livros/ano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007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5536" y="211138"/>
            <a:ext cx="7992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O QUE OS BRASILEIROS ESTÃO LENDO? Em%</a:t>
            </a:r>
            <a:endParaRPr lang="pt-BR" sz="3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MS PGothic" pitchFamily="34" charset="-128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490232"/>
              </p:ext>
            </p:extLst>
          </p:nvPr>
        </p:nvGraphicFramePr>
        <p:xfrm>
          <a:off x="390465" y="1628800"/>
          <a:ext cx="856895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11"/>
          <p:cNvSpPr>
            <a:spLocks noChangeArrowheads="1"/>
          </p:cNvSpPr>
          <p:nvPr/>
        </p:nvSpPr>
        <p:spPr bwMode="auto">
          <a:xfrm>
            <a:off x="251520" y="6423139"/>
            <a:ext cx="2513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Retratos da Leitura no Brasil 2011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7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7198" r="1735" b="4027"/>
          <a:stretch>
            <a:fillRect/>
          </a:stretch>
        </p:blipFill>
        <p:spPr bwMode="auto">
          <a:xfrm>
            <a:off x="775671" y="1340768"/>
            <a:ext cx="7491413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/>
          </p:cNvSpPr>
          <p:nvPr/>
        </p:nvSpPr>
        <p:spPr bwMode="auto">
          <a:xfrm>
            <a:off x="395536" y="320824"/>
            <a:ext cx="7416824" cy="1235968"/>
          </a:xfrm>
          <a:prstGeom prst="rect">
            <a:avLst/>
          </a:prstGeom>
          <a:noFill/>
          <a:ln>
            <a:noFill/>
          </a:ln>
          <a:extLst/>
        </p:spPr>
        <p:txBody>
          <a:bodyPr lIns="50800" tIns="50800" rIns="50800" bIns="50800"/>
          <a:lstStyle/>
          <a:p>
            <a:pPr>
              <a:spcBef>
                <a:spcPts val="1675"/>
              </a:spcBef>
              <a:defRPr/>
            </a:pP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LEVANTAMENTO DOS HÁBITOS DE LEITURA NO BRASIL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sym typeface="Arial Bold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301099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 rot="21106718">
            <a:off x="1355304" y="2184444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3,74 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livros por pessoa /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ano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 rot="21148845">
            <a:off x="1514344" y="3034063"/>
            <a:ext cx="2828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55 % da população foi pesquisada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(95,6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milhões de pessoas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 rot="21242153">
            <a:off x="1634461" y="4501605"/>
            <a:ext cx="2675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Eles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leram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pelo menos um livro nos 3 meses anteriores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 pesquisa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 rot="21347528">
            <a:off x="4602286" y="196174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47%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lê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livros exigido pela escola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 rot="21303821">
            <a:off x="4712525" y="2826328"/>
            <a:ext cx="2234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6,9 milhões estavam lendo a Bíblia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21193144">
            <a:off x="4672118" y="3942921"/>
            <a:ext cx="2304134" cy="64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1/3 disseram que lêem com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frequência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 rot="21107453">
            <a:off x="4781817" y="4829974"/>
            <a:ext cx="267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81%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lê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pelo menos um livro durante o ano em curso</a:t>
            </a:r>
            <a:r>
              <a:rPr lang="pt-PT" altLang="pt-BR" sz="1050" dirty="0">
                <a:latin typeface="Arial" pitchFamily="34" charset="0"/>
                <a:cs typeface="Arial" pitchFamily="34" charset="0"/>
              </a:rPr>
              <a:t> </a:t>
            </a:r>
            <a:endParaRPr lang="pt-PT" alt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6444208" y="6391654"/>
            <a:ext cx="2513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Retratos da Leitura no Brasil 2011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68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86559"/>
              </p:ext>
            </p:extLst>
          </p:nvPr>
        </p:nvGraphicFramePr>
        <p:xfrm>
          <a:off x="251520" y="1802680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732" name="Retângulo 5"/>
          <p:cNvSpPr>
            <a:spLocks noChangeArrowheads="1"/>
          </p:cNvSpPr>
          <p:nvPr/>
        </p:nvSpPr>
        <p:spPr bwMode="auto">
          <a:xfrm>
            <a:off x="251520" y="6423139"/>
            <a:ext cx="8640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/>
            <a:r>
              <a:rPr lang="pt-BR" altLang="pt-BR" sz="1000" dirty="0" smtClean="0"/>
              <a:t>Fonte: Departamento de Estatísticas do CERLALC (Centro Regional para a Promoção do Livro na América Latina e Caribe.</a:t>
            </a:r>
            <a:endParaRPr lang="pt-BR" alt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251520" y="2330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COMPARAÇÃO DOS NÚMEROS DE LIVROS LIDOS ENTRE PAÍSES DA AMERICA LATINA, </a:t>
            </a:r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PORTUGAL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E ESPANHA</a:t>
            </a:r>
          </a:p>
        </p:txBody>
      </p:sp>
    </p:spTree>
    <p:extLst>
      <p:ext uri="{BB962C8B-B14F-4D97-AF65-F5344CB8AC3E}">
        <p14:creationId xmlns:p14="http://schemas.microsoft.com/office/powerpoint/2010/main" val="3431846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83976" y="14759"/>
            <a:ext cx="7772400" cy="14700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RAZÃO PARA NÃO </a:t>
            </a:r>
            <a:b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LER MAIS (%)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5617"/>
              </p:ext>
            </p:extLst>
          </p:nvPr>
        </p:nvGraphicFramePr>
        <p:xfrm>
          <a:off x="179512" y="1628800"/>
          <a:ext cx="8640959" cy="50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5508104" y="3573016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660232" y="3573016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6444208" y="6391654"/>
            <a:ext cx="2513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Retratos da Leitura no Brasil 2011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806154"/>
            <a:ext cx="6840760" cy="164718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COMPORTAMENTO DO SETOR EDITORIAL BRASILEIRO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2013/2014 – PESQUISA FIPE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</TotalTime>
  <Words>1930</Words>
  <Application>Microsoft Office PowerPoint</Application>
  <PresentationFormat>Apresentação na tela (4:3)</PresentationFormat>
  <Paragraphs>279</Paragraphs>
  <Slides>29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RAZÃO PARA NÃO  LER MAIS (%)</vt:lpstr>
      <vt:lpstr>Apresentação do PowerPoint</vt:lpstr>
      <vt:lpstr>Apresentação do PowerPoint</vt:lpstr>
      <vt:lpstr>PREÇOS  MÉDIOS  SETOR  EDITORIAL  LIVREIRO  BRASIL 2004 - 2014 / VENDAS  AO  MERCADO  ( R$)</vt:lpstr>
      <vt:lpstr>Apresentação do PowerPoint</vt:lpstr>
      <vt:lpstr>Apresentação do PowerPoint</vt:lpstr>
      <vt:lpstr>Apresentação do PowerPoint</vt:lpstr>
      <vt:lpstr>POLÍTICAS PÚBLICAS</vt:lpstr>
      <vt:lpstr>Cenário em 2015...</vt:lpstr>
      <vt:lpstr>A importância da Capacitação de Professores e Mediadores de Leitura </vt:lpstr>
      <vt:lpstr>Modernizar e Ampliar Bibliotecas</vt:lpstr>
      <vt:lpstr>POLÍTICAS PÚBLICAS PARA LIVRO E LEITURA</vt:lpstr>
      <vt:lpstr>PNLL – OS 4 EIXOS</vt:lpstr>
      <vt:lpstr>SETOR PRIVADO - INICIATIVAS</vt:lpstr>
      <vt:lpstr>Fortalecimento da Cadeia Produtiva do Livro e Ampliação da Rede de Distribuição de Livros</vt:lpstr>
      <vt:lpstr>Apresentação do PowerPoint</vt:lpstr>
      <vt:lpstr>Por que regulamentar o varejo do livro?</vt:lpstr>
      <vt:lpstr>Bibliodiversidade</vt:lpstr>
      <vt:lpstr>Apresentação do PowerPoint</vt:lpstr>
      <vt:lpstr>Como o setor privado pode apoiar o Poder Público na implementação das políticas?</vt:lpstr>
      <vt:lpstr>É necessário: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</dc:title>
  <dc:creator>Cinthia Marcillo Favilla</dc:creator>
  <cp:lastModifiedBy>juridico</cp:lastModifiedBy>
  <cp:revision>126</cp:revision>
  <cp:lastPrinted>2015-11-16T20:56:20Z</cp:lastPrinted>
  <dcterms:created xsi:type="dcterms:W3CDTF">2013-11-01T20:08:20Z</dcterms:created>
  <dcterms:modified xsi:type="dcterms:W3CDTF">2015-11-17T14:57:46Z</dcterms:modified>
</cp:coreProperties>
</file>