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9" r:id="rId1"/>
    <p:sldMasterId id="2147483741" r:id="rId2"/>
  </p:sldMasterIdLst>
  <p:notesMasterIdLst>
    <p:notesMasterId r:id="rId22"/>
  </p:notesMasterIdLst>
  <p:handoutMasterIdLst>
    <p:handoutMasterId r:id="rId23"/>
  </p:handoutMasterIdLst>
  <p:sldIdLst>
    <p:sldId id="273" r:id="rId3"/>
    <p:sldId id="274" r:id="rId4"/>
    <p:sldId id="275" r:id="rId5"/>
    <p:sldId id="276" r:id="rId6"/>
    <p:sldId id="277" r:id="rId7"/>
    <p:sldId id="278" r:id="rId8"/>
    <p:sldId id="279" r:id="rId9"/>
    <p:sldId id="290" r:id="rId10"/>
    <p:sldId id="291" r:id="rId11"/>
    <p:sldId id="280" r:id="rId12"/>
    <p:sldId id="281" r:id="rId13"/>
    <p:sldId id="282" r:id="rId14"/>
    <p:sldId id="283" r:id="rId15"/>
    <p:sldId id="284" r:id="rId16"/>
    <p:sldId id="288" r:id="rId17"/>
    <p:sldId id="289" r:id="rId18"/>
    <p:sldId id="285" r:id="rId19"/>
    <p:sldId id="286" r:id="rId20"/>
    <p:sldId id="287" r:id="rId21"/>
  </p:sldIdLst>
  <p:sldSz cx="12192000" cy="6858000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ZUL CLARO" id="{A56C1FA3-F167-4F62-9A64-AA43BB63AE79}">
          <p14:sldIdLst>
            <p14:sldId id="273"/>
            <p14:sldId id="274"/>
            <p14:sldId id="275"/>
            <p14:sldId id="276"/>
            <p14:sldId id="277"/>
            <p14:sldId id="278"/>
            <p14:sldId id="279"/>
            <p14:sldId id="290"/>
            <p14:sldId id="291"/>
            <p14:sldId id="280"/>
            <p14:sldId id="281"/>
            <p14:sldId id="282"/>
            <p14:sldId id="283"/>
            <p14:sldId id="284"/>
            <p14:sldId id="288"/>
            <p14:sldId id="289"/>
            <p14:sldId id="285"/>
            <p14:sldId id="286"/>
            <p14:sldId id="28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F29"/>
    <a:srgbClr val="E7636C"/>
    <a:srgbClr val="3B7287"/>
    <a:srgbClr val="8DC63F"/>
    <a:srgbClr val="12161C"/>
    <a:srgbClr val="00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308" y="-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E4061-7347-4360-97F2-3D673A7D694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C24F96C-4973-48DF-86EF-C4E109262A64}">
      <dgm:prSet phldrT="[Texto]"/>
      <dgm:spPr/>
      <dgm:t>
        <a:bodyPr/>
        <a:lstStyle/>
        <a:p>
          <a:r>
            <a:rPr lang="pt-BR" dirty="0"/>
            <a:t>Leiloeiro Oficial</a:t>
          </a:r>
        </a:p>
      </dgm:t>
    </dgm:pt>
    <dgm:pt modelId="{9FE2A19D-2BD9-46FE-B00B-86A9587CCB7D}" type="parTrans" cxnId="{1C874406-6302-4E91-9D26-0E7608CBE70A}">
      <dgm:prSet/>
      <dgm:spPr/>
      <dgm:t>
        <a:bodyPr/>
        <a:lstStyle/>
        <a:p>
          <a:endParaRPr lang="pt-BR"/>
        </a:p>
      </dgm:t>
    </dgm:pt>
    <dgm:pt modelId="{83DEE82A-E7E6-4918-9202-59307FCE33D1}" type="sibTrans" cxnId="{1C874406-6302-4E91-9D26-0E7608CBE70A}">
      <dgm:prSet/>
      <dgm:spPr/>
      <dgm:t>
        <a:bodyPr/>
        <a:lstStyle/>
        <a:p>
          <a:endParaRPr lang="pt-BR"/>
        </a:p>
      </dgm:t>
    </dgm:pt>
    <dgm:pt modelId="{C91496DD-BCF8-4F2E-AADC-B3C3A8E24BE9}">
      <dgm:prSet phldrT="[Texto]"/>
      <dgm:spPr/>
      <dgm:t>
        <a:bodyPr/>
        <a:lstStyle/>
        <a:p>
          <a:r>
            <a:rPr lang="pt-BR"/>
            <a:t>Devedor</a:t>
          </a:r>
        </a:p>
      </dgm:t>
    </dgm:pt>
    <dgm:pt modelId="{A6DB3246-C774-450B-9327-A962AC6F97E6}" type="parTrans" cxnId="{F6AB6BC5-CC80-4961-8F9E-15C52A9D7907}">
      <dgm:prSet/>
      <dgm:spPr/>
      <dgm:t>
        <a:bodyPr/>
        <a:lstStyle/>
        <a:p>
          <a:endParaRPr lang="pt-BR"/>
        </a:p>
      </dgm:t>
    </dgm:pt>
    <dgm:pt modelId="{44EB4758-2B71-4493-BEFE-EDB1940AA9C2}" type="sibTrans" cxnId="{F6AB6BC5-CC80-4961-8F9E-15C52A9D7907}">
      <dgm:prSet/>
      <dgm:spPr/>
      <dgm:t>
        <a:bodyPr/>
        <a:lstStyle/>
        <a:p>
          <a:endParaRPr lang="pt-BR"/>
        </a:p>
      </dgm:t>
    </dgm:pt>
    <dgm:pt modelId="{8E79298F-20C7-44CA-BD25-B9CD3F0F995E}">
      <dgm:prSet phldrT="[Texto]"/>
      <dgm:spPr/>
      <dgm:t>
        <a:bodyPr/>
        <a:lstStyle/>
        <a:p>
          <a:r>
            <a:rPr lang="pt-BR"/>
            <a:t>Comprador</a:t>
          </a:r>
        </a:p>
      </dgm:t>
    </dgm:pt>
    <dgm:pt modelId="{34498455-9D56-486C-9757-5F5B379132C1}" type="parTrans" cxnId="{19678230-301C-4717-9A24-2E26D42F961C}">
      <dgm:prSet/>
      <dgm:spPr/>
      <dgm:t>
        <a:bodyPr/>
        <a:lstStyle/>
        <a:p>
          <a:endParaRPr lang="pt-BR"/>
        </a:p>
      </dgm:t>
    </dgm:pt>
    <dgm:pt modelId="{5A2B71EC-A002-4BE8-92CA-CDEB825F68E8}" type="sibTrans" cxnId="{19678230-301C-4717-9A24-2E26D42F961C}">
      <dgm:prSet/>
      <dgm:spPr/>
      <dgm:t>
        <a:bodyPr/>
        <a:lstStyle/>
        <a:p>
          <a:endParaRPr lang="pt-BR"/>
        </a:p>
      </dgm:t>
    </dgm:pt>
    <dgm:pt modelId="{D214DBBC-ED91-4E1E-905B-72DFA6476CF0}">
      <dgm:prSet phldrT="[Texto]"/>
      <dgm:spPr/>
      <dgm:t>
        <a:bodyPr/>
        <a:lstStyle/>
        <a:p>
          <a:r>
            <a:rPr lang="pt-BR"/>
            <a:t>Credor</a:t>
          </a:r>
        </a:p>
      </dgm:t>
    </dgm:pt>
    <dgm:pt modelId="{1C340616-5160-4614-BEC6-E515E54AD5AA}" type="parTrans" cxnId="{CBD7D4F5-AFF4-428D-B2BB-3778A85DAA8D}">
      <dgm:prSet/>
      <dgm:spPr/>
      <dgm:t>
        <a:bodyPr/>
        <a:lstStyle/>
        <a:p>
          <a:endParaRPr lang="pt-BR"/>
        </a:p>
      </dgm:t>
    </dgm:pt>
    <dgm:pt modelId="{7B9CE160-D910-4F9D-AE82-6929DBC0B69C}" type="sibTrans" cxnId="{CBD7D4F5-AFF4-428D-B2BB-3778A85DAA8D}">
      <dgm:prSet/>
      <dgm:spPr/>
      <dgm:t>
        <a:bodyPr/>
        <a:lstStyle/>
        <a:p>
          <a:endParaRPr lang="pt-BR"/>
        </a:p>
      </dgm:t>
    </dgm:pt>
    <dgm:pt modelId="{3CFA1E3D-609D-4729-881B-FD0597381447}" type="pres">
      <dgm:prSet presAssocID="{934E4061-7347-4360-97F2-3D673A7D69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649E0D-5AEE-4A4D-A758-7B88649F90A9}" type="pres">
      <dgm:prSet presAssocID="{5C24F96C-4973-48DF-86EF-C4E109262A64}" presName="centerShape" presStyleLbl="node0" presStyleIdx="0" presStyleCnt="1" custLinFactNeighborX="737" custLinFactNeighborY="-184"/>
      <dgm:spPr/>
      <dgm:t>
        <a:bodyPr/>
        <a:lstStyle/>
        <a:p>
          <a:endParaRPr lang="pt-BR"/>
        </a:p>
      </dgm:t>
    </dgm:pt>
    <dgm:pt modelId="{55DF4F59-618E-42EE-A25F-0C329CBBEA4A}" type="pres">
      <dgm:prSet presAssocID="{C91496DD-BCF8-4F2E-AADC-B3C3A8E24B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A5358F-6F74-48AD-BA0C-23184783DFC8}" type="pres">
      <dgm:prSet presAssocID="{C91496DD-BCF8-4F2E-AADC-B3C3A8E24BE9}" presName="dummy" presStyleCnt="0"/>
      <dgm:spPr/>
    </dgm:pt>
    <dgm:pt modelId="{4F8BB5E1-8F69-427C-85AC-4D5145D52F08}" type="pres">
      <dgm:prSet presAssocID="{44EB4758-2B71-4493-BEFE-EDB1940AA9C2}" presName="sibTrans" presStyleLbl="sibTrans2D1" presStyleIdx="0" presStyleCnt="3"/>
      <dgm:spPr/>
      <dgm:t>
        <a:bodyPr/>
        <a:lstStyle/>
        <a:p>
          <a:endParaRPr lang="pt-BR"/>
        </a:p>
      </dgm:t>
    </dgm:pt>
    <dgm:pt modelId="{48E54EBA-9C93-433B-8291-0AFC8F868DF5}" type="pres">
      <dgm:prSet presAssocID="{8E79298F-20C7-44CA-BD25-B9CD3F0F99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68A321-794D-44D3-9C66-EB2B2B9E921B}" type="pres">
      <dgm:prSet presAssocID="{8E79298F-20C7-44CA-BD25-B9CD3F0F995E}" presName="dummy" presStyleCnt="0"/>
      <dgm:spPr/>
    </dgm:pt>
    <dgm:pt modelId="{9D7A91C4-5A46-4645-902E-279B8204F6B0}" type="pres">
      <dgm:prSet presAssocID="{5A2B71EC-A002-4BE8-92CA-CDEB825F68E8}" presName="sibTrans" presStyleLbl="sibTrans2D1" presStyleIdx="1" presStyleCnt="3"/>
      <dgm:spPr/>
      <dgm:t>
        <a:bodyPr/>
        <a:lstStyle/>
        <a:p>
          <a:endParaRPr lang="pt-BR"/>
        </a:p>
      </dgm:t>
    </dgm:pt>
    <dgm:pt modelId="{C2C29710-7518-49E6-BE8F-86C2ACEB68B0}" type="pres">
      <dgm:prSet presAssocID="{D214DBBC-ED91-4E1E-905B-72DFA6476C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5A405A-5712-4DCA-A0F8-27B3B531F149}" type="pres">
      <dgm:prSet presAssocID="{D214DBBC-ED91-4E1E-905B-72DFA6476CF0}" presName="dummy" presStyleCnt="0"/>
      <dgm:spPr/>
    </dgm:pt>
    <dgm:pt modelId="{7EB4A566-89EF-4641-BB98-79EA0DA84166}" type="pres">
      <dgm:prSet presAssocID="{7B9CE160-D910-4F9D-AE82-6929DBC0B69C}" presName="sibTrans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19678230-301C-4717-9A24-2E26D42F961C}" srcId="{5C24F96C-4973-48DF-86EF-C4E109262A64}" destId="{8E79298F-20C7-44CA-BD25-B9CD3F0F995E}" srcOrd="1" destOrd="0" parTransId="{34498455-9D56-486C-9757-5F5B379132C1}" sibTransId="{5A2B71EC-A002-4BE8-92CA-CDEB825F68E8}"/>
    <dgm:cxn modelId="{CBD7D4F5-AFF4-428D-B2BB-3778A85DAA8D}" srcId="{5C24F96C-4973-48DF-86EF-C4E109262A64}" destId="{D214DBBC-ED91-4E1E-905B-72DFA6476CF0}" srcOrd="2" destOrd="0" parTransId="{1C340616-5160-4614-BEC6-E515E54AD5AA}" sibTransId="{7B9CE160-D910-4F9D-AE82-6929DBC0B69C}"/>
    <dgm:cxn modelId="{54A63E88-9564-45AE-8EAE-44EA5B6FD51F}" type="presOf" srcId="{D214DBBC-ED91-4E1E-905B-72DFA6476CF0}" destId="{C2C29710-7518-49E6-BE8F-86C2ACEB68B0}" srcOrd="0" destOrd="0" presId="urn:microsoft.com/office/officeart/2005/8/layout/radial6"/>
    <dgm:cxn modelId="{5158F235-15EE-431A-8361-3F9CC93B301E}" type="presOf" srcId="{44EB4758-2B71-4493-BEFE-EDB1940AA9C2}" destId="{4F8BB5E1-8F69-427C-85AC-4D5145D52F08}" srcOrd="0" destOrd="0" presId="urn:microsoft.com/office/officeart/2005/8/layout/radial6"/>
    <dgm:cxn modelId="{C729BD04-9116-4372-A0EB-6F4C0B95C726}" type="presOf" srcId="{934E4061-7347-4360-97F2-3D673A7D6945}" destId="{3CFA1E3D-609D-4729-881B-FD0597381447}" srcOrd="0" destOrd="0" presId="urn:microsoft.com/office/officeart/2005/8/layout/radial6"/>
    <dgm:cxn modelId="{F725513E-F9C7-46B9-92B3-8687CF83E37A}" type="presOf" srcId="{5A2B71EC-A002-4BE8-92CA-CDEB825F68E8}" destId="{9D7A91C4-5A46-4645-902E-279B8204F6B0}" srcOrd="0" destOrd="0" presId="urn:microsoft.com/office/officeart/2005/8/layout/radial6"/>
    <dgm:cxn modelId="{E2F9F2E7-13C2-4002-AF80-CAB61D9A40D4}" type="presOf" srcId="{C91496DD-BCF8-4F2E-AADC-B3C3A8E24BE9}" destId="{55DF4F59-618E-42EE-A25F-0C329CBBEA4A}" srcOrd="0" destOrd="0" presId="urn:microsoft.com/office/officeart/2005/8/layout/radial6"/>
    <dgm:cxn modelId="{1C874406-6302-4E91-9D26-0E7608CBE70A}" srcId="{934E4061-7347-4360-97F2-3D673A7D6945}" destId="{5C24F96C-4973-48DF-86EF-C4E109262A64}" srcOrd="0" destOrd="0" parTransId="{9FE2A19D-2BD9-46FE-B00B-86A9587CCB7D}" sibTransId="{83DEE82A-E7E6-4918-9202-59307FCE33D1}"/>
    <dgm:cxn modelId="{E8BBB0E8-22B7-4C71-A53F-28AE44216077}" type="presOf" srcId="{8E79298F-20C7-44CA-BD25-B9CD3F0F995E}" destId="{48E54EBA-9C93-433B-8291-0AFC8F868DF5}" srcOrd="0" destOrd="0" presId="urn:microsoft.com/office/officeart/2005/8/layout/radial6"/>
    <dgm:cxn modelId="{F2AE968C-574F-487F-AAA7-50C54255A9D1}" type="presOf" srcId="{7B9CE160-D910-4F9D-AE82-6929DBC0B69C}" destId="{7EB4A566-89EF-4641-BB98-79EA0DA84166}" srcOrd="0" destOrd="0" presId="urn:microsoft.com/office/officeart/2005/8/layout/radial6"/>
    <dgm:cxn modelId="{F6AB6BC5-CC80-4961-8F9E-15C52A9D7907}" srcId="{5C24F96C-4973-48DF-86EF-C4E109262A64}" destId="{C91496DD-BCF8-4F2E-AADC-B3C3A8E24BE9}" srcOrd="0" destOrd="0" parTransId="{A6DB3246-C774-450B-9327-A962AC6F97E6}" sibTransId="{44EB4758-2B71-4493-BEFE-EDB1940AA9C2}"/>
    <dgm:cxn modelId="{33E3A983-4E3D-405F-9B4F-7020A199096D}" type="presOf" srcId="{5C24F96C-4973-48DF-86EF-C4E109262A64}" destId="{28649E0D-5AEE-4A4D-A758-7B88649F90A9}" srcOrd="0" destOrd="0" presId="urn:microsoft.com/office/officeart/2005/8/layout/radial6"/>
    <dgm:cxn modelId="{524F6F97-4AE2-48D9-9D91-35177DE141BE}" type="presParOf" srcId="{3CFA1E3D-609D-4729-881B-FD0597381447}" destId="{28649E0D-5AEE-4A4D-A758-7B88649F90A9}" srcOrd="0" destOrd="0" presId="urn:microsoft.com/office/officeart/2005/8/layout/radial6"/>
    <dgm:cxn modelId="{343EFC30-25D4-4EE6-91C4-D7E5E3D244A0}" type="presParOf" srcId="{3CFA1E3D-609D-4729-881B-FD0597381447}" destId="{55DF4F59-618E-42EE-A25F-0C329CBBEA4A}" srcOrd="1" destOrd="0" presId="urn:microsoft.com/office/officeart/2005/8/layout/radial6"/>
    <dgm:cxn modelId="{02EE3BCA-3075-4E4B-AC43-93C15A643CD2}" type="presParOf" srcId="{3CFA1E3D-609D-4729-881B-FD0597381447}" destId="{12A5358F-6F74-48AD-BA0C-23184783DFC8}" srcOrd="2" destOrd="0" presId="urn:microsoft.com/office/officeart/2005/8/layout/radial6"/>
    <dgm:cxn modelId="{EDE13D63-7726-4715-AB0F-88306FE7875E}" type="presParOf" srcId="{3CFA1E3D-609D-4729-881B-FD0597381447}" destId="{4F8BB5E1-8F69-427C-85AC-4D5145D52F08}" srcOrd="3" destOrd="0" presId="urn:microsoft.com/office/officeart/2005/8/layout/radial6"/>
    <dgm:cxn modelId="{1025CA59-EA4C-4904-A4DF-1B15C536C196}" type="presParOf" srcId="{3CFA1E3D-609D-4729-881B-FD0597381447}" destId="{48E54EBA-9C93-433B-8291-0AFC8F868DF5}" srcOrd="4" destOrd="0" presId="urn:microsoft.com/office/officeart/2005/8/layout/radial6"/>
    <dgm:cxn modelId="{53ADC705-A9D9-485C-A807-7025525EC72D}" type="presParOf" srcId="{3CFA1E3D-609D-4729-881B-FD0597381447}" destId="{7468A321-794D-44D3-9C66-EB2B2B9E921B}" srcOrd="5" destOrd="0" presId="urn:microsoft.com/office/officeart/2005/8/layout/radial6"/>
    <dgm:cxn modelId="{86199B89-EC86-4F38-BB77-22A547E58005}" type="presParOf" srcId="{3CFA1E3D-609D-4729-881B-FD0597381447}" destId="{9D7A91C4-5A46-4645-902E-279B8204F6B0}" srcOrd="6" destOrd="0" presId="urn:microsoft.com/office/officeart/2005/8/layout/radial6"/>
    <dgm:cxn modelId="{3EC87E39-1D69-41D7-848D-8BEED2CE229A}" type="presParOf" srcId="{3CFA1E3D-609D-4729-881B-FD0597381447}" destId="{C2C29710-7518-49E6-BE8F-86C2ACEB68B0}" srcOrd="7" destOrd="0" presId="urn:microsoft.com/office/officeart/2005/8/layout/radial6"/>
    <dgm:cxn modelId="{37DB1A23-05CF-49D5-B80C-BCABD32B1817}" type="presParOf" srcId="{3CFA1E3D-609D-4729-881B-FD0597381447}" destId="{085A405A-5712-4DCA-A0F8-27B3B531F149}" srcOrd="8" destOrd="0" presId="urn:microsoft.com/office/officeart/2005/8/layout/radial6"/>
    <dgm:cxn modelId="{71255D81-12A1-4E41-A775-BC161248ADD3}" type="presParOf" srcId="{3CFA1E3D-609D-4729-881B-FD0597381447}" destId="{7EB4A566-89EF-4641-BB98-79EA0DA8416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4A566-89EF-4641-BB98-79EA0DA84166}">
      <dsp:nvSpPr>
        <dsp:cNvPr id="0" name=""/>
        <dsp:cNvSpPr/>
      </dsp:nvSpPr>
      <dsp:spPr>
        <a:xfrm>
          <a:off x="677695" y="667282"/>
          <a:ext cx="4455522" cy="4455522"/>
        </a:xfrm>
        <a:prstGeom prst="blockArc">
          <a:avLst>
            <a:gd name="adj1" fmla="val 9000000"/>
            <a:gd name="adj2" fmla="val 162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A91C4-5A46-4645-902E-279B8204F6B0}">
      <dsp:nvSpPr>
        <dsp:cNvPr id="0" name=""/>
        <dsp:cNvSpPr/>
      </dsp:nvSpPr>
      <dsp:spPr>
        <a:xfrm>
          <a:off x="677695" y="667282"/>
          <a:ext cx="4455522" cy="4455522"/>
        </a:xfrm>
        <a:prstGeom prst="blockArc">
          <a:avLst>
            <a:gd name="adj1" fmla="val 1800000"/>
            <a:gd name="adj2" fmla="val 90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BB5E1-8F69-427C-85AC-4D5145D52F08}">
      <dsp:nvSpPr>
        <dsp:cNvPr id="0" name=""/>
        <dsp:cNvSpPr/>
      </dsp:nvSpPr>
      <dsp:spPr>
        <a:xfrm>
          <a:off x="677695" y="667282"/>
          <a:ext cx="4455522" cy="4455522"/>
        </a:xfrm>
        <a:prstGeom prst="blockArc">
          <a:avLst>
            <a:gd name="adj1" fmla="val 16200000"/>
            <a:gd name="adj2" fmla="val 18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49E0D-5AEE-4A4D-A758-7B88649F90A9}">
      <dsp:nvSpPr>
        <dsp:cNvPr id="0" name=""/>
        <dsp:cNvSpPr/>
      </dsp:nvSpPr>
      <dsp:spPr>
        <a:xfrm>
          <a:off x="1913245" y="1862748"/>
          <a:ext cx="2048573" cy="2048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Leiloeiro Oficial</a:t>
          </a:r>
        </a:p>
      </dsp:txBody>
      <dsp:txXfrm>
        <a:off x="2213252" y="2162755"/>
        <a:ext cx="1448559" cy="1448559"/>
      </dsp:txXfrm>
    </dsp:sp>
    <dsp:sp modelId="{55DF4F59-618E-42EE-A25F-0C329CBBEA4A}">
      <dsp:nvSpPr>
        <dsp:cNvPr id="0" name=""/>
        <dsp:cNvSpPr/>
      </dsp:nvSpPr>
      <dsp:spPr>
        <a:xfrm>
          <a:off x="2188455" y="1905"/>
          <a:ext cx="1434001" cy="1434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Devedor</a:t>
          </a:r>
        </a:p>
      </dsp:txBody>
      <dsp:txXfrm>
        <a:off x="2398460" y="211910"/>
        <a:ext cx="1013991" cy="1013991"/>
      </dsp:txXfrm>
    </dsp:sp>
    <dsp:sp modelId="{48E54EBA-9C93-433B-8291-0AFC8F868DF5}">
      <dsp:nvSpPr>
        <dsp:cNvPr id="0" name=""/>
        <dsp:cNvSpPr/>
      </dsp:nvSpPr>
      <dsp:spPr>
        <a:xfrm>
          <a:off x="4073045" y="3266111"/>
          <a:ext cx="1434001" cy="1434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Comprador</a:t>
          </a:r>
        </a:p>
      </dsp:txBody>
      <dsp:txXfrm>
        <a:off x="4283050" y="3476116"/>
        <a:ext cx="1013991" cy="1013991"/>
      </dsp:txXfrm>
    </dsp:sp>
    <dsp:sp modelId="{C2C29710-7518-49E6-BE8F-86C2ACEB68B0}">
      <dsp:nvSpPr>
        <dsp:cNvPr id="0" name=""/>
        <dsp:cNvSpPr/>
      </dsp:nvSpPr>
      <dsp:spPr>
        <a:xfrm>
          <a:off x="303865" y="3266111"/>
          <a:ext cx="1434001" cy="1434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Credor</a:t>
          </a:r>
        </a:p>
      </dsp:txBody>
      <dsp:txXfrm>
        <a:off x="513870" y="3476116"/>
        <a:ext cx="1013991" cy="1013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0B341-EA1F-4AB8-AFC1-F83010A62E04}" type="datetimeFigureOut">
              <a:rPr lang="en-US" smtClean="0">
                <a:latin typeface="Arial" panose="020B0604020202020204" pitchFamily="34" charset="0"/>
              </a:rPr>
              <a:t>11/12/2015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B6C26-8F4C-47ED-83A1-60475F5A4E33}" type="slidenum">
              <a:rPr lang="en-US" smtClean="0">
                <a:latin typeface="Arial" panose="020B0604020202020204" pitchFamily="34" charset="0"/>
              </a:rPr>
              <a:t>‹nº›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618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493012F-E2A4-445C-B86C-2442E8470DD7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C0506A0-70AD-4AE1-9AE0-828BAB29695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801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788670"/>
            <a:ext cx="9144000" cy="56921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000" b="0">
                <a:latin typeface="Arial Black" panose="020B0A040201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66565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746239"/>
            <a:ext cx="9144000" cy="3460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1771" y="378373"/>
            <a:ext cx="9608458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1771" y="1838872"/>
            <a:ext cx="9608458" cy="4310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834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678849"/>
            <a:ext cx="5181600" cy="46419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78849"/>
            <a:ext cx="5181600" cy="46419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241205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55724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381154"/>
            <a:ext cx="5157787" cy="385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5724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381154"/>
            <a:ext cx="5183188" cy="385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3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03345"/>
            <a:ext cx="3932237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833570"/>
            <a:ext cx="6172200" cy="54300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1903545"/>
            <a:ext cx="3932237" cy="43600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692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277406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807632"/>
            <a:ext cx="6172200" cy="5375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1877606"/>
            <a:ext cx="3932237" cy="4306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4996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4067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724566"/>
            <a:ext cx="10515600" cy="4481923"/>
          </a:xfrm>
          <a:prstGeom prst="rect">
            <a:avLst/>
          </a:prstGeom>
        </p:spPr>
        <p:txBody>
          <a:bodyPr vert="eaVert">
            <a:noAutofit/>
          </a:bodyPr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54330"/>
            <a:ext cx="2628900" cy="5822633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40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54330"/>
            <a:ext cx="7734300" cy="5822633"/>
          </a:xfrm>
          <a:prstGeom prst="rect">
            <a:avLst/>
          </a:prstGeom>
        </p:spPr>
        <p:txBody>
          <a:bodyPr vert="eaVert">
            <a:noAutofit/>
          </a:bodyPr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0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03775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283449"/>
            <a:ext cx="9144000" cy="28544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5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1771" y="789853"/>
            <a:ext cx="9608458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1771" y="2217420"/>
            <a:ext cx="9608458" cy="39511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6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984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241142"/>
            <a:ext cx="5181600" cy="37938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2241142"/>
            <a:ext cx="5181600" cy="37938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0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835565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226590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3089814"/>
            <a:ext cx="5157787" cy="30480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226590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3089814"/>
            <a:ext cx="5183188" cy="30480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817695"/>
            <a:ext cx="3932237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1347920"/>
            <a:ext cx="6172200" cy="48014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417895"/>
            <a:ext cx="3932237" cy="37314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701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826046"/>
            <a:ext cx="3932237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1356272"/>
            <a:ext cx="6172200" cy="47930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426246"/>
            <a:ext cx="3932237" cy="3723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823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12707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2138270"/>
            <a:ext cx="10515600" cy="3793900"/>
          </a:xfrm>
          <a:prstGeom prst="rect">
            <a:avLst/>
          </a:prstGeom>
        </p:spPr>
        <p:txBody>
          <a:bodyPr vert="eaVert">
            <a:noAutofit/>
          </a:bodyPr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971550"/>
            <a:ext cx="2628900" cy="5205413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40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971550"/>
            <a:ext cx="7734300" cy="5205413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 userDrawn="1"/>
        </p:nvSpPr>
        <p:spPr>
          <a:xfrm>
            <a:off x="0" y="-45721"/>
            <a:ext cx="12192000" cy="8082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rnd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1291771" y="789851"/>
            <a:ext cx="9608458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1771" y="2242940"/>
            <a:ext cx="9608458" cy="3911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25" name="Retângulo 24"/>
          <p:cNvSpPr/>
          <p:nvPr userDrawn="1"/>
        </p:nvSpPr>
        <p:spPr>
          <a:xfrm>
            <a:off x="0" y="-631"/>
            <a:ext cx="12192000" cy="72629"/>
          </a:xfrm>
          <a:prstGeom prst="rect">
            <a:avLst/>
          </a:prstGeom>
          <a:solidFill>
            <a:schemeClr val="accent1"/>
          </a:solidFill>
          <a:ln w="19050" cap="rnd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tângulo 27"/>
          <p:cNvSpPr/>
          <p:nvPr userDrawn="1"/>
        </p:nvSpPr>
        <p:spPr>
          <a:xfrm>
            <a:off x="0" y="6484781"/>
            <a:ext cx="12192000" cy="4040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ap="rnd" cmpd="sng" algn="ctr">
            <a:noFill/>
            <a:prstDash val="solid"/>
          </a:ln>
          <a:effectLst>
            <a:outerShdw blurRad="76200" algn="ctr" rotWithShape="0">
              <a:schemeClr val="tx2">
                <a:lumMod val="50000"/>
                <a:alpha val="71000"/>
              </a:scheme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Text Box 1"/>
          <p:cNvSpPr txBox="1">
            <a:spLocks noChangeArrowheads="1"/>
          </p:cNvSpPr>
          <p:nvPr userDrawn="1"/>
        </p:nvSpPr>
        <p:spPr bwMode="auto">
          <a:xfrm>
            <a:off x="2743200" y="6453959"/>
            <a:ext cx="6705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WWW.SINDILEIMG.COM.BR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C00000"/>
          </a:solidFill>
          <a:ln w="19050" cap="rnd" cmpd="sng" algn="ctr">
            <a:noFill/>
            <a:prstDash val="solid"/>
          </a:ln>
          <a:effectLst>
            <a:outerShdw blurRad="127000" dist="25400" dir="17400000" algn="ctr" rotWithShape="0">
              <a:schemeClr val="tx2">
                <a:lumMod val="50000"/>
              </a:scheme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2" name="Retângulo de cantos arredondados 31"/>
          <p:cNvSpPr/>
          <p:nvPr userDrawn="1"/>
        </p:nvSpPr>
        <p:spPr>
          <a:xfrm>
            <a:off x="11234057" y="6357255"/>
            <a:ext cx="612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0A7F41E-432F-476C-9000-C5AA6A4D8BF2}" type="slidenum">
              <a:rPr lang="pt-BR" sz="1800" b="1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‹nº›</a:t>
            </a:fld>
            <a:endParaRPr lang="en-US" sz="3200" b="1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11"/>
          <a:srcRect t="-1" b="47050"/>
          <a:stretch/>
        </p:blipFill>
        <p:spPr>
          <a:xfrm>
            <a:off x="9451298" y="145289"/>
            <a:ext cx="2570614" cy="514123"/>
          </a:xfrm>
          <a:prstGeom prst="rect">
            <a:avLst/>
          </a:prstGeom>
          <a:effectLst>
            <a:outerShdw blurRad="203200" dist="88900" dir="5400000" algn="t" rotWithShape="0">
              <a:prstClr val="black">
                <a:alpha val="1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05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53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31" grpId="0" animBg="1"/>
      <p:bldP spid="32" grpId="0" animBg="1"/>
    </p:bldLst>
  </p:timing>
  <p:txStyles>
    <p:titleStyle>
      <a:lvl1pPr marL="0" indent="0" algn="ctr" defTabSz="914400" rtl="0" eaLnBrk="1" latinLnBrk="0" hangingPunct="1">
        <a:lnSpc>
          <a:spcPct val="90000"/>
        </a:lnSpc>
        <a:spcBef>
          <a:spcPct val="0"/>
        </a:spcBef>
        <a:buClr>
          <a:srgbClr val="8DC63F"/>
        </a:buClr>
        <a:buFont typeface="Arial" panose="020B0604020202020204" pitchFamily="34" charset="0"/>
        <a:buNone/>
        <a:defRPr sz="4000" b="0" kern="1200">
          <a:solidFill>
            <a:srgbClr val="C0000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rgbClr val="C00000"/>
        </a:buClr>
        <a:buSzPct val="80000"/>
        <a:buFont typeface="Wingdings 3" panose="05040102010807070707" pitchFamily="18" charset="2"/>
        <a:buChar char=""/>
        <a:defRPr sz="28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C00000"/>
        </a:buClr>
        <a:buSzPct val="80000"/>
        <a:buFont typeface="Wingdings 3" panose="05040102010807070707" pitchFamily="18" charset="2"/>
        <a:buChar char=""/>
        <a:defRPr sz="24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C00000"/>
        </a:buClr>
        <a:buSzPct val="80000"/>
        <a:buFont typeface="Wingdings 3" panose="05040102010807070707" pitchFamily="18" charset="2"/>
        <a:buChar char=""/>
        <a:defRPr sz="20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C00000"/>
        </a:buClr>
        <a:buSzPct val="80000"/>
        <a:buFont typeface="Wingdings 3" panose="05040102010807070707" pitchFamily="18" charset="2"/>
        <a:buChar char=""/>
        <a:defRPr sz="18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C00000"/>
        </a:buClr>
        <a:buSzPct val="80000"/>
        <a:buFont typeface="Wingdings 3" panose="05040102010807070707" pitchFamily="18" charset="2"/>
        <a:buChar char=""/>
        <a:defRPr sz="18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1291771" y="424589"/>
            <a:ext cx="9608458" cy="1328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1771" y="1885088"/>
            <a:ext cx="9608458" cy="4321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25" name="Retângulo 24"/>
          <p:cNvSpPr/>
          <p:nvPr userDrawn="1"/>
        </p:nvSpPr>
        <p:spPr>
          <a:xfrm>
            <a:off x="0" y="-630"/>
            <a:ext cx="12192000" cy="12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tângulo 25"/>
          <p:cNvSpPr/>
          <p:nvPr userDrawn="1"/>
        </p:nvSpPr>
        <p:spPr>
          <a:xfrm>
            <a:off x="0" y="-1"/>
            <a:ext cx="12192000" cy="71999"/>
          </a:xfrm>
          <a:prstGeom prst="rect">
            <a:avLst/>
          </a:prstGeom>
          <a:solidFill>
            <a:schemeClr val="accent1"/>
          </a:solidFill>
          <a:ln w="19050" cap="rnd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tângulo 27"/>
          <p:cNvSpPr/>
          <p:nvPr userDrawn="1"/>
        </p:nvSpPr>
        <p:spPr>
          <a:xfrm>
            <a:off x="0" y="6484781"/>
            <a:ext cx="12192000" cy="4040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ap="rnd" cmpd="sng" algn="ctr">
            <a:noFill/>
            <a:prstDash val="solid"/>
          </a:ln>
          <a:effectLst>
            <a:outerShdw blurRad="76200" algn="ctr" rotWithShape="0">
              <a:schemeClr val="tx2">
                <a:lumMod val="50000"/>
                <a:alpha val="71000"/>
              </a:scheme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Text Box 1"/>
          <p:cNvSpPr txBox="1">
            <a:spLocks noChangeArrowheads="1"/>
          </p:cNvSpPr>
          <p:nvPr userDrawn="1"/>
        </p:nvSpPr>
        <p:spPr bwMode="auto">
          <a:xfrm>
            <a:off x="2743200" y="6453959"/>
            <a:ext cx="6705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WWW.SINDILEIMG.COM.BR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C00000"/>
          </a:solidFill>
          <a:ln w="19050" cap="rnd" cmpd="sng" algn="ctr">
            <a:noFill/>
            <a:prstDash val="solid"/>
          </a:ln>
          <a:effectLst>
            <a:outerShdw blurRad="127000" dist="25400" dir="17400000" algn="ctr" rotWithShape="0">
              <a:schemeClr val="tx2">
                <a:lumMod val="50000"/>
              </a:scheme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1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31" grpId="0" animBg="1"/>
    </p:bldLst>
  </p:timing>
  <p:txStyles>
    <p:titleStyle>
      <a:lvl1pPr marL="0" indent="0" algn="ctr" defTabSz="914400" rtl="0" eaLnBrk="1" latinLnBrk="0" hangingPunct="1">
        <a:lnSpc>
          <a:spcPct val="90000"/>
        </a:lnSpc>
        <a:spcBef>
          <a:spcPct val="0"/>
        </a:spcBef>
        <a:buClr>
          <a:srgbClr val="8DC63F"/>
        </a:buClr>
        <a:buFont typeface="Arial" panose="020B0604020202020204" pitchFamily="34" charset="0"/>
        <a:buNone/>
        <a:defRPr sz="40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rgbClr val="C00000"/>
        </a:buClr>
        <a:buSzPct val="80000"/>
        <a:buFont typeface="Wingdings 3" panose="05040102010807070707" pitchFamily="18" charset="2"/>
        <a:buChar char=""/>
        <a:defRPr sz="28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rgbClr val="C00000"/>
        </a:buClr>
        <a:buSzPct val="80000"/>
        <a:buFont typeface="Wingdings 3" panose="05040102010807070707" pitchFamily="18" charset="2"/>
        <a:buChar char=""/>
        <a:defRPr sz="24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rgbClr val="C00000"/>
        </a:buClr>
        <a:buSzPct val="80000"/>
        <a:buFont typeface="Wingdings 3" panose="05040102010807070707" pitchFamily="18" charset="2"/>
        <a:buChar char=""/>
        <a:defRPr sz="20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rgbClr val="C00000"/>
        </a:buClr>
        <a:buSzPct val="80000"/>
        <a:buFont typeface="Wingdings 3" panose="05040102010807070707" pitchFamily="18" charset="2"/>
        <a:buChar char=""/>
        <a:defRPr sz="18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rgbClr val="C00000"/>
        </a:buClr>
        <a:buSzPct val="80000"/>
        <a:buFont typeface="Wingdings 3" panose="05040102010807070707" pitchFamily="18" charset="2"/>
        <a:buChar char=""/>
        <a:defRPr sz="18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503" t="-799" r="-604" b="45382"/>
          <a:stretch/>
        </p:blipFill>
        <p:spPr>
          <a:xfrm>
            <a:off x="1272000" y="2058930"/>
            <a:ext cx="9648000" cy="1620000"/>
          </a:xfrm>
          <a:prstGeom prst="rect">
            <a:avLst/>
          </a:prstGeom>
          <a:effectLst>
            <a:outerShdw blurRad="241300" dist="114300" dir="5400000" sx="97000" sy="97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9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1771" y="789853"/>
            <a:ext cx="9608458" cy="2227667"/>
          </a:xfrm>
        </p:spPr>
        <p:txBody>
          <a:bodyPr/>
          <a:lstStyle/>
          <a:p>
            <a:pPr algn="l"/>
            <a:r>
              <a:rPr lang="pt-BR" dirty="0"/>
              <a:t>Leilões de bens inservíveis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da </a:t>
            </a:r>
            <a:r>
              <a:rPr lang="pt-BR" dirty="0"/>
              <a:t>administração pública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91771" y="3017520"/>
            <a:ext cx="9608458" cy="3151051"/>
          </a:xfrm>
        </p:spPr>
        <p:txBody>
          <a:bodyPr>
            <a:normAutofit/>
          </a:bodyPr>
          <a:lstStyle/>
          <a:p>
            <a:r>
              <a:rPr lang="pt-BR" sz="2000" dirty="0"/>
              <a:t>Os bens móveis inservíveis para administração </a:t>
            </a:r>
            <a:r>
              <a:rPr lang="pt-BR" sz="2000" dirty="0" smtClean="0"/>
              <a:t>pública </a:t>
            </a:r>
            <a:r>
              <a:rPr lang="pt-BR" sz="2000" dirty="0"/>
              <a:t>devem ser vendidos por meio de leilão, conforme a lei </a:t>
            </a:r>
            <a:r>
              <a:rPr lang="pt-BR" sz="2000" dirty="0" smtClean="0"/>
              <a:t>8.666-92</a:t>
            </a:r>
            <a:r>
              <a:rPr lang="pt-BR" sz="2000" dirty="0"/>
              <a:t>.</a:t>
            </a:r>
          </a:p>
          <a:p>
            <a:pPr lvl="1"/>
            <a:r>
              <a:rPr lang="pt-BR" sz="1600" dirty="0"/>
              <a:t>Garantir a venda transparente e mais vantajosa </a:t>
            </a:r>
            <a:r>
              <a:rPr lang="pt-BR" sz="1600" dirty="0" smtClean="0"/>
              <a:t>de bens públicos.</a:t>
            </a:r>
          </a:p>
          <a:p>
            <a:pPr lvl="1"/>
            <a:r>
              <a:rPr lang="pt-BR" sz="1600" dirty="0" smtClean="0"/>
              <a:t>Auxiliam os gestores públicos na venda de bens inservíveis.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648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1771" y="789853"/>
            <a:ext cx="9608458" cy="2227667"/>
          </a:xfrm>
        </p:spPr>
        <p:txBody>
          <a:bodyPr/>
          <a:lstStyle/>
          <a:p>
            <a:pPr algn="l"/>
            <a:r>
              <a:rPr lang="pt-BR" dirty="0" smtClean="0"/>
              <a:t>Leilão de ativos </a:t>
            </a:r>
            <a:r>
              <a:rPr lang="pt-BR" dirty="0"/>
              <a:t>excedentes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de </a:t>
            </a:r>
            <a:r>
              <a:rPr lang="pt-BR" dirty="0"/>
              <a:t>empresas privadas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91771" y="3017520"/>
            <a:ext cx="9608458" cy="3151051"/>
          </a:xfrm>
        </p:spPr>
        <p:txBody>
          <a:bodyPr>
            <a:normAutofit/>
          </a:bodyPr>
          <a:lstStyle/>
          <a:p>
            <a:r>
              <a:rPr lang="pt-BR" sz="2000" dirty="0"/>
              <a:t>Empresas produtivas geram </a:t>
            </a:r>
            <a:r>
              <a:rPr lang="pt-BR" sz="2000" dirty="0" smtClean="0"/>
              <a:t>sucatas e </a:t>
            </a:r>
            <a:r>
              <a:rPr lang="pt-BR" sz="2000" dirty="0"/>
              <a:t>resíduos. Renovam </a:t>
            </a:r>
            <a:r>
              <a:rPr lang="pt-BR" sz="2000" dirty="0" smtClean="0"/>
              <a:t>máquinas, </a:t>
            </a:r>
            <a:r>
              <a:rPr lang="pt-BR" sz="2000" dirty="0"/>
              <a:t>equipamentos e </a:t>
            </a:r>
            <a:r>
              <a:rPr lang="pt-BR" sz="2000" dirty="0" smtClean="0"/>
              <a:t>veículos. </a:t>
            </a:r>
            <a:r>
              <a:rPr lang="pt-BR" sz="2000" dirty="0"/>
              <a:t>E</a:t>
            </a:r>
            <a:r>
              <a:rPr lang="pt-BR" sz="2000" dirty="0" smtClean="0"/>
              <a:t>stes </a:t>
            </a:r>
            <a:r>
              <a:rPr lang="pt-BR" sz="2000" dirty="0"/>
              <a:t>são os ativos excedentes.</a:t>
            </a:r>
          </a:p>
          <a:p>
            <a:r>
              <a:rPr lang="pt-BR" sz="2000" dirty="0"/>
              <a:t>Os Leilões de ativos excedentes, agilizam a venda e desmobilização de ativos gerando recursos para reinvestimento.</a:t>
            </a:r>
          </a:p>
          <a:p>
            <a:r>
              <a:rPr lang="pt-BR" sz="2000" dirty="0"/>
              <a:t>Processo 100% </a:t>
            </a:r>
            <a:r>
              <a:rPr lang="pt-BR" sz="2000" dirty="0" err="1"/>
              <a:t>auditável</a:t>
            </a:r>
            <a:r>
              <a:rPr lang="pt-BR" sz="2000" dirty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86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1771" y="789853"/>
            <a:ext cx="9608458" cy="2227667"/>
          </a:xfrm>
        </p:spPr>
        <p:txBody>
          <a:bodyPr/>
          <a:lstStyle/>
          <a:p>
            <a:pPr algn="l"/>
            <a:r>
              <a:rPr lang="pt-BR" dirty="0"/>
              <a:t>Leilões </a:t>
            </a:r>
            <a:r>
              <a:rPr lang="pt-BR" dirty="0" smtClean="0"/>
              <a:t>com base na lei de incorporações (4.591/64)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91771" y="3017520"/>
            <a:ext cx="9608458" cy="3151051"/>
          </a:xfrm>
        </p:spPr>
        <p:txBody>
          <a:bodyPr>
            <a:normAutofit/>
          </a:bodyPr>
          <a:lstStyle/>
          <a:p>
            <a:r>
              <a:rPr lang="pt-BR" sz="2000" dirty="0"/>
              <a:t>I</a:t>
            </a:r>
            <a:r>
              <a:rPr lang="pt-BR" sz="2000" dirty="0" smtClean="0"/>
              <a:t>móveis vendidos na planta.</a:t>
            </a:r>
            <a:endParaRPr lang="pt-BR" sz="2000" dirty="0"/>
          </a:p>
          <a:p>
            <a:r>
              <a:rPr lang="pt-BR" sz="2000" dirty="0" smtClean="0"/>
              <a:t>Ocorre quando existe a inadimplência do adquirente.</a:t>
            </a:r>
            <a:endParaRPr lang="pt-BR" sz="2000" dirty="0"/>
          </a:p>
          <a:p>
            <a:r>
              <a:rPr lang="pt-BR" sz="2000" dirty="0" smtClean="0"/>
              <a:t>O leilão viabiliza a conclusão do empreendimento.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7914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1771" y="789853"/>
            <a:ext cx="9608458" cy="1621877"/>
          </a:xfrm>
        </p:spPr>
        <p:txBody>
          <a:bodyPr/>
          <a:lstStyle/>
          <a:p>
            <a:pPr algn="l"/>
            <a:r>
              <a:rPr lang="pt-BR" dirty="0"/>
              <a:t>Leilões de veículos apreendidos pela administração pública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91771" y="2411730"/>
            <a:ext cx="9608458" cy="3756841"/>
          </a:xfrm>
        </p:spPr>
        <p:txBody>
          <a:bodyPr>
            <a:normAutofit/>
          </a:bodyPr>
          <a:lstStyle/>
          <a:p>
            <a:r>
              <a:rPr lang="pt-BR" sz="2000" b="0" dirty="0"/>
              <a:t>Veículos apreendidos por irregularidades: IPVA, Multas, Impedimentos judiciais, furto.</a:t>
            </a:r>
          </a:p>
          <a:p>
            <a:r>
              <a:rPr lang="pt-BR" sz="2000" b="0" dirty="0" smtClean="0"/>
              <a:t>Os </a:t>
            </a:r>
            <a:r>
              <a:rPr lang="pt-BR" sz="2000" b="0" dirty="0"/>
              <a:t>valores arrecadados são utilizados para pagamento das pendências.</a:t>
            </a:r>
          </a:p>
          <a:p>
            <a:r>
              <a:rPr lang="pt-BR" sz="2000" b="0" dirty="0"/>
              <a:t>Os valores remanescentes são devolvidos aos antigos proprietários.</a:t>
            </a:r>
          </a:p>
          <a:p>
            <a:r>
              <a:rPr lang="pt-BR" sz="2000" b="0" dirty="0"/>
              <a:t>Evita o </a:t>
            </a:r>
            <a:r>
              <a:rPr lang="pt-BR" sz="2000" b="0" dirty="0" err="1"/>
              <a:t>superlotamento</a:t>
            </a:r>
            <a:r>
              <a:rPr lang="pt-BR" sz="2000" b="0" dirty="0"/>
              <a:t> dos pátios, possibilita “blitz” e maior </a:t>
            </a:r>
            <a:r>
              <a:rPr lang="pt-BR" sz="2000" b="0" dirty="0" smtClean="0"/>
              <a:t>fiscalização.</a:t>
            </a:r>
            <a:endParaRPr lang="pt-BR" sz="2000" b="0" dirty="0"/>
          </a:p>
        </p:txBody>
      </p:sp>
    </p:spTree>
    <p:extLst>
      <p:ext uri="{BB962C8B-B14F-4D97-AF65-F5344CB8AC3E}">
        <p14:creationId xmlns:p14="http://schemas.microsoft.com/office/powerpoint/2010/main" val="209760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9" y="838177"/>
            <a:ext cx="10261601" cy="1794375"/>
          </a:xfrm>
        </p:spPr>
        <p:txBody>
          <a:bodyPr>
            <a:normAutofit/>
          </a:bodyPr>
          <a:lstStyle/>
          <a:p>
            <a:pPr algn="l"/>
            <a:r>
              <a:rPr lang="pt-BR" sz="4000" dirty="0"/>
              <a:t>Leilões de veículos </a:t>
            </a:r>
            <a:r>
              <a:rPr lang="pt-BR" sz="4000" dirty="0" smtClean="0"/>
              <a:t>retomados de financiamentos</a:t>
            </a:r>
            <a:endParaRPr lang="en-US" sz="40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524000" y="3139510"/>
            <a:ext cx="9144000" cy="285446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b="0" dirty="0" smtClean="0"/>
              <a:t>Quando ocorre inadimplência</a:t>
            </a:r>
            <a:r>
              <a:rPr lang="pt-BR" sz="3200" b="0" dirty="0" smtClean="0"/>
              <a:t> </a:t>
            </a:r>
            <a:r>
              <a:rPr lang="pt-BR" sz="2000" b="0" dirty="0" smtClean="0"/>
              <a:t>no pagamento de veículos financiados.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b="0" dirty="0" smtClean="0"/>
              <a:t>Ocorre a busca e apreensão.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b="0" dirty="0" smtClean="0"/>
              <a:t>Os leiloeiros possuem estrutura para remover, realizar a guarda e leilão dos veículos.</a:t>
            </a:r>
            <a:endParaRPr lang="pt-BR" sz="20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07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3" y="1800918"/>
            <a:ext cx="5063066" cy="3797300"/>
          </a:xfrm>
        </p:spPr>
      </p:pic>
      <p:pic>
        <p:nvPicPr>
          <p:cNvPr id="11" name="Espaço Reservado para Conteúdo 10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7" t="13431" r="14801" b="11713"/>
          <a:stretch/>
        </p:blipFill>
        <p:spPr>
          <a:xfrm>
            <a:off x="6277362" y="1758699"/>
            <a:ext cx="5169589" cy="3844659"/>
          </a:xfrm>
        </p:spPr>
      </p:pic>
    </p:spTree>
    <p:extLst>
      <p:ext uri="{BB962C8B-B14F-4D97-AF65-F5344CB8AC3E}">
        <p14:creationId xmlns:p14="http://schemas.microsoft.com/office/powerpoint/2010/main" val="155609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1" y="1932097"/>
            <a:ext cx="4893733" cy="3662406"/>
          </a:xfrm>
        </p:spPr>
      </p:pic>
      <p:pic>
        <p:nvPicPr>
          <p:cNvPr id="11" name="Espaço Reservado para Conteúdo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68" y="1921933"/>
            <a:ext cx="5518754" cy="3676286"/>
          </a:xfrm>
        </p:spPr>
      </p:pic>
    </p:spTree>
    <p:extLst>
      <p:ext uri="{BB962C8B-B14F-4D97-AF65-F5344CB8AC3E}">
        <p14:creationId xmlns:p14="http://schemas.microsoft.com/office/powerpoint/2010/main" val="93907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1771" y="789853"/>
            <a:ext cx="9608458" cy="2227667"/>
          </a:xfrm>
        </p:spPr>
        <p:txBody>
          <a:bodyPr/>
          <a:lstStyle/>
          <a:p>
            <a:pPr algn="l"/>
            <a:r>
              <a:rPr lang="pt-BR" dirty="0"/>
              <a:t>Leilões de imóveis de </a:t>
            </a:r>
            <a:r>
              <a:rPr lang="pt-BR" dirty="0" smtClean="0"/>
              <a:t>garantia </a:t>
            </a:r>
            <a:r>
              <a:rPr lang="pt-BR" dirty="0"/>
              <a:t>de alienação fiduciária.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91771" y="3017520"/>
            <a:ext cx="9608458" cy="3151051"/>
          </a:xfrm>
        </p:spPr>
        <p:txBody>
          <a:bodyPr>
            <a:normAutofit/>
          </a:bodyPr>
          <a:lstStyle/>
          <a:p>
            <a:r>
              <a:rPr lang="pt-BR" sz="2000" dirty="0"/>
              <a:t>Garantir os direitos dos devedores.</a:t>
            </a:r>
          </a:p>
          <a:p>
            <a:r>
              <a:rPr lang="pt-BR" sz="2000" dirty="0"/>
              <a:t>Reflexo nas taxas de financiamento cobradas pelos bancos.</a:t>
            </a:r>
          </a:p>
        </p:txBody>
      </p:sp>
    </p:spTree>
    <p:extLst>
      <p:ext uri="{BB962C8B-B14F-4D97-AF65-F5344CB8AC3E}">
        <p14:creationId xmlns:p14="http://schemas.microsoft.com/office/powerpoint/2010/main" val="14845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1771" y="789853"/>
            <a:ext cx="9608458" cy="1016087"/>
          </a:xfrm>
        </p:spPr>
        <p:txBody>
          <a:bodyPr/>
          <a:lstStyle/>
          <a:p>
            <a:pPr algn="l"/>
            <a:r>
              <a:rPr lang="pt-BR" dirty="0"/>
              <a:t>A importância do Leiloeiro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91771" y="1805940"/>
            <a:ext cx="9608458" cy="43776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sz="2000" dirty="0">
                <a:latin typeface="+mj-lt"/>
              </a:rPr>
              <a:t>A importância do leiloeiro estende-se por diversas </a:t>
            </a:r>
            <a:r>
              <a:rPr lang="pt-BR" sz="2000" dirty="0" smtClean="0">
                <a:latin typeface="+mj-lt"/>
              </a:rPr>
              <a:t>áreas:</a:t>
            </a:r>
            <a:endParaRPr lang="pt-BR" sz="2000" dirty="0">
              <a:latin typeface="+mj-lt"/>
            </a:endParaRPr>
          </a:p>
          <a:p>
            <a:r>
              <a:rPr lang="pt-BR" sz="2000" dirty="0"/>
              <a:t>Garantem nos leilões os  direitos dos devedores, credores e compradores.</a:t>
            </a:r>
          </a:p>
          <a:p>
            <a:r>
              <a:rPr lang="pt-BR" sz="2000" dirty="0"/>
              <a:t>Recuperam valores de dívidas trabalhistas.</a:t>
            </a:r>
          </a:p>
          <a:p>
            <a:r>
              <a:rPr lang="pt-BR" sz="2000" dirty="0"/>
              <a:t>Auxiliam o governo no recebimento de tributos e combate a sonegação.</a:t>
            </a:r>
          </a:p>
          <a:p>
            <a:r>
              <a:rPr lang="pt-BR" sz="2000" dirty="0"/>
              <a:t>Auxiliam da recuperação ou reativação de empresas em dificuldades financeiras.</a:t>
            </a:r>
          </a:p>
          <a:p>
            <a:r>
              <a:rPr lang="pt-BR" sz="2000" dirty="0"/>
              <a:t>Atuam na resolução de diversas pendências e demandas judiciais.</a:t>
            </a:r>
          </a:p>
          <a:p>
            <a:r>
              <a:rPr lang="pt-BR" sz="2000" dirty="0"/>
              <a:t>Garantem a sociedade a venda transparente de bens públicos.</a:t>
            </a:r>
          </a:p>
          <a:p>
            <a:r>
              <a:rPr lang="pt-BR" sz="2000" dirty="0"/>
              <a:t>Auxiliam os gestores públicos na venda de bens inservíveis. </a:t>
            </a:r>
          </a:p>
          <a:p>
            <a:r>
              <a:rPr lang="pt-BR" sz="2000" dirty="0"/>
              <a:t>Auxiliam o setor produtivo na venda de ativos </a:t>
            </a:r>
            <a:r>
              <a:rPr lang="pt-BR" sz="2000" dirty="0" smtClean="0"/>
              <a:t>excedentes e recuperação de capital.</a:t>
            </a:r>
            <a:endParaRPr lang="pt-BR" sz="2000" dirty="0"/>
          </a:p>
          <a:p>
            <a:r>
              <a:rPr lang="pt-BR" sz="2000" dirty="0"/>
              <a:t>Contribuem para manutenção dos sistemas de financiamento de veículos e imóveis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318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1771" y="1211580"/>
            <a:ext cx="9608458" cy="2286000"/>
          </a:xfrm>
        </p:spPr>
        <p:txBody>
          <a:bodyPr>
            <a:normAutofit/>
          </a:bodyPr>
          <a:lstStyle/>
          <a:p>
            <a:r>
              <a:rPr lang="pt-BR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Dia nacional do </a:t>
            </a:r>
            <a:br>
              <a:rPr lang="pt-BR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5400" dirty="0"/>
              <a:t>Leiloeiro Oficial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91771" y="3497580"/>
            <a:ext cx="9608458" cy="26709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O dia nacional do Leiloeiro é o reconhecimento público dos serviços relevantes prestados a sociedade. As gerações presentes e futuras terão mais informações a respeito desta atividade, contribuindo para a valorização da classe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691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relevância da atuação do </a:t>
            </a:r>
            <a:r>
              <a:rPr lang="pt-BR" dirty="0" smtClean="0"/>
              <a:t>Leiloeiro Oficial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 nossa sociedade.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O Leilão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91771" y="2115416"/>
            <a:ext cx="9608458" cy="4053155"/>
          </a:xfrm>
        </p:spPr>
        <p:txBody>
          <a:bodyPr>
            <a:normAutofit/>
          </a:bodyPr>
          <a:lstStyle/>
          <a:p>
            <a:r>
              <a:rPr lang="pt-BR" sz="2400" dirty="0" smtClean="0"/>
              <a:t>É a forma </a:t>
            </a:r>
            <a:r>
              <a:rPr lang="pt-BR" sz="2400" dirty="0"/>
              <a:t>mais democrática e transparente de venda:</a:t>
            </a:r>
          </a:p>
          <a:p>
            <a:pPr lvl="1"/>
            <a:r>
              <a:rPr lang="pt-BR" sz="1800" dirty="0"/>
              <a:t>É exigida a publicidade por meio da publicação </a:t>
            </a:r>
            <a:r>
              <a:rPr lang="pt-BR" sz="1800" dirty="0" smtClean="0"/>
              <a:t>do </a:t>
            </a:r>
            <a:r>
              <a:rPr lang="pt-BR" sz="1800" dirty="0"/>
              <a:t>Edital.</a:t>
            </a:r>
          </a:p>
          <a:p>
            <a:pPr lvl="1"/>
            <a:r>
              <a:rPr lang="pt-BR" sz="1800" dirty="0"/>
              <a:t>Existe uma data, local e horário onde todos podem participar.</a:t>
            </a:r>
          </a:p>
          <a:p>
            <a:pPr lvl="1"/>
            <a:r>
              <a:rPr lang="pt-BR" sz="1800" dirty="0"/>
              <a:t>As condições de venda são claras e conhecidas por todos.</a:t>
            </a:r>
          </a:p>
          <a:p>
            <a:pPr lvl="1"/>
            <a:r>
              <a:rPr lang="pt-BR" sz="1800" dirty="0"/>
              <a:t>O processo é isonômico e garante a melhor oferta </a:t>
            </a:r>
            <a:r>
              <a:rPr lang="pt-BR" sz="1800" dirty="0" smtClean="0"/>
              <a:t>pública.</a:t>
            </a:r>
            <a:endParaRPr lang="pt-BR" sz="1800" dirty="0"/>
          </a:p>
          <a:p>
            <a:pPr lvl="1"/>
            <a:r>
              <a:rPr lang="pt-BR" sz="1800" dirty="0"/>
              <a:t>Todos os atos são registrados pelo Leiloeiro Oficial.</a:t>
            </a:r>
          </a:p>
          <a:p>
            <a:pPr lvl="1"/>
            <a:r>
              <a:rPr lang="pt-BR" sz="1800" dirty="0"/>
              <a:t>Processo 100% </a:t>
            </a:r>
            <a:r>
              <a:rPr lang="pt-BR" sz="1800" dirty="0" err="1"/>
              <a:t>auditável</a:t>
            </a:r>
            <a:r>
              <a:rPr lang="pt-BR" sz="1800" dirty="0" smtClean="0"/>
              <a:t>.</a:t>
            </a:r>
            <a:endParaRPr lang="pt-BR" sz="2000" dirty="0"/>
          </a:p>
          <a:p>
            <a:pPr marL="0" indent="0">
              <a:buNone/>
            </a:pPr>
            <a:r>
              <a:rPr lang="pt-BR" sz="2000" dirty="0"/>
              <a:t>Conforme a legislação atual o leilão é um ato privativo do Leiloeiro Oficial.</a:t>
            </a:r>
          </a:p>
          <a:p>
            <a:pPr marL="0" indent="0">
              <a:buNone/>
            </a:pPr>
            <a:r>
              <a:rPr lang="pt-BR" sz="2000" dirty="0"/>
              <a:t>Somente o Leiloeiro Oficial possui autoridade legal para cometer leilões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605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O Leiloeiro Oficial</a:t>
            </a:r>
            <a:br>
              <a:rPr lang="pt-BR" dirty="0"/>
            </a:b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Decreto lei 21.981-32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91771" y="2115416"/>
            <a:ext cx="9608458" cy="405315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500"/>
              </a:spcAft>
            </a:pPr>
            <a:r>
              <a:rPr lang="pt-BR" sz="2000" dirty="0" smtClean="0"/>
              <a:t>Os Leiloeiros são matriculados </a:t>
            </a:r>
            <a:r>
              <a:rPr lang="pt-BR" sz="2000" dirty="0"/>
              <a:t>e fiscalizados pelas Juntas Comerciais.</a:t>
            </a:r>
          </a:p>
          <a:p>
            <a:pPr algn="l">
              <a:spcBef>
                <a:spcPts val="0"/>
              </a:spcBef>
              <a:spcAft>
                <a:spcPts val="500"/>
              </a:spcAft>
            </a:pPr>
            <a:r>
              <a:rPr lang="pt-BR" sz="2000" dirty="0"/>
              <a:t>Possuem livros onde são registrados os atos de leilão. </a:t>
            </a:r>
          </a:p>
          <a:p>
            <a:pPr>
              <a:spcBef>
                <a:spcPts val="0"/>
              </a:spcBef>
            </a:pPr>
            <a:r>
              <a:rPr lang="pt-BR" sz="2000" dirty="0"/>
              <a:t>Possui valores de caução depositados.</a:t>
            </a:r>
          </a:p>
          <a:p>
            <a:pPr algn="l">
              <a:spcBef>
                <a:spcPts val="0"/>
              </a:spcBef>
              <a:spcAft>
                <a:spcPts val="500"/>
              </a:spcAft>
            </a:pPr>
            <a:r>
              <a:rPr lang="pt-BR" sz="2000" dirty="0" smtClean="0"/>
              <a:t>Devem </a:t>
            </a:r>
            <a:r>
              <a:rPr lang="pt-BR" sz="2000" dirty="0"/>
              <a:t>comprovar periodicamente sua regularidade fiscal.</a:t>
            </a:r>
          </a:p>
          <a:p>
            <a:pPr algn="l">
              <a:spcBef>
                <a:spcPts val="0"/>
              </a:spcBef>
              <a:spcAft>
                <a:spcPts val="500"/>
              </a:spcAft>
            </a:pPr>
            <a:r>
              <a:rPr lang="pt-BR" sz="2000" dirty="0" smtClean="0"/>
              <a:t>Não </a:t>
            </a:r>
            <a:r>
              <a:rPr lang="pt-BR" sz="2000" dirty="0"/>
              <a:t>podem exercer o comércio direta ou indiretamente.</a:t>
            </a:r>
          </a:p>
          <a:p>
            <a:pPr algn="l">
              <a:spcBef>
                <a:spcPts val="0"/>
              </a:spcBef>
              <a:spcAft>
                <a:spcPts val="500"/>
              </a:spcAft>
            </a:pPr>
            <a:r>
              <a:rPr lang="pt-BR" sz="2000" dirty="0"/>
              <a:t>Não podem participar de sociedade de qualquer espécie.</a:t>
            </a:r>
          </a:p>
          <a:p>
            <a:pPr algn="l">
              <a:spcBef>
                <a:spcPts val="0"/>
              </a:spcBef>
              <a:spcAft>
                <a:spcPts val="500"/>
              </a:spcAft>
            </a:pPr>
            <a:r>
              <a:rPr lang="pt-BR" sz="2000" dirty="0"/>
              <a:t>Respondem com o próprio patrimônio.</a:t>
            </a:r>
          </a:p>
          <a:p>
            <a:pPr algn="l">
              <a:spcBef>
                <a:spcPts val="0"/>
              </a:spcBef>
              <a:spcAft>
                <a:spcPts val="500"/>
              </a:spcAft>
            </a:pPr>
            <a:r>
              <a:rPr lang="pt-BR" sz="2000" dirty="0"/>
              <a:t>Não podem comprar bens em seus próprios leilões, assim como vendê-los a parentes e familiares.</a:t>
            </a:r>
          </a:p>
          <a:p>
            <a:pPr algn="l">
              <a:spcBef>
                <a:spcPts val="0"/>
              </a:spcBef>
              <a:spcAft>
                <a:spcPts val="500"/>
              </a:spcAft>
            </a:pPr>
            <a:r>
              <a:rPr lang="pt-BR" sz="2000" dirty="0"/>
              <a:t>É solidário com o pagamento de ICMS.</a:t>
            </a:r>
          </a:p>
          <a:p>
            <a:pPr algn="l">
              <a:spcBef>
                <a:spcPts val="0"/>
              </a:spcBef>
              <a:spcAft>
                <a:spcPts val="500"/>
              </a:spcAft>
            </a:pPr>
            <a:r>
              <a:rPr lang="pt-BR" sz="2000" dirty="0"/>
              <a:t>Emitem documentos com fé pública.</a:t>
            </a:r>
          </a:p>
        </p:txBody>
      </p:sp>
    </p:spTree>
    <p:extLst>
      <p:ext uri="{BB962C8B-B14F-4D97-AF65-F5344CB8AC3E}">
        <p14:creationId xmlns:p14="http://schemas.microsoft.com/office/powerpoint/2010/main" val="32086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1771" y="932466"/>
            <a:ext cx="6837161" cy="1325563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 Figura imparcial...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49826" y="2945926"/>
            <a:ext cx="4404354" cy="4053155"/>
          </a:xfrm>
        </p:spPr>
        <p:txBody>
          <a:bodyPr>
            <a:noAutofit/>
          </a:bodyPr>
          <a:lstStyle/>
          <a:p>
            <a:r>
              <a:rPr lang="pt-BR" sz="2000" dirty="0"/>
              <a:t>O Leiloeiro é a figura </a:t>
            </a:r>
            <a:r>
              <a:rPr lang="pt-BR" sz="2000" dirty="0" smtClean="0"/>
              <a:t>imparcial, </a:t>
            </a:r>
            <a:r>
              <a:rPr lang="pt-BR" sz="2000" dirty="0"/>
              <a:t>responsável pela condução e realização </a:t>
            </a:r>
            <a:r>
              <a:rPr lang="pt-BR" sz="2000" dirty="0" smtClean="0"/>
              <a:t>dos leilões </a:t>
            </a:r>
            <a:r>
              <a:rPr lang="pt-BR" sz="2000" dirty="0"/>
              <a:t>visando garantir os direitos das pessoas envolvidas no processo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10608086"/>
              </p:ext>
            </p:extLst>
          </p:nvPr>
        </p:nvGraphicFramePr>
        <p:xfrm>
          <a:off x="6009175" y="1073790"/>
          <a:ext cx="5810913" cy="5410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0185400" y="1134533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Leilões judiciais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71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5820" y="1965960"/>
            <a:ext cx="11094720" cy="2948940"/>
          </a:xfrm>
        </p:spPr>
        <p:txBody>
          <a:bodyPr>
            <a:normAutofit/>
          </a:bodyPr>
          <a:lstStyle/>
          <a:p>
            <a:pPr algn="l"/>
            <a:r>
              <a:rPr lang="pt-BR" sz="4400" dirty="0"/>
              <a:t>Tipos de procedimentos de </a:t>
            </a:r>
            <a:r>
              <a:rPr lang="pt-BR" sz="4400" dirty="0" smtClean="0"/>
              <a:t>leilão.</a:t>
            </a:r>
            <a:br>
              <a:rPr lang="pt-BR" sz="4400" dirty="0" smtClean="0"/>
            </a:br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Importante </a:t>
            </a:r>
            <a:r>
              <a:rPr lang="pt-B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atuação em diversas áreas da </a:t>
            </a:r>
            <a:r>
              <a:rPr lang="pt-BR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sociedade.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03637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Leilões Judiciais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91771" y="2115416"/>
            <a:ext cx="9608458" cy="4053155"/>
          </a:xfrm>
        </p:spPr>
        <p:txBody>
          <a:bodyPr>
            <a:normAutofit/>
          </a:bodyPr>
          <a:lstStyle/>
          <a:p>
            <a:r>
              <a:rPr lang="pt-BR" sz="2400" dirty="0"/>
              <a:t>O Leiloeiro atua como auxiliar do juízo.</a:t>
            </a:r>
          </a:p>
          <a:p>
            <a:r>
              <a:rPr lang="pt-BR" sz="2400" dirty="0"/>
              <a:t>Imprescindível para a materialização da justiça em atos e resultados concretos</a:t>
            </a:r>
            <a:r>
              <a:rPr lang="pt-BR" sz="2400" dirty="0" smtClean="0"/>
              <a:t>.</a:t>
            </a:r>
          </a:p>
          <a:p>
            <a:pPr lvl="1"/>
            <a:r>
              <a:rPr lang="pt-BR" sz="2000" dirty="0"/>
              <a:t>Leilões de execução fiscal.</a:t>
            </a:r>
          </a:p>
          <a:p>
            <a:pPr lvl="1"/>
            <a:r>
              <a:rPr lang="pt-BR" sz="2000" dirty="0"/>
              <a:t>Leilões de massas falidas e recuperações judiciais.</a:t>
            </a:r>
          </a:p>
          <a:p>
            <a:pPr lvl="1"/>
            <a:r>
              <a:rPr lang="pt-BR" sz="2000" dirty="0"/>
              <a:t>Leilões da Justiça do Trabalho.</a:t>
            </a:r>
          </a:p>
          <a:p>
            <a:pPr lvl="1"/>
            <a:r>
              <a:rPr lang="pt-BR" sz="2000" dirty="0"/>
              <a:t>Leilões de Vara de Família.</a:t>
            </a:r>
          </a:p>
          <a:p>
            <a:endParaRPr lang="pt-BR" sz="2400" dirty="0"/>
          </a:p>
          <a:p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8302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91" y="1132515"/>
            <a:ext cx="7146531" cy="2384442"/>
          </a:xfr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35" y="3849644"/>
            <a:ext cx="9239725" cy="224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S\FAIXAS_FOTOS\IRONBRAS_FOTOS_FAIXA_24_04_09\DSC00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1" y="1681088"/>
            <a:ext cx="5083324" cy="38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TOS\LEILÃO_FOTOS\FOTOS_IRONBRÁS\240420091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93" y="1681089"/>
            <a:ext cx="5073972" cy="380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7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NDILEI LOGO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INDILEI SEM LOGO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673</Words>
  <Application>Microsoft Office PowerPoint</Application>
  <PresentationFormat>Personalizar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Wingdings 3</vt:lpstr>
      <vt:lpstr>Times New Roman</vt:lpstr>
      <vt:lpstr>SINDILEI LOGO</vt:lpstr>
      <vt:lpstr>2_SINDILEI SEM LOGO</vt:lpstr>
      <vt:lpstr>Apresentação do PowerPoint</vt:lpstr>
      <vt:lpstr>A relevância da atuação do Leiloeiro Oficial em nossa sociedade.</vt:lpstr>
      <vt:lpstr>O Leilão</vt:lpstr>
      <vt:lpstr>O Leiloeiro Oficial Decreto lei 21.981-32</vt:lpstr>
      <vt:lpstr> Figura imparcial...</vt:lpstr>
      <vt:lpstr>Tipos de procedimentos de leilão.  Importante atuação em diversas áreas da sociedade.</vt:lpstr>
      <vt:lpstr>Leilões Judiciais</vt:lpstr>
      <vt:lpstr>Apresentação do PowerPoint</vt:lpstr>
      <vt:lpstr>Apresentação do PowerPoint</vt:lpstr>
      <vt:lpstr>Leilões de bens inservíveis  da administração pública</vt:lpstr>
      <vt:lpstr>Leilão de ativos excedentes  de empresas privadas</vt:lpstr>
      <vt:lpstr>Leilões com base na lei de incorporações (4.591/64)</vt:lpstr>
      <vt:lpstr>Leilões de veículos apreendidos pela administração pública</vt:lpstr>
      <vt:lpstr>Leilões de veículos retomados de financiamentos</vt:lpstr>
      <vt:lpstr>Apresentação do PowerPoint</vt:lpstr>
      <vt:lpstr>Apresentação do PowerPoint</vt:lpstr>
      <vt:lpstr>Leilões de imóveis de garantia de alienação fiduciária.</vt:lpstr>
      <vt:lpstr>A importância do Leiloeiro</vt:lpstr>
      <vt:lpstr>O Dia nacional do  Leiloeiro Oficial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Ivan Latalisa de Sá</dc:creator>
  <cp:lastModifiedBy>Gustavo</cp:lastModifiedBy>
  <cp:revision>86</cp:revision>
  <dcterms:created xsi:type="dcterms:W3CDTF">2015-03-24T16:00:25Z</dcterms:created>
  <dcterms:modified xsi:type="dcterms:W3CDTF">2015-11-12T11:23:32Z</dcterms:modified>
</cp:coreProperties>
</file>