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489" r:id="rId3"/>
    <p:sldId id="506" r:id="rId4"/>
    <p:sldId id="508" r:id="rId5"/>
    <p:sldId id="502" r:id="rId6"/>
    <p:sldId id="504" r:id="rId7"/>
    <p:sldId id="510" r:id="rId8"/>
    <p:sldId id="509" r:id="rId9"/>
    <p:sldId id="507" r:id="rId10"/>
    <p:sldId id="503" r:id="rId11"/>
    <p:sldId id="488" r:id="rId1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CC00"/>
    <a:srgbClr val="FFFFFF"/>
    <a:srgbClr val="71BA28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3669" autoAdjust="0"/>
  </p:normalViewPr>
  <p:slideViewPr>
    <p:cSldViewPr>
      <p:cViewPr varScale="1">
        <p:scale>
          <a:sx n="73" d="100"/>
          <a:sy n="73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AAEBE-B44E-48BB-9615-F3C58C4303F2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E0153-4C7A-4680-87A3-3617D937266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82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eira Pá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374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is Pági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4026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BA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8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BA28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67544" y="476672"/>
            <a:ext cx="820814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endParaRPr lang="en-US" sz="3200" b="1" dirty="0">
              <a:effectLst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1520" y="1217712"/>
            <a:ext cx="8640960" cy="4371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 lang="pt-BR" sz="3500" b="1" dirty="0" smtClean="0"/>
          </a:p>
          <a:p>
            <a:pPr algn="r"/>
            <a:endParaRPr lang="pt-BR" sz="3500" b="1" dirty="0" smtClean="0"/>
          </a:p>
          <a:p>
            <a:pPr algn="ctr"/>
            <a:r>
              <a:rPr lang="pt-BR" sz="3500" b="1" dirty="0" smtClean="0"/>
              <a:t>A Lei nº. </a:t>
            </a:r>
            <a:r>
              <a:rPr lang="pt-BR" sz="3500" b="1" smtClean="0"/>
              <a:t>12.485/11 </a:t>
            </a:r>
            <a:r>
              <a:rPr lang="pt-BR" sz="3500" b="1" smtClean="0"/>
              <a:t>e</a:t>
            </a:r>
          </a:p>
          <a:p>
            <a:pPr algn="ctr"/>
            <a:r>
              <a:rPr lang="pt-BR" sz="3500" b="1" smtClean="0"/>
              <a:t> </a:t>
            </a:r>
            <a:r>
              <a:rPr lang="pt-BR" sz="3500" b="1" dirty="0" smtClean="0"/>
              <a:t>o estímulo à </a:t>
            </a:r>
            <a:r>
              <a:rPr lang="pt-BR" sz="3500" b="1" dirty="0" smtClean="0"/>
              <a:t>produção </a:t>
            </a:r>
            <a:r>
              <a:rPr lang="pt-BR" sz="3500" b="1" dirty="0" smtClean="0"/>
              <a:t>e </a:t>
            </a:r>
            <a:r>
              <a:rPr lang="pt-BR" sz="3500" b="1" dirty="0" smtClean="0"/>
              <a:t>veicula</a:t>
            </a:r>
            <a:r>
              <a:rPr lang="pt-BR" sz="3500" b="1" dirty="0" smtClean="0"/>
              <a:t>ção </a:t>
            </a:r>
          </a:p>
          <a:p>
            <a:pPr algn="ctr"/>
            <a:r>
              <a:rPr lang="pt-BR" sz="3500" b="1" dirty="0" smtClean="0"/>
              <a:t>de conteúdos brasileiros na TV Paga</a:t>
            </a:r>
            <a:endParaRPr lang="pt-BR" sz="3500" b="1" dirty="0" smtClean="0"/>
          </a:p>
          <a:p>
            <a:pPr marL="457200" indent="-457200" algn="r" eaLnBrk="0" hangingPunct="0">
              <a:spcBef>
                <a:spcPct val="20000"/>
              </a:spcBef>
              <a:buClr>
                <a:srgbClr val="FFCC00"/>
              </a:buClr>
            </a:pPr>
            <a:endParaRPr lang="en-US" sz="2800" b="1" dirty="0" smtClean="0"/>
          </a:p>
          <a:p>
            <a:pPr marL="457200" indent="-457200" algn="r" eaLnBrk="0" hangingPunct="0">
              <a:spcBef>
                <a:spcPct val="20000"/>
              </a:spcBef>
              <a:buClr>
                <a:srgbClr val="FFCC00"/>
              </a:buClr>
            </a:pPr>
            <a:endParaRPr lang="en-US" sz="2400" b="1" dirty="0" smtClean="0"/>
          </a:p>
          <a:p>
            <a:pPr marL="457200" indent="-457200" algn="r" eaLnBrk="0" hangingPunct="0">
              <a:spcBef>
                <a:spcPct val="20000"/>
              </a:spcBef>
              <a:buClr>
                <a:srgbClr val="FFCC00"/>
              </a:buClr>
            </a:pPr>
            <a:r>
              <a:rPr lang="en-US" sz="2400" b="1" dirty="0" smtClean="0"/>
              <a:t>27 </a:t>
            </a:r>
            <a:r>
              <a:rPr lang="en-US" sz="2400" b="1" dirty="0" smtClean="0"/>
              <a:t>de outubro de 2015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r" eaLnBrk="0" hangingPunct="0">
              <a:spcBef>
                <a:spcPct val="20000"/>
              </a:spcBef>
              <a:buClr>
                <a:srgbClr val="FFCC00"/>
              </a:buClr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r" eaLnBrk="0" hangingPunct="0">
              <a:spcBef>
                <a:spcPct val="20000"/>
              </a:spcBef>
              <a:buClr>
                <a:srgbClr val="FFCC00"/>
              </a:buClr>
            </a:pPr>
            <a:endParaRPr lang="en-US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r" eaLnBrk="0" hangingPunct="0">
              <a:spcBef>
                <a:spcPct val="20000"/>
              </a:spcBef>
              <a:buClr>
                <a:srgbClr val="FFCC00"/>
              </a:buClr>
            </a:pPr>
            <a:endParaRPr lang="en-US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r" eaLnBrk="0" hangingPunct="0">
              <a:spcBef>
                <a:spcPct val="20000"/>
              </a:spcBef>
              <a:buClr>
                <a:srgbClr val="FFCC00"/>
              </a:buClr>
            </a:pPr>
            <a:endParaRPr lang="en-US" sz="2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4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69121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/>
              <a:t>A </a:t>
            </a:r>
            <a:r>
              <a:rPr lang="pt-BR" sz="3000" b="1" dirty="0" smtClean="0"/>
              <a:t>“R</a:t>
            </a:r>
            <a:r>
              <a:rPr lang="pt-BR" sz="3000" b="1" dirty="0" smtClean="0"/>
              <a:t>egra dos </a:t>
            </a:r>
            <a:r>
              <a:rPr lang="pt-BR" sz="3000" b="1" dirty="0" smtClean="0"/>
              <a:t>7 </a:t>
            </a:r>
            <a:r>
              <a:rPr lang="pt-BR" sz="3000" b="1" dirty="0" smtClean="0"/>
              <a:t>anos”</a:t>
            </a:r>
            <a:endParaRPr lang="pt-BR" sz="3000" b="1" dirty="0" smtClean="0">
              <a:solidFill>
                <a:srgbClr val="FFCC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7544" y="1596731"/>
            <a:ext cx="8298668" cy="3728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pt-BR" sz="2400" dirty="0" smtClean="0"/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smtClean="0"/>
              <a:t>A </a:t>
            </a:r>
            <a:r>
              <a:rPr lang="pt-BR" sz="2400" dirty="0"/>
              <a:t>vigência da “Regra dos 7 anos” começou 4 anos após a entrada em vigor da Lei nº. 12.485/11</a:t>
            </a:r>
          </a:p>
          <a:p>
            <a:pPr lvl="2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dirty="0" smtClean="0"/>
              <a:t>Entrada </a:t>
            </a:r>
            <a:r>
              <a:rPr lang="pt-BR" sz="2400" dirty="0"/>
              <a:t>em vigor da Lei nº. </a:t>
            </a:r>
            <a:r>
              <a:rPr lang="pt-BR" sz="2400" dirty="0" smtClean="0"/>
              <a:t>12.485/11: </a:t>
            </a:r>
            <a:r>
              <a:rPr lang="pt-BR" sz="2400" b="1" dirty="0" smtClean="0"/>
              <a:t>13/09/2011</a:t>
            </a:r>
          </a:p>
          <a:p>
            <a:pPr lvl="2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dirty="0" smtClean="0"/>
              <a:t>Entrada </a:t>
            </a:r>
            <a:r>
              <a:rPr lang="pt-BR" sz="2400" dirty="0"/>
              <a:t>em vigor da “Regra dos 7 anos</a:t>
            </a:r>
            <a:r>
              <a:rPr lang="pt-BR" sz="2400" dirty="0" smtClean="0"/>
              <a:t>”: </a:t>
            </a:r>
            <a:r>
              <a:rPr lang="pt-BR" sz="2400" b="1" dirty="0" smtClean="0"/>
              <a:t>13/09/2015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703241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67544" y="1063277"/>
            <a:ext cx="8229600" cy="452596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4400" b="1" dirty="0" smtClean="0"/>
              <a:t>Obrigado</a:t>
            </a:r>
          </a:p>
          <a:p>
            <a:pPr marL="0" indent="0" algn="ctr">
              <a:buFont typeface="Arial" pitchFamily="34" charset="0"/>
              <a:buNone/>
            </a:pPr>
            <a:endParaRPr lang="pt-BR" sz="1400" dirty="0" smtClean="0"/>
          </a:p>
          <a:p>
            <a:pPr marL="0" indent="0" algn="ctr">
              <a:buFont typeface="Arial" pitchFamily="34" charset="0"/>
              <a:buNone/>
            </a:pPr>
            <a:endParaRPr lang="pt-BR" sz="1400" dirty="0" smtClean="0"/>
          </a:p>
          <a:p>
            <a:pPr marL="0" indent="0" algn="ctr">
              <a:buFont typeface="Arial" pitchFamily="34" charset="0"/>
              <a:buNone/>
            </a:pPr>
            <a:r>
              <a:rPr lang="pt-BR" sz="2800" b="1" dirty="0" smtClean="0"/>
              <a:t>Maurício Hirata</a:t>
            </a:r>
          </a:p>
          <a:p>
            <a:pPr marL="0" indent="0" algn="ctr">
              <a:buFont typeface="Arial" pitchFamily="34" charset="0"/>
              <a:buNone/>
              <a:tabLst>
                <a:tab pos="809625" algn="l"/>
              </a:tabLst>
            </a:pPr>
            <a:r>
              <a:rPr lang="pt-BR" sz="2800" b="1" dirty="0" smtClean="0"/>
              <a:t>Secretário Executivo</a:t>
            </a:r>
          </a:p>
        </p:txBody>
      </p:sp>
    </p:spTree>
    <p:extLst>
      <p:ext uri="{BB962C8B-B14F-4D97-AF65-F5344CB8AC3E}">
        <p14:creationId xmlns:p14="http://schemas.microsoft.com/office/powerpoint/2010/main" val="2250656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BA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upload.wikimedia.org/wikipedia/commons/a/af/Square_Enix_logo.svg"/>
          <p:cNvSpPr>
            <a:spLocks noChangeAspect="1" noChangeArrowheads="1"/>
          </p:cNvSpPr>
          <p:nvPr/>
        </p:nvSpPr>
        <p:spPr bwMode="auto">
          <a:xfrm>
            <a:off x="1475656" y="2852936"/>
            <a:ext cx="72390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83568" y="469121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/>
              <a:t>Princípios da Lei nº. 12.485/11</a:t>
            </a:r>
            <a:endParaRPr lang="pt-BR" sz="3000" b="1" dirty="0" smtClean="0">
              <a:solidFill>
                <a:srgbClr val="FFCC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99592" y="1700807"/>
            <a:ext cx="74888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pt-BR" sz="2400" dirty="0" smtClean="0"/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err="1" smtClean="0"/>
              <a:t>Art</a:t>
            </a:r>
            <a:r>
              <a:rPr lang="pt-BR" sz="2400" dirty="0" smtClean="0"/>
              <a:t> </a:t>
            </a:r>
            <a:r>
              <a:rPr lang="pt-BR" sz="2400" dirty="0" smtClean="0"/>
              <a:t>3º, inciso III: Promoção </a:t>
            </a:r>
            <a:r>
              <a:rPr lang="pt-BR" sz="2400" dirty="0"/>
              <a:t>da língua portuguesa e da cultura </a:t>
            </a:r>
            <a:r>
              <a:rPr lang="pt-BR" sz="2400" dirty="0" smtClean="0"/>
              <a:t>brasileira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err="1"/>
              <a:t>Art</a:t>
            </a:r>
            <a:r>
              <a:rPr lang="pt-BR" sz="2400" dirty="0"/>
              <a:t> </a:t>
            </a:r>
            <a:r>
              <a:rPr lang="pt-BR" sz="2400" dirty="0" smtClean="0"/>
              <a:t>3º, </a:t>
            </a:r>
            <a:r>
              <a:rPr lang="pt-BR" sz="2400" dirty="0"/>
              <a:t>inciso </a:t>
            </a:r>
            <a:r>
              <a:rPr lang="pt-BR" sz="2400" dirty="0" smtClean="0"/>
              <a:t>IV: Estímulo </a:t>
            </a:r>
            <a:r>
              <a:rPr lang="pt-BR" sz="2400" dirty="0"/>
              <a:t>à produção independente e regional</a:t>
            </a:r>
          </a:p>
        </p:txBody>
      </p:sp>
    </p:spTree>
    <p:extLst>
      <p:ext uri="{BB962C8B-B14F-4D97-AF65-F5344CB8AC3E}">
        <p14:creationId xmlns:p14="http://schemas.microsoft.com/office/powerpoint/2010/main" val="1847220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upload.wikimedia.org/wikipedia/commons/a/af/Square_Enix_logo.svg"/>
          <p:cNvSpPr>
            <a:spLocks noChangeAspect="1" noChangeArrowheads="1"/>
          </p:cNvSpPr>
          <p:nvPr/>
        </p:nvSpPr>
        <p:spPr bwMode="auto">
          <a:xfrm>
            <a:off x="1475656" y="2852936"/>
            <a:ext cx="72390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83568" y="469121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/>
              <a:t>Promoção do Conteúdo Brasileiro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5536" y="1596731"/>
            <a:ext cx="8370676" cy="4410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200" dirty="0"/>
              <a:t>Art. 16.  Nos canais de espaço qualificado, no mínimo 3h30 (três horas e trinta minutos) semanais dos conteúdos veiculados no horário nobre deverão ser brasileiros e integrar espaço qualificado, e metade deverá ser produzida por produtora brasileira independente. 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200" dirty="0"/>
              <a:t>Art. 17.  Em todos os pacotes ofertados ao assinante, a cada 3 (três) canais de espaço qualificado existentes no pacote, ao menos 1 (um) deverá ser canal brasileiro de espaço </a:t>
            </a:r>
            <a:r>
              <a:rPr lang="pt-BR" sz="2200" dirty="0" smtClean="0"/>
              <a:t>qualificado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283743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69121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/>
              <a:t>Efeitos da Lei nº. 12.485/11</a:t>
            </a:r>
          </a:p>
        </p:txBody>
      </p:sp>
      <p:sp>
        <p:nvSpPr>
          <p:cNvPr id="7" name="Retângulo 6"/>
          <p:cNvSpPr/>
          <p:nvPr/>
        </p:nvSpPr>
        <p:spPr>
          <a:xfrm>
            <a:off x="6444208" y="6251737"/>
            <a:ext cx="15841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pt-BR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r"/>
            <a:r>
              <a:rPr lang="pt-BR" sz="800" dirty="0">
                <a:latin typeface="Arial" panose="020B0604020202020204" pitchFamily="34" charset="0"/>
              </a:rPr>
              <a:t>Fonte CRT: SRE / ANCINE. </a:t>
            </a:r>
            <a:endParaRPr lang="pt-BR" sz="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1596731"/>
            <a:ext cx="83706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smtClean="0"/>
              <a:t>96 Canais de Programação com obrigações de veiculação de conteúdo brasileiro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smtClean="0"/>
              <a:t>Demanda por 54 mil horas anuais de conteúdo brasileiro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smtClean="0"/>
              <a:t>Demanda por 33 mil horas anuais de conteúdo brasileiro independente.</a:t>
            </a:r>
          </a:p>
        </p:txBody>
      </p:sp>
    </p:spTree>
    <p:extLst>
      <p:ext uri="{BB962C8B-B14F-4D97-AF65-F5344CB8AC3E}">
        <p14:creationId xmlns:p14="http://schemas.microsoft.com/office/powerpoint/2010/main" val="2931108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BA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69121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/>
              <a:t>A “Regra dos 7 Anos”</a:t>
            </a:r>
            <a:endParaRPr lang="pt-BR" sz="3000" b="1" dirty="0" smtClean="0">
              <a:solidFill>
                <a:srgbClr val="FFCC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7544" y="1596731"/>
            <a:ext cx="82986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/>
              <a:t>Art. 20.  A programadora ou empacotadora, no cumprimento das obrigações previstas nos </a:t>
            </a:r>
            <a:r>
              <a:rPr lang="pt-BR" sz="2400" dirty="0" err="1"/>
              <a:t>arts</a:t>
            </a:r>
            <a:r>
              <a:rPr lang="pt-BR" sz="2400" dirty="0"/>
              <a:t>. 16 a 18, observará as seguintes condições: </a:t>
            </a:r>
            <a:endParaRPr lang="pt-BR" sz="2400" dirty="0" smtClean="0"/>
          </a:p>
          <a:p>
            <a:pPr marL="914400" lvl="1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dirty="0" smtClean="0"/>
              <a:t>I </a:t>
            </a:r>
            <a:r>
              <a:rPr lang="pt-BR" sz="2400" dirty="0"/>
              <a:t>- pelo menos a </a:t>
            </a:r>
            <a:r>
              <a:rPr lang="pt-BR" sz="2400" b="1" u="sng" dirty="0"/>
              <a:t>metade</a:t>
            </a:r>
            <a:r>
              <a:rPr lang="pt-BR" sz="2400" dirty="0"/>
              <a:t> dos conteúdos audiovisuais deve ter sido produzida nos 7 (sete) anos anteriores à sua veiculação</a:t>
            </a:r>
          </a:p>
        </p:txBody>
      </p:sp>
    </p:spTree>
    <p:extLst>
      <p:ext uri="{BB962C8B-B14F-4D97-AF65-F5344CB8AC3E}">
        <p14:creationId xmlns:p14="http://schemas.microsoft.com/office/powerpoint/2010/main" val="2630564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596731"/>
            <a:ext cx="8370676" cy="397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pt-BR" sz="2400" dirty="0" smtClean="0"/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smtClean="0"/>
              <a:t>A </a:t>
            </a:r>
            <a:r>
              <a:rPr lang="pt-BR" sz="2400" dirty="0"/>
              <a:t>“Regra dos 7 Anos” possui como objetivo </a:t>
            </a:r>
            <a:r>
              <a:rPr lang="pt-BR" sz="2400" dirty="0" smtClean="0"/>
              <a:t>o estímulo a </a:t>
            </a:r>
            <a:r>
              <a:rPr lang="pt-BR" sz="2400" dirty="0"/>
              <a:t>renovação </a:t>
            </a:r>
            <a:r>
              <a:rPr lang="pt-BR" sz="2400" dirty="0" smtClean="0"/>
              <a:t>permanente do </a:t>
            </a:r>
            <a:r>
              <a:rPr lang="pt-BR" sz="2400" dirty="0"/>
              <a:t>estoque de conteúdo audiovisual brasileiro exibido na TV Paga, promovendo assim a demanda </a:t>
            </a:r>
            <a:r>
              <a:rPr lang="pt-BR" sz="2400" dirty="0" smtClean="0"/>
              <a:t>por </a:t>
            </a:r>
            <a:r>
              <a:rPr lang="pt-BR" sz="2400" dirty="0"/>
              <a:t>conteúdo audiovisual </a:t>
            </a:r>
            <a:r>
              <a:rPr lang="pt-BR" sz="2400" dirty="0" smtClean="0"/>
              <a:t>inédito. 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pt-BR" sz="2400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683568" y="469121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/>
              <a:t>A “Regra dos 7 Anos”</a:t>
            </a:r>
            <a:endParaRPr lang="pt-BR" sz="3000" b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10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7037" y="1988840"/>
            <a:ext cx="8208912" cy="4220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smtClean="0"/>
              <a:t>Estímulo </a:t>
            </a:r>
            <a:r>
              <a:rPr lang="pt-BR" sz="2400" dirty="0" smtClean="0"/>
              <a:t>fundamental ao estabelecimento de um ciclo econômico virtuoso para o </a:t>
            </a:r>
            <a:r>
              <a:rPr lang="pt-BR" sz="2400" dirty="0" smtClean="0"/>
              <a:t>setor, pois</a:t>
            </a:r>
            <a:r>
              <a:rPr lang="pt-BR" sz="2400" dirty="0" smtClean="0"/>
              <a:t> evita </a:t>
            </a:r>
            <a:r>
              <a:rPr lang="pt-BR" sz="2400" dirty="0"/>
              <a:t>que o cumprimento das obrigações de veiculação de conteúdo brasileiro se dê através da exibição exclusiva de obras antigas, cujo custo para licenciamento </a:t>
            </a:r>
            <a:r>
              <a:rPr lang="pt-BR" sz="2400" dirty="0" smtClean="0"/>
              <a:t>pelas programadoras é </a:t>
            </a:r>
            <a:r>
              <a:rPr lang="pt-BR" sz="2400" dirty="0"/>
              <a:t>mais baixo.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pt-BR" sz="2400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683568" y="469121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/>
              <a:t>A “Regra dos 7 Anos”</a:t>
            </a:r>
            <a:endParaRPr lang="pt-BR" sz="3000" b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774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69121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/>
              <a:t>Efeitos da Lei nº. 12.485/11</a:t>
            </a:r>
          </a:p>
        </p:txBody>
      </p:sp>
      <p:sp>
        <p:nvSpPr>
          <p:cNvPr id="7" name="Retângulo 6"/>
          <p:cNvSpPr/>
          <p:nvPr/>
        </p:nvSpPr>
        <p:spPr>
          <a:xfrm>
            <a:off x="6444208" y="6251737"/>
            <a:ext cx="15841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pt-BR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r"/>
            <a:r>
              <a:rPr lang="pt-BR" sz="800" dirty="0">
                <a:latin typeface="Arial" panose="020B0604020202020204" pitchFamily="34" charset="0"/>
              </a:rPr>
              <a:t>Fonte CRT: SRE / ANCINE. </a:t>
            </a:r>
            <a:endParaRPr lang="pt-BR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54" y="1494698"/>
            <a:ext cx="7398723" cy="476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065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596731"/>
            <a:ext cx="837067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pt-BR" sz="2400" dirty="0" smtClean="0"/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t-BR" sz="2400" dirty="0" smtClean="0"/>
              <a:t>Estabelece </a:t>
            </a:r>
            <a:r>
              <a:rPr lang="pt-BR" sz="2400" dirty="0" smtClean="0"/>
              <a:t>um equilíbrio saudável entre o estímulo a produção de conteúdo inédito e a valorização da memória audiovisual brasileira, </a:t>
            </a:r>
            <a:r>
              <a:rPr lang="pt-BR" sz="2400" dirty="0"/>
              <a:t>pois </a:t>
            </a:r>
            <a:r>
              <a:rPr lang="pt-BR" sz="2400" dirty="0" smtClean="0"/>
              <a:t>estabelece que </a:t>
            </a:r>
            <a:r>
              <a:rPr lang="pt-BR" sz="2400" b="1" dirty="0"/>
              <a:t>metade (50%) </a:t>
            </a:r>
            <a:r>
              <a:rPr lang="pt-BR" sz="2400" dirty="0" smtClean="0"/>
              <a:t>das obras a serem </a:t>
            </a:r>
            <a:r>
              <a:rPr lang="pt-BR" sz="2400" dirty="0" smtClean="0"/>
              <a:t>veiculad</a:t>
            </a:r>
            <a:r>
              <a:rPr lang="pt-BR" sz="2400" dirty="0" smtClean="0"/>
              <a:t>as </a:t>
            </a:r>
            <a:r>
              <a:rPr lang="pt-BR" sz="2400" dirty="0" smtClean="0"/>
              <a:t>para cumprimento das cotas podem ter sido produzidas a mais de 7 anos.</a:t>
            </a:r>
            <a:endParaRPr lang="pt-BR" sz="2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3568" y="469121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/>
              <a:t>A “Regra dos 7 Anos”</a:t>
            </a:r>
            <a:endParaRPr lang="pt-BR" sz="3000" b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14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459</Words>
  <Application>Microsoft Office PowerPoint</Application>
  <PresentationFormat>Apresentação na tela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Frederico Simoes Senna</dc:creator>
  <cp:lastModifiedBy>mauricio hirata</cp:lastModifiedBy>
  <cp:revision>685</cp:revision>
  <cp:lastPrinted>2015-06-17T17:17:42Z</cp:lastPrinted>
  <dcterms:created xsi:type="dcterms:W3CDTF">2013-05-22T14:34:49Z</dcterms:created>
  <dcterms:modified xsi:type="dcterms:W3CDTF">2015-10-27T13:59:36Z</dcterms:modified>
</cp:coreProperties>
</file>