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85" r:id="rId3"/>
    <p:sldId id="286" r:id="rId4"/>
    <p:sldId id="290" r:id="rId5"/>
    <p:sldId id="282" r:id="rId6"/>
    <p:sldId id="281" r:id="rId7"/>
    <p:sldId id="287" r:id="rId8"/>
    <p:sldId id="288" r:id="rId9"/>
    <p:sldId id="289" r:id="rId10"/>
    <p:sldId id="293" r:id="rId11"/>
    <p:sldId id="292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B712E-0A64-44C6-B6FD-8408AEB0990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A2491-20AE-47F4-8D74-01D9CC96A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2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7B787D3-41E0-4A58-A9D4-7497CD13383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9C1BFE-982E-466D-A974-F958D6E9037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</p:spPr>
        <p:txBody>
          <a:bodyPr anchor="b"/>
          <a:lstStyle/>
          <a:p>
            <a:r>
              <a:rPr lang="pt-BR" sz="6000" dirty="0" smtClean="0"/>
              <a:t>Cultura de Paz</a:t>
            </a:r>
            <a:br>
              <a:rPr lang="pt-BR" sz="6000" dirty="0" smtClean="0"/>
            </a:br>
            <a:r>
              <a:rPr lang="pt-BR" sz="3600" dirty="0" smtClean="0"/>
              <a:t>Experiências Educacionais no Brasil</a:t>
            </a:r>
            <a:endParaRPr lang="en-US" sz="3600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Audiência Pública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Câmara dos Deputados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outubro de 2015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19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Cultura de Paz na Educação</a:t>
            </a:r>
            <a:endParaRPr lang="pt-BR" sz="3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Experiências Brasileiras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dirty="0" smtClean="0"/>
              <a:t>Bairro Educador de Heliópolis</a:t>
            </a:r>
            <a:br>
              <a:rPr lang="pt-BR" sz="3600" dirty="0" smtClean="0"/>
            </a:br>
            <a:r>
              <a:rPr lang="pt-BR" sz="3600" dirty="0" smtClean="0"/>
              <a:t>São Paulo – SP</a:t>
            </a:r>
            <a:endParaRPr lang="pt-BR" sz="3600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394472" cy="4525963"/>
          </a:xfrm>
        </p:spPr>
      </p:pic>
      <p:pic>
        <p:nvPicPr>
          <p:cNvPr id="9" name="Espaço Reservado para Conteúdo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2" y="1772816"/>
            <a:ext cx="4038600" cy="302825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584" y="48691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Caminhada pela Paz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64088" y="605070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República dos Alunos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604855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http://educacaointegral.org.br/experiencias/caminhada-da-paz</a:t>
            </a:r>
            <a:r>
              <a:rPr lang="pt-BR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585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dirty="0" smtClean="0"/>
              <a:t>Escolas Indígenas do Alto do Rio Nego</a:t>
            </a:r>
            <a:br>
              <a:rPr lang="pt-BR" sz="3600" dirty="0" smtClean="0"/>
            </a:br>
            <a:r>
              <a:rPr lang="pt-BR" sz="3600" dirty="0" smtClean="0"/>
              <a:t>São Gabriel da Cachoeira - AM</a:t>
            </a:r>
            <a:endParaRPr lang="pt-BR" sz="3600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006132" y="2348880"/>
            <a:ext cx="3249613" cy="2690812"/>
            <a:chOff x="612" y="1026"/>
            <a:chExt cx="2047" cy="1695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026"/>
              <a:ext cx="2048" cy="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12" y="1026"/>
              <a:ext cx="2048" cy="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11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024855"/>
            <a:ext cx="3532188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59632" y="42210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Plano de Manejo elaborado na escola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32997" y="504127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Livro infantil na língua indígena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60212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http://www.socioambiental.org/pt-br/blog/blog-do-rio-negro/rio-negro-debate-educacao-escolar-indigena-e-territorio-etnoeducacional</a:t>
            </a:r>
          </a:p>
        </p:txBody>
      </p:sp>
    </p:spTree>
    <p:extLst>
      <p:ext uri="{BB962C8B-B14F-4D97-AF65-F5344CB8AC3E}">
        <p14:creationId xmlns:p14="http://schemas.microsoft.com/office/powerpoint/2010/main" val="8185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23528"/>
          </a:xfrm>
          <a:solidFill>
            <a:schemeClr val="accent2"/>
          </a:solidFill>
        </p:spPr>
        <p:txBody>
          <a:bodyPr/>
          <a:lstStyle/>
          <a:p>
            <a:r>
              <a:rPr lang="pt-BR" dirty="0" smtClean="0"/>
              <a:t>Cultura de Paz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04864"/>
            <a:ext cx="8003232" cy="2620888"/>
          </a:xfrm>
        </p:spPr>
        <p:txBody>
          <a:bodyPr>
            <a:normAutofit/>
          </a:bodyPr>
          <a:lstStyle/>
          <a:p>
            <a:pPr fontAlgn="base"/>
            <a:r>
              <a:rPr lang="pt-BR" sz="1600" dirty="0" smtClean="0">
                <a:solidFill>
                  <a:schemeClr val="tx1"/>
                </a:solidFill>
              </a:rPr>
              <a:t>Tolerância</a:t>
            </a:r>
            <a:r>
              <a:rPr lang="pt-BR" sz="1600" dirty="0">
                <a:solidFill>
                  <a:schemeClr val="tx1"/>
                </a:solidFill>
              </a:rPr>
              <a:t>, </a:t>
            </a:r>
            <a:r>
              <a:rPr lang="pt-BR" sz="1600" b="1" dirty="0">
                <a:solidFill>
                  <a:schemeClr val="tx2"/>
                </a:solidFill>
              </a:rPr>
              <a:t>solidariedade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</a:rPr>
              <a:t>e compartilhamento</a:t>
            </a:r>
          </a:p>
          <a:p>
            <a:pPr fontAlgn="base"/>
            <a:r>
              <a:rPr lang="pt-BR" sz="1600" dirty="0" smtClean="0">
                <a:solidFill>
                  <a:schemeClr val="tx1"/>
                </a:solidFill>
              </a:rPr>
              <a:t>Respeito a </a:t>
            </a:r>
            <a:r>
              <a:rPr lang="pt-BR" sz="1600" dirty="0">
                <a:solidFill>
                  <a:schemeClr val="tx1"/>
                </a:solidFill>
              </a:rPr>
              <a:t>todos os </a:t>
            </a:r>
            <a:r>
              <a:rPr lang="pt-BR" sz="1600" b="1" dirty="0" smtClean="0">
                <a:solidFill>
                  <a:schemeClr val="tx2"/>
                </a:solidFill>
              </a:rPr>
              <a:t>direitos humanos </a:t>
            </a:r>
          </a:p>
          <a:p>
            <a:pPr fontAlgn="base"/>
            <a:r>
              <a:rPr lang="pt-BR" sz="1600" dirty="0" smtClean="0">
                <a:solidFill>
                  <a:schemeClr val="tx1"/>
                </a:solidFill>
              </a:rPr>
              <a:t>Princípio </a:t>
            </a:r>
            <a:r>
              <a:rPr lang="pt-BR" sz="1600" dirty="0">
                <a:solidFill>
                  <a:schemeClr val="tx1"/>
                </a:solidFill>
              </a:rPr>
              <a:t>do pluralismo, que assegura e sustenta a </a:t>
            </a:r>
            <a:r>
              <a:rPr lang="pt-BR" sz="1600" b="1" dirty="0">
                <a:solidFill>
                  <a:schemeClr val="tx2"/>
                </a:solidFill>
              </a:rPr>
              <a:t>liberdade de</a:t>
            </a:r>
            <a:br>
              <a:rPr lang="pt-BR" sz="1600" b="1" dirty="0">
                <a:solidFill>
                  <a:schemeClr val="tx2"/>
                </a:solidFill>
              </a:rPr>
            </a:br>
            <a:r>
              <a:rPr lang="pt-BR" sz="1600" b="1" dirty="0" smtClean="0">
                <a:solidFill>
                  <a:schemeClr val="tx2"/>
                </a:solidFill>
              </a:rPr>
              <a:t>opinião</a:t>
            </a:r>
          </a:p>
          <a:p>
            <a:pPr fontAlgn="base"/>
            <a:r>
              <a:rPr lang="pt-BR" sz="1600" dirty="0" smtClean="0">
                <a:solidFill>
                  <a:schemeClr val="tx1"/>
                </a:solidFill>
              </a:rPr>
              <a:t>Resolução dos </a:t>
            </a:r>
            <a:r>
              <a:rPr lang="pt-BR" sz="1600" dirty="0">
                <a:solidFill>
                  <a:schemeClr val="tx1"/>
                </a:solidFill>
              </a:rPr>
              <a:t>problemas por meio do</a:t>
            </a:r>
            <a:r>
              <a:rPr lang="pt-BR" sz="1600" b="1" dirty="0">
                <a:solidFill>
                  <a:schemeClr val="tx2"/>
                </a:solidFill>
              </a:rPr>
              <a:t> diálogo, </a:t>
            </a:r>
            <a:r>
              <a:rPr lang="pt-BR" sz="1600" dirty="0">
                <a:solidFill>
                  <a:schemeClr val="tx1"/>
                </a:solidFill>
              </a:rPr>
              <a:t>da</a:t>
            </a:r>
            <a:r>
              <a:rPr lang="pt-BR" sz="1600" b="1" dirty="0">
                <a:solidFill>
                  <a:schemeClr val="tx2"/>
                </a:solidFill>
              </a:rPr>
              <a:t> negociação </a:t>
            </a:r>
            <a:r>
              <a:rPr lang="pt-BR" sz="1600" dirty="0">
                <a:solidFill>
                  <a:schemeClr val="tx1"/>
                </a:solidFill>
              </a:rPr>
              <a:t>e da </a:t>
            </a:r>
            <a:r>
              <a:rPr lang="pt-BR" sz="1600" b="1" dirty="0" smtClean="0">
                <a:solidFill>
                  <a:schemeClr val="tx2"/>
                </a:solidFill>
              </a:rPr>
              <a:t>mediação</a:t>
            </a:r>
          </a:p>
          <a:p>
            <a:pPr fontAlgn="base"/>
            <a:r>
              <a:rPr lang="pt-BR" sz="1600" b="1" dirty="0">
                <a:solidFill>
                  <a:schemeClr val="tx1"/>
                </a:solidFill>
              </a:rPr>
              <a:t>Prevenção às ameaças </a:t>
            </a:r>
            <a:r>
              <a:rPr lang="pt-BR" sz="1600" dirty="0">
                <a:solidFill>
                  <a:schemeClr val="tx1"/>
                </a:solidFill>
              </a:rPr>
              <a:t>não-militares para a paz e para a segurança </a:t>
            </a:r>
            <a:r>
              <a:rPr lang="pt-BR" sz="1600" dirty="0" smtClean="0">
                <a:solidFill>
                  <a:schemeClr val="tx1"/>
                </a:solidFill>
              </a:rPr>
              <a:t>como </a:t>
            </a:r>
            <a:r>
              <a:rPr lang="pt-BR" sz="1600" b="1" dirty="0" smtClean="0">
                <a:solidFill>
                  <a:schemeClr val="tx1"/>
                </a:solidFill>
              </a:rPr>
              <a:t>exclusão</a:t>
            </a:r>
            <a:r>
              <a:rPr lang="pt-BR" sz="1600" b="1" dirty="0">
                <a:solidFill>
                  <a:schemeClr val="tx1"/>
                </a:solidFill>
              </a:rPr>
              <a:t>, pobreza extrema e degradação </a:t>
            </a:r>
            <a:r>
              <a:rPr lang="pt-BR" sz="1600" b="1" dirty="0" smtClean="0">
                <a:solidFill>
                  <a:schemeClr val="tx1"/>
                </a:solidFill>
              </a:rPr>
              <a:t>ambiental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  <a:solidFill>
            <a:schemeClr val="accent2"/>
          </a:solidFill>
        </p:spPr>
        <p:txBody>
          <a:bodyPr/>
          <a:lstStyle/>
          <a:p>
            <a:pPr>
              <a:lnSpc>
                <a:spcPts val="3400"/>
              </a:lnSpc>
            </a:pPr>
            <a:r>
              <a:rPr lang="pt-BR" sz="3600" dirty="0" smtClean="0"/>
              <a:t>Cultura de Paz na Educação: Documentos de Referência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8003232" cy="439248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t-BR" sz="1600" b="1" dirty="0" smtClean="0">
                <a:solidFill>
                  <a:schemeClr val="tx1"/>
                </a:solidFill>
              </a:rPr>
              <a:t>Declaração Universal dos Direitos Humanos (1948)</a:t>
            </a:r>
            <a:r>
              <a:rPr lang="pt-BR" sz="1600" dirty="0" smtClean="0">
                <a:solidFill>
                  <a:schemeClr val="tx1"/>
                </a:solidFill>
              </a:rPr>
              <a:t> – art. 26</a:t>
            </a:r>
            <a:r>
              <a:rPr lang="pt-BR" sz="1600" dirty="0">
                <a:solidFill>
                  <a:schemeClr val="tx1"/>
                </a:solidFill>
              </a:rPr>
              <a:t>°  Toda a pessoa tem direito à educação. A educação deve visar à </a:t>
            </a:r>
            <a:r>
              <a:rPr lang="pt-BR" sz="1600" b="1" dirty="0">
                <a:solidFill>
                  <a:schemeClr val="tx2"/>
                </a:solidFill>
              </a:rPr>
              <a:t>plena expansão da personalidade humana </a:t>
            </a:r>
            <a:r>
              <a:rPr lang="pt-BR" sz="1600" dirty="0">
                <a:solidFill>
                  <a:schemeClr val="tx1"/>
                </a:solidFill>
              </a:rPr>
              <a:t>e ao reforço dos </a:t>
            </a:r>
            <a:r>
              <a:rPr lang="pt-BR" sz="1600" b="1" dirty="0">
                <a:solidFill>
                  <a:schemeClr val="tx2"/>
                </a:solidFill>
              </a:rPr>
              <a:t>direitos do Homem e das liberdades fundamentais</a:t>
            </a:r>
            <a:r>
              <a:rPr lang="pt-BR" sz="1600" dirty="0">
                <a:solidFill>
                  <a:schemeClr val="tx1"/>
                </a:solidFill>
              </a:rPr>
              <a:t> e deve favorecer </a:t>
            </a:r>
            <a:r>
              <a:rPr lang="pt-BR" sz="1600" b="1" dirty="0">
                <a:solidFill>
                  <a:schemeClr val="tx2"/>
                </a:solidFill>
              </a:rPr>
              <a:t>a compreensão, a tolerância e a amizade</a:t>
            </a:r>
            <a:r>
              <a:rPr lang="pt-BR" sz="1600" dirty="0">
                <a:solidFill>
                  <a:schemeClr val="tx1"/>
                </a:solidFill>
              </a:rPr>
              <a:t> entre todas as nações e todos os grupos raciais ou religiosos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 fontAlgn="base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fontAlgn="base"/>
            <a:r>
              <a:rPr lang="pt-BR" sz="1600" b="1" dirty="0" smtClean="0">
                <a:solidFill>
                  <a:schemeClr val="tx1"/>
                </a:solidFill>
              </a:rPr>
              <a:t>Declaração dos Direitos da Criança (1959) </a:t>
            </a:r>
            <a:r>
              <a:rPr lang="pt-BR" sz="1600" dirty="0" smtClean="0">
                <a:solidFill>
                  <a:schemeClr val="tx1"/>
                </a:solidFill>
              </a:rPr>
              <a:t>– proteção da criança para a garantia do seu </a:t>
            </a:r>
            <a:r>
              <a:rPr lang="pt-BR" sz="1600" b="1" dirty="0" smtClean="0">
                <a:solidFill>
                  <a:schemeClr val="tx2"/>
                </a:solidFill>
              </a:rPr>
              <a:t>desenvolvimento físico, mental e social</a:t>
            </a:r>
            <a:r>
              <a:rPr lang="pt-BR" sz="1600" dirty="0" smtClean="0">
                <a:solidFill>
                  <a:schemeClr val="tx1"/>
                </a:solidFill>
              </a:rPr>
              <a:t>: </a:t>
            </a:r>
            <a:r>
              <a:rPr lang="pt-BR" sz="1600" b="1" dirty="0" smtClean="0">
                <a:solidFill>
                  <a:schemeClr val="tx2"/>
                </a:solidFill>
              </a:rPr>
              <a:t>direito a amor, educação, moradia, alimentação, assistência médica e lazer</a:t>
            </a:r>
            <a:r>
              <a:rPr lang="pt-BR" sz="1600" dirty="0" smtClean="0">
                <a:solidFill>
                  <a:schemeClr val="tx1"/>
                </a:solidFill>
              </a:rPr>
              <a:t> para crescer em espírito </a:t>
            </a:r>
            <a:r>
              <a:rPr lang="pt-BR" sz="1600" b="1" dirty="0" smtClean="0">
                <a:solidFill>
                  <a:schemeClr val="tx2"/>
                </a:solidFill>
              </a:rPr>
              <a:t>de solidariedade, compreensão, amizade e justiça</a:t>
            </a:r>
            <a:r>
              <a:rPr lang="pt-BR" sz="1600" dirty="0" smtClean="0">
                <a:solidFill>
                  <a:schemeClr val="tx1"/>
                </a:solidFill>
              </a:rPr>
              <a:t>. </a:t>
            </a:r>
          </a:p>
          <a:p>
            <a:pPr fontAlgn="base"/>
            <a:endParaRPr lang="pt-BR" sz="1600" dirty="0">
              <a:solidFill>
                <a:schemeClr val="tx1"/>
              </a:solidFill>
            </a:endParaRPr>
          </a:p>
          <a:p>
            <a:pPr fontAlgn="base"/>
            <a:r>
              <a:rPr lang="pt-BR" sz="1600" b="1" dirty="0" smtClean="0">
                <a:solidFill>
                  <a:schemeClr val="tx1"/>
                </a:solidFill>
              </a:rPr>
              <a:t>Plano Nacional de Direitos Humanos (2009) – </a:t>
            </a:r>
            <a:r>
              <a:rPr lang="pt-BR" sz="1600" dirty="0" smtClean="0">
                <a:solidFill>
                  <a:schemeClr val="tx1"/>
                </a:solidFill>
              </a:rPr>
              <a:t>Eixo III - Promoção </a:t>
            </a:r>
            <a:r>
              <a:rPr lang="pt-BR" sz="1600" dirty="0">
                <a:solidFill>
                  <a:schemeClr val="tx1"/>
                </a:solidFill>
              </a:rPr>
              <a:t>dos direitos de crianças e adolescentes para o seu </a:t>
            </a:r>
            <a:r>
              <a:rPr lang="pt-BR" sz="1600" b="1" dirty="0">
                <a:solidFill>
                  <a:schemeClr val="tx2"/>
                </a:solidFill>
              </a:rPr>
              <a:t>desenvolvimento integral</a:t>
            </a:r>
            <a:r>
              <a:rPr lang="pt-BR" sz="1600" dirty="0">
                <a:solidFill>
                  <a:schemeClr val="tx1"/>
                </a:solidFill>
              </a:rPr>
              <a:t>, de forma não discriminatória, assegurando seu </a:t>
            </a:r>
            <a:r>
              <a:rPr lang="pt-BR" sz="1600" b="1" dirty="0">
                <a:solidFill>
                  <a:schemeClr val="tx2"/>
                </a:solidFill>
              </a:rPr>
              <a:t>direito de opinião e </a:t>
            </a:r>
            <a:r>
              <a:rPr lang="pt-BR" sz="1600" b="1" dirty="0" smtClean="0">
                <a:solidFill>
                  <a:schemeClr val="tx2"/>
                </a:solidFill>
              </a:rPr>
              <a:t>participação</a:t>
            </a:r>
          </a:p>
          <a:p>
            <a:pPr fontAlgn="base"/>
            <a:endParaRPr lang="pt-BR" sz="1600" b="1" dirty="0">
              <a:solidFill>
                <a:schemeClr val="tx2"/>
              </a:solidFill>
            </a:endParaRPr>
          </a:p>
          <a:p>
            <a:pPr fontAlgn="base"/>
            <a:r>
              <a:rPr lang="pt-BR" sz="1600" b="1" dirty="0" smtClean="0">
                <a:solidFill>
                  <a:schemeClr val="tx1"/>
                </a:solidFill>
              </a:rPr>
              <a:t>Plano Nacional de Educação (2014) –</a:t>
            </a:r>
            <a:r>
              <a:rPr lang="pt-BR" sz="1600" dirty="0" smtClean="0">
                <a:solidFill>
                  <a:schemeClr val="tx1"/>
                </a:solidFill>
              </a:rPr>
              <a:t> Meta 7.23 – Fomentar a qualidade da educação básica inclusive por meio da </a:t>
            </a:r>
            <a:r>
              <a:rPr lang="pt-BR" sz="1600" b="1" dirty="0" smtClean="0">
                <a:solidFill>
                  <a:schemeClr val="tx2"/>
                </a:solidFill>
              </a:rPr>
              <a:t>promoção da </a:t>
            </a:r>
            <a:r>
              <a:rPr lang="pt-BR" sz="1600" b="1" dirty="0">
                <a:solidFill>
                  <a:schemeClr val="tx2"/>
                </a:solidFill>
              </a:rPr>
              <a:t>cultura de paz e um ambiente escolar dotado de segurança para a comunidade</a:t>
            </a:r>
            <a:endParaRPr lang="pt-BR" sz="1600" b="1" dirty="0" smtClean="0">
              <a:solidFill>
                <a:schemeClr val="tx2"/>
              </a:solidFill>
            </a:endParaRPr>
          </a:p>
          <a:p>
            <a:pPr fontAlgn="base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781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Cultura de Paz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Dimensões da Proposta </a:t>
            </a:r>
            <a:r>
              <a:rPr lang="pt-BR" dirty="0" smtClean="0">
                <a:solidFill>
                  <a:schemeClr val="tx1"/>
                </a:solidFill>
              </a:rPr>
              <a:t>Educativa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(www.criatividade.mec.gov.br)</a:t>
            </a: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60648"/>
            <a:ext cx="9170233" cy="930052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b"/>
          <a:lstStyle/>
          <a:p>
            <a:r>
              <a:rPr lang="pt-BR" sz="3600" dirty="0"/>
              <a:t>Projeto Pedagógico </a:t>
            </a:r>
            <a:endParaRPr lang="en-US" sz="3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5868144" y="1556792"/>
            <a:ext cx="3008313" cy="3687763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Responsabilidade coletiva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na construção e gestão de projeto político-pedagógico </a:t>
            </a:r>
            <a:r>
              <a:rPr lang="pt-BR" b="1" dirty="0">
                <a:solidFill>
                  <a:schemeClr val="tx2"/>
                </a:solidFill>
              </a:rPr>
              <a:t>democrático</a:t>
            </a:r>
            <a:r>
              <a:rPr lang="pt-BR" b="1" dirty="0">
                <a:solidFill>
                  <a:schemeClr val="tx1"/>
                </a:solidFill>
              </a:rPr>
              <a:t>:</a:t>
            </a:r>
            <a:r>
              <a:rPr lang="pt-BR" dirty="0">
                <a:solidFill>
                  <a:schemeClr val="tx1"/>
                </a:solidFill>
              </a:rPr>
              <a:t> 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Sentido </a:t>
            </a:r>
            <a:r>
              <a:rPr lang="pt-BR" dirty="0">
                <a:solidFill>
                  <a:schemeClr val="tx1"/>
                </a:solidFill>
              </a:rPr>
              <a:t>compartilhado de educação, que orienta a cultura institucional e os processos de aprendizagem e de tomada de decisão, garantindo-se que os critérios de natureza pedagógica sejam sempre preponderantes</a:t>
            </a:r>
            <a:r>
              <a:rPr lang="pt-BR" dirty="0"/>
              <a:t>. </a:t>
            </a:r>
            <a:endParaRPr lang="pt-B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5" descr="cieja atel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628800"/>
            <a:ext cx="4558128" cy="341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8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66700"/>
            <a:ext cx="9143999" cy="1074068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600" dirty="0"/>
              <a:t>Currículo</a:t>
            </a:r>
            <a:endParaRPr lang="en-US" sz="3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5796136" y="1916832"/>
            <a:ext cx="3008313" cy="3687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dirty="0" smtClean="0">
                <a:solidFill>
                  <a:schemeClr val="dk1"/>
                </a:solidFill>
              </a:rPr>
              <a:t>Voltado para o </a:t>
            </a:r>
            <a:r>
              <a:rPr lang="pt-BR" b="1" dirty="0" smtClean="0">
                <a:solidFill>
                  <a:schemeClr val="dk1"/>
                </a:solidFill>
              </a:rPr>
              <a:t>desenvolvimento integral </a:t>
            </a:r>
            <a:r>
              <a:rPr lang="pt-BR" dirty="0" smtClean="0">
                <a:solidFill>
                  <a:schemeClr val="dk1"/>
                </a:solidFill>
              </a:rPr>
              <a:t>das pessoas;</a:t>
            </a: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dirty="0" smtClean="0">
                <a:solidFill>
                  <a:schemeClr val="dk1"/>
                </a:solidFill>
              </a:rPr>
              <a:t>Posicionamento da organização como </a:t>
            </a:r>
            <a:r>
              <a:rPr lang="pt-BR" b="1" dirty="0" smtClean="0">
                <a:solidFill>
                  <a:schemeClr val="dk1"/>
                </a:solidFill>
              </a:rPr>
              <a:t>espaço de produção </a:t>
            </a:r>
            <a:r>
              <a:rPr lang="pt-BR" b="1" dirty="0">
                <a:solidFill>
                  <a:schemeClr val="dk1"/>
                </a:solidFill>
              </a:rPr>
              <a:t>de conhecimento e </a:t>
            </a:r>
            <a:r>
              <a:rPr lang="pt-BR" b="1" dirty="0" smtClean="0">
                <a:solidFill>
                  <a:schemeClr val="dk1"/>
                </a:solidFill>
              </a:rPr>
              <a:t>cultura da comunidade</a:t>
            </a:r>
            <a:r>
              <a:rPr lang="pt-BR" dirty="0" smtClean="0">
                <a:solidFill>
                  <a:schemeClr val="dk1"/>
                </a:solidFill>
              </a:rPr>
              <a:t>;</a:t>
            </a:r>
            <a:endParaRPr lang="pt-BR" dirty="0">
              <a:solidFill>
                <a:schemeClr val="dk1"/>
              </a:solidFill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dirty="0" smtClean="0">
                <a:solidFill>
                  <a:schemeClr val="dk1"/>
                </a:solidFill>
              </a:rPr>
              <a:t>Visão de sustentabilidade social</a:t>
            </a:r>
            <a:r>
              <a:rPr lang="pt-BR" dirty="0">
                <a:solidFill>
                  <a:schemeClr val="dk1"/>
                </a:solidFill>
              </a:rPr>
              <a:t>, econômica, ecológica, </a:t>
            </a:r>
            <a:r>
              <a:rPr lang="pt-BR" dirty="0" smtClean="0">
                <a:solidFill>
                  <a:schemeClr val="dk1"/>
                </a:solidFill>
              </a:rPr>
              <a:t>cultural por uma </a:t>
            </a:r>
            <a:r>
              <a:rPr lang="pt-BR" b="1" dirty="0">
                <a:solidFill>
                  <a:schemeClr val="dk1"/>
                </a:solidFill>
              </a:rPr>
              <a:t>nova forma de relação do ser humano com o contexto planetário</a:t>
            </a:r>
            <a:r>
              <a:rPr lang="pt-BR" dirty="0">
                <a:solidFill>
                  <a:schemeClr val="dk1"/>
                </a:solidFill>
              </a:rPr>
              <a:t>.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8" descr="ouvindo sobre o bair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988840"/>
            <a:ext cx="4995862" cy="3744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9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08519" y="266700"/>
            <a:ext cx="9252520" cy="1074068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600" dirty="0"/>
              <a:t>Ambiente</a:t>
            </a:r>
            <a:endParaRPr lang="en-US" sz="3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5796136" y="1700808"/>
            <a:ext cx="3008313" cy="36877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1400" dirty="0" smtClean="0">
                <a:solidFill>
                  <a:schemeClr val="tx1"/>
                </a:solidFill>
              </a:rPr>
              <a:t>Manifestação física da </a:t>
            </a:r>
            <a:r>
              <a:rPr lang="pt-BR" sz="1400" b="1" dirty="0">
                <a:solidFill>
                  <a:schemeClr val="tx1"/>
                </a:solidFill>
              </a:rPr>
              <a:t>intenção de educação </a:t>
            </a:r>
            <a:r>
              <a:rPr lang="pt-BR" sz="1400" b="1" dirty="0" smtClean="0">
                <a:solidFill>
                  <a:schemeClr val="tx1"/>
                </a:solidFill>
              </a:rPr>
              <a:t>humanizada e </a:t>
            </a:r>
            <a:r>
              <a:rPr lang="pt-BR" sz="1400" b="1" dirty="0" err="1">
                <a:solidFill>
                  <a:schemeClr val="tx1"/>
                </a:solidFill>
              </a:rPr>
              <a:t>potencializadora</a:t>
            </a:r>
            <a:r>
              <a:rPr lang="pt-BR" sz="1400" b="1" dirty="0">
                <a:solidFill>
                  <a:schemeClr val="tx1"/>
                </a:solidFill>
              </a:rPr>
              <a:t> da </a:t>
            </a:r>
            <a:r>
              <a:rPr lang="pt-BR" sz="1400" b="1" dirty="0" smtClean="0">
                <a:solidFill>
                  <a:schemeClr val="tx1"/>
                </a:solidFill>
              </a:rPr>
              <a:t>criatividade;</a:t>
            </a:r>
            <a:r>
              <a:rPr lang="pt-BR" sz="14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1400" dirty="0" smtClean="0">
                <a:solidFill>
                  <a:schemeClr val="tx1"/>
                </a:solidFill>
              </a:rPr>
              <a:t>Promoção do aprendizado e da </a:t>
            </a:r>
            <a:r>
              <a:rPr lang="pt-BR" sz="1400" b="1" dirty="0">
                <a:solidFill>
                  <a:schemeClr val="tx1"/>
                </a:solidFill>
              </a:rPr>
              <a:t>convivência </a:t>
            </a:r>
            <a:r>
              <a:rPr lang="pt-BR" sz="1400" b="1" dirty="0" smtClean="0">
                <a:solidFill>
                  <a:schemeClr val="tx1"/>
                </a:solidFill>
              </a:rPr>
              <a:t>enriquecedora das diferenças</a:t>
            </a:r>
            <a:r>
              <a:rPr lang="pt-BR" sz="1400" dirty="0" smtClean="0">
                <a:solidFill>
                  <a:schemeClr val="tx1"/>
                </a:solidFill>
              </a:rPr>
              <a:t>;</a:t>
            </a:r>
            <a:endParaRPr lang="pt-BR" sz="14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400" b="1" dirty="0" smtClean="0">
                <a:solidFill>
                  <a:schemeClr val="tx1"/>
                </a:solidFill>
              </a:rPr>
              <a:t>Diálogo</a:t>
            </a:r>
            <a:r>
              <a:rPr lang="pt-BR" sz="1400" dirty="0" smtClean="0">
                <a:solidFill>
                  <a:schemeClr val="tx1"/>
                </a:solidFill>
              </a:rPr>
              <a:t> permanente entre todos;</a:t>
            </a: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400" dirty="0" smtClean="0">
                <a:solidFill>
                  <a:schemeClr val="tx1"/>
                </a:solidFill>
              </a:rPr>
              <a:t>Promoção do </a:t>
            </a:r>
            <a:r>
              <a:rPr lang="pt-BR" sz="1400" b="1" dirty="0">
                <a:solidFill>
                  <a:schemeClr val="tx1"/>
                </a:solidFill>
              </a:rPr>
              <a:t>bem-estar de </a:t>
            </a:r>
            <a:r>
              <a:rPr lang="pt-BR" sz="1400" b="1" dirty="0" smtClean="0">
                <a:solidFill>
                  <a:schemeClr val="tx1"/>
                </a:solidFill>
              </a:rPr>
              <a:t>todos. 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7" name="Picture 12" descr="atel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72816"/>
            <a:ext cx="4884179" cy="327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66700"/>
            <a:ext cx="9143999" cy="1074068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600" dirty="0"/>
              <a:t>Metodologias</a:t>
            </a:r>
            <a:endParaRPr lang="en-US" sz="3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5796136" y="1556792"/>
            <a:ext cx="3008313" cy="36877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400" dirty="0" smtClean="0">
                <a:solidFill>
                  <a:schemeClr val="tx1"/>
                </a:solidFill>
              </a:rPr>
              <a:t>Voltadas para fortalecer a </a:t>
            </a:r>
            <a:r>
              <a:rPr lang="pt-BR" sz="1400" b="1" dirty="0" smtClean="0">
                <a:solidFill>
                  <a:schemeClr val="tx1"/>
                </a:solidFill>
              </a:rPr>
              <a:t>autonomia;</a:t>
            </a:r>
            <a:endParaRPr lang="pt-BR" sz="1400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400" dirty="0" smtClean="0">
                <a:solidFill>
                  <a:schemeClr val="tx1"/>
                </a:solidFill>
              </a:rPr>
              <a:t>Que reconhecem o estudante como </a:t>
            </a:r>
            <a:r>
              <a:rPr lang="pt-BR" sz="1400" b="1" dirty="0">
                <a:solidFill>
                  <a:schemeClr val="tx1"/>
                </a:solidFill>
              </a:rPr>
              <a:t>protagonista</a:t>
            </a:r>
            <a:r>
              <a:rPr lang="pt-BR" sz="1400" dirty="0">
                <a:solidFill>
                  <a:schemeClr val="tx1"/>
                </a:solidFill>
              </a:rPr>
              <a:t> da sua própria </a:t>
            </a:r>
            <a:r>
              <a:rPr lang="pt-BR" sz="1400" dirty="0" smtClean="0">
                <a:solidFill>
                  <a:schemeClr val="tx1"/>
                </a:solidFill>
              </a:rPr>
              <a:t>aprendizagem;</a:t>
            </a:r>
            <a:endParaRPr lang="pt-BR" sz="14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400" dirty="0" smtClean="0">
                <a:solidFill>
                  <a:schemeClr val="tx1"/>
                </a:solidFill>
              </a:rPr>
              <a:t>Que possibilitam a expressão da </a:t>
            </a:r>
            <a:r>
              <a:rPr lang="pt-BR" sz="1400" b="1" dirty="0" smtClean="0">
                <a:solidFill>
                  <a:schemeClr val="tx1"/>
                </a:solidFill>
              </a:rPr>
              <a:t>singularidade;</a:t>
            </a:r>
            <a:endParaRPr lang="pt-BR" sz="1400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Que se baseiam em </a:t>
            </a:r>
            <a:r>
              <a:rPr lang="pt-BR" sz="14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projetos</a:t>
            </a:r>
            <a:r>
              <a:rPr lang="pt-BR" sz="1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chemeClr val="tx1"/>
                </a:solidFill>
                <a:ea typeface="Times New Roman" panose="02020603050405020304" pitchFamily="18" charset="0"/>
              </a:rPr>
              <a:t>de </a:t>
            </a:r>
            <a:r>
              <a:rPr lang="pt-BR" sz="1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interesse do estudante, impactam </a:t>
            </a:r>
            <a:r>
              <a:rPr lang="pt-BR" sz="1400" dirty="0">
                <a:solidFill>
                  <a:schemeClr val="tx1"/>
                </a:solidFill>
                <a:ea typeface="Times New Roman" panose="02020603050405020304" pitchFamily="18" charset="0"/>
              </a:rPr>
              <a:t>a comunidade e </a:t>
            </a:r>
            <a:r>
              <a:rPr lang="pt-BR" sz="1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possibilitam novas oportunidades de aprendizado</a:t>
            </a:r>
            <a:endParaRPr lang="pt-BR" sz="14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pic>
        <p:nvPicPr>
          <p:cNvPr id="8" name="Picture 4" descr="Sem Título-1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4286350" cy="32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74068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600" dirty="0"/>
              <a:t>Rede de Direitos</a:t>
            </a:r>
            <a:endParaRPr lang="en-US" sz="3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5436096" y="1628800"/>
            <a:ext cx="3008313" cy="36877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400" dirty="0" smtClean="0">
                <a:solidFill>
                  <a:schemeClr val="tx1"/>
                </a:solidFill>
              </a:rPr>
              <a:t>Estratégias </a:t>
            </a:r>
            <a:r>
              <a:rPr lang="pt-BR" sz="1400" b="1" dirty="0" err="1">
                <a:solidFill>
                  <a:schemeClr val="tx1"/>
                </a:solidFill>
              </a:rPr>
              <a:t>intersetoriais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dirty="0">
                <a:solidFill>
                  <a:schemeClr val="tx1"/>
                </a:solidFill>
              </a:rPr>
              <a:t>e em rede, envolvendo a </a:t>
            </a:r>
            <a:r>
              <a:rPr lang="pt-BR" sz="1400" b="1" dirty="0">
                <a:solidFill>
                  <a:schemeClr val="tx1"/>
                </a:solidFill>
              </a:rPr>
              <a:t>comunidade</a:t>
            </a:r>
            <a:r>
              <a:rPr lang="pt-BR" sz="1400" dirty="0">
                <a:solidFill>
                  <a:schemeClr val="tx1"/>
                </a:solidFill>
              </a:rPr>
              <a:t>, para a garantia dos direitos fundamentais dos estudantes, reconhecendo-se que o direito à educação é indissociável dos demais. </a:t>
            </a:r>
            <a:endParaRPr lang="pt-BR" sz="14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endParaRPr lang="pt-BR" sz="14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918595" y="1484784"/>
            <a:ext cx="3743325" cy="4524375"/>
            <a:chOff x="311" y="1008"/>
            <a:chExt cx="2273" cy="285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" y="1008"/>
              <a:ext cx="2274" cy="2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11" y="1008"/>
              <a:ext cx="2274" cy="2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18216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464</TotalTime>
  <Words>489</Words>
  <Application>Microsoft Office PowerPoint</Application>
  <PresentationFormat>Apresentação na tela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Executivo</vt:lpstr>
      <vt:lpstr>Cultura de Paz Experiências Educacionais no Brasil</vt:lpstr>
      <vt:lpstr>Cultura de Paz</vt:lpstr>
      <vt:lpstr>Cultura de Paz na Educação: Documentos de Referência</vt:lpstr>
      <vt:lpstr>Cultura de Paz</vt:lpstr>
      <vt:lpstr>Projeto Pedagógico </vt:lpstr>
      <vt:lpstr>Currículo</vt:lpstr>
      <vt:lpstr>Ambiente</vt:lpstr>
      <vt:lpstr>Metodologias</vt:lpstr>
      <vt:lpstr>Rede de Direitos</vt:lpstr>
      <vt:lpstr>Cultura de Paz na Educação</vt:lpstr>
      <vt:lpstr>Bairro Educador de Heliópolis São Paulo – SP</vt:lpstr>
      <vt:lpstr>Escolas Indígenas do Alto do Rio Nego São Gabriel da Cachoeira - AM</vt:lpstr>
    </vt:vector>
  </TitlesOfParts>
  <Company>Ministério da Educação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Violência na Escola</dc:title>
  <dc:creator>Karla de Mello Monteiro</dc:creator>
  <cp:lastModifiedBy>Marcelo</cp:lastModifiedBy>
  <cp:revision>93</cp:revision>
  <dcterms:created xsi:type="dcterms:W3CDTF">2015-09-03T18:03:33Z</dcterms:created>
  <dcterms:modified xsi:type="dcterms:W3CDTF">2015-10-06T13:20:30Z</dcterms:modified>
</cp:coreProperties>
</file>