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74" r:id="rId4"/>
    <p:sldId id="276" r:id="rId5"/>
    <p:sldId id="262" r:id="rId6"/>
    <p:sldId id="278" r:id="rId7"/>
    <p:sldId id="282" r:id="rId8"/>
    <p:sldId id="279" r:id="rId9"/>
    <p:sldId id="281" r:id="rId10"/>
    <p:sldId id="280" r:id="rId11"/>
    <p:sldId id="289" r:id="rId12"/>
    <p:sldId id="288" r:id="rId13"/>
    <p:sldId id="287" r:id="rId14"/>
    <p:sldId id="286" r:id="rId15"/>
    <p:sldId id="285" r:id="rId16"/>
    <p:sldId id="284" r:id="rId17"/>
    <p:sldId id="283" r:id="rId18"/>
    <p:sldId id="258" r:id="rId19"/>
    <p:sldId id="272" r:id="rId20"/>
    <p:sldId id="259" r:id="rId21"/>
    <p:sldId id="271" r:id="rId22"/>
    <p:sldId id="277" r:id="rId23"/>
    <p:sldId id="270" r:id="rId24"/>
    <p:sldId id="261" r:id="rId25"/>
    <p:sldId id="269" r:id="rId26"/>
    <p:sldId id="260" r:id="rId27"/>
    <p:sldId id="267" r:id="rId28"/>
    <p:sldId id="266" r:id="rId29"/>
    <p:sldId id="268" r:id="rId30"/>
    <p:sldId id="275" r:id="rId31"/>
    <p:sldId id="263" r:id="rId32"/>
    <p:sldId id="264" r:id="rId33"/>
    <p:sldId id="265" r:id="rId34"/>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autoAdjust="0"/>
    <p:restoredTop sz="94624" autoAdjust="0"/>
  </p:normalViewPr>
  <p:slideViewPr>
    <p:cSldViewPr>
      <p:cViewPr varScale="1">
        <p:scale>
          <a:sx n="69" d="100"/>
          <a:sy n="69" d="100"/>
        </p:scale>
        <p:origin x="-1416" y="-102"/>
      </p:cViewPr>
      <p:guideLst>
        <p:guide orient="horz" pos="2160"/>
        <p:guide pos="2880"/>
      </p:guideLst>
    </p:cSldViewPr>
  </p:slideViewPr>
  <p:notesTextViewPr>
    <p:cViewPr>
      <p:scale>
        <a:sx n="100" d="100"/>
        <a:sy n="100" d="100"/>
      </p:scale>
      <p:origin x="0" y="0"/>
    </p:cViewPr>
  </p:notesTextViewPr>
  <p:notesViewPr>
    <p:cSldViewPr>
      <p:cViewPr varScale="1">
        <p:scale>
          <a:sx n="55" d="100"/>
          <a:sy n="55" d="100"/>
        </p:scale>
        <p:origin x="-2856"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0319AB-B367-4E0D-AE44-9C1EB8F5382A}" type="datetimeFigureOut">
              <a:rPr lang="pt-BR" smtClean="0"/>
              <a:t>24/09/2015</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B12CF-08AD-4B3C-901E-A513BA643289}" type="slidenum">
              <a:rPr lang="pt-BR" smtClean="0"/>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4FCB12CF-08AD-4B3C-901E-A513BA643289}" type="slidenum">
              <a:rPr lang="pt-BR" smtClean="0"/>
              <a:t>20</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19B1B80B-F913-45DB-A138-94527F3719C8}" type="datetimeFigureOut">
              <a:rPr lang="pt-BR" smtClean="0"/>
              <a:pPr/>
              <a:t>24/09/2015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41A931F-52A7-4FEE-9E1D-B261AAC569F0}"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9B1B80B-F913-45DB-A138-94527F3719C8}" type="datetimeFigureOut">
              <a:rPr lang="pt-BR" smtClean="0"/>
              <a:pPr/>
              <a:t>24/09/2015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41A931F-52A7-4FEE-9E1D-B261AAC569F0}"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9B1B80B-F913-45DB-A138-94527F3719C8}" type="datetimeFigureOut">
              <a:rPr lang="pt-BR" smtClean="0"/>
              <a:pPr/>
              <a:t>24/09/2015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41A931F-52A7-4FEE-9E1D-B261AAC569F0}"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Clique para editar o estilo do título mestre</a:t>
            </a:r>
            <a:endParaRPr lang="pt-BR" dirty="0"/>
          </a:p>
        </p:txBody>
      </p:sp>
      <p:sp>
        <p:nvSpPr>
          <p:cNvPr id="3" name="Espaço Reservado para Conteúdo 2"/>
          <p:cNvSpPr>
            <a:spLocks noGrp="1"/>
          </p:cNvSpPr>
          <p:nvPr>
            <p:ph idx="1"/>
          </p:nvPr>
        </p:nvSpPr>
        <p:spPr/>
        <p:txBody>
          <a:body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Data 3"/>
          <p:cNvSpPr>
            <a:spLocks noGrp="1"/>
          </p:cNvSpPr>
          <p:nvPr>
            <p:ph type="dt" sz="half" idx="10"/>
          </p:nvPr>
        </p:nvSpPr>
        <p:spPr/>
        <p:txBody>
          <a:bodyPr/>
          <a:lstStyle/>
          <a:p>
            <a:fld id="{19B1B80B-F913-45DB-A138-94527F3719C8}" type="datetimeFigureOut">
              <a:rPr lang="pt-BR" smtClean="0"/>
              <a:pPr/>
              <a:t>24/09/2015</a:t>
            </a:fld>
            <a:endParaRPr lang="pt-BR"/>
          </a:p>
        </p:txBody>
      </p:sp>
      <p:sp>
        <p:nvSpPr>
          <p:cNvPr id="5" name="Espaço Reservado para Rodapé 4"/>
          <p:cNvSpPr>
            <a:spLocks noGrp="1"/>
          </p:cNvSpPr>
          <p:nvPr>
            <p:ph type="ftr" sz="quarter" idx="11"/>
          </p:nvPr>
        </p:nvSpPr>
        <p:spPr/>
        <p:txBody>
          <a:bodyPr/>
          <a:lstStyle/>
          <a:p>
            <a:r>
              <a:rPr lang="pt-BR" dirty="0" smtClean="0"/>
              <a:t>Centro Antigo Sangra</a:t>
            </a:r>
            <a:endParaRPr lang="pt-BR" dirty="0"/>
          </a:p>
        </p:txBody>
      </p:sp>
      <p:sp>
        <p:nvSpPr>
          <p:cNvPr id="6" name="Espaço Reservado para Número de Slide 5"/>
          <p:cNvSpPr>
            <a:spLocks noGrp="1"/>
          </p:cNvSpPr>
          <p:nvPr>
            <p:ph type="sldNum" sz="quarter" idx="12"/>
          </p:nvPr>
        </p:nvSpPr>
        <p:spPr/>
        <p:txBody>
          <a:bodyPr/>
          <a:lstStyle/>
          <a:p>
            <a:fld id="{241A931F-52A7-4FEE-9E1D-B261AAC569F0}" type="slidenum">
              <a:rPr lang="pt-BR" smtClean="0"/>
              <a:pPr/>
              <a:t>‹nº›</a:t>
            </a:fld>
            <a:endParaRPr lang="pt-B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19B1B80B-F913-45DB-A138-94527F3719C8}" type="datetimeFigureOut">
              <a:rPr lang="pt-BR" smtClean="0"/>
              <a:pPr/>
              <a:t>24/09/2015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41A931F-52A7-4FEE-9E1D-B261AAC569F0}"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19B1B80B-F913-45DB-A138-94527F3719C8}" type="datetimeFigureOut">
              <a:rPr lang="pt-BR" smtClean="0"/>
              <a:pPr/>
              <a:t>24/09/2015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41A931F-52A7-4FEE-9E1D-B261AAC569F0}"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19B1B80B-F913-45DB-A138-94527F3719C8}" type="datetimeFigureOut">
              <a:rPr lang="pt-BR" smtClean="0"/>
              <a:pPr/>
              <a:t>24/09/2015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41A931F-52A7-4FEE-9E1D-B261AAC569F0}"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19B1B80B-F913-45DB-A138-94527F3719C8}" type="datetimeFigureOut">
              <a:rPr lang="pt-BR" smtClean="0"/>
              <a:pPr/>
              <a:t>24/09/2015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41A931F-52A7-4FEE-9E1D-B261AAC569F0}"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19B1B80B-F913-45DB-A138-94527F3719C8}" type="datetimeFigureOut">
              <a:rPr lang="pt-BR" smtClean="0"/>
              <a:pPr/>
              <a:t>24/09/2015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41A931F-52A7-4FEE-9E1D-B261AAC569F0}"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19B1B80B-F913-45DB-A138-94527F3719C8}" type="datetimeFigureOut">
              <a:rPr lang="pt-BR" smtClean="0"/>
              <a:pPr/>
              <a:t>24/09/2015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41A931F-52A7-4FEE-9E1D-B261AAC569F0}"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19B1B80B-F913-45DB-A138-94527F3719C8}" type="datetimeFigureOut">
              <a:rPr lang="pt-BR" smtClean="0"/>
              <a:pPr/>
              <a:t>24/09/2015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41A931F-52A7-4FEE-9E1D-B261AAC569F0}"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B1B80B-F913-45DB-A138-94527F3719C8}" type="datetimeFigureOut">
              <a:rPr lang="pt-BR" smtClean="0"/>
              <a:pPr/>
              <a:t>24/09/2015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1A931F-52A7-4FEE-9E1D-B261AAC569F0}"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pac.gov.br/obra/64983"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pac.gov.br/obra/64985"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pac.gov.br/obra/64980"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pac.gov.br/obra/64985"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pac.gov.br/obra/64979"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714356"/>
            <a:ext cx="7772400" cy="2500330"/>
          </a:xfrm>
        </p:spPr>
        <p:txBody>
          <a:bodyPr>
            <a:normAutofit fontScale="90000"/>
          </a:bodyPr>
          <a:lstStyle/>
          <a:p>
            <a:pPr algn="just"/>
            <a:r>
              <a:rPr lang="pt-BR" sz="3200" dirty="0" smtClean="0"/>
              <a:t>A </a:t>
            </a:r>
            <a:r>
              <a:rPr lang="pt-BR" sz="3200" dirty="0"/>
              <a:t>demolição de imóveis históricos em Salvador e as medidas para a preservação do patrimônio histórico e artístico </a:t>
            </a:r>
            <a:r>
              <a:rPr lang="pt-BR" sz="3200" dirty="0" smtClean="0"/>
              <a:t>nacional.                       </a:t>
            </a:r>
            <a:r>
              <a:rPr lang="pt-BR" sz="3200" dirty="0" smtClean="0">
                <a:solidFill>
                  <a:schemeClr val="bg1"/>
                </a:solidFill>
              </a:rPr>
              <a:t>.</a:t>
            </a:r>
            <a:r>
              <a:rPr lang="pt-BR" sz="3200" dirty="0" smtClean="0"/>
              <a:t/>
            </a:r>
            <a:br>
              <a:rPr lang="pt-BR" sz="3200" dirty="0" smtClean="0"/>
            </a:br>
            <a:r>
              <a:rPr lang="pt-BR" sz="3200" dirty="0" smtClean="0"/>
              <a:t/>
            </a:r>
            <a:br>
              <a:rPr lang="pt-BR" sz="3200" dirty="0" smtClean="0"/>
            </a:br>
            <a:endParaRPr lang="pt-BR" sz="3200" dirty="0"/>
          </a:p>
        </p:txBody>
      </p:sp>
      <p:sp>
        <p:nvSpPr>
          <p:cNvPr id="3" name="Subtítulo 2"/>
          <p:cNvSpPr>
            <a:spLocks noGrp="1"/>
          </p:cNvSpPr>
          <p:nvPr>
            <p:ph type="subTitle" idx="1"/>
          </p:nvPr>
        </p:nvSpPr>
        <p:spPr>
          <a:xfrm>
            <a:off x="785786" y="3886200"/>
            <a:ext cx="6986614" cy="1752600"/>
          </a:xfrm>
        </p:spPr>
        <p:txBody>
          <a:bodyPr>
            <a:normAutofit/>
          </a:bodyPr>
          <a:lstStyle/>
          <a:p>
            <a:pPr algn="l"/>
            <a:r>
              <a:rPr lang="pt-BR" sz="2800" dirty="0" smtClean="0"/>
              <a:t>Comissão de Cultura da Câmara Federal </a:t>
            </a:r>
          </a:p>
          <a:p>
            <a:pPr algn="l"/>
            <a:r>
              <a:rPr lang="pt-BR" sz="2800" dirty="0" smtClean="0"/>
              <a:t>24.09.2015</a:t>
            </a:r>
            <a:endParaRPr lang="pt-BR"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1414"/>
            <a:ext cx="8229600" cy="1143000"/>
          </a:xfrm>
        </p:spPr>
        <p:txBody>
          <a:bodyPr/>
          <a:lstStyle/>
          <a:p>
            <a:r>
              <a:rPr lang="pt-BR" dirty="0" smtClean="0"/>
              <a:t>Ladeira da Montanha</a:t>
            </a:r>
            <a:endParaRPr lang="pt-BR" dirty="0"/>
          </a:p>
        </p:txBody>
      </p:sp>
      <p:pic>
        <p:nvPicPr>
          <p:cNvPr id="7170" name="Picture 2"/>
          <p:cNvPicPr>
            <a:picLocks noGrp="1" noChangeAspect="1" noChangeArrowheads="1"/>
          </p:cNvPicPr>
          <p:nvPr>
            <p:ph idx="1"/>
          </p:nvPr>
        </p:nvPicPr>
        <p:blipFill>
          <a:blip r:embed="rId2"/>
          <a:srcRect/>
          <a:stretch>
            <a:fillRect/>
          </a:stretch>
        </p:blipFill>
        <p:spPr bwMode="auto">
          <a:xfrm>
            <a:off x="-8039" y="1785926"/>
            <a:ext cx="9152071" cy="5072098"/>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1414"/>
            <a:ext cx="8229600" cy="1143000"/>
          </a:xfrm>
        </p:spPr>
        <p:txBody>
          <a:bodyPr>
            <a:noAutofit/>
          </a:bodyPr>
          <a:lstStyle/>
          <a:p>
            <a:r>
              <a:rPr lang="pt-BR" sz="2400" dirty="0" smtClean="0"/>
              <a:t>Cartão Postal de Salvador em 1939 onde podemos observar o conjunto de casas da Ladeira da Montanha íntegro.</a:t>
            </a:r>
            <a:endParaRPr lang="pt-BR" sz="2400" dirty="0"/>
          </a:p>
        </p:txBody>
      </p:sp>
      <p:pic>
        <p:nvPicPr>
          <p:cNvPr id="4" name="Picture 23"/>
          <p:cNvPicPr>
            <a:picLocks noGrp="1"/>
          </p:cNvPicPr>
          <p:nvPr>
            <p:ph idx="1"/>
          </p:nvPr>
        </p:nvPicPr>
        <p:blipFill>
          <a:blip r:embed="rId2">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0" y="1214422"/>
            <a:ext cx="9144000" cy="564357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14290"/>
            <a:ext cx="9144000" cy="1203348"/>
          </a:xfrm>
        </p:spPr>
        <p:txBody>
          <a:bodyPr>
            <a:noAutofit/>
          </a:bodyPr>
          <a:lstStyle/>
          <a:p>
            <a:pPr algn="just"/>
            <a:r>
              <a:rPr lang="pt-BR" sz="2400" dirty="0" smtClean="0"/>
              <a:t>Imagem anterior às demolições onde podemos observar as fachadas posteriores íntegras e a casa número 65 íntegra.  A partir das fachadas seria possível recompor a volumetria do conjunto.</a:t>
            </a:r>
            <a:endParaRPr lang="pt-BR" sz="2400" dirty="0"/>
          </a:p>
        </p:txBody>
      </p:sp>
      <p:pic>
        <p:nvPicPr>
          <p:cNvPr id="4" name="Picture 5"/>
          <p:cNvPicPr>
            <a:picLocks noGrp="1"/>
          </p:cNvPicPr>
          <p:nvPr>
            <p:ph idx="1"/>
          </p:nvPr>
        </p:nvPicPr>
        <p:blipFill>
          <a:blip r:embed="rId2">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0" y="1571612"/>
            <a:ext cx="9144000" cy="528638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just"/>
            <a:r>
              <a:rPr lang="pt-BR" sz="3600" dirty="0" smtClean="0"/>
              <a:t>Foto: Luiz Antonio de Souza em 24/05/2015 após as demolições.</a:t>
            </a:r>
            <a:endParaRPr lang="pt-BR" sz="3600" dirty="0"/>
          </a:p>
        </p:txBody>
      </p:sp>
      <p:pic>
        <p:nvPicPr>
          <p:cNvPr id="4" name="Picture 7"/>
          <p:cNvPicPr>
            <a:picLocks noGrp="1"/>
          </p:cNvPicPr>
          <p:nvPr>
            <p:ph idx="1"/>
          </p:nvPr>
        </p:nvPicPr>
        <p:blipFill>
          <a:blip r:embed="rId2">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0" y="1643050"/>
            <a:ext cx="9144000" cy="52149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42852"/>
            <a:ext cx="8229600" cy="1143000"/>
          </a:xfrm>
        </p:spPr>
        <p:txBody>
          <a:bodyPr>
            <a:noAutofit/>
          </a:bodyPr>
          <a:lstStyle/>
          <a:p>
            <a:pPr algn="just"/>
            <a:r>
              <a:rPr lang="pt-BR" sz="3200" dirty="0" smtClean="0"/>
              <a:t>Foto: Luiz Antonio de Souza em 24/05/2015. Detalhe da área demolida.</a:t>
            </a:r>
            <a:endParaRPr lang="pt-BR" sz="3200" dirty="0"/>
          </a:p>
        </p:txBody>
      </p:sp>
      <p:sp>
        <p:nvSpPr>
          <p:cNvPr id="3" name="Espaço Reservado para Conteúdo 2"/>
          <p:cNvSpPr>
            <a:spLocks noGrp="1"/>
          </p:cNvSpPr>
          <p:nvPr>
            <p:ph idx="1"/>
          </p:nvPr>
        </p:nvSpPr>
        <p:spPr/>
        <p:txBody>
          <a:bodyPr/>
          <a:lstStyle/>
          <a:p>
            <a:endParaRPr lang="pt-BR"/>
          </a:p>
        </p:txBody>
      </p:sp>
      <p:pic>
        <p:nvPicPr>
          <p:cNvPr id="4" name="Picture 24"/>
          <p:cNvPicPr/>
          <p:nvPr/>
        </p:nvPicPr>
        <p:blipFill>
          <a:blip r:embed="rId2">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0" y="1428736"/>
            <a:ext cx="9144000" cy="542926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Autofit/>
          </a:bodyPr>
          <a:lstStyle/>
          <a:p>
            <a:pPr algn="just"/>
            <a:r>
              <a:rPr lang="pt-BR" sz="2400" dirty="0" smtClean="0"/>
              <a:t>Foto: Luiz Antonio de Souza em 21/06/2015. Prefeitura inicia ação de gramar a área onde haviam as casas. Os entulhos decorrentes das demolições foram empurrados encosta abaixo</a:t>
            </a:r>
            <a:r>
              <a:rPr lang="pt-BR" sz="2400" dirty="0" smtClean="0"/>
              <a:t>.                  .</a:t>
            </a:r>
            <a:r>
              <a:rPr lang="pt-BR" sz="2400" dirty="0" smtClean="0"/>
              <a:t/>
            </a:r>
            <a:br>
              <a:rPr lang="pt-BR" sz="2400" dirty="0" smtClean="0"/>
            </a:br>
            <a:endParaRPr lang="pt-BR" sz="2400" dirty="0"/>
          </a:p>
        </p:txBody>
      </p:sp>
      <p:pic>
        <p:nvPicPr>
          <p:cNvPr id="4" name="Picture 26"/>
          <p:cNvPicPr>
            <a:picLocks noGrp="1"/>
          </p:cNvPicPr>
          <p:nvPr>
            <p:ph idx="1"/>
          </p:nvPr>
        </p:nvPicPr>
        <p:blipFill>
          <a:blip r:embed="rId2">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0" y="1357298"/>
            <a:ext cx="9144000" cy="550070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just"/>
            <a:r>
              <a:rPr lang="pt-BR" sz="3200" dirty="0" smtClean="0"/>
              <a:t>Foto:</a:t>
            </a:r>
            <a:r>
              <a:rPr lang="pt-BR" sz="3200" dirty="0" err="1" smtClean="0"/>
              <a:t>LuizAntonio</a:t>
            </a:r>
            <a:r>
              <a:rPr lang="pt-BR" sz="3200" dirty="0" smtClean="0"/>
              <a:t> de Souza em 21/06/2015. </a:t>
            </a:r>
            <a:endParaRPr lang="pt-BR" sz="3200" dirty="0"/>
          </a:p>
        </p:txBody>
      </p:sp>
      <p:sp>
        <p:nvSpPr>
          <p:cNvPr id="3" name="Espaço Reservado para Conteúdo 2"/>
          <p:cNvSpPr>
            <a:spLocks noGrp="1"/>
          </p:cNvSpPr>
          <p:nvPr>
            <p:ph idx="1"/>
          </p:nvPr>
        </p:nvSpPr>
        <p:spPr/>
        <p:txBody>
          <a:bodyPr/>
          <a:lstStyle/>
          <a:p>
            <a:endParaRPr lang="pt-BR"/>
          </a:p>
        </p:txBody>
      </p:sp>
      <p:pic>
        <p:nvPicPr>
          <p:cNvPr id="4" name="Picture 27"/>
          <p:cNvPicPr/>
          <p:nvPr/>
        </p:nvPicPr>
        <p:blipFill>
          <a:blip r:embed="rId2">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0" y="1500174"/>
            <a:ext cx="9144000" cy="535782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Autofit/>
          </a:bodyPr>
          <a:lstStyle/>
          <a:p>
            <a:pPr algn="just"/>
            <a:r>
              <a:rPr lang="pt-BR" sz="2400" dirty="0" smtClean="0"/>
              <a:t>Obra totalmente irregular, sem nenhuma licença, sendo executada em área de proteção do IPHAN, descaracterizando a balaustrada original da rua. Foto: </a:t>
            </a:r>
            <a:r>
              <a:rPr lang="pt-BR" sz="2400" dirty="0" err="1" smtClean="0"/>
              <a:t>Tenille</a:t>
            </a:r>
            <a:r>
              <a:rPr lang="pt-BR" sz="2400" dirty="0" smtClean="0"/>
              <a:t> Bezerra em </a:t>
            </a:r>
            <a:r>
              <a:rPr lang="pt-BR" sz="2400" dirty="0" smtClean="0"/>
              <a:t>12/07.                          .</a:t>
            </a:r>
            <a:r>
              <a:rPr lang="pt-BR" sz="2400" dirty="0" smtClean="0"/>
              <a:t/>
            </a:r>
            <a:br>
              <a:rPr lang="pt-BR" sz="2400" dirty="0" smtClean="0"/>
            </a:br>
            <a:endParaRPr lang="pt-BR" sz="2400" dirty="0"/>
          </a:p>
        </p:txBody>
      </p:sp>
      <p:pic>
        <p:nvPicPr>
          <p:cNvPr id="4" name="Picture 22"/>
          <p:cNvPicPr>
            <a:picLocks noGrp="1"/>
          </p:cNvPicPr>
          <p:nvPr>
            <p:ph idx="1"/>
          </p:nvPr>
        </p:nvPicPr>
        <p:blipFill>
          <a:blip r:embed="rId2">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0" y="1428736"/>
            <a:ext cx="9144000" cy="542926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0"/>
            <a:r>
              <a:rPr lang="pt-BR" sz="3600" b="1" dirty="0" smtClean="0"/>
              <a:t>Artífices da </a:t>
            </a:r>
            <a:r>
              <a:rPr lang="pt-BR" sz="3600" b="1" dirty="0" smtClean="0"/>
              <a:t>Ladeira da Conceição da Praia</a:t>
            </a:r>
            <a:endParaRPr lang="pt-BR" sz="3600" dirty="0"/>
          </a:p>
        </p:txBody>
      </p:sp>
      <p:sp>
        <p:nvSpPr>
          <p:cNvPr id="3" name="Espaço Reservado para Conteúdo 2"/>
          <p:cNvSpPr>
            <a:spLocks noGrp="1"/>
          </p:cNvSpPr>
          <p:nvPr>
            <p:ph idx="1"/>
          </p:nvPr>
        </p:nvSpPr>
        <p:spPr>
          <a:xfrm>
            <a:off x="457200" y="1428736"/>
            <a:ext cx="8229600" cy="4697427"/>
          </a:xfrm>
        </p:spPr>
        <p:txBody>
          <a:bodyPr>
            <a:normAutofit fontScale="70000" lnSpcReduction="20000"/>
          </a:bodyPr>
          <a:lstStyle/>
          <a:p>
            <a:pPr algn="just"/>
            <a:r>
              <a:rPr lang="pt-BR" dirty="0" smtClean="0"/>
              <a:t>O </a:t>
            </a:r>
            <a:r>
              <a:rPr lang="pt-BR" dirty="0" smtClean="0"/>
              <a:t>Projeto </a:t>
            </a:r>
            <a:r>
              <a:rPr lang="pt-BR" dirty="0" smtClean="0"/>
              <a:t>de </a:t>
            </a:r>
            <a:r>
              <a:rPr lang="pt-BR" u="sng" dirty="0" smtClean="0">
                <a:hlinkClick r:id="rId2"/>
              </a:rPr>
              <a:t>Requalificação </a:t>
            </a:r>
            <a:r>
              <a:rPr lang="pt-BR" u="sng" dirty="0" smtClean="0">
                <a:hlinkClick r:id="rId2"/>
              </a:rPr>
              <a:t>das edificações localizadas nos arcos da Montanha</a:t>
            </a:r>
            <a:r>
              <a:rPr lang="pt-BR" dirty="0" smtClean="0"/>
              <a:t>, financiado pelo PAC Cidades Históricas, </a:t>
            </a:r>
            <a:r>
              <a:rPr lang="pt-BR" dirty="0" smtClean="0"/>
              <a:t>inicialmente pensado para ser transformado em </a:t>
            </a:r>
            <a:r>
              <a:rPr lang="pt-BR" dirty="0" smtClean="0"/>
              <a:t>residências artísticas, não </a:t>
            </a:r>
            <a:r>
              <a:rPr lang="pt-BR" dirty="0" smtClean="0"/>
              <a:t>contemplando  </a:t>
            </a:r>
            <a:r>
              <a:rPr lang="pt-BR" dirty="0" smtClean="0"/>
              <a:t>os serralheiros, marmoristas, ferreiros, seus atuais ocupantes. </a:t>
            </a:r>
            <a:endParaRPr lang="pt-BR" dirty="0" smtClean="0"/>
          </a:p>
          <a:p>
            <a:pPr algn="just"/>
            <a:r>
              <a:rPr lang="pt-BR" dirty="0" smtClean="0"/>
              <a:t>São </a:t>
            </a:r>
            <a:r>
              <a:rPr lang="pt-BR" dirty="0" smtClean="0"/>
              <a:t>componentes do projeto: a expulsão destes artífices, remoção forçada, ameaças, derrubada irregular de casarões históricos, ausência de cumprimento de quaisquer procedimentos administrativos ou judiciais pertinentes à situação</a:t>
            </a:r>
            <a:r>
              <a:rPr lang="pt-BR" dirty="0" smtClean="0"/>
              <a:t>.</a:t>
            </a:r>
          </a:p>
          <a:p>
            <a:pPr algn="just"/>
            <a:r>
              <a:rPr lang="pt-BR" dirty="0" smtClean="0"/>
              <a:t>Solicitamos ao Ministério da Cultura e ao IPHAN - Nacional intermediação junto à “Coordenação </a:t>
            </a:r>
            <a:r>
              <a:rPr lang="pt-BR" dirty="0" smtClean="0"/>
              <a:t>do PAC</a:t>
            </a:r>
            <a:r>
              <a:rPr lang="pt-BR" dirty="0" smtClean="0"/>
              <a:t>”:  Autorizar a requalifi</a:t>
            </a:r>
            <a:r>
              <a:rPr lang="pt-BR" dirty="0" smtClean="0"/>
              <a:t>cação dos Arcos em duas etapas</a:t>
            </a:r>
            <a:r>
              <a:rPr lang="pt-BR" dirty="0" smtClean="0"/>
              <a:t>.</a:t>
            </a:r>
          </a:p>
          <a:p>
            <a:pPr algn="just"/>
            <a:r>
              <a:rPr lang="pt-BR" dirty="0" smtClean="0"/>
              <a:t>Assinatura do Termo de Acordo e Compromisso – TAC, mediado pelo Núcleo de Prevenção, Mediação e Regularização Fundiária da Defensoria Pública do Estado da Bahia. </a:t>
            </a:r>
            <a:endParaRPr lang="pt-B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smtClean="0"/>
              <a:t>Artífices da Ladeira da Conceição da Praia</a:t>
            </a:r>
            <a:endParaRPr lang="pt-BR" sz="3600" dirty="0"/>
          </a:p>
        </p:txBody>
      </p:sp>
      <p:pic>
        <p:nvPicPr>
          <p:cNvPr id="4098" name="Picture 2"/>
          <p:cNvPicPr>
            <a:picLocks noGrp="1" noChangeAspect="1" noChangeArrowheads="1"/>
          </p:cNvPicPr>
          <p:nvPr>
            <p:ph idx="1"/>
          </p:nvPr>
        </p:nvPicPr>
        <p:blipFill>
          <a:blip r:embed="rId2"/>
          <a:srcRect/>
          <a:stretch>
            <a:fillRect/>
          </a:stretch>
        </p:blipFill>
        <p:spPr bwMode="auto">
          <a:xfrm>
            <a:off x="1142976" y="1214422"/>
            <a:ext cx="6643734" cy="5500726"/>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pt-BR" sz="3200" dirty="0" smtClean="0"/>
              <a:t>Articulação de Movimentos e Comunidades do Centro Antigo de Salvador</a:t>
            </a:r>
            <a:endParaRPr lang="pt-BR" sz="3200" dirty="0"/>
          </a:p>
        </p:txBody>
      </p:sp>
      <p:sp>
        <p:nvSpPr>
          <p:cNvPr id="3" name="Espaço Reservado para Conteúdo 2"/>
          <p:cNvSpPr>
            <a:spLocks noGrp="1"/>
          </p:cNvSpPr>
          <p:nvPr>
            <p:ph idx="1"/>
          </p:nvPr>
        </p:nvSpPr>
        <p:spPr>
          <a:xfrm>
            <a:off x="457200" y="1600200"/>
            <a:ext cx="8229600" cy="5043510"/>
          </a:xfrm>
        </p:spPr>
        <p:txBody>
          <a:bodyPr>
            <a:normAutofit fontScale="77500" lnSpcReduction="20000"/>
          </a:bodyPr>
          <a:lstStyle/>
          <a:p>
            <a:pPr algn="just">
              <a:buNone/>
            </a:pPr>
            <a:r>
              <a:rPr lang="pt-BR" dirty="0" smtClean="0"/>
              <a:t>	</a:t>
            </a:r>
            <a:r>
              <a:rPr lang="pt-BR" sz="3600" dirty="0" smtClean="0"/>
              <a:t>A </a:t>
            </a:r>
            <a:r>
              <a:rPr lang="pt-BR" sz="3600" dirty="0"/>
              <a:t>Articulação constitui uma resistência e uma </a:t>
            </a:r>
            <a:r>
              <a:rPr lang="pt-BR" sz="3600" dirty="0" smtClean="0"/>
              <a:t>afirmação do </a:t>
            </a:r>
            <a:r>
              <a:rPr lang="pt-BR" sz="3600" dirty="0"/>
              <a:t>território negro do Centro Antigo de Salvador, ocupando-o e resistindo as ações de expulsão, violência, </a:t>
            </a:r>
            <a:r>
              <a:rPr lang="pt-BR" sz="3600" dirty="0" err="1"/>
              <a:t>gentrificação</a:t>
            </a:r>
            <a:r>
              <a:rPr lang="pt-BR" sz="3600" dirty="0"/>
              <a:t> e racismo institucional contra as populações que mantém o centro vivo e que garante sua diversidade social e cultural. </a:t>
            </a:r>
            <a:endParaRPr lang="pt-BR" sz="3600" dirty="0" smtClean="0"/>
          </a:p>
          <a:p>
            <a:pPr algn="just">
              <a:buNone/>
            </a:pPr>
            <a:r>
              <a:rPr lang="pt-BR" sz="3100" dirty="0" smtClean="0"/>
              <a:t> </a:t>
            </a:r>
            <a:r>
              <a:rPr lang="pt-BR" sz="2600" dirty="0" smtClean="0"/>
              <a:t>Compõem:</a:t>
            </a:r>
            <a:endParaRPr lang="pt-BR" sz="3100" dirty="0" smtClean="0"/>
          </a:p>
          <a:p>
            <a:pPr algn="just"/>
            <a:r>
              <a:rPr lang="pt-BR" sz="2600" b="1" dirty="0" smtClean="0"/>
              <a:t> </a:t>
            </a:r>
            <a:r>
              <a:rPr lang="pt-PT" sz="2600" b="1" dirty="0" smtClean="0"/>
              <a:t>MSTB </a:t>
            </a:r>
            <a:r>
              <a:rPr lang="pt-PT" sz="2600" dirty="0" smtClean="0"/>
              <a:t>– Movimento Sem Teto da Bahia,</a:t>
            </a:r>
          </a:p>
          <a:p>
            <a:pPr algn="just"/>
            <a:r>
              <a:rPr lang="pt-PT" sz="2600" dirty="0" smtClean="0"/>
              <a:t>Associação </a:t>
            </a:r>
            <a:r>
              <a:rPr lang="pt-PT" sz="2600" dirty="0"/>
              <a:t>de Moradores da </a:t>
            </a:r>
            <a:r>
              <a:rPr lang="pt-PT" sz="2600" b="1" dirty="0"/>
              <a:t>Gamboa de Baixo</a:t>
            </a:r>
            <a:r>
              <a:rPr lang="pt-PT" sz="2600" dirty="0" smtClean="0"/>
              <a:t>,</a:t>
            </a:r>
          </a:p>
          <a:p>
            <a:pPr algn="just"/>
            <a:r>
              <a:rPr lang="pt-PT" sz="2600" b="1" dirty="0" smtClean="0"/>
              <a:t> </a:t>
            </a:r>
            <a:r>
              <a:rPr lang="pt-PT" sz="2600" b="1" dirty="0"/>
              <a:t>MNB2J </a:t>
            </a:r>
            <a:r>
              <a:rPr lang="pt-PT" sz="2600" dirty="0"/>
              <a:t>– Movimento Nosso Bairro É 2 de </a:t>
            </a:r>
            <a:r>
              <a:rPr lang="pt-PT" sz="2600" dirty="0" smtClean="0"/>
              <a:t>Julho,</a:t>
            </a:r>
          </a:p>
          <a:p>
            <a:pPr algn="just"/>
            <a:r>
              <a:rPr lang="pt-PT" sz="2600" b="1" dirty="0" smtClean="0"/>
              <a:t>AMACHA</a:t>
            </a:r>
            <a:r>
              <a:rPr lang="pt-PT" sz="2600" dirty="0" smtClean="0"/>
              <a:t> </a:t>
            </a:r>
            <a:r>
              <a:rPr lang="pt-PT" sz="2600" dirty="0"/>
              <a:t>– Associação de Amigos e Moradores da Chácara Santo </a:t>
            </a:r>
            <a:r>
              <a:rPr lang="pt-PT" sz="2600" dirty="0" smtClean="0"/>
              <a:t>Antônio,</a:t>
            </a:r>
          </a:p>
          <a:p>
            <a:pPr algn="just"/>
            <a:r>
              <a:rPr lang="pt-PT" sz="2600" b="1" dirty="0" smtClean="0"/>
              <a:t>Artífices</a:t>
            </a:r>
            <a:r>
              <a:rPr lang="pt-PT" sz="2600" dirty="0" smtClean="0"/>
              <a:t> </a:t>
            </a:r>
            <a:r>
              <a:rPr lang="pt-PT" sz="2600" dirty="0"/>
              <a:t>da Ladeira da Conceição da Praia</a:t>
            </a:r>
            <a:r>
              <a:rPr lang="pt-PT" sz="2600" dirty="0" smtClean="0"/>
              <a:t>.</a:t>
            </a:r>
          </a:p>
          <a:p>
            <a:pPr lvl="0" algn="just">
              <a:buNone/>
            </a:pPr>
            <a:r>
              <a:rPr lang="pt-PT" sz="2400" dirty="0" smtClean="0"/>
              <a:t>Articulador:</a:t>
            </a:r>
          </a:p>
          <a:p>
            <a:pPr lvl="0" algn="just"/>
            <a:r>
              <a:rPr lang="pt-PT" sz="2400" b="1" dirty="0" smtClean="0"/>
              <a:t>IDEAS – Assessoria Popular</a:t>
            </a:r>
            <a:endParaRPr lang="pt-BR" sz="2400" dirty="0" smtClean="0"/>
          </a:p>
          <a:p>
            <a:pPr algn="just"/>
            <a:endParaRPr lang="pt-BR" sz="2600" dirty="0"/>
          </a:p>
          <a:p>
            <a:pPr>
              <a:buNone/>
            </a:pPr>
            <a:endParaRPr lang="pt-B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b="1" dirty="0" smtClean="0"/>
              <a:t>Ladeira da </a:t>
            </a:r>
            <a:r>
              <a:rPr lang="pt-BR" b="1" dirty="0" smtClean="0"/>
              <a:t>Preguiça</a:t>
            </a:r>
            <a:endParaRPr lang="pt-BR" dirty="0"/>
          </a:p>
        </p:txBody>
      </p:sp>
      <p:sp>
        <p:nvSpPr>
          <p:cNvPr id="3" name="Espaço Reservado para Conteúdo 2"/>
          <p:cNvSpPr>
            <a:spLocks noGrp="1"/>
          </p:cNvSpPr>
          <p:nvPr>
            <p:ph idx="1"/>
          </p:nvPr>
        </p:nvSpPr>
        <p:spPr/>
        <p:txBody>
          <a:bodyPr>
            <a:normAutofit fontScale="77500" lnSpcReduction="20000"/>
          </a:bodyPr>
          <a:lstStyle/>
          <a:p>
            <a:pPr algn="just"/>
            <a:r>
              <a:rPr lang="pt-BR" dirty="0" smtClean="0"/>
              <a:t>Diante </a:t>
            </a:r>
            <a:r>
              <a:rPr lang="pt-BR" dirty="0" smtClean="0"/>
              <a:t>da indisposição para discussão do Projeto de </a:t>
            </a:r>
            <a:r>
              <a:rPr lang="pt-BR" u="sng" dirty="0" smtClean="0">
                <a:hlinkClick r:id="rId3"/>
              </a:rPr>
              <a:t>Implantação de Plano Inclinado entre a Praça Castro Alves e a Conceição</a:t>
            </a:r>
            <a:r>
              <a:rPr lang="pt-BR" dirty="0" smtClean="0"/>
              <a:t>, através do PAC Cidades Históricas, que prevê a retirada de dezenas de famílias do Beco da Califórnia, paralelo à Ladeira da Preguiça e a demolição irregular de casarões históricos situados em área tombada. O projeto nunca foi apresentado aos moradores que serão desabrigados caso venha a ser executado, porém, a Prefeitura Municipal de Salvador, em articulação com o IPHAN Bahia, publicou o decreto de desapropriação nº 24.435 de 7 de novembro de 2013, e também não se dispôs a apresentar e discutir os propósitos da intervenção e o projeto que justifica essa desapropriação.</a:t>
            </a:r>
          </a:p>
          <a:p>
            <a:endParaRPr lang="pt-B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Palhaçação</a:t>
            </a:r>
            <a:r>
              <a:rPr lang="pt-BR" dirty="0" smtClean="0"/>
              <a:t> Preguiça</a:t>
            </a:r>
            <a:endParaRPr lang="pt-BR"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543395" y="1600200"/>
            <a:ext cx="8057209" cy="4525963"/>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25470"/>
          </a:xfrm>
        </p:spPr>
        <p:txBody>
          <a:bodyPr>
            <a:normAutofit fontScale="90000"/>
          </a:bodyPr>
          <a:lstStyle/>
          <a:p>
            <a:r>
              <a:rPr lang="pt-BR" sz="3100" dirty="0" smtClean="0"/>
              <a:t>Lista dos imóveis onde teve notificação da </a:t>
            </a:r>
            <a:r>
              <a:rPr lang="pt-BR" sz="3100" dirty="0" err="1" smtClean="0"/>
              <a:t>Codesal</a:t>
            </a:r>
            <a:r>
              <a:rPr lang="pt-BR" dirty="0" smtClean="0"/>
              <a:t/>
            </a:r>
            <a:br>
              <a:rPr lang="pt-BR" dirty="0" smtClean="0"/>
            </a:br>
            <a:endParaRPr lang="pt-BR" dirty="0"/>
          </a:p>
        </p:txBody>
      </p:sp>
      <p:sp>
        <p:nvSpPr>
          <p:cNvPr id="3" name="Espaço Reservado para Conteúdo 2"/>
          <p:cNvSpPr>
            <a:spLocks noGrp="1"/>
          </p:cNvSpPr>
          <p:nvPr>
            <p:ph idx="1"/>
          </p:nvPr>
        </p:nvSpPr>
        <p:spPr>
          <a:xfrm>
            <a:off x="457200" y="1000108"/>
            <a:ext cx="8229600" cy="5572164"/>
          </a:xfrm>
        </p:spPr>
        <p:txBody>
          <a:bodyPr numCol="2">
            <a:normAutofit fontScale="55000" lnSpcReduction="20000"/>
          </a:bodyPr>
          <a:lstStyle/>
          <a:p>
            <a:r>
              <a:rPr lang="pt-BR" dirty="0" smtClean="0"/>
              <a:t>1</a:t>
            </a:r>
            <a:r>
              <a:rPr lang="pt-BR" dirty="0" smtClean="0"/>
              <a:t>. Avenida Sodré nº15 </a:t>
            </a:r>
          </a:p>
          <a:p>
            <a:r>
              <a:rPr lang="pt-BR" dirty="0" smtClean="0"/>
              <a:t>Ruth Santana Nogueira da </a:t>
            </a:r>
            <a:r>
              <a:rPr lang="pt-BR" dirty="0" smtClean="0"/>
              <a:t>Silva</a:t>
            </a:r>
          </a:p>
          <a:p>
            <a:endParaRPr lang="pt-BR" dirty="0" smtClean="0"/>
          </a:p>
          <a:p>
            <a:r>
              <a:rPr lang="pt-BR" dirty="0" smtClean="0"/>
              <a:t>2. Ladeira da Preguiça nº36</a:t>
            </a:r>
          </a:p>
          <a:p>
            <a:r>
              <a:rPr lang="pt-BR" dirty="0" smtClean="0"/>
              <a:t>Eliana </a:t>
            </a:r>
            <a:r>
              <a:rPr lang="pt-BR" dirty="0" smtClean="0"/>
              <a:t>Santos</a:t>
            </a:r>
          </a:p>
          <a:p>
            <a:endParaRPr lang="pt-BR" dirty="0" smtClean="0"/>
          </a:p>
          <a:p>
            <a:r>
              <a:rPr lang="pt-BR" dirty="0" smtClean="0"/>
              <a:t>3. Ladeira da Preguiça nº34</a:t>
            </a:r>
          </a:p>
          <a:p>
            <a:r>
              <a:rPr lang="pt-BR" dirty="0" smtClean="0"/>
              <a:t>Hildete Maria </a:t>
            </a:r>
            <a:r>
              <a:rPr lang="pt-BR" dirty="0" smtClean="0"/>
              <a:t>Santos</a:t>
            </a:r>
          </a:p>
          <a:p>
            <a:endParaRPr lang="pt-BR" dirty="0" smtClean="0"/>
          </a:p>
          <a:p>
            <a:r>
              <a:rPr lang="pt-BR" dirty="0" smtClean="0"/>
              <a:t>4. Ladeira da Preguiça nº32</a:t>
            </a:r>
          </a:p>
          <a:p>
            <a:r>
              <a:rPr lang="pt-BR" dirty="0" err="1" smtClean="0"/>
              <a:t>Renilson</a:t>
            </a:r>
            <a:r>
              <a:rPr lang="pt-BR" dirty="0" smtClean="0"/>
              <a:t> Ferreira da </a:t>
            </a:r>
            <a:r>
              <a:rPr lang="pt-BR" dirty="0" smtClean="0"/>
              <a:t>Silva</a:t>
            </a:r>
          </a:p>
          <a:p>
            <a:endParaRPr lang="pt-BR" dirty="0" smtClean="0"/>
          </a:p>
          <a:p>
            <a:r>
              <a:rPr lang="pt-BR" dirty="0" smtClean="0"/>
              <a:t>5. Ladeira da Preguiça nº30</a:t>
            </a:r>
          </a:p>
          <a:p>
            <a:r>
              <a:rPr lang="pt-BR" dirty="0" smtClean="0"/>
              <a:t>Sr.ª </a:t>
            </a:r>
            <a:r>
              <a:rPr lang="pt-BR" dirty="0" err="1" smtClean="0"/>
              <a:t>Yara</a:t>
            </a:r>
            <a:endParaRPr lang="pt-BR" dirty="0" smtClean="0"/>
          </a:p>
          <a:p>
            <a:endParaRPr lang="pt-BR" dirty="0" smtClean="0"/>
          </a:p>
          <a:p>
            <a:r>
              <a:rPr lang="pt-BR" dirty="0" smtClean="0"/>
              <a:t>6. Ladeira da Preguiça nº28 </a:t>
            </a:r>
            <a:r>
              <a:rPr lang="pt-BR" dirty="0" smtClean="0"/>
              <a:t>	</a:t>
            </a:r>
            <a:endParaRPr lang="pt-BR" dirty="0" smtClean="0"/>
          </a:p>
          <a:p>
            <a:r>
              <a:rPr lang="pt-BR" dirty="0" smtClean="0"/>
              <a:t>Maria Aparecida Alves </a:t>
            </a:r>
            <a:r>
              <a:rPr lang="pt-BR" dirty="0" smtClean="0"/>
              <a:t>Correia</a:t>
            </a:r>
          </a:p>
          <a:p>
            <a:pPr>
              <a:buNone/>
            </a:pPr>
            <a:endParaRPr lang="pt-BR" dirty="0" smtClean="0"/>
          </a:p>
          <a:p>
            <a:r>
              <a:rPr lang="pt-BR" dirty="0" smtClean="0"/>
              <a:t>7. Ladeira da Preguiça nº26</a:t>
            </a:r>
          </a:p>
          <a:p>
            <a:r>
              <a:rPr lang="pt-BR" dirty="0" smtClean="0"/>
              <a:t>Márcia </a:t>
            </a:r>
            <a:r>
              <a:rPr lang="pt-BR" dirty="0" smtClean="0"/>
              <a:t>Santana </a:t>
            </a:r>
            <a:r>
              <a:rPr lang="pt-BR" dirty="0" smtClean="0"/>
              <a:t>Poente</a:t>
            </a:r>
          </a:p>
          <a:p>
            <a:endParaRPr lang="pt-BR" dirty="0" smtClean="0"/>
          </a:p>
          <a:p>
            <a:r>
              <a:rPr lang="pt-BR" dirty="0" smtClean="0"/>
              <a:t>8. Ladeira da Preguiça nº20</a:t>
            </a:r>
          </a:p>
          <a:p>
            <a:r>
              <a:rPr lang="pt-BR" dirty="0" smtClean="0"/>
              <a:t>Claudia Regina </a:t>
            </a:r>
            <a:r>
              <a:rPr lang="pt-BR" dirty="0" smtClean="0"/>
              <a:t>Almeida</a:t>
            </a:r>
          </a:p>
          <a:p>
            <a:endParaRPr lang="pt-BR" dirty="0" smtClean="0"/>
          </a:p>
          <a:p>
            <a:r>
              <a:rPr lang="pt-BR" dirty="0" smtClean="0"/>
              <a:t>9. Beco da </a:t>
            </a:r>
            <a:r>
              <a:rPr lang="pt-BR" dirty="0" err="1" smtClean="0"/>
              <a:t>California</a:t>
            </a:r>
            <a:r>
              <a:rPr lang="pt-BR" dirty="0" smtClean="0"/>
              <a:t> nº05</a:t>
            </a:r>
          </a:p>
          <a:p>
            <a:r>
              <a:rPr lang="pt-BR" dirty="0" err="1" smtClean="0"/>
              <a:t>Balbina</a:t>
            </a:r>
            <a:r>
              <a:rPr lang="pt-BR" dirty="0" smtClean="0"/>
              <a:t> Francisca Dos Santos</a:t>
            </a:r>
          </a:p>
          <a:p>
            <a:pPr>
              <a:buNone/>
            </a:pPr>
            <a:r>
              <a:rPr lang="pt-BR" dirty="0" smtClean="0"/>
              <a:t> </a:t>
            </a:r>
          </a:p>
          <a:p>
            <a:r>
              <a:rPr lang="pt-BR" dirty="0" smtClean="0"/>
              <a:t>10. Beco da </a:t>
            </a:r>
            <a:r>
              <a:rPr lang="pt-BR" dirty="0" err="1" smtClean="0"/>
              <a:t>California</a:t>
            </a:r>
            <a:r>
              <a:rPr lang="pt-BR" dirty="0" smtClean="0"/>
              <a:t> nº11</a:t>
            </a:r>
          </a:p>
          <a:p>
            <a:r>
              <a:rPr lang="pt-BR" dirty="0" smtClean="0"/>
              <a:t>Maria Vilma dos Santos</a:t>
            </a:r>
          </a:p>
          <a:p>
            <a:endParaRPr lang="pt-BR" dirty="0" smtClean="0"/>
          </a:p>
          <a:p>
            <a:r>
              <a:rPr lang="pt-BR" dirty="0" smtClean="0"/>
              <a:t>11. Beco da </a:t>
            </a:r>
            <a:r>
              <a:rPr lang="pt-BR" dirty="0" err="1" smtClean="0"/>
              <a:t>California</a:t>
            </a:r>
            <a:r>
              <a:rPr lang="pt-BR" dirty="0" smtClean="0"/>
              <a:t> nº17</a:t>
            </a:r>
          </a:p>
          <a:p>
            <a:r>
              <a:rPr lang="pt-BR" dirty="0" err="1" smtClean="0"/>
              <a:t>Giuleide</a:t>
            </a:r>
            <a:r>
              <a:rPr lang="pt-BR" dirty="0" smtClean="0"/>
              <a:t> </a:t>
            </a:r>
            <a:r>
              <a:rPr lang="pt-BR" dirty="0" err="1" smtClean="0"/>
              <a:t>Renes</a:t>
            </a:r>
            <a:r>
              <a:rPr lang="pt-BR" dirty="0" smtClean="0"/>
              <a:t> Brandão</a:t>
            </a:r>
          </a:p>
          <a:p>
            <a:endParaRPr lang="pt-BR" dirty="0" smtClean="0"/>
          </a:p>
          <a:p>
            <a:r>
              <a:rPr lang="pt-BR" dirty="0" smtClean="0"/>
              <a:t>12. Visconde de Mauá </a:t>
            </a:r>
            <a:r>
              <a:rPr lang="pt-BR" dirty="0" smtClean="0"/>
              <a:t>nº70</a:t>
            </a:r>
          </a:p>
          <a:p>
            <a:pPr>
              <a:buNone/>
            </a:pPr>
            <a:r>
              <a:rPr lang="pt-BR" dirty="0" smtClean="0"/>
              <a:t>	</a:t>
            </a:r>
            <a:r>
              <a:rPr lang="pt-BR" dirty="0" smtClean="0"/>
              <a:t> </a:t>
            </a:r>
            <a:r>
              <a:rPr lang="pt-BR" dirty="0" err="1" smtClean="0"/>
              <a:t>Geovana</a:t>
            </a:r>
            <a:r>
              <a:rPr lang="pt-BR" dirty="0" smtClean="0"/>
              <a:t> </a:t>
            </a:r>
            <a:r>
              <a:rPr lang="pt-BR" dirty="0" smtClean="0"/>
              <a:t>e Sr. </a:t>
            </a:r>
            <a:r>
              <a:rPr lang="pt-BR" dirty="0" err="1" smtClean="0"/>
              <a:t>Guiga</a:t>
            </a:r>
            <a:endParaRPr lang="pt-BR" dirty="0" smtClean="0"/>
          </a:p>
          <a:p>
            <a:endParaRPr lang="pt-BR" dirty="0" smtClean="0"/>
          </a:p>
          <a:p>
            <a:r>
              <a:rPr lang="pt-BR" dirty="0" smtClean="0"/>
              <a:t>13. Visconde de Mauá </a:t>
            </a:r>
            <a:r>
              <a:rPr lang="pt-BR" dirty="0" smtClean="0"/>
              <a:t>nº4 </a:t>
            </a:r>
          </a:p>
          <a:p>
            <a:pPr>
              <a:buNone/>
            </a:pPr>
            <a:r>
              <a:rPr lang="pt-BR" dirty="0" smtClean="0"/>
              <a:t>	Maria Conceição</a:t>
            </a:r>
            <a:endParaRPr lang="pt-BR" dirty="0"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Ladeira da Preguiça</a:t>
            </a:r>
            <a:endParaRPr lang="pt-BR" dirty="0"/>
          </a:p>
        </p:txBody>
      </p:sp>
      <p:pic>
        <p:nvPicPr>
          <p:cNvPr id="4" name="Espaço Reservado para Conteúdo 3" descr="Taponamento Preguiça.jpg"/>
          <p:cNvPicPr>
            <a:picLocks noGrp="1" noChangeAspect="1"/>
          </p:cNvPicPr>
          <p:nvPr>
            <p:ph idx="1"/>
          </p:nvPr>
        </p:nvPicPr>
        <p:blipFill>
          <a:blip r:embed="rId2"/>
          <a:stretch>
            <a:fillRect/>
          </a:stretch>
        </p:blipFill>
        <p:spPr>
          <a:xfrm>
            <a:off x="0" y="1273152"/>
            <a:ext cx="9144000" cy="5584848"/>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b="1" dirty="0" err="1" smtClean="0"/>
              <a:t>Gamboa</a:t>
            </a:r>
            <a:r>
              <a:rPr lang="pt-BR" b="1" dirty="0" smtClean="0"/>
              <a:t> de </a:t>
            </a:r>
            <a:r>
              <a:rPr lang="pt-BR" b="1" dirty="0" smtClean="0"/>
              <a:t>Baixo</a:t>
            </a:r>
            <a:endParaRPr lang="pt-BR" dirty="0"/>
          </a:p>
        </p:txBody>
      </p:sp>
      <p:sp>
        <p:nvSpPr>
          <p:cNvPr id="3" name="Espaço Reservado para Conteúdo 2"/>
          <p:cNvSpPr>
            <a:spLocks noGrp="1"/>
          </p:cNvSpPr>
          <p:nvPr>
            <p:ph idx="1"/>
          </p:nvPr>
        </p:nvSpPr>
        <p:spPr/>
        <p:txBody>
          <a:bodyPr>
            <a:normAutofit fontScale="77500" lnSpcReduction="20000"/>
          </a:bodyPr>
          <a:lstStyle/>
          <a:p>
            <a:pPr algn="just"/>
            <a:r>
              <a:rPr lang="pt-BR" dirty="0" smtClean="0"/>
              <a:t>Considerando </a:t>
            </a:r>
            <a:r>
              <a:rPr lang="pt-BR" dirty="0" smtClean="0"/>
              <a:t>a tentativa de remoção forcada de 17 famílias que ocupam o Forte São Paulo da </a:t>
            </a:r>
            <a:r>
              <a:rPr lang="pt-BR" dirty="0" err="1" smtClean="0"/>
              <a:t>Gamboa</a:t>
            </a:r>
            <a:r>
              <a:rPr lang="pt-BR" dirty="0" smtClean="0"/>
              <a:t>, com o pretexto da implementação do projeto de </a:t>
            </a:r>
            <a:r>
              <a:rPr lang="pt-BR" u="sng" dirty="0" smtClean="0">
                <a:hlinkClick r:id="rId2"/>
              </a:rPr>
              <a:t>Restauração do Forte - implantação do Centro de Escoteiros do Mar</a:t>
            </a:r>
            <a:r>
              <a:rPr lang="pt-BR" dirty="0" smtClean="0"/>
              <a:t>, pelo PAC Cidades Históricas, sem qualquer diálogo com a </a:t>
            </a:r>
            <a:r>
              <a:rPr lang="pt-BR" dirty="0" smtClean="0"/>
              <a:t>população diretamente </a:t>
            </a:r>
            <a:r>
              <a:rPr lang="pt-BR" dirty="0" smtClean="0"/>
              <a:t>afetada nem com a Associação </a:t>
            </a:r>
            <a:r>
              <a:rPr lang="pt-BR" dirty="0" smtClean="0"/>
              <a:t>dos </a:t>
            </a:r>
            <a:r>
              <a:rPr lang="pt-BR" dirty="0" smtClean="0"/>
              <a:t>Moradores da </a:t>
            </a:r>
            <a:r>
              <a:rPr lang="pt-BR" dirty="0" err="1" smtClean="0"/>
              <a:t>Gamboa</a:t>
            </a:r>
            <a:r>
              <a:rPr lang="pt-BR" dirty="0" smtClean="0"/>
              <a:t> de Baixo </a:t>
            </a:r>
            <a:r>
              <a:rPr lang="pt-BR" dirty="0" smtClean="0"/>
              <a:t>e sem </a:t>
            </a:r>
            <a:r>
              <a:rPr lang="pt-BR" dirty="0" smtClean="0"/>
              <a:t>indicação propostas para </a:t>
            </a:r>
            <a:r>
              <a:rPr lang="pt-BR" dirty="0" err="1" smtClean="0"/>
              <a:t>relocação</a:t>
            </a:r>
            <a:r>
              <a:rPr lang="pt-BR" dirty="0" smtClean="0"/>
              <a:t> dessas famílias</a:t>
            </a:r>
            <a:r>
              <a:rPr lang="pt-BR" dirty="0" smtClean="0"/>
              <a:t>. A </a:t>
            </a:r>
            <a:r>
              <a:rPr lang="pt-BR" dirty="0" smtClean="0"/>
              <a:t>atual gestão do IPHAN Bahia ignora o histórico de diálogos construídos no início dos anos 2000 conjuntamente com os moradores e a associação.</a:t>
            </a:r>
          </a:p>
          <a:p>
            <a:pPr algn="just"/>
            <a:r>
              <a:rPr lang="pt-BR" dirty="0" smtClean="0"/>
              <a:t>Mais recentemente o Superintendente Carlos Amorim afirmou que a comunidade ficasse </a:t>
            </a:r>
            <a:r>
              <a:rPr lang="pt-BR" dirty="0" err="1" smtClean="0"/>
              <a:t>tranquila</a:t>
            </a:r>
            <a:r>
              <a:rPr lang="pt-BR" dirty="0" smtClean="0"/>
              <a:t> que até 2022 não haveria intervenção no Forte São Paulo da </a:t>
            </a:r>
            <a:r>
              <a:rPr lang="pt-BR" dirty="0" err="1" smtClean="0"/>
              <a:t>Gamboa</a:t>
            </a:r>
            <a:r>
              <a:rPr lang="pt-BR" dirty="0" smtClean="0"/>
              <a:t>.</a:t>
            </a:r>
            <a:endParaRPr lang="pt-B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err="1" smtClean="0"/>
              <a:t>Gamboa</a:t>
            </a:r>
            <a:r>
              <a:rPr lang="pt-BR" b="1" dirty="0" smtClean="0"/>
              <a:t> de Baixo</a:t>
            </a:r>
            <a:endParaRPr lang="pt-BR" dirty="0"/>
          </a:p>
        </p:txBody>
      </p:sp>
      <p:pic>
        <p:nvPicPr>
          <p:cNvPr id="8194" name="Picture 2" descr="C:\Users\Dell\Documents\Compartilhamento Pendrive\Fotos Impressão\GAMBOA\Visita Arcos e Gamboa 25.10.2014\WP_20141025_16_21_29_Pro.jpg"/>
          <p:cNvPicPr>
            <a:picLocks noGrp="1" noChangeAspect="1" noChangeArrowheads="1"/>
          </p:cNvPicPr>
          <p:nvPr>
            <p:ph idx="1"/>
          </p:nvPr>
        </p:nvPicPr>
        <p:blipFill>
          <a:blip r:embed="rId2" cstate="print"/>
          <a:srcRect/>
          <a:stretch>
            <a:fillRect/>
          </a:stretch>
        </p:blipFill>
        <p:spPr bwMode="auto">
          <a:xfrm>
            <a:off x="543395" y="1600200"/>
            <a:ext cx="8057209" cy="4525963"/>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smtClean="0"/>
              <a:t>Bairro 2 de Julho</a:t>
            </a:r>
            <a:r>
              <a:rPr lang="pt-BR" dirty="0" smtClean="0"/>
              <a:t/>
            </a:r>
            <a:br>
              <a:rPr lang="pt-BR" dirty="0" smtClean="0"/>
            </a:br>
            <a:endParaRPr lang="pt-BR" dirty="0"/>
          </a:p>
        </p:txBody>
      </p:sp>
      <p:sp>
        <p:nvSpPr>
          <p:cNvPr id="3" name="Espaço Reservado para Conteúdo 2"/>
          <p:cNvSpPr>
            <a:spLocks noGrp="1"/>
          </p:cNvSpPr>
          <p:nvPr>
            <p:ph idx="1"/>
          </p:nvPr>
        </p:nvSpPr>
        <p:spPr/>
        <p:txBody>
          <a:bodyPr>
            <a:normAutofit fontScale="70000" lnSpcReduction="20000"/>
          </a:bodyPr>
          <a:lstStyle/>
          <a:p>
            <a:pPr algn="just">
              <a:buNone/>
            </a:pPr>
            <a:r>
              <a:rPr lang="pt-BR" dirty="0" smtClean="0"/>
              <a:t>	Considerando </a:t>
            </a:r>
            <a:r>
              <a:rPr lang="pt-BR" dirty="0" smtClean="0"/>
              <a:t>a questionável atuação da atual administração do IPHAN Bahia na salvaguarda do patrimônio material e imaterial de Salvador, especificamente no caso da emissão da autorização para as alterações do empreendimento de luxo </a:t>
            </a:r>
            <a:r>
              <a:rPr lang="pt-BR" dirty="0" err="1" smtClean="0"/>
              <a:t>Cloc</a:t>
            </a:r>
            <a:r>
              <a:rPr lang="pt-BR" dirty="0" smtClean="0"/>
              <a:t> Marina </a:t>
            </a:r>
            <a:r>
              <a:rPr lang="pt-BR" dirty="0" err="1" smtClean="0"/>
              <a:t>Residence</a:t>
            </a:r>
            <a:r>
              <a:rPr lang="pt-BR" dirty="0" smtClean="0"/>
              <a:t> (localizado na Rua Democrata, n. 45, bairro 2 de Julho, constituído por um casarão e seis edifícios), que teve suas últimas alterações reprovadas pelo ETELF (Escritório de Licenças e Fiscalização, criado com representações das instâncias municipal, estadual e federal de salvaguarda do patrimônio,em atendimento à Lei Municipal nº 3.289/83) através do parecer n. 0317/09 e aprovadas unilateralmente pelo IPHAN Bahia na gestão do Superintendente Carlos </a:t>
            </a:r>
            <a:r>
              <a:rPr lang="pt-BR" dirty="0" err="1" smtClean="0"/>
              <a:t>Amorin</a:t>
            </a:r>
            <a:r>
              <a:rPr lang="pt-BR" dirty="0" smtClean="0"/>
              <a:t> (parecer de n. 0366/09), desrespeitando o ETELF e a Lei Municipal nº 3.289/83. Este projeto e a atuação do IPHAN Bahia são objeto da Ação Civil Pública nº18848-10.2013.4.01.3300, movida pelo Ministério Público da Bahia.</a:t>
            </a:r>
          </a:p>
          <a:p>
            <a:pPr>
              <a:buNone/>
            </a:pPr>
            <a:endParaRPr lang="pt-B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42900"/>
            <a:ext cx="8229600" cy="1143000"/>
          </a:xfrm>
        </p:spPr>
        <p:txBody>
          <a:bodyPr/>
          <a:lstStyle/>
          <a:p>
            <a:r>
              <a:rPr lang="pt-BR" dirty="0" smtClean="0"/>
              <a:t>CLOC MARINA REDIDENCIAL</a:t>
            </a:r>
            <a:endParaRPr lang="pt-BR" dirty="0"/>
          </a:p>
        </p:txBody>
      </p:sp>
      <p:pic>
        <p:nvPicPr>
          <p:cNvPr id="6" name="Espaço Reservado para Conteúdo 5" descr="Marina Cloc.jpg"/>
          <p:cNvPicPr>
            <a:picLocks noGrp="1" noChangeAspect="1"/>
          </p:cNvPicPr>
          <p:nvPr>
            <p:ph idx="1"/>
          </p:nvPr>
        </p:nvPicPr>
        <p:blipFill>
          <a:blip r:embed="rId2"/>
          <a:stretch>
            <a:fillRect/>
          </a:stretch>
        </p:blipFill>
        <p:spPr>
          <a:xfrm>
            <a:off x="2143108" y="857232"/>
            <a:ext cx="4429155" cy="5989686"/>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Caso La </a:t>
            </a:r>
            <a:r>
              <a:rPr lang="pt-BR" dirty="0" err="1" smtClean="0"/>
              <a:t>Vuee</a:t>
            </a:r>
            <a:endParaRPr lang="pt-BR" dirty="0"/>
          </a:p>
        </p:txBody>
      </p:sp>
      <p:pic>
        <p:nvPicPr>
          <p:cNvPr id="4" name="Espaço Reservado para Conteúdo 3" descr="La vuee.jpg"/>
          <p:cNvPicPr>
            <a:picLocks noGrp="1" noChangeAspect="1"/>
          </p:cNvPicPr>
          <p:nvPr>
            <p:ph idx="1"/>
          </p:nvPr>
        </p:nvPicPr>
        <p:blipFill>
          <a:blip r:embed="rId2"/>
          <a:stretch>
            <a:fillRect/>
          </a:stretch>
        </p:blipFill>
        <p:spPr>
          <a:xfrm>
            <a:off x="-1" y="1660051"/>
            <a:ext cx="9144001" cy="5197973"/>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Caso La </a:t>
            </a:r>
            <a:r>
              <a:rPr lang="pt-BR" dirty="0" err="1" smtClean="0"/>
              <a:t>Vuee</a:t>
            </a:r>
            <a:endParaRPr lang="pt-BR" dirty="0"/>
          </a:p>
        </p:txBody>
      </p:sp>
      <p:pic>
        <p:nvPicPr>
          <p:cNvPr id="4" name="Espaço Reservado para Conteúdo 3" descr="La vuee parecer.jpg"/>
          <p:cNvPicPr>
            <a:picLocks noGrp="1" noChangeAspect="1"/>
          </p:cNvPicPr>
          <p:nvPr>
            <p:ph idx="1"/>
          </p:nvPr>
        </p:nvPicPr>
        <p:blipFill>
          <a:blip r:embed="rId2"/>
          <a:stretch>
            <a:fillRect/>
          </a:stretch>
        </p:blipFill>
        <p:spPr>
          <a:xfrm>
            <a:off x="0" y="1252864"/>
            <a:ext cx="9108344" cy="5605136"/>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mote utilizado</a:t>
            </a:r>
            <a:endParaRPr lang="pt-BR" dirty="0"/>
          </a:p>
        </p:txBody>
      </p:sp>
      <p:pic>
        <p:nvPicPr>
          <p:cNvPr id="2050" name="Picture 2" descr="G:\FASE\Apresentação RIO 17 e 18\Deslizamento de Terras.jpg"/>
          <p:cNvPicPr>
            <a:picLocks noGrp="1" noChangeAspect="1" noChangeArrowheads="1"/>
          </p:cNvPicPr>
          <p:nvPr>
            <p:ph idx="1"/>
          </p:nvPr>
        </p:nvPicPr>
        <p:blipFill>
          <a:blip r:embed="rId2"/>
          <a:srcRect/>
          <a:stretch>
            <a:fillRect/>
          </a:stretch>
        </p:blipFill>
        <p:spPr bwMode="auto">
          <a:xfrm>
            <a:off x="0" y="1410012"/>
            <a:ext cx="9144000" cy="5447988"/>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Não há novidade nas nossas pautas!</a:t>
            </a:r>
            <a:endParaRPr lang="pt-BR" dirty="0"/>
          </a:p>
        </p:txBody>
      </p:sp>
      <p:pic>
        <p:nvPicPr>
          <p:cNvPr id="1026" name="Picture 2" descr="G:\Centro Antigo Sangra\2015 09 24 AP BSB CCult CFederal\Protocolo Carta M Cultura.jpg"/>
          <p:cNvPicPr>
            <a:picLocks noGrp="1" noChangeAspect="1" noChangeArrowheads="1"/>
          </p:cNvPicPr>
          <p:nvPr>
            <p:ph idx="1"/>
          </p:nvPr>
        </p:nvPicPr>
        <p:blipFill>
          <a:blip r:embed="rId2" cstate="print"/>
          <a:srcRect/>
          <a:stretch>
            <a:fillRect/>
          </a:stretch>
        </p:blipFill>
        <p:spPr bwMode="auto">
          <a:xfrm>
            <a:off x="543395" y="1600200"/>
            <a:ext cx="8057209" cy="4525963"/>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Relembrando Nossas Pautas</a:t>
            </a:r>
            <a:endParaRPr lang="pt-BR" dirty="0"/>
          </a:p>
        </p:txBody>
      </p:sp>
      <p:sp>
        <p:nvSpPr>
          <p:cNvPr id="3" name="Espaço Reservado para Conteúdo 2"/>
          <p:cNvSpPr>
            <a:spLocks noGrp="1"/>
          </p:cNvSpPr>
          <p:nvPr>
            <p:ph idx="1"/>
          </p:nvPr>
        </p:nvSpPr>
        <p:spPr/>
        <p:txBody>
          <a:bodyPr>
            <a:normAutofit fontScale="62500" lnSpcReduction="20000"/>
          </a:bodyPr>
          <a:lstStyle/>
          <a:p>
            <a:pPr lvl="0" algn="just"/>
            <a:r>
              <a:rPr lang="pt-BR" dirty="0" smtClean="0"/>
              <a:t>Cumprimento do Principio da Participação Popular junto aos projetos implementados pelo IPHAN, </a:t>
            </a:r>
            <a:r>
              <a:rPr lang="pt-BR" dirty="0" smtClean="0"/>
              <a:t>que deve se abrir para o diálogo e a participação social na elaboração e implementação dos seus projetos, especialmente aqueles que causem impactos nas vidas de quem mora, trabalha, usa e ocupa os Centros Históricos.</a:t>
            </a:r>
          </a:p>
          <a:p>
            <a:pPr lvl="0" algn="just"/>
            <a:r>
              <a:rPr lang="pt-BR" dirty="0" smtClean="0"/>
              <a:t>Criação de linha de financiamento e subsídio de projeto de recuperação de imóveis históricos para a garantia da permanência da população pobre e negra no Centro Histórico, de modo a romper com a expulsão e segregação espacial e racial na cidade de Salvador.</a:t>
            </a:r>
          </a:p>
          <a:p>
            <a:pPr lvl="0" algn="just"/>
            <a:r>
              <a:rPr lang="pt-BR" dirty="0" smtClean="0"/>
              <a:t>Assinatura </a:t>
            </a:r>
            <a:r>
              <a:rPr lang="pt-BR" dirty="0" smtClean="0"/>
              <a:t>do Termo de Ajustamento de Conduta (TAC) entre os artífices dos Arcos da Ladeira da Conceição da Praia, o IPHAN e a prefeitura de Salvador para adequação do projeto às necessidades dos atuais ocupantes, garantia de sua permanência e participação no processo de elaboração e implementação do projeto.Discussão do projeto de </a:t>
            </a:r>
            <a:r>
              <a:rPr lang="pt-BR" u="sng" dirty="0" smtClean="0">
                <a:hlinkClick r:id="rId2"/>
              </a:rPr>
              <a:t>Implantação de Plano Inclinado entre a Praça Castro Alves e a </a:t>
            </a:r>
            <a:r>
              <a:rPr lang="pt-BR" u="sng" dirty="0" err="1" smtClean="0">
                <a:hlinkClick r:id="rId2"/>
              </a:rPr>
              <a:t>Conceição</a:t>
            </a:r>
            <a:r>
              <a:rPr lang="pt-BR" dirty="0" err="1" smtClean="0"/>
              <a:t>da</a:t>
            </a:r>
            <a:r>
              <a:rPr lang="pt-BR" dirty="0" smtClean="0"/>
              <a:t> Praia com os moradores da Preguiça e entorno, de modo a evitar expulsões e reduzir ao máximo seus impactos negativos na localidade</a:t>
            </a:r>
            <a:r>
              <a:rPr lang="pt-BR" dirty="0" smtClean="0"/>
              <a:t>.</a:t>
            </a:r>
            <a:endParaRPr lang="pt-BR" dirty="0"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Relembrando Nossas Pautas</a:t>
            </a:r>
            <a:endParaRPr lang="pt-BR" dirty="0"/>
          </a:p>
        </p:txBody>
      </p:sp>
      <p:sp>
        <p:nvSpPr>
          <p:cNvPr id="3" name="Espaço Reservado para Conteúdo 2"/>
          <p:cNvSpPr>
            <a:spLocks noGrp="1"/>
          </p:cNvSpPr>
          <p:nvPr>
            <p:ph idx="1"/>
          </p:nvPr>
        </p:nvSpPr>
        <p:spPr/>
        <p:txBody>
          <a:bodyPr>
            <a:normAutofit fontScale="70000" lnSpcReduction="20000"/>
          </a:bodyPr>
          <a:lstStyle/>
          <a:p>
            <a:pPr lvl="0" algn="just"/>
            <a:r>
              <a:rPr lang="pt-BR" dirty="0" smtClean="0"/>
              <a:t>Discussão do projeto de recuperação do Forte São Paulo da </a:t>
            </a:r>
            <a:r>
              <a:rPr lang="pt-BR" dirty="0" err="1" smtClean="0"/>
              <a:t>Gamboa</a:t>
            </a:r>
            <a:r>
              <a:rPr lang="pt-BR" dirty="0" smtClean="0"/>
              <a:t>, incorporando a pauta dos seus moradores e garantindo a permanência da população moradora do Forte.</a:t>
            </a:r>
          </a:p>
          <a:p>
            <a:pPr lvl="0" algn="just"/>
            <a:r>
              <a:rPr lang="pt-BR" dirty="0" smtClean="0"/>
              <a:t>Discussão dos termos e do projeto de construção de passarela para a </a:t>
            </a:r>
            <a:r>
              <a:rPr lang="pt-BR" u="sng" dirty="0" smtClean="0">
                <a:hlinkClick r:id="rId2"/>
              </a:rPr>
              <a:t>Implantação de ligação entre o MAM/BA e o Forte da </a:t>
            </a:r>
            <a:r>
              <a:rPr lang="pt-BR" u="sng" dirty="0" err="1" smtClean="0">
                <a:hlinkClick r:id="rId2"/>
              </a:rPr>
              <a:t>Gamboa</a:t>
            </a:r>
            <a:r>
              <a:rPr lang="pt-BR" dirty="0" smtClean="0"/>
              <a:t> com as comunidades da </a:t>
            </a:r>
            <a:r>
              <a:rPr lang="pt-BR" dirty="0" err="1" smtClean="0"/>
              <a:t>Gamboa</a:t>
            </a:r>
            <a:r>
              <a:rPr lang="pt-BR" dirty="0" smtClean="0"/>
              <a:t> de Baixo e do Solar do Unhão.</a:t>
            </a:r>
          </a:p>
          <a:p>
            <a:pPr lvl="0" algn="just"/>
            <a:r>
              <a:rPr lang="pt-BR" dirty="0" smtClean="0"/>
              <a:t>Apresentação dos laudos que subsidiaram as 31 demolições no Centro Histórico .</a:t>
            </a:r>
          </a:p>
          <a:p>
            <a:pPr lvl="0" algn="just"/>
            <a:r>
              <a:rPr lang="pt-BR" dirty="0" smtClean="0"/>
              <a:t>Elaboração de um plano participativo para salvaguarda do patrimônio imaterial e material, que deverá contar com a participação de diversos segmentos sociais e que deverá garantir e priorizar a participação popular daqueles que moram, trabalham e ocupam o Centro Histórico de Salvador.</a:t>
            </a:r>
          </a:p>
          <a:p>
            <a:pPr lvl="0" algn="just"/>
            <a:r>
              <a:rPr lang="pt-BR" dirty="0" smtClean="0"/>
              <a:t>Revogação da Autorização do IPHAN Bahia para as alterações irregulares no empreendimento CLOC MARINA REDIDENCIAL.</a:t>
            </a:r>
          </a:p>
          <a:p>
            <a:endParaRPr lang="pt-B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Relembrando Nossas Pautas</a:t>
            </a:r>
            <a:endParaRPr lang="pt-BR" dirty="0"/>
          </a:p>
        </p:txBody>
      </p:sp>
      <p:sp>
        <p:nvSpPr>
          <p:cNvPr id="3" name="Espaço Reservado para Conteúdo 2"/>
          <p:cNvSpPr>
            <a:spLocks noGrp="1"/>
          </p:cNvSpPr>
          <p:nvPr>
            <p:ph idx="1"/>
          </p:nvPr>
        </p:nvSpPr>
        <p:spPr/>
        <p:txBody>
          <a:bodyPr/>
          <a:lstStyle/>
          <a:p>
            <a:pPr lvl="0" algn="just"/>
            <a:r>
              <a:rPr lang="pt-BR" sz="2800" dirty="0" smtClean="0"/>
              <a:t>Revogação da Autorização do IPHAN Bahia </a:t>
            </a:r>
            <a:r>
              <a:rPr lang="pt-BR" sz="2800" dirty="0" smtClean="0"/>
              <a:t>que permite a construção do empreendimento</a:t>
            </a:r>
            <a:r>
              <a:rPr lang="pt-BR" sz="2800" dirty="0" smtClean="0"/>
              <a:t> La </a:t>
            </a:r>
            <a:r>
              <a:rPr lang="pt-BR" sz="2800" dirty="0" err="1" smtClean="0"/>
              <a:t>Vuee</a:t>
            </a:r>
            <a:r>
              <a:rPr lang="pt-BR" sz="2800" dirty="0" smtClean="0"/>
              <a:t>.</a:t>
            </a:r>
            <a:endParaRPr lang="pt-BR" sz="2800" dirty="0" smtClean="0"/>
          </a:p>
          <a:p>
            <a:endParaRPr lang="pt-B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 Especulação Imobiliária</a:t>
            </a:r>
            <a:endParaRPr lang="pt-BR" dirty="0"/>
          </a:p>
        </p:txBody>
      </p:sp>
      <p:pic>
        <p:nvPicPr>
          <p:cNvPr id="6" name="Espaço Reservado para Conteúdo 5" descr="Leite&amp;Levisky_MASTERPLAN_2014_CAS_MOMENTOS.jpg"/>
          <p:cNvPicPr>
            <a:picLocks noGrp="1" noChangeAspect="1"/>
          </p:cNvPicPr>
          <p:nvPr>
            <p:ph idx="1"/>
          </p:nvPr>
        </p:nvPicPr>
        <p:blipFill>
          <a:blip r:embed="rId2"/>
          <a:stretch>
            <a:fillRect/>
          </a:stretch>
        </p:blipFill>
        <p:spPr>
          <a:xfrm>
            <a:off x="-32" y="1529749"/>
            <a:ext cx="9144032" cy="5328275"/>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Ladeira da Montanha</a:t>
            </a:r>
            <a:endParaRPr lang="pt-BR" dirty="0"/>
          </a:p>
        </p:txBody>
      </p:sp>
      <p:sp>
        <p:nvSpPr>
          <p:cNvPr id="3" name="Espaço Reservado para Conteúdo 2"/>
          <p:cNvSpPr>
            <a:spLocks noGrp="1"/>
          </p:cNvSpPr>
          <p:nvPr>
            <p:ph idx="1"/>
          </p:nvPr>
        </p:nvSpPr>
        <p:spPr/>
        <p:txBody>
          <a:bodyPr/>
          <a:lstStyle/>
          <a:p>
            <a:pPr algn="just"/>
            <a:r>
              <a:rPr lang="pt-BR" dirty="0" smtClean="0"/>
              <a:t>Vista aérea da Ladeira da Montanha, destacando os imóveis que viriam a ser demolidos pela Prefeitura com autorização do IPHAN, em razão do deslizamento de terra ocorrido no dia 20/05/2015. Em vermelho, o local onde ocorreu o deslizamento, próximo ao muro de arrimo do imóvel no 63. (Foto: Google </a:t>
            </a:r>
            <a:r>
              <a:rPr lang="pt-BR" dirty="0" err="1" smtClean="0"/>
              <a:t>Earth</a:t>
            </a:r>
            <a:r>
              <a:rPr lang="pt-BR" dirty="0" smtClean="0"/>
              <a:t>/IPHAN) </a:t>
            </a:r>
            <a:endParaRPr lang="pt-B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1414"/>
            <a:ext cx="8229600" cy="1143000"/>
          </a:xfrm>
        </p:spPr>
        <p:txBody>
          <a:bodyPr/>
          <a:lstStyle/>
          <a:p>
            <a:r>
              <a:rPr lang="pt-BR" dirty="0" smtClean="0"/>
              <a:t>Ladeira da Montanha</a:t>
            </a:r>
            <a:endParaRPr lang="pt-BR" dirty="0"/>
          </a:p>
        </p:txBody>
      </p:sp>
      <p:pic>
        <p:nvPicPr>
          <p:cNvPr id="3074" name="Picture 2"/>
          <p:cNvPicPr>
            <a:picLocks noGrp="1" noChangeAspect="1" noChangeArrowheads="1"/>
          </p:cNvPicPr>
          <p:nvPr>
            <p:ph idx="1"/>
          </p:nvPr>
        </p:nvPicPr>
        <p:blipFill>
          <a:blip r:embed="rId2"/>
          <a:srcRect/>
          <a:stretch>
            <a:fillRect/>
          </a:stretch>
        </p:blipFill>
        <p:spPr bwMode="auto">
          <a:xfrm>
            <a:off x="0" y="1071546"/>
            <a:ext cx="9144000" cy="5809072"/>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Ladeira da Montanha</a:t>
            </a:r>
            <a:endParaRPr lang="pt-BR" dirty="0"/>
          </a:p>
        </p:txBody>
      </p:sp>
      <p:sp>
        <p:nvSpPr>
          <p:cNvPr id="3" name="Espaço Reservado para Conteúdo 2"/>
          <p:cNvSpPr>
            <a:spLocks noGrp="1"/>
          </p:cNvSpPr>
          <p:nvPr>
            <p:ph idx="1"/>
          </p:nvPr>
        </p:nvSpPr>
        <p:spPr/>
        <p:txBody>
          <a:bodyPr/>
          <a:lstStyle/>
          <a:p>
            <a:pPr algn="just">
              <a:buNone/>
            </a:pPr>
            <a:r>
              <a:rPr lang="pt-BR" dirty="0" smtClean="0"/>
              <a:t>	Frames </a:t>
            </a:r>
            <a:r>
              <a:rPr lang="pt-BR" dirty="0" smtClean="0"/>
              <a:t>do vídeo publicitário do Plano de Reabilitação do Centro Antigo de Salvador, divulgado em Fevereiro de 2014, quando já eram suprimidos da paisagem os casarões que foram demolidos em Maio de 2015. O “Antes” e “Depois” no vídeo é representado por essa faixa azul que passa. Sinalizamos o conjunto de imóveis com a seta vermelha. </a:t>
            </a:r>
            <a:endParaRPr lang="pt-B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1414"/>
            <a:ext cx="8229600" cy="1143000"/>
          </a:xfrm>
        </p:spPr>
        <p:txBody>
          <a:bodyPr/>
          <a:lstStyle/>
          <a:p>
            <a:r>
              <a:rPr lang="pt-BR" dirty="0" smtClean="0"/>
              <a:t>Ladeira da Montanha</a:t>
            </a:r>
            <a:endParaRPr lang="pt-BR" dirty="0"/>
          </a:p>
        </p:txBody>
      </p:sp>
      <p:pic>
        <p:nvPicPr>
          <p:cNvPr id="5122" name="Picture 2"/>
          <p:cNvPicPr>
            <a:picLocks noGrp="1" noChangeAspect="1" noChangeArrowheads="1"/>
          </p:cNvPicPr>
          <p:nvPr>
            <p:ph idx="1"/>
          </p:nvPr>
        </p:nvPicPr>
        <p:blipFill>
          <a:blip r:embed="rId2"/>
          <a:srcRect/>
          <a:stretch>
            <a:fillRect/>
          </a:stretch>
        </p:blipFill>
        <p:spPr bwMode="auto">
          <a:xfrm>
            <a:off x="-16679" y="1705793"/>
            <a:ext cx="9160679" cy="5152231"/>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1414"/>
            <a:ext cx="8229600" cy="1143000"/>
          </a:xfrm>
        </p:spPr>
        <p:txBody>
          <a:bodyPr/>
          <a:lstStyle/>
          <a:p>
            <a:r>
              <a:rPr lang="pt-BR" dirty="0" smtClean="0"/>
              <a:t>Ladeira da Montanha</a:t>
            </a:r>
            <a:endParaRPr lang="pt-BR" dirty="0"/>
          </a:p>
        </p:txBody>
      </p:sp>
      <p:pic>
        <p:nvPicPr>
          <p:cNvPr id="6146" name="Picture 2"/>
          <p:cNvPicPr>
            <a:picLocks noGrp="1" noChangeAspect="1" noChangeArrowheads="1"/>
          </p:cNvPicPr>
          <p:nvPr>
            <p:ph idx="1"/>
          </p:nvPr>
        </p:nvPicPr>
        <p:blipFill>
          <a:blip r:embed="rId2"/>
          <a:srcRect/>
          <a:stretch>
            <a:fillRect/>
          </a:stretch>
        </p:blipFill>
        <p:spPr bwMode="auto">
          <a:xfrm>
            <a:off x="-32" y="1714488"/>
            <a:ext cx="9217848" cy="5143536"/>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TotalTime>
  <Words>1052</Words>
  <Application>Microsoft Office PowerPoint</Application>
  <PresentationFormat>Apresentação na tela (4:3)</PresentationFormat>
  <Paragraphs>102</Paragraphs>
  <Slides>33</Slides>
  <Notes>1</Notes>
  <HiddenSlides>0</HiddenSlides>
  <MMClips>0</MMClips>
  <ScaleCrop>false</ScaleCrop>
  <HeadingPairs>
    <vt:vector size="4" baseType="variant">
      <vt:variant>
        <vt:lpstr>Tema</vt:lpstr>
      </vt:variant>
      <vt:variant>
        <vt:i4>1</vt:i4>
      </vt:variant>
      <vt:variant>
        <vt:lpstr>Títulos de slides</vt:lpstr>
      </vt:variant>
      <vt:variant>
        <vt:i4>33</vt:i4>
      </vt:variant>
    </vt:vector>
  </HeadingPairs>
  <TitlesOfParts>
    <vt:vector size="34" baseType="lpstr">
      <vt:lpstr>Tema do Office</vt:lpstr>
      <vt:lpstr>A demolição de imóveis históricos em Salvador e as medidas para a preservação do patrimônio histórico e artístico nacional.                       .  </vt:lpstr>
      <vt:lpstr>Articulação de Movimentos e Comunidades do Centro Antigo de Salvador</vt:lpstr>
      <vt:lpstr>O mote utilizado</vt:lpstr>
      <vt:lpstr>A Especulação Imobiliária</vt:lpstr>
      <vt:lpstr>Ladeira da Montanha</vt:lpstr>
      <vt:lpstr>Ladeira da Montanha</vt:lpstr>
      <vt:lpstr>Ladeira da Montanha</vt:lpstr>
      <vt:lpstr>Ladeira da Montanha</vt:lpstr>
      <vt:lpstr>Ladeira da Montanha</vt:lpstr>
      <vt:lpstr>Ladeira da Montanha</vt:lpstr>
      <vt:lpstr>Cartão Postal de Salvador em 1939 onde podemos observar o conjunto de casas da Ladeira da Montanha íntegro.</vt:lpstr>
      <vt:lpstr>Imagem anterior às demolições onde podemos observar as fachadas posteriores íntegras e a casa número 65 íntegra.  A partir das fachadas seria possível recompor a volumetria do conjunto.</vt:lpstr>
      <vt:lpstr>Foto: Luiz Antonio de Souza em 24/05/2015 após as demolições.</vt:lpstr>
      <vt:lpstr>Foto: Luiz Antonio de Souza em 24/05/2015. Detalhe da área demolida.</vt:lpstr>
      <vt:lpstr>Foto: Luiz Antonio de Souza em 21/06/2015. Prefeitura inicia ação de gramar a área onde haviam as casas. Os entulhos decorrentes das demolições foram empurrados encosta abaixo.                  . </vt:lpstr>
      <vt:lpstr>Foto:LuizAntonio de Souza em 21/06/2015. </vt:lpstr>
      <vt:lpstr>Obra totalmente irregular, sem nenhuma licença, sendo executada em área de proteção do IPHAN, descaracterizando a balaustrada original da rua. Foto: Tenille Bezerra em 12/07.                          . </vt:lpstr>
      <vt:lpstr>Artífices da Ladeira da Conceição da Praia</vt:lpstr>
      <vt:lpstr>Artífices da Ladeira da Conceição da Praia</vt:lpstr>
      <vt:lpstr>Ladeira da Preguiça</vt:lpstr>
      <vt:lpstr>Palhaçação Preguiça</vt:lpstr>
      <vt:lpstr>Lista dos imóveis onde teve notificação da Codesal </vt:lpstr>
      <vt:lpstr>Ladeira da Preguiça</vt:lpstr>
      <vt:lpstr>Gamboa de Baixo</vt:lpstr>
      <vt:lpstr>Gamboa de Baixo</vt:lpstr>
      <vt:lpstr>Bairro 2 de Julho </vt:lpstr>
      <vt:lpstr>CLOC MARINA REDIDENCIAL</vt:lpstr>
      <vt:lpstr>O Caso La Vuee</vt:lpstr>
      <vt:lpstr>O Caso La Vuee</vt:lpstr>
      <vt:lpstr>Não há novidade nas nossas pautas!</vt:lpstr>
      <vt:lpstr>Relembrando Nossas Pautas</vt:lpstr>
      <vt:lpstr>Relembrando Nossas Pautas</vt:lpstr>
      <vt:lpstr>Relembrando Nossas Pautas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demolição de imóveis históricos em Salvador e as medidas para a preservação do patrimônio histórico e artístico nacional.                       .</dc:title>
  <dc:creator>Dell</dc:creator>
  <cp:lastModifiedBy>Dell</cp:lastModifiedBy>
  <cp:revision>19</cp:revision>
  <dcterms:created xsi:type="dcterms:W3CDTF">2015-09-24T06:48:45Z</dcterms:created>
  <dcterms:modified xsi:type="dcterms:W3CDTF">2015-09-24T12:49:05Z</dcterms:modified>
</cp:coreProperties>
</file>