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92" r:id="rId2"/>
    <p:sldId id="280" r:id="rId3"/>
    <p:sldId id="263" r:id="rId4"/>
    <p:sldId id="285" r:id="rId5"/>
    <p:sldId id="265" r:id="rId6"/>
    <p:sldId id="268" r:id="rId7"/>
    <p:sldId id="270" r:id="rId8"/>
    <p:sldId id="271" r:id="rId9"/>
    <p:sldId id="275" r:id="rId10"/>
    <p:sldId id="300" r:id="rId11"/>
    <p:sldId id="301" r:id="rId12"/>
    <p:sldId id="286" r:id="rId13"/>
    <p:sldId id="281" r:id="rId14"/>
    <p:sldId id="283" r:id="rId15"/>
    <p:sldId id="282" r:id="rId16"/>
    <p:sldId id="287" r:id="rId17"/>
    <p:sldId id="288" r:id="rId18"/>
    <p:sldId id="289" r:id="rId19"/>
    <p:sldId id="260" r:id="rId20"/>
    <p:sldId id="296" r:id="rId21"/>
    <p:sldId id="297" r:id="rId22"/>
    <p:sldId id="299" r:id="rId23"/>
    <p:sldId id="302" r:id="rId24"/>
    <p:sldId id="256" r:id="rId25"/>
    <p:sldId id="257" r:id="rId26"/>
    <p:sldId id="295" r:id="rId27"/>
    <p:sldId id="298" r:id="rId28"/>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8112" autoAdjust="0"/>
    <p:restoredTop sz="94660"/>
  </p:normalViewPr>
  <p:slideViewPr>
    <p:cSldViewPr>
      <p:cViewPr varScale="1">
        <p:scale>
          <a:sx n="74" d="100"/>
          <a:sy n="74" d="100"/>
        </p:scale>
        <p:origin x="-1890" y="-66"/>
      </p:cViewPr>
      <p:guideLst>
        <p:guide orient="horz" pos="2160"/>
        <p:guide pos="2880"/>
      </p:guideLst>
    </p:cSldViewPr>
  </p:slideViewPr>
  <p:notesTextViewPr>
    <p:cViewPr>
      <p:scale>
        <a:sx n="400" d="100"/>
        <a:sy n="400" d="100"/>
      </p:scale>
      <p:origin x="0" y="0"/>
    </p:cViewPr>
  </p:notesTextViewPr>
  <p:sorterViewPr>
    <p:cViewPr>
      <p:scale>
        <a:sx n="100" d="100"/>
        <a:sy n="100" d="100"/>
      </p:scale>
      <p:origin x="0" y="444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BF4BEA-8B5E-4CBD-926B-2CB12534CD10}" type="datetimeFigureOut">
              <a:rPr lang="pt-BR" smtClean="0"/>
              <a:t>23/09/2015</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B51205-318B-48C6-B99C-823CADE5E281}" type="slidenum">
              <a:rPr lang="pt-BR" smtClean="0"/>
              <a:t>‹nº›</a:t>
            </a:fld>
            <a:endParaRPr lang="pt-BR"/>
          </a:p>
        </p:txBody>
      </p:sp>
    </p:spTree>
    <p:extLst>
      <p:ext uri="{BB962C8B-B14F-4D97-AF65-F5344CB8AC3E}">
        <p14:creationId xmlns:p14="http://schemas.microsoft.com/office/powerpoint/2010/main" val="4132072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000" dirty="0" smtClean="0">
                <a:latin typeface="Arial" panose="020B0604020202020204" pitchFamily="34" charset="0"/>
                <a:cs typeface="Arial" panose="020B0604020202020204" pitchFamily="34" charset="0"/>
              </a:rPr>
              <a:t>Foto cartão portal</a:t>
            </a:r>
            <a:endParaRPr lang="pt-BR" sz="1000"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10"/>
          </p:nvPr>
        </p:nvSpPr>
        <p:spPr/>
        <p:txBody>
          <a:bodyPr/>
          <a:lstStyle/>
          <a:p>
            <a:fld id="{D3B51205-318B-48C6-B99C-823CADE5E281}" type="slidenum">
              <a:rPr lang="pt-BR" smtClean="0"/>
              <a:t>2</a:t>
            </a:fld>
            <a:endParaRPr lang="pt-BR" dirty="0"/>
          </a:p>
        </p:txBody>
      </p:sp>
    </p:spTree>
    <p:extLst>
      <p:ext uri="{BB962C8B-B14F-4D97-AF65-F5344CB8AC3E}">
        <p14:creationId xmlns:p14="http://schemas.microsoft.com/office/powerpoint/2010/main" val="2106480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TV GLOBO BOM DIA BRASIL</a:t>
            </a:r>
            <a:endParaRPr lang="pt-BR" dirty="0"/>
          </a:p>
        </p:txBody>
      </p:sp>
      <p:sp>
        <p:nvSpPr>
          <p:cNvPr id="4" name="Espaço Reservado para Número de Slide 3"/>
          <p:cNvSpPr>
            <a:spLocks noGrp="1"/>
          </p:cNvSpPr>
          <p:nvPr>
            <p:ph type="sldNum" sz="quarter" idx="10"/>
          </p:nvPr>
        </p:nvSpPr>
        <p:spPr/>
        <p:txBody>
          <a:bodyPr/>
          <a:lstStyle/>
          <a:p>
            <a:fld id="{D3B51205-318B-48C6-B99C-823CADE5E281}" type="slidenum">
              <a:rPr lang="pt-BR" smtClean="0"/>
              <a:t>27</a:t>
            </a:fld>
            <a:endParaRPr lang="pt-BR"/>
          </a:p>
        </p:txBody>
      </p:sp>
    </p:spTree>
    <p:extLst>
      <p:ext uri="{BB962C8B-B14F-4D97-AF65-F5344CB8AC3E}">
        <p14:creationId xmlns:p14="http://schemas.microsoft.com/office/powerpoint/2010/main" val="3416903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BR" sz="1000" dirty="0" smtClean="0">
                <a:latin typeface="Arial" panose="020B0604020202020204" pitchFamily="34" charset="0"/>
                <a:cs typeface="Arial" panose="020B0604020202020204" pitchFamily="34" charset="0"/>
              </a:rPr>
              <a:t>Salvador,</a:t>
            </a:r>
            <a:r>
              <a:rPr lang="pt-BR" sz="1000" baseline="0" dirty="0" smtClean="0">
                <a:latin typeface="Arial" panose="020B0604020202020204" pitchFamily="34" charset="0"/>
                <a:cs typeface="Arial" panose="020B0604020202020204" pitchFamily="34" charset="0"/>
              </a:rPr>
              <a:t> 1931</a:t>
            </a:r>
            <a:endParaRPr lang="pt-BR" sz="1000" dirty="0" smtClean="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10"/>
          </p:nvPr>
        </p:nvSpPr>
        <p:spPr/>
        <p:txBody>
          <a:bodyPr/>
          <a:lstStyle/>
          <a:p>
            <a:fld id="{D3B51205-318B-48C6-B99C-823CADE5E281}" type="slidenum">
              <a:rPr lang="pt-BR" smtClean="0"/>
              <a:t>3</a:t>
            </a:fld>
            <a:endParaRPr lang="pt-BR"/>
          </a:p>
        </p:txBody>
      </p:sp>
    </p:spTree>
    <p:extLst>
      <p:ext uri="{BB962C8B-B14F-4D97-AF65-F5344CB8AC3E}">
        <p14:creationId xmlns:p14="http://schemas.microsoft.com/office/powerpoint/2010/main" val="1757403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3B51205-318B-48C6-B99C-823CADE5E281}" type="slidenum">
              <a:rPr lang="pt-BR" smtClean="0"/>
              <a:t>4</a:t>
            </a:fld>
            <a:endParaRPr lang="pt-BR"/>
          </a:p>
        </p:txBody>
      </p:sp>
    </p:spTree>
    <p:extLst>
      <p:ext uri="{BB962C8B-B14F-4D97-AF65-F5344CB8AC3E}">
        <p14:creationId xmlns:p14="http://schemas.microsoft.com/office/powerpoint/2010/main" val="4129558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Área das </a:t>
            </a:r>
            <a:r>
              <a:rPr lang="pt-BR" dirty="0" err="1" smtClean="0"/>
              <a:t>demol~ções</a:t>
            </a:r>
            <a:endParaRPr lang="pt-BR" dirty="0"/>
          </a:p>
        </p:txBody>
      </p:sp>
      <p:sp>
        <p:nvSpPr>
          <p:cNvPr id="4" name="Espaço Reservado para Número de Slide 3"/>
          <p:cNvSpPr>
            <a:spLocks noGrp="1"/>
          </p:cNvSpPr>
          <p:nvPr>
            <p:ph type="sldNum" sz="quarter" idx="10"/>
          </p:nvPr>
        </p:nvSpPr>
        <p:spPr/>
        <p:txBody>
          <a:bodyPr/>
          <a:lstStyle/>
          <a:p>
            <a:fld id="{D3B51205-318B-48C6-B99C-823CADE5E281}" type="slidenum">
              <a:rPr lang="pt-BR" smtClean="0"/>
              <a:t>5</a:t>
            </a:fld>
            <a:endParaRPr lang="pt-BR"/>
          </a:p>
        </p:txBody>
      </p:sp>
    </p:spTree>
    <p:extLst>
      <p:ext uri="{BB962C8B-B14F-4D97-AF65-F5344CB8AC3E}">
        <p14:creationId xmlns:p14="http://schemas.microsoft.com/office/powerpoint/2010/main" val="2184108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Área das demolições lonas de escoramento do terreno</a:t>
            </a:r>
            <a:endParaRPr lang="pt-BR" dirty="0"/>
          </a:p>
        </p:txBody>
      </p:sp>
      <p:sp>
        <p:nvSpPr>
          <p:cNvPr id="4" name="Espaço Reservado para Número de Slide 3"/>
          <p:cNvSpPr>
            <a:spLocks noGrp="1"/>
          </p:cNvSpPr>
          <p:nvPr>
            <p:ph type="sldNum" sz="quarter" idx="10"/>
          </p:nvPr>
        </p:nvSpPr>
        <p:spPr/>
        <p:txBody>
          <a:bodyPr/>
          <a:lstStyle/>
          <a:p>
            <a:fld id="{D3B51205-318B-48C6-B99C-823CADE5E281}" type="slidenum">
              <a:rPr lang="pt-BR" smtClean="0"/>
              <a:t>6</a:t>
            </a:fld>
            <a:endParaRPr lang="pt-BR"/>
          </a:p>
        </p:txBody>
      </p:sp>
    </p:spTree>
    <p:extLst>
      <p:ext uri="{BB962C8B-B14F-4D97-AF65-F5344CB8AC3E}">
        <p14:creationId xmlns:p14="http://schemas.microsoft.com/office/powerpoint/2010/main" val="1313122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Estado de </a:t>
            </a:r>
            <a:r>
              <a:rPr lang="en-US" dirty="0" err="1" smtClean="0"/>
              <a:t>arruinamento</a:t>
            </a:r>
            <a:r>
              <a:rPr lang="en-US" dirty="0" smtClean="0"/>
              <a:t> das </a:t>
            </a:r>
            <a:r>
              <a:rPr lang="en-US" dirty="0" err="1" smtClean="0"/>
              <a:t>edificações</a:t>
            </a:r>
            <a:r>
              <a:rPr lang="en-US" dirty="0" smtClean="0"/>
              <a:t> </a:t>
            </a:r>
            <a:r>
              <a:rPr lang="en-US" dirty="0" err="1" smtClean="0"/>
              <a:t>visto</a:t>
            </a:r>
            <a:r>
              <a:rPr lang="en-US" dirty="0" smtClean="0"/>
              <a:t> de </a:t>
            </a:r>
            <a:r>
              <a:rPr lang="en-US" dirty="0" err="1" smtClean="0"/>
              <a:t>cima</a:t>
            </a:r>
            <a:endParaRPr lang="en-US" dirty="0"/>
          </a:p>
        </p:txBody>
      </p:sp>
      <p:sp>
        <p:nvSpPr>
          <p:cNvPr id="4" name="Slide Number Placeholder 3"/>
          <p:cNvSpPr>
            <a:spLocks noGrp="1"/>
          </p:cNvSpPr>
          <p:nvPr>
            <p:ph type="sldNum" sz="quarter" idx="10"/>
          </p:nvPr>
        </p:nvSpPr>
        <p:spPr/>
        <p:txBody>
          <a:bodyPr/>
          <a:lstStyle/>
          <a:p>
            <a:fld id="{68C07D82-308E-FC44-AC59-D45C481B7F55}" type="slidenum">
              <a:rPr lang="en-US" smtClean="0"/>
              <a:t>7</a:t>
            </a:fld>
            <a:endParaRPr lang="en-US"/>
          </a:p>
        </p:txBody>
      </p:sp>
    </p:spTree>
    <p:extLst>
      <p:ext uri="{BB962C8B-B14F-4D97-AF65-F5344CB8AC3E}">
        <p14:creationId xmlns:p14="http://schemas.microsoft.com/office/powerpoint/2010/main" val="4231074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Fotos CAU-BA</a:t>
            </a:r>
            <a:endParaRPr lang="pt-BR" dirty="0"/>
          </a:p>
        </p:txBody>
      </p:sp>
      <p:sp>
        <p:nvSpPr>
          <p:cNvPr id="4" name="Espaço Reservado para Número de Slide 3"/>
          <p:cNvSpPr>
            <a:spLocks noGrp="1"/>
          </p:cNvSpPr>
          <p:nvPr>
            <p:ph type="sldNum" sz="quarter" idx="10"/>
          </p:nvPr>
        </p:nvSpPr>
        <p:spPr/>
        <p:txBody>
          <a:bodyPr/>
          <a:lstStyle/>
          <a:p>
            <a:fld id="{D3B51205-318B-48C6-B99C-823CADE5E281}" type="slidenum">
              <a:rPr lang="pt-BR" smtClean="0"/>
              <a:t>10</a:t>
            </a:fld>
            <a:endParaRPr lang="pt-BR"/>
          </a:p>
        </p:txBody>
      </p:sp>
    </p:spTree>
    <p:extLst>
      <p:ext uri="{BB962C8B-B14F-4D97-AF65-F5344CB8AC3E}">
        <p14:creationId xmlns:p14="http://schemas.microsoft.com/office/powerpoint/2010/main" val="3088999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3B51205-318B-48C6-B99C-823CADE5E281}" type="slidenum">
              <a:rPr lang="pt-BR" smtClean="0"/>
              <a:t>21</a:t>
            </a:fld>
            <a:endParaRPr lang="pt-BR"/>
          </a:p>
        </p:txBody>
      </p:sp>
    </p:spTree>
    <p:extLst>
      <p:ext uri="{BB962C8B-B14F-4D97-AF65-F5344CB8AC3E}">
        <p14:creationId xmlns:p14="http://schemas.microsoft.com/office/powerpoint/2010/main" val="3169782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3B51205-318B-48C6-B99C-823CADE5E281}" type="slidenum">
              <a:rPr lang="pt-BR" smtClean="0"/>
              <a:t>26</a:t>
            </a:fld>
            <a:endParaRPr lang="pt-BR"/>
          </a:p>
        </p:txBody>
      </p:sp>
    </p:spTree>
    <p:extLst>
      <p:ext uri="{BB962C8B-B14F-4D97-AF65-F5344CB8AC3E}">
        <p14:creationId xmlns:p14="http://schemas.microsoft.com/office/powerpoint/2010/main" val="637062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5B5AD529-F343-4BFA-AFCA-FD0117461BA4}" type="datetimeFigureOut">
              <a:rPr lang="pt-BR" smtClean="0"/>
              <a:t>23/09/2015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5D4985E-AF09-4C92-B170-6B31EB4A8184}" type="slidenum">
              <a:rPr lang="pt-BR" smtClean="0"/>
              <a:t>‹nº›</a:t>
            </a:fld>
            <a:endParaRPr lang="pt-BR"/>
          </a:p>
        </p:txBody>
      </p:sp>
    </p:spTree>
    <p:extLst>
      <p:ext uri="{BB962C8B-B14F-4D97-AF65-F5344CB8AC3E}">
        <p14:creationId xmlns:p14="http://schemas.microsoft.com/office/powerpoint/2010/main" val="806624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5B5AD529-F343-4BFA-AFCA-FD0117461BA4}" type="datetimeFigureOut">
              <a:rPr lang="pt-BR" smtClean="0"/>
              <a:t>23/09/2015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5D4985E-AF09-4C92-B170-6B31EB4A8184}" type="slidenum">
              <a:rPr lang="pt-BR" smtClean="0"/>
              <a:t>‹nº›</a:t>
            </a:fld>
            <a:endParaRPr lang="pt-BR"/>
          </a:p>
        </p:txBody>
      </p:sp>
    </p:spTree>
    <p:extLst>
      <p:ext uri="{BB962C8B-B14F-4D97-AF65-F5344CB8AC3E}">
        <p14:creationId xmlns:p14="http://schemas.microsoft.com/office/powerpoint/2010/main" val="1170272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5B5AD529-F343-4BFA-AFCA-FD0117461BA4}" type="datetimeFigureOut">
              <a:rPr lang="pt-BR" smtClean="0"/>
              <a:t>23/09/2015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5D4985E-AF09-4C92-B170-6B31EB4A8184}" type="slidenum">
              <a:rPr lang="pt-BR" smtClean="0"/>
              <a:t>‹nº›</a:t>
            </a:fld>
            <a:endParaRPr lang="pt-BR"/>
          </a:p>
        </p:txBody>
      </p:sp>
    </p:spTree>
    <p:extLst>
      <p:ext uri="{BB962C8B-B14F-4D97-AF65-F5344CB8AC3E}">
        <p14:creationId xmlns:p14="http://schemas.microsoft.com/office/powerpoint/2010/main" val="956930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5B5AD529-F343-4BFA-AFCA-FD0117461BA4}" type="datetimeFigureOut">
              <a:rPr lang="pt-BR" smtClean="0"/>
              <a:t>23/09/2015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5D4985E-AF09-4C92-B170-6B31EB4A8184}" type="slidenum">
              <a:rPr lang="pt-BR" smtClean="0"/>
              <a:t>‹nº›</a:t>
            </a:fld>
            <a:endParaRPr lang="pt-BR"/>
          </a:p>
        </p:txBody>
      </p:sp>
    </p:spTree>
    <p:extLst>
      <p:ext uri="{BB962C8B-B14F-4D97-AF65-F5344CB8AC3E}">
        <p14:creationId xmlns:p14="http://schemas.microsoft.com/office/powerpoint/2010/main" val="744939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5B5AD529-F343-4BFA-AFCA-FD0117461BA4}" type="datetimeFigureOut">
              <a:rPr lang="pt-BR" smtClean="0"/>
              <a:t>23/09/2015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5D4985E-AF09-4C92-B170-6B31EB4A8184}" type="slidenum">
              <a:rPr lang="pt-BR" smtClean="0"/>
              <a:t>‹nº›</a:t>
            </a:fld>
            <a:endParaRPr lang="pt-BR"/>
          </a:p>
        </p:txBody>
      </p:sp>
    </p:spTree>
    <p:extLst>
      <p:ext uri="{BB962C8B-B14F-4D97-AF65-F5344CB8AC3E}">
        <p14:creationId xmlns:p14="http://schemas.microsoft.com/office/powerpoint/2010/main" val="2461032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5B5AD529-F343-4BFA-AFCA-FD0117461BA4}" type="datetimeFigureOut">
              <a:rPr lang="pt-BR" smtClean="0"/>
              <a:t>23/09/2015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5D4985E-AF09-4C92-B170-6B31EB4A8184}" type="slidenum">
              <a:rPr lang="pt-BR" smtClean="0"/>
              <a:t>‹nº›</a:t>
            </a:fld>
            <a:endParaRPr lang="pt-BR"/>
          </a:p>
        </p:txBody>
      </p:sp>
    </p:spTree>
    <p:extLst>
      <p:ext uri="{BB962C8B-B14F-4D97-AF65-F5344CB8AC3E}">
        <p14:creationId xmlns:p14="http://schemas.microsoft.com/office/powerpoint/2010/main" val="1592926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5B5AD529-F343-4BFA-AFCA-FD0117461BA4}" type="datetimeFigureOut">
              <a:rPr lang="pt-BR" smtClean="0"/>
              <a:t>23/09/2015</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B5D4985E-AF09-4C92-B170-6B31EB4A8184}" type="slidenum">
              <a:rPr lang="pt-BR" smtClean="0"/>
              <a:t>‹nº›</a:t>
            </a:fld>
            <a:endParaRPr lang="pt-BR"/>
          </a:p>
        </p:txBody>
      </p:sp>
    </p:spTree>
    <p:extLst>
      <p:ext uri="{BB962C8B-B14F-4D97-AF65-F5344CB8AC3E}">
        <p14:creationId xmlns:p14="http://schemas.microsoft.com/office/powerpoint/2010/main" val="156166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5B5AD529-F343-4BFA-AFCA-FD0117461BA4}" type="datetimeFigureOut">
              <a:rPr lang="pt-BR" smtClean="0"/>
              <a:t>23/09/2015</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B5D4985E-AF09-4C92-B170-6B31EB4A8184}" type="slidenum">
              <a:rPr lang="pt-BR" smtClean="0"/>
              <a:t>‹nº›</a:t>
            </a:fld>
            <a:endParaRPr lang="pt-BR"/>
          </a:p>
        </p:txBody>
      </p:sp>
    </p:spTree>
    <p:extLst>
      <p:ext uri="{BB962C8B-B14F-4D97-AF65-F5344CB8AC3E}">
        <p14:creationId xmlns:p14="http://schemas.microsoft.com/office/powerpoint/2010/main" val="2662873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5B5AD529-F343-4BFA-AFCA-FD0117461BA4}" type="datetimeFigureOut">
              <a:rPr lang="pt-BR" smtClean="0"/>
              <a:t>23/09/2015</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B5D4985E-AF09-4C92-B170-6B31EB4A8184}" type="slidenum">
              <a:rPr lang="pt-BR" smtClean="0"/>
              <a:t>‹nº›</a:t>
            </a:fld>
            <a:endParaRPr lang="pt-BR"/>
          </a:p>
        </p:txBody>
      </p:sp>
    </p:spTree>
    <p:extLst>
      <p:ext uri="{BB962C8B-B14F-4D97-AF65-F5344CB8AC3E}">
        <p14:creationId xmlns:p14="http://schemas.microsoft.com/office/powerpoint/2010/main" val="1183475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5B5AD529-F343-4BFA-AFCA-FD0117461BA4}" type="datetimeFigureOut">
              <a:rPr lang="pt-BR" smtClean="0"/>
              <a:t>23/09/2015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5D4985E-AF09-4C92-B170-6B31EB4A8184}" type="slidenum">
              <a:rPr lang="pt-BR" smtClean="0"/>
              <a:t>‹nº›</a:t>
            </a:fld>
            <a:endParaRPr lang="pt-BR"/>
          </a:p>
        </p:txBody>
      </p:sp>
    </p:spTree>
    <p:extLst>
      <p:ext uri="{BB962C8B-B14F-4D97-AF65-F5344CB8AC3E}">
        <p14:creationId xmlns:p14="http://schemas.microsoft.com/office/powerpoint/2010/main" val="1219452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5B5AD529-F343-4BFA-AFCA-FD0117461BA4}" type="datetimeFigureOut">
              <a:rPr lang="pt-BR" smtClean="0"/>
              <a:t>23/09/2015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5D4985E-AF09-4C92-B170-6B31EB4A8184}" type="slidenum">
              <a:rPr lang="pt-BR" smtClean="0"/>
              <a:t>‹nº›</a:t>
            </a:fld>
            <a:endParaRPr lang="pt-BR"/>
          </a:p>
        </p:txBody>
      </p:sp>
    </p:spTree>
    <p:extLst>
      <p:ext uri="{BB962C8B-B14F-4D97-AF65-F5344CB8AC3E}">
        <p14:creationId xmlns:p14="http://schemas.microsoft.com/office/powerpoint/2010/main" val="3361492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5AD529-F343-4BFA-AFCA-FD0117461BA4}" type="datetimeFigureOut">
              <a:rPr lang="pt-BR" smtClean="0"/>
              <a:t>23/09/2015</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D4985E-AF09-4C92-B170-6B31EB4A8184}" type="slidenum">
              <a:rPr lang="pt-BR" smtClean="0"/>
              <a:t>‹nº›</a:t>
            </a:fld>
            <a:endParaRPr lang="pt-BR"/>
          </a:p>
        </p:txBody>
      </p:sp>
    </p:spTree>
    <p:extLst>
      <p:ext uri="{BB962C8B-B14F-4D97-AF65-F5344CB8AC3E}">
        <p14:creationId xmlns:p14="http://schemas.microsoft.com/office/powerpoint/2010/main" val="618441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IAB\LOGO IAB-BA (GRANDE)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742237"/>
            <a:ext cx="8928992" cy="2726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6006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1935" y="2780928"/>
            <a:ext cx="3314031" cy="4113448"/>
          </a:xfrm>
          <a:prstGeom prst="rect">
            <a:avLst/>
          </a:prstGeom>
        </p:spPr>
      </p:pic>
      <p:pic>
        <p:nvPicPr>
          <p:cNvPr id="4" name="Imagem 3"/>
          <p:cNvPicPr>
            <a:picLocks noChangeAspect="1"/>
          </p:cNvPicPr>
          <p:nvPr/>
        </p:nvPicPr>
        <p:blipFill rotWithShape="1">
          <a:blip r:embed="rId4" cstate="print">
            <a:extLst>
              <a:ext uri="{28A0092B-C50C-407E-A947-70E740481C1C}">
                <a14:useLocalDpi xmlns:a14="http://schemas.microsoft.com/office/drawing/2010/main" val="0"/>
              </a:ext>
            </a:extLst>
          </a:blip>
          <a:srcRect r="23885"/>
          <a:stretch/>
        </p:blipFill>
        <p:spPr>
          <a:xfrm>
            <a:off x="16355" y="2852936"/>
            <a:ext cx="2791933" cy="4005064"/>
          </a:xfrm>
          <a:prstGeom prst="rect">
            <a:avLst/>
          </a:prstGeom>
        </p:spPr>
      </p:pic>
      <p:pic>
        <p:nvPicPr>
          <p:cNvPr id="5" name="Imagem 4"/>
          <p:cNvPicPr>
            <a:picLocks noChangeAspect="1"/>
          </p:cNvPicPr>
          <p:nvPr/>
        </p:nvPicPr>
        <p:blipFill rotWithShape="1">
          <a:blip r:embed="rId5" cstate="print">
            <a:extLst>
              <a:ext uri="{28A0092B-C50C-407E-A947-70E740481C1C}">
                <a14:useLocalDpi xmlns:a14="http://schemas.microsoft.com/office/drawing/2010/main" val="0"/>
              </a:ext>
            </a:extLst>
          </a:blip>
          <a:srcRect r="11478"/>
          <a:stretch/>
        </p:blipFill>
        <p:spPr>
          <a:xfrm>
            <a:off x="2850709" y="2852936"/>
            <a:ext cx="3022314" cy="3995462"/>
          </a:xfrm>
          <a:prstGeom prst="rect">
            <a:avLst/>
          </a:prstGeom>
        </p:spPr>
      </p:pic>
      <p:sp>
        <p:nvSpPr>
          <p:cNvPr id="6" name="Retângulo 5"/>
          <p:cNvSpPr/>
          <p:nvPr/>
        </p:nvSpPr>
        <p:spPr>
          <a:xfrm>
            <a:off x="5004048" y="227355"/>
            <a:ext cx="3528392" cy="707886"/>
          </a:xfrm>
          <a:prstGeom prst="rect">
            <a:avLst/>
          </a:prstGeom>
        </p:spPr>
        <p:txBody>
          <a:bodyPr wrap="square">
            <a:spAutoFit/>
          </a:bodyPr>
          <a:lstStyle/>
          <a:p>
            <a:r>
              <a:rPr lang="pt-BR" sz="2000" b="1" dirty="0">
                <a:solidFill>
                  <a:srgbClr val="FF0000"/>
                </a:solidFill>
                <a:latin typeface="Arial" panose="020B0604020202020204" pitchFamily="34" charset="0"/>
                <a:cs typeface="Arial" panose="020B0604020202020204" pitchFamily="34" charset="0"/>
              </a:rPr>
              <a:t>O escoramento </a:t>
            </a:r>
            <a:r>
              <a:rPr lang="pt-BR" sz="2000" b="1" dirty="0" smtClean="0">
                <a:solidFill>
                  <a:srgbClr val="FF0000"/>
                </a:solidFill>
                <a:latin typeface="Arial" panose="020B0604020202020204" pitchFamily="34" charset="0"/>
                <a:cs typeface="Arial" panose="020B0604020202020204" pitchFamily="34" charset="0"/>
              </a:rPr>
              <a:t>como</a:t>
            </a:r>
          </a:p>
          <a:p>
            <a:r>
              <a:rPr lang="pt-BR" sz="2000" b="1" dirty="0" smtClean="0">
                <a:solidFill>
                  <a:srgbClr val="FF0000"/>
                </a:solidFill>
                <a:latin typeface="Arial" panose="020B0604020202020204" pitchFamily="34" charset="0"/>
                <a:cs typeface="Arial" panose="020B0604020202020204" pitchFamily="34" charset="0"/>
              </a:rPr>
              <a:t>politica </a:t>
            </a:r>
            <a:r>
              <a:rPr lang="pt-BR" sz="2000" b="1" dirty="0">
                <a:solidFill>
                  <a:srgbClr val="FF0000"/>
                </a:solidFill>
                <a:latin typeface="Arial" panose="020B0604020202020204" pitchFamily="34" charset="0"/>
                <a:cs typeface="Arial" panose="020B0604020202020204" pitchFamily="34" charset="0"/>
              </a:rPr>
              <a:t>de preservação</a:t>
            </a:r>
          </a:p>
        </p:txBody>
      </p:sp>
      <p:pic>
        <p:nvPicPr>
          <p:cNvPr id="7" name="Imagem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1442"/>
            <a:ext cx="3923929" cy="2782370"/>
          </a:xfrm>
          <a:prstGeom prst="rect">
            <a:avLst/>
          </a:prstGeom>
        </p:spPr>
      </p:pic>
      <p:sp>
        <p:nvSpPr>
          <p:cNvPr id="8" name="Retângulo 7"/>
          <p:cNvSpPr/>
          <p:nvPr/>
        </p:nvSpPr>
        <p:spPr>
          <a:xfrm>
            <a:off x="4067944" y="2503929"/>
            <a:ext cx="1192955" cy="276999"/>
          </a:xfrm>
          <a:prstGeom prst="rect">
            <a:avLst/>
          </a:prstGeom>
        </p:spPr>
        <p:txBody>
          <a:bodyPr wrap="none">
            <a:spAutoFit/>
          </a:bodyPr>
          <a:lstStyle/>
          <a:p>
            <a:r>
              <a:rPr lang="pt-BR" sz="1200" dirty="0">
                <a:latin typeface="Arial" panose="020B0604020202020204" pitchFamily="34" charset="0"/>
                <a:cs typeface="Arial" panose="020B0604020202020204" pitchFamily="34" charset="0"/>
              </a:rPr>
              <a:t>Fotos CAU-BA</a:t>
            </a:r>
          </a:p>
        </p:txBody>
      </p:sp>
    </p:spTree>
    <p:extLst>
      <p:ext uri="{BB962C8B-B14F-4D97-AF65-F5344CB8AC3E}">
        <p14:creationId xmlns:p14="http://schemas.microsoft.com/office/powerpoint/2010/main" val="31772230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rotWithShape="1">
          <a:blip r:embed="rId2" cstate="print">
            <a:extLst>
              <a:ext uri="{28A0092B-C50C-407E-A947-70E740481C1C}">
                <a14:useLocalDpi xmlns:a14="http://schemas.microsoft.com/office/drawing/2010/main" val="0"/>
              </a:ext>
            </a:extLst>
          </a:blip>
          <a:srcRect l="5361"/>
          <a:stretch/>
        </p:blipFill>
        <p:spPr>
          <a:xfrm>
            <a:off x="0" y="0"/>
            <a:ext cx="4457868" cy="6894091"/>
          </a:xfrm>
          <a:prstGeom prst="rect">
            <a:avLst/>
          </a:prstGeom>
        </p:spPr>
      </p:pic>
      <p:pic>
        <p:nvPicPr>
          <p:cNvPr id="4" name="Imagem 3"/>
          <p:cNvPicPr>
            <a:picLocks noChangeAspect="1"/>
          </p:cNvPicPr>
          <p:nvPr/>
        </p:nvPicPr>
        <p:blipFill rotWithShape="1">
          <a:blip r:embed="rId3" cstate="print">
            <a:extLst>
              <a:ext uri="{28A0092B-C50C-407E-A947-70E740481C1C}">
                <a14:useLocalDpi xmlns:a14="http://schemas.microsoft.com/office/drawing/2010/main" val="0"/>
              </a:ext>
            </a:extLst>
          </a:blip>
          <a:srcRect r="5882"/>
          <a:stretch/>
        </p:blipFill>
        <p:spPr>
          <a:xfrm>
            <a:off x="4608002" y="18841"/>
            <a:ext cx="4535998" cy="6895398"/>
          </a:xfrm>
          <a:prstGeom prst="rect">
            <a:avLst/>
          </a:prstGeom>
        </p:spPr>
      </p:pic>
      <p:sp>
        <p:nvSpPr>
          <p:cNvPr id="5" name="Retângulo 4"/>
          <p:cNvSpPr/>
          <p:nvPr/>
        </p:nvSpPr>
        <p:spPr>
          <a:xfrm>
            <a:off x="4634348" y="6175294"/>
            <a:ext cx="4572000" cy="646331"/>
          </a:xfrm>
          <a:prstGeom prst="rect">
            <a:avLst/>
          </a:prstGeom>
        </p:spPr>
        <p:txBody>
          <a:bodyPr>
            <a:spAutoFit/>
          </a:bodyPr>
          <a:lstStyle/>
          <a:p>
            <a:r>
              <a:rPr lang="pt-BR" b="1" dirty="0">
                <a:solidFill>
                  <a:srgbClr val="FF0000"/>
                </a:solidFill>
                <a:latin typeface="Arial" panose="020B0604020202020204" pitchFamily="34" charset="0"/>
                <a:cs typeface="Arial" panose="020B0604020202020204" pitchFamily="34" charset="0"/>
              </a:rPr>
              <a:t>O escoramento como</a:t>
            </a:r>
          </a:p>
          <a:p>
            <a:r>
              <a:rPr lang="pt-BR" b="1" dirty="0">
                <a:solidFill>
                  <a:srgbClr val="FF0000"/>
                </a:solidFill>
                <a:latin typeface="Arial" panose="020B0604020202020204" pitchFamily="34" charset="0"/>
                <a:cs typeface="Arial" panose="020B0604020202020204" pitchFamily="34" charset="0"/>
              </a:rPr>
              <a:t>politica de preservação</a:t>
            </a:r>
          </a:p>
        </p:txBody>
      </p:sp>
    </p:spTree>
    <p:extLst>
      <p:ext uri="{BB962C8B-B14F-4D97-AF65-F5344CB8AC3E}">
        <p14:creationId xmlns:p14="http://schemas.microsoft.com/office/powerpoint/2010/main" val="2783575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23888" y="1901731"/>
            <a:ext cx="8424936" cy="1323439"/>
          </a:xfrm>
          <a:prstGeom prst="rect">
            <a:avLst/>
          </a:prstGeom>
        </p:spPr>
        <p:txBody>
          <a:bodyPr wrap="square">
            <a:spAutoFit/>
          </a:bodyPr>
          <a:lstStyle/>
          <a:p>
            <a:pPr algn="just"/>
            <a:r>
              <a:rPr lang="pt-BR" sz="1600" dirty="0" smtClean="0"/>
              <a:t>Na </a:t>
            </a:r>
            <a:r>
              <a:rPr lang="pt-BR" sz="1600" dirty="0"/>
              <a:t>visita realizada ao local, pode-se observar que ocorreu o desabamento da contenção existente, caindo sobre casas na parte inferior, com uma vítima </a:t>
            </a:r>
            <a:r>
              <a:rPr lang="pt-BR" sz="1600" dirty="0" smtClean="0"/>
              <a:t>fatal </a:t>
            </a:r>
          </a:p>
          <a:p>
            <a:pPr algn="just"/>
            <a:r>
              <a:rPr lang="pt-BR" sz="1600" dirty="0" smtClean="0"/>
              <a:t>Aparentemente</a:t>
            </a:r>
            <a:r>
              <a:rPr lang="pt-BR" sz="1600" dirty="0"/>
              <a:t>, ocorreu o desabamento da parte superior da contenção, sendo o material contido por aterro sem controle, </a:t>
            </a:r>
            <a:r>
              <a:rPr lang="pt-BR" sz="1600" dirty="0" smtClean="0"/>
              <a:t>pela </a:t>
            </a:r>
            <a:r>
              <a:rPr lang="pt-BR" sz="1600" dirty="0"/>
              <a:t>massa rompida e parte remanescente da contenção. A parte superior trata-se de um terreno sem habitação. </a:t>
            </a:r>
          </a:p>
        </p:txBody>
      </p:sp>
      <p:sp>
        <p:nvSpPr>
          <p:cNvPr id="4" name="Retângulo 3"/>
          <p:cNvSpPr/>
          <p:nvPr/>
        </p:nvSpPr>
        <p:spPr>
          <a:xfrm>
            <a:off x="323888" y="3429000"/>
            <a:ext cx="8424936" cy="2308324"/>
          </a:xfrm>
          <a:prstGeom prst="rect">
            <a:avLst/>
          </a:prstGeom>
        </p:spPr>
        <p:txBody>
          <a:bodyPr wrap="square">
            <a:spAutoFit/>
          </a:bodyPr>
          <a:lstStyle/>
          <a:p>
            <a:pPr algn="just"/>
            <a:r>
              <a:rPr lang="pt-BR" sz="1600" dirty="0">
                <a:latin typeface="Arial" panose="020B0604020202020204" pitchFamily="34" charset="0"/>
                <a:cs typeface="Arial" panose="020B0604020202020204" pitchFamily="34" charset="0"/>
              </a:rPr>
              <a:t>Recomenda-se </a:t>
            </a:r>
            <a:r>
              <a:rPr lang="pt-BR" sz="1600" dirty="0" smtClean="0">
                <a:latin typeface="Arial" panose="020B0604020202020204" pitchFamily="34" charset="0"/>
                <a:cs typeface="Arial" panose="020B0604020202020204" pitchFamily="34" charset="0"/>
              </a:rPr>
              <a:t>a </a:t>
            </a:r>
            <a:r>
              <a:rPr lang="pt-BR" sz="1600" dirty="0">
                <a:latin typeface="Arial" panose="020B0604020202020204" pitchFamily="34" charset="0"/>
                <a:cs typeface="Arial" panose="020B0604020202020204" pitchFamily="34" charset="0"/>
              </a:rPr>
              <a:t>adoção das seguintes medidas: </a:t>
            </a:r>
            <a:endParaRPr lang="pt-BR" sz="1600" dirty="0" smtClean="0">
              <a:latin typeface="Arial" panose="020B0604020202020204" pitchFamily="34" charset="0"/>
              <a:cs typeface="Arial" panose="020B0604020202020204" pitchFamily="34" charset="0"/>
            </a:endParaRPr>
          </a:p>
          <a:p>
            <a:pPr algn="just"/>
            <a:r>
              <a:rPr lang="pt-BR" sz="1600" dirty="0" smtClean="0">
                <a:latin typeface="Arial" panose="020B0604020202020204" pitchFamily="34" charset="0"/>
                <a:cs typeface="Arial" panose="020B0604020202020204" pitchFamily="34" charset="0"/>
              </a:rPr>
              <a:t>• </a:t>
            </a:r>
            <a:r>
              <a:rPr lang="pt-BR" sz="1600" dirty="0">
                <a:latin typeface="Arial" panose="020B0604020202020204" pitchFamily="34" charset="0"/>
                <a:cs typeface="Arial" panose="020B0604020202020204" pitchFamily="34" charset="0"/>
              </a:rPr>
              <a:t>Demolição do muro divisório localizado do lado esquerdo, visando evitar danos caso o mesmo venha a desmoronar sobre as edificação;  </a:t>
            </a:r>
            <a:endParaRPr lang="pt-BR" sz="1600" dirty="0" smtClean="0">
              <a:latin typeface="Arial" panose="020B0604020202020204" pitchFamily="34" charset="0"/>
              <a:cs typeface="Arial" panose="020B0604020202020204" pitchFamily="34" charset="0"/>
            </a:endParaRPr>
          </a:p>
          <a:p>
            <a:pPr algn="just"/>
            <a:r>
              <a:rPr lang="pt-BR" sz="1600" dirty="0" smtClean="0">
                <a:latin typeface="Arial" panose="020B0604020202020204" pitchFamily="34" charset="0"/>
                <a:cs typeface="Arial" panose="020B0604020202020204" pitchFamily="34" charset="0"/>
              </a:rPr>
              <a:t>• </a:t>
            </a:r>
            <a:r>
              <a:rPr lang="pt-BR" sz="1600" dirty="0">
                <a:latin typeface="Arial" panose="020B0604020202020204" pitchFamily="34" charset="0"/>
                <a:cs typeface="Arial" panose="020B0604020202020204" pitchFamily="34" charset="0"/>
              </a:rPr>
              <a:t>Demolição do muro de arrimo localizado no lado direito, bem como de parte da edificação construída sobre o mesmo.  </a:t>
            </a:r>
          </a:p>
          <a:p>
            <a:pPr algn="just"/>
            <a:endParaRPr lang="pt-BR" sz="1600" dirty="0" smtClean="0">
              <a:latin typeface="Arial" panose="020B0604020202020204" pitchFamily="34" charset="0"/>
              <a:cs typeface="Arial" panose="020B0604020202020204" pitchFamily="34" charset="0"/>
            </a:endParaRPr>
          </a:p>
          <a:p>
            <a:pPr algn="just"/>
            <a:endParaRPr lang="pt-BR" sz="1600" dirty="0" smtClean="0">
              <a:latin typeface="Arial" panose="020B0604020202020204" pitchFamily="34" charset="0"/>
              <a:cs typeface="Arial" panose="020B0604020202020204" pitchFamily="34" charset="0"/>
            </a:endParaRPr>
          </a:p>
          <a:p>
            <a:pPr algn="just"/>
            <a:r>
              <a:rPr lang="pt-BR" sz="1600" dirty="0" smtClean="0">
                <a:latin typeface="Arial" panose="020B0604020202020204" pitchFamily="34" charset="0"/>
                <a:cs typeface="Arial" panose="020B0604020202020204" pitchFamily="34" charset="0"/>
              </a:rPr>
              <a:t>Assina: </a:t>
            </a:r>
            <a:r>
              <a:rPr lang="pt-BR" sz="1600" b="1" dirty="0" smtClean="0">
                <a:latin typeface="Arial" panose="020B0604020202020204" pitchFamily="34" charset="0"/>
                <a:cs typeface="Arial" panose="020B0604020202020204" pitchFamily="34" charset="0"/>
              </a:rPr>
              <a:t>Luís </a:t>
            </a:r>
            <a:r>
              <a:rPr lang="pt-BR" sz="1600" b="1" dirty="0">
                <a:latin typeface="Arial" panose="020B0604020202020204" pitchFamily="34" charset="0"/>
                <a:cs typeface="Arial" panose="020B0604020202020204" pitchFamily="34" charset="0"/>
              </a:rPr>
              <a:t>Edmundo Prado de Campos </a:t>
            </a:r>
            <a:r>
              <a:rPr lang="pt-BR" sz="1600" b="1" dirty="0" smtClean="0">
                <a:latin typeface="Arial" panose="020B0604020202020204" pitchFamily="34" charset="0"/>
                <a:cs typeface="Arial" panose="020B0604020202020204" pitchFamily="34" charset="0"/>
              </a:rPr>
              <a:t>- Professor </a:t>
            </a:r>
            <a:r>
              <a:rPr lang="pt-BR" sz="1600" b="1" dirty="0">
                <a:latin typeface="Arial" panose="020B0604020202020204" pitchFamily="34" charset="0"/>
                <a:cs typeface="Arial" panose="020B0604020202020204" pitchFamily="34" charset="0"/>
              </a:rPr>
              <a:t>Titular da Escola Politécnica da UFBA </a:t>
            </a:r>
            <a:r>
              <a:rPr lang="pt-BR" sz="1600" b="1" dirty="0" smtClean="0">
                <a:latin typeface="Arial" panose="020B0604020202020204" pitchFamily="34" charset="0"/>
                <a:cs typeface="Arial" panose="020B0604020202020204" pitchFamily="34" charset="0"/>
              </a:rPr>
              <a:t>- CREA </a:t>
            </a:r>
            <a:r>
              <a:rPr lang="pt-BR" sz="1600" b="1" dirty="0">
                <a:latin typeface="Arial" panose="020B0604020202020204" pitchFamily="34" charset="0"/>
                <a:cs typeface="Arial" panose="020B0604020202020204" pitchFamily="34" charset="0"/>
              </a:rPr>
              <a:t>11.982/D</a:t>
            </a:r>
          </a:p>
        </p:txBody>
      </p:sp>
      <p:sp>
        <p:nvSpPr>
          <p:cNvPr id="5" name="Retângulo 4"/>
          <p:cNvSpPr/>
          <p:nvPr/>
        </p:nvSpPr>
        <p:spPr>
          <a:xfrm>
            <a:off x="737574" y="835224"/>
            <a:ext cx="7668852" cy="369332"/>
          </a:xfrm>
          <a:prstGeom prst="rect">
            <a:avLst/>
          </a:prstGeom>
        </p:spPr>
        <p:txBody>
          <a:bodyPr wrap="square">
            <a:spAutoFit/>
          </a:bodyPr>
          <a:lstStyle/>
          <a:p>
            <a:r>
              <a:rPr lang="pt-BR" b="1" dirty="0" smtClean="0">
                <a:solidFill>
                  <a:srgbClr val="FF0000"/>
                </a:solidFill>
              </a:rPr>
              <a:t>Parecer Técnico </a:t>
            </a:r>
            <a:r>
              <a:rPr lang="pt-BR" b="1" dirty="0">
                <a:solidFill>
                  <a:srgbClr val="FF0000"/>
                </a:solidFill>
              </a:rPr>
              <a:t>preliminar referente ao deslizamento ocorrido </a:t>
            </a:r>
            <a:r>
              <a:rPr lang="pt-BR" b="1" dirty="0" smtClean="0">
                <a:solidFill>
                  <a:srgbClr val="FF0000"/>
                </a:solidFill>
              </a:rPr>
              <a:t>em 20/05/2015</a:t>
            </a:r>
            <a:endParaRPr lang="pt-BR" b="1" dirty="0">
              <a:solidFill>
                <a:srgbClr val="FF0000"/>
              </a:solidFill>
            </a:endParaRPr>
          </a:p>
        </p:txBody>
      </p:sp>
    </p:spTree>
    <p:extLst>
      <p:ext uri="{BB962C8B-B14F-4D97-AF65-F5344CB8AC3E}">
        <p14:creationId xmlns:p14="http://schemas.microsoft.com/office/powerpoint/2010/main" val="30465171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Exibindo unesco.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3" name="AutoShape 4" descr="Exibindo unesco.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4" name="AutoShape 6" descr="Exibindo unesco.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5" name="AutoShape 8" descr="Exibindo unesco.jp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6" name="AutoShape 10" descr="Exibindo unesco.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026" name="Picture 2" descr="E:\IAB\UNESCO\foto resposta Unesc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08" y="37678"/>
            <a:ext cx="4316413" cy="62992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IAB\UNESCO\foto Denunci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252" y="160337"/>
            <a:ext cx="4354513" cy="629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9901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IAB\UNESCO\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2" y="0"/>
            <a:ext cx="4411663" cy="631825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IAB\UNESCO\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7372" y="0"/>
            <a:ext cx="4364037" cy="633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8877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IAB\UNESCO\Resposta UNESCO.pdf"/>
          <p:cNvPicPr>
            <a:picLocks noChangeAspect="1" noChangeArrowheads="1"/>
          </p:cNvPicPr>
          <p:nvPr/>
        </p:nvPicPr>
        <p:blipFill rotWithShape="1">
          <a:blip r:embed="rId2">
            <a:extLst>
              <a:ext uri="{28A0092B-C50C-407E-A947-70E740481C1C}">
                <a14:useLocalDpi xmlns:a14="http://schemas.microsoft.com/office/drawing/2010/main" val="0"/>
              </a:ext>
            </a:extLst>
          </a:blip>
          <a:srcRect t="1796"/>
          <a:stretch/>
        </p:blipFill>
        <p:spPr bwMode="auto">
          <a:xfrm>
            <a:off x="2123728" y="0"/>
            <a:ext cx="482453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4228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79512" y="0"/>
            <a:ext cx="8712968" cy="7048083"/>
          </a:xfrm>
          <a:prstGeom prst="rect">
            <a:avLst/>
          </a:prstGeom>
        </p:spPr>
        <p:txBody>
          <a:bodyPr wrap="square">
            <a:spAutoFit/>
          </a:bodyPr>
          <a:lstStyle/>
          <a:p>
            <a:r>
              <a:rPr lang="pt-BR" b="1" dirty="0">
                <a:latin typeface="Arial" panose="020B0604020202020204" pitchFamily="34" charset="0"/>
                <a:cs typeface="Arial" panose="020B0604020202020204" pitchFamily="34" charset="0"/>
              </a:rPr>
              <a:t> </a:t>
            </a:r>
            <a:r>
              <a:rPr lang="pt-BR" b="1" dirty="0" smtClean="0">
                <a:latin typeface="Arial" panose="020B0604020202020204" pitchFamily="34" charset="0"/>
                <a:cs typeface="Arial" panose="020B0604020202020204" pitchFamily="34" charset="0"/>
              </a:rPr>
              <a:t>                 </a:t>
            </a:r>
          </a:p>
          <a:p>
            <a:r>
              <a:rPr lang="pt-BR" b="1" dirty="0">
                <a:latin typeface="Arial" panose="020B0604020202020204" pitchFamily="34" charset="0"/>
                <a:cs typeface="Arial" panose="020B0604020202020204" pitchFamily="34" charset="0"/>
              </a:rPr>
              <a:t> </a:t>
            </a:r>
            <a:r>
              <a:rPr lang="pt-BR" b="1" dirty="0" smtClean="0">
                <a:latin typeface="Arial" panose="020B0604020202020204" pitchFamily="34" charset="0"/>
                <a:cs typeface="Arial" panose="020B0604020202020204" pitchFamily="34" charset="0"/>
              </a:rPr>
              <a:t>                RESOLUÇÂO nº. 02/ </a:t>
            </a:r>
            <a:r>
              <a:rPr lang="pt-BR" b="1" dirty="0">
                <a:latin typeface="Arial" panose="020B0604020202020204" pitchFamily="34" charset="0"/>
                <a:cs typeface="Arial" panose="020B0604020202020204" pitchFamily="34" charset="0"/>
              </a:rPr>
              <a:t>148º COSU – VILANOVA ARTIGAS</a:t>
            </a:r>
          </a:p>
          <a:p>
            <a:pPr algn="just"/>
            <a:endParaRPr lang="pt-BR" sz="1600" dirty="0" smtClean="0">
              <a:latin typeface="Arial" panose="020B0604020202020204" pitchFamily="34" charset="0"/>
              <a:cs typeface="Arial" panose="020B0604020202020204" pitchFamily="34" charset="0"/>
            </a:endParaRPr>
          </a:p>
          <a:p>
            <a:pPr algn="just"/>
            <a:endParaRPr lang="pt-BR" sz="1600" dirty="0">
              <a:latin typeface="Arial" panose="020B0604020202020204" pitchFamily="34" charset="0"/>
              <a:cs typeface="Arial" panose="020B0604020202020204" pitchFamily="34" charset="0"/>
            </a:endParaRPr>
          </a:p>
          <a:p>
            <a:pPr algn="just"/>
            <a:r>
              <a:rPr lang="pt-BR" sz="1600" dirty="0" smtClean="0">
                <a:latin typeface="Arial" panose="020B0604020202020204" pitchFamily="34" charset="0"/>
                <a:cs typeface="Arial" panose="020B0604020202020204" pitchFamily="34" charset="0"/>
              </a:rPr>
              <a:t>Interessado</a:t>
            </a:r>
            <a:r>
              <a:rPr lang="pt-BR" sz="1600" dirty="0">
                <a:latin typeface="Arial" panose="020B0604020202020204" pitchFamily="34" charset="0"/>
                <a:cs typeface="Arial" panose="020B0604020202020204" pitchFamily="34" charset="0"/>
              </a:rPr>
              <a:t>: ICOMOS, Conselho Superior do IPHAN, Ministério da Cultura, Ministério das Cidades, UNESCO Brasil,  Instituto do Patrimônio Artístico e Cultural da Bahia (IPAC), IPHAN-BA e a Fundação Gregório de Matos (FGM)   </a:t>
            </a:r>
            <a:endParaRPr lang="pt-BR" sz="1600" dirty="0" smtClean="0">
              <a:latin typeface="Arial" panose="020B0604020202020204" pitchFamily="34" charset="0"/>
              <a:cs typeface="Arial" panose="020B0604020202020204" pitchFamily="34" charset="0"/>
            </a:endParaRPr>
          </a:p>
          <a:p>
            <a:pPr algn="just"/>
            <a:endParaRPr lang="pt-BR" sz="1600" dirty="0">
              <a:latin typeface="Arial" panose="020B0604020202020204" pitchFamily="34" charset="0"/>
              <a:cs typeface="Arial" panose="020B0604020202020204" pitchFamily="34" charset="0"/>
            </a:endParaRPr>
          </a:p>
          <a:p>
            <a:pPr algn="just"/>
            <a:r>
              <a:rPr lang="pt-BR" sz="1600" dirty="0">
                <a:latin typeface="Arial" panose="020B0604020202020204" pitchFamily="34" charset="0"/>
                <a:cs typeface="Arial" panose="020B0604020202020204" pitchFamily="34" charset="0"/>
              </a:rPr>
              <a:t>Proponente: IAB-BA e IAB/BR  </a:t>
            </a:r>
            <a:endParaRPr lang="pt-BR" sz="1600" dirty="0" smtClean="0">
              <a:latin typeface="Arial" panose="020B0604020202020204" pitchFamily="34" charset="0"/>
              <a:cs typeface="Arial" panose="020B0604020202020204" pitchFamily="34" charset="0"/>
            </a:endParaRPr>
          </a:p>
          <a:p>
            <a:pPr algn="just"/>
            <a:endParaRPr lang="pt-BR" sz="1600" dirty="0">
              <a:latin typeface="Arial" panose="020B0604020202020204" pitchFamily="34" charset="0"/>
              <a:cs typeface="Arial" panose="020B0604020202020204" pitchFamily="34" charset="0"/>
            </a:endParaRPr>
          </a:p>
          <a:p>
            <a:pPr algn="just"/>
            <a:r>
              <a:rPr lang="pt-BR" sz="1600" dirty="0">
                <a:latin typeface="Arial" panose="020B0604020202020204" pitchFamily="34" charset="0"/>
                <a:cs typeface="Arial" panose="020B0604020202020204" pitchFamily="34" charset="0"/>
              </a:rPr>
              <a:t>Ementa: “Denúncia sobre a condição de abandono do Centro Histórico de Salvador, Bahia, Brasil”, elaborada pelo Departamento da Bahia do Instituto de Arquitetos do Brasil (IAB-BA), Conselho de Arquitetura e Urbanismo da Bahia (CAU-BA) e Sindicato de Arquitetos e Urbanistas do Estado da Bahia (</a:t>
            </a:r>
            <a:r>
              <a:rPr lang="pt-BR" sz="1600" dirty="0" err="1">
                <a:latin typeface="Arial" panose="020B0604020202020204" pitchFamily="34" charset="0"/>
                <a:cs typeface="Arial" panose="020B0604020202020204" pitchFamily="34" charset="0"/>
              </a:rPr>
              <a:t>Sinarq</a:t>
            </a:r>
            <a:r>
              <a:rPr lang="pt-BR" sz="1600" dirty="0">
                <a:latin typeface="Arial" panose="020B0604020202020204" pitchFamily="34" charset="0"/>
                <a:cs typeface="Arial" panose="020B0604020202020204" pitchFamily="34" charset="0"/>
              </a:rPr>
              <a:t>-BA) junto ao Comitê de Patrimônio Mundial da UNESCO, anexada a esta resolução.  </a:t>
            </a:r>
            <a:endParaRPr lang="pt-BR" sz="1600" dirty="0" smtClean="0">
              <a:latin typeface="Arial" panose="020B0604020202020204" pitchFamily="34" charset="0"/>
              <a:cs typeface="Arial" panose="020B0604020202020204" pitchFamily="34" charset="0"/>
            </a:endParaRPr>
          </a:p>
          <a:p>
            <a:pPr algn="just"/>
            <a:endParaRPr lang="pt-BR" sz="1600" dirty="0">
              <a:latin typeface="Arial" panose="020B0604020202020204" pitchFamily="34" charset="0"/>
              <a:cs typeface="Arial" panose="020B0604020202020204" pitchFamily="34" charset="0"/>
            </a:endParaRPr>
          </a:p>
          <a:p>
            <a:pPr algn="just"/>
            <a:r>
              <a:rPr lang="pt-BR" sz="1600" dirty="0">
                <a:latin typeface="Arial" panose="020B0604020202020204" pitchFamily="34" charset="0"/>
                <a:cs typeface="Arial" panose="020B0604020202020204" pitchFamily="34" charset="0"/>
              </a:rPr>
              <a:t>Considerando:  </a:t>
            </a:r>
            <a:endParaRPr lang="pt-BR" sz="1600" dirty="0" smtClean="0">
              <a:latin typeface="Arial" panose="020B0604020202020204" pitchFamily="34" charset="0"/>
              <a:cs typeface="Arial" panose="020B0604020202020204" pitchFamily="34" charset="0"/>
            </a:endParaRPr>
          </a:p>
          <a:p>
            <a:pPr marL="342900" indent="-342900" algn="just">
              <a:buAutoNum type="arabicParenR"/>
            </a:pPr>
            <a:r>
              <a:rPr lang="pt-BR" sz="1600" dirty="0" smtClean="0">
                <a:latin typeface="Arial" panose="020B0604020202020204" pitchFamily="34" charset="0"/>
                <a:cs typeface="Arial" panose="020B0604020202020204" pitchFamily="34" charset="0"/>
              </a:rPr>
              <a:t>Importância </a:t>
            </a:r>
            <a:r>
              <a:rPr lang="pt-BR" sz="1600" dirty="0">
                <a:latin typeface="Arial" panose="020B0604020202020204" pitchFamily="34" charset="0"/>
                <a:cs typeface="Arial" panose="020B0604020202020204" pitchFamily="34" charset="0"/>
              </a:rPr>
              <a:t>da carta denúncia, que extrapola a esfera estadual; </a:t>
            </a:r>
            <a:endParaRPr lang="pt-BR" sz="1600" dirty="0" smtClean="0">
              <a:latin typeface="Arial" panose="020B0604020202020204" pitchFamily="34" charset="0"/>
              <a:cs typeface="Arial" panose="020B0604020202020204" pitchFamily="34" charset="0"/>
            </a:endParaRPr>
          </a:p>
          <a:p>
            <a:pPr marL="342900" indent="-342900" algn="just">
              <a:buAutoNum type="arabicParenR"/>
            </a:pPr>
            <a:r>
              <a:rPr lang="pt-BR" sz="1600" dirty="0" smtClean="0">
                <a:latin typeface="Arial" panose="020B0604020202020204" pitchFamily="34" charset="0"/>
                <a:cs typeface="Arial" panose="020B0604020202020204" pitchFamily="34" charset="0"/>
              </a:rPr>
              <a:t>A </a:t>
            </a:r>
            <a:r>
              <a:rPr lang="pt-BR" sz="1600" dirty="0">
                <a:latin typeface="Arial" panose="020B0604020202020204" pitchFamily="34" charset="0"/>
                <a:cs typeface="Arial" panose="020B0604020202020204" pitchFamily="34" charset="0"/>
              </a:rPr>
              <a:t>inscrição pela UNESCO do Centro Histórico de Salvador como Patrimônio Mundial.  </a:t>
            </a:r>
          </a:p>
          <a:p>
            <a:pPr algn="just"/>
            <a:endParaRPr lang="pt-BR" sz="1600" dirty="0" smtClean="0">
              <a:latin typeface="Arial" panose="020B0604020202020204" pitchFamily="34" charset="0"/>
              <a:cs typeface="Arial" panose="020B0604020202020204" pitchFamily="34" charset="0"/>
            </a:endParaRPr>
          </a:p>
          <a:p>
            <a:pPr algn="just"/>
            <a:r>
              <a:rPr lang="pt-BR" sz="1600" dirty="0" smtClean="0">
                <a:latin typeface="Arial" panose="020B0604020202020204" pitchFamily="34" charset="0"/>
                <a:cs typeface="Arial" panose="020B0604020202020204" pitchFamily="34" charset="0"/>
              </a:rPr>
              <a:t>Delibera</a:t>
            </a:r>
            <a:r>
              <a:rPr lang="pt-BR" sz="1600" dirty="0">
                <a:latin typeface="Arial" panose="020B0604020202020204" pitchFamily="34" charset="0"/>
                <a:cs typeface="Arial" panose="020B0604020202020204" pitchFamily="34" charset="0"/>
              </a:rPr>
              <a:t>: ratificar a denúncia realizada à UNESCO pelo IAB-BA, CAU-BA e </a:t>
            </a:r>
            <a:r>
              <a:rPr lang="pt-BR" sz="1600" dirty="0" err="1">
                <a:latin typeface="Arial" panose="020B0604020202020204" pitchFamily="34" charset="0"/>
                <a:cs typeface="Arial" panose="020B0604020202020204" pitchFamily="34" charset="0"/>
              </a:rPr>
              <a:t>Sinarq</a:t>
            </a:r>
            <a:r>
              <a:rPr lang="pt-BR" sz="1600" dirty="0">
                <a:latin typeface="Arial" panose="020B0604020202020204" pitchFamily="34" charset="0"/>
                <a:cs typeface="Arial" panose="020B0604020202020204" pitchFamily="34" charset="0"/>
              </a:rPr>
              <a:t>-BA, o Conselho Superior do IAB.  </a:t>
            </a:r>
            <a:endParaRPr lang="pt-BR" sz="1600" dirty="0" smtClean="0">
              <a:latin typeface="Arial" panose="020B0604020202020204" pitchFamily="34" charset="0"/>
              <a:cs typeface="Arial" panose="020B0604020202020204" pitchFamily="34" charset="0"/>
            </a:endParaRPr>
          </a:p>
          <a:p>
            <a:pPr algn="just"/>
            <a:endParaRPr lang="pt-BR" sz="1600" dirty="0">
              <a:latin typeface="Arial" panose="020B0604020202020204" pitchFamily="34" charset="0"/>
              <a:cs typeface="Arial" panose="020B0604020202020204" pitchFamily="34" charset="0"/>
            </a:endParaRPr>
          </a:p>
          <a:p>
            <a:pPr algn="just"/>
            <a:r>
              <a:rPr lang="pt-BR" sz="1600" dirty="0">
                <a:latin typeface="Arial" panose="020B0604020202020204" pitchFamily="34" charset="0"/>
                <a:cs typeface="Arial" panose="020B0604020202020204" pitchFamily="34" charset="0"/>
              </a:rPr>
              <a:t>Resultado da votação: Aprovada   </a:t>
            </a:r>
            <a:endParaRPr lang="pt-BR" sz="1600" dirty="0" smtClean="0">
              <a:latin typeface="Arial" panose="020B0604020202020204" pitchFamily="34" charset="0"/>
              <a:cs typeface="Arial" panose="020B0604020202020204" pitchFamily="34" charset="0"/>
            </a:endParaRPr>
          </a:p>
          <a:p>
            <a:pPr algn="just"/>
            <a:endParaRPr lang="pt-BR" sz="1600" dirty="0">
              <a:latin typeface="Arial" panose="020B0604020202020204" pitchFamily="34" charset="0"/>
              <a:cs typeface="Arial" panose="020B0604020202020204" pitchFamily="34" charset="0"/>
            </a:endParaRPr>
          </a:p>
          <a:p>
            <a:pPr algn="just"/>
            <a:r>
              <a:rPr lang="pt-BR" sz="1600" dirty="0">
                <a:latin typeface="Arial" panose="020B0604020202020204" pitchFamily="34" charset="0"/>
                <a:cs typeface="Arial" panose="020B0604020202020204" pitchFamily="34" charset="0"/>
              </a:rPr>
              <a:t>São Paulo, 1º de Agosto de 2015. </a:t>
            </a:r>
            <a:endParaRPr lang="pt-BR" sz="1600" dirty="0" smtClean="0">
              <a:latin typeface="Arial" panose="020B0604020202020204" pitchFamily="34" charset="0"/>
              <a:cs typeface="Arial" panose="020B0604020202020204" pitchFamily="34" charset="0"/>
            </a:endParaRPr>
          </a:p>
          <a:p>
            <a:pPr algn="just"/>
            <a:endParaRPr lang="pt-BR" sz="1600" dirty="0">
              <a:latin typeface="Arial" panose="020B0604020202020204" pitchFamily="34" charset="0"/>
              <a:cs typeface="Arial" panose="020B0604020202020204" pitchFamily="34" charset="0"/>
            </a:endParaRPr>
          </a:p>
        </p:txBody>
      </p:sp>
      <p:pic>
        <p:nvPicPr>
          <p:cNvPr id="4" name="Picture 2" descr="E:\IAB\LOGO IAB-BA (GRANDE) (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69889"/>
          <a:stretch/>
        </p:blipFill>
        <p:spPr bwMode="auto">
          <a:xfrm>
            <a:off x="395536" y="55568"/>
            <a:ext cx="586230" cy="582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1586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18964" y="117693"/>
            <a:ext cx="8856984" cy="6786473"/>
          </a:xfrm>
          <a:prstGeom prst="rect">
            <a:avLst/>
          </a:prstGeom>
        </p:spPr>
        <p:txBody>
          <a:bodyPr wrap="square">
            <a:spAutoFit/>
          </a:bodyPr>
          <a:lstStyle/>
          <a:p>
            <a:pPr algn="just"/>
            <a:r>
              <a:rPr lang="pt-BR" sz="1600" b="1" dirty="0" smtClean="0">
                <a:latin typeface="Arial" panose="020B0604020202020204" pitchFamily="34" charset="0"/>
                <a:cs typeface="Arial" panose="020B0604020202020204" pitchFamily="34" charset="0"/>
              </a:rPr>
              <a:t>               </a:t>
            </a:r>
            <a:r>
              <a:rPr lang="pt-BR" sz="1700" b="1" dirty="0" smtClean="0">
                <a:latin typeface="Arial" panose="020B0604020202020204" pitchFamily="34" charset="0"/>
                <a:cs typeface="Arial" panose="020B0604020202020204" pitchFamily="34" charset="0"/>
              </a:rPr>
              <a:t>CARTA UNESCO</a:t>
            </a:r>
          </a:p>
          <a:p>
            <a:pPr algn="just"/>
            <a:endParaRPr lang="pt-BR" sz="1600" dirty="0" smtClean="0">
              <a:latin typeface="Arial" panose="020B0604020202020204" pitchFamily="34" charset="0"/>
              <a:cs typeface="Arial" panose="020B0604020202020204" pitchFamily="34" charset="0"/>
            </a:endParaRPr>
          </a:p>
          <a:p>
            <a:pPr algn="just"/>
            <a:r>
              <a:rPr lang="pt-BR" sz="1550" dirty="0" smtClean="0">
                <a:latin typeface="Arial" panose="020B0604020202020204" pitchFamily="34" charset="0"/>
                <a:cs typeface="Arial" panose="020B0604020202020204" pitchFamily="34" charset="0"/>
              </a:rPr>
              <a:t>O </a:t>
            </a:r>
            <a:r>
              <a:rPr lang="pt-BR" sz="1550" dirty="0">
                <a:latin typeface="Arial" panose="020B0604020202020204" pitchFamily="34" charset="0"/>
                <a:cs typeface="Arial" panose="020B0604020202020204" pitchFamily="34" charset="0"/>
              </a:rPr>
              <a:t>Conselho Superior do Instituto de Arquitetos do Brasil, na sua 148ª Reunião, realizada em São Paulo, Capital, nos dias 30 e 31 de julho e 1 de agosto de 2015, deliberou por ratificar a “Carta Denúncia sobre a condição de abandono do Centro Histórico de Salvador, Bahia, Brasil”, elaborada pelo Departamento da Bahia do Instituto de Arquitetos do Brasil (IAB-BA), Conselho de Arquitetura e Urbanismo da Bahia (CAU-BA) e Sindicato de Arquitetos e Urbanistas do Estado da Bahia (</a:t>
            </a:r>
            <a:r>
              <a:rPr lang="pt-BR" sz="1550" dirty="0" err="1">
                <a:latin typeface="Arial" panose="020B0604020202020204" pitchFamily="34" charset="0"/>
                <a:cs typeface="Arial" panose="020B0604020202020204" pitchFamily="34" charset="0"/>
              </a:rPr>
              <a:t>Sinarq</a:t>
            </a:r>
            <a:r>
              <a:rPr lang="pt-BR" sz="1550" dirty="0">
                <a:latin typeface="Arial" panose="020B0604020202020204" pitchFamily="34" charset="0"/>
                <a:cs typeface="Arial" panose="020B0604020202020204" pitchFamily="34" charset="0"/>
              </a:rPr>
              <a:t>-BA) em 30 de junho de 2015 e formalizada junto ao Comitê de Patrimônio Mundial da UNESCO, anexada à esta resolução.</a:t>
            </a:r>
          </a:p>
          <a:p>
            <a:pPr algn="just"/>
            <a:r>
              <a:rPr lang="pt-BR" sz="1550" dirty="0">
                <a:latin typeface="Arial" panose="020B0604020202020204" pitchFamily="34" charset="0"/>
                <a:cs typeface="Arial" panose="020B0604020202020204" pitchFamily="34" charset="0"/>
              </a:rPr>
              <a:t>A não compreensão, por parte das autoridades, de que o problema do Centro Histórico de Salvador é mais urbanístico e social que edilício, a desarticulação entre as ações planejadas e em execução pelas diversas instâncias governamentais e a falta de ações efetivas voltadas a reverter o esvaziamento da área central de Salvador, que conta hoje com aproximadamente 1.500 imóveis abandonados ou desocupados, têm acelerado o processo de arruinamento deste sítio urbano, declarado Patrimônio da Humanidade pela UNESCO em 1985.</a:t>
            </a:r>
          </a:p>
          <a:p>
            <a:pPr algn="just"/>
            <a:r>
              <a:rPr lang="pt-BR" sz="1550" dirty="0">
                <a:latin typeface="Arial" panose="020B0604020202020204" pitchFamily="34" charset="0"/>
                <a:cs typeface="Arial" panose="020B0604020202020204" pitchFamily="34" charset="0"/>
              </a:rPr>
              <a:t>Além disso, a dificuldade de acesso à informação, por parte da população local, quanto aos projetos em andamento, associada à ausência de compromisso com a manutenção da população residente na área, contraria os princípios do planejamento e da gestão participativa dos sítios históricos urbanos. Essa condição desconsidera que a preservação do patrimônio cultural vai além da conservação da sua materialidade, devendo contemplar também os valores imateriais e a composição social dos seus habitantes.</a:t>
            </a:r>
          </a:p>
          <a:p>
            <a:pPr algn="just"/>
            <a:r>
              <a:rPr lang="pt-BR" sz="1550" dirty="0">
                <a:latin typeface="Arial" panose="020B0604020202020204" pitchFamily="34" charset="0"/>
                <a:cs typeface="Arial" panose="020B0604020202020204" pitchFamily="34" charset="0"/>
              </a:rPr>
              <a:t>Assim, além de ratificar a denúncia realizada à UNESCO pelo IAB-BA, CAU-BA e </a:t>
            </a:r>
            <a:r>
              <a:rPr lang="pt-BR" sz="1550" dirty="0" err="1">
                <a:latin typeface="Arial" panose="020B0604020202020204" pitchFamily="34" charset="0"/>
                <a:cs typeface="Arial" panose="020B0604020202020204" pitchFamily="34" charset="0"/>
              </a:rPr>
              <a:t>Sinarq</a:t>
            </a:r>
            <a:r>
              <a:rPr lang="pt-BR" sz="1550" dirty="0">
                <a:latin typeface="Arial" panose="020B0604020202020204" pitchFamily="34" charset="0"/>
                <a:cs typeface="Arial" panose="020B0604020202020204" pitchFamily="34" charset="0"/>
              </a:rPr>
              <a:t>-BA, o Conselho Superior do IAB conclama os órgãos ligados à preservação do patrimônio cultural e ao planejamento urbano nas três instancias a envidarem esforços  na reversão deste processo de degradação, envolvendo a sociedade civil organizada nos processos decisórios e na gestão deste sítio histórico Patrimônio Mundial. </a:t>
            </a:r>
            <a:endParaRPr lang="pt-BR" sz="1550" dirty="0" smtClean="0">
              <a:latin typeface="Arial" panose="020B0604020202020204" pitchFamily="34" charset="0"/>
              <a:cs typeface="Arial" panose="020B0604020202020204" pitchFamily="34" charset="0"/>
            </a:endParaRPr>
          </a:p>
          <a:p>
            <a:pPr algn="just"/>
            <a:endParaRPr lang="pt-BR" sz="1550" dirty="0">
              <a:latin typeface="Arial" panose="020B0604020202020204" pitchFamily="34" charset="0"/>
              <a:cs typeface="Arial" panose="020B0604020202020204" pitchFamily="34" charset="0"/>
            </a:endParaRPr>
          </a:p>
          <a:p>
            <a:pPr algn="just"/>
            <a:r>
              <a:rPr lang="pt-BR" sz="1550" b="1" dirty="0">
                <a:latin typeface="Arial" panose="020B0604020202020204" pitchFamily="34" charset="0"/>
                <a:cs typeface="Arial" panose="020B0604020202020204" pitchFamily="34" charset="0"/>
              </a:rPr>
              <a:t> </a:t>
            </a:r>
            <a:r>
              <a:rPr lang="pt-BR" sz="1550" b="1" dirty="0" smtClean="0">
                <a:latin typeface="Arial" panose="020B0604020202020204" pitchFamily="34" charset="0"/>
                <a:cs typeface="Arial" panose="020B0604020202020204" pitchFamily="34" charset="0"/>
              </a:rPr>
              <a:t>São </a:t>
            </a:r>
            <a:r>
              <a:rPr lang="pt-BR" sz="1550" b="1" dirty="0">
                <a:latin typeface="Arial" panose="020B0604020202020204" pitchFamily="34" charset="0"/>
                <a:cs typeface="Arial" panose="020B0604020202020204" pitchFamily="34" charset="0"/>
              </a:rPr>
              <a:t>Paulo, 01 de agosto de 2015</a:t>
            </a:r>
            <a:endParaRPr lang="pt-BR" sz="1550" dirty="0">
              <a:latin typeface="Arial" panose="020B0604020202020204" pitchFamily="34" charset="0"/>
              <a:cs typeface="Arial" panose="020B0604020202020204" pitchFamily="34" charset="0"/>
            </a:endParaRPr>
          </a:p>
        </p:txBody>
      </p:sp>
      <p:pic>
        <p:nvPicPr>
          <p:cNvPr id="3" name="Picture 2" descr="E:\IAB\LOGO IAB-BA (GRANDE) (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69889"/>
          <a:stretch/>
        </p:blipFill>
        <p:spPr bwMode="auto">
          <a:xfrm>
            <a:off x="191571" y="55568"/>
            <a:ext cx="569088" cy="565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9983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212094" y="147"/>
            <a:ext cx="8824402" cy="6986528"/>
          </a:xfrm>
          <a:prstGeom prst="rect">
            <a:avLst/>
          </a:prstGeom>
        </p:spPr>
        <p:txBody>
          <a:bodyPr wrap="square">
            <a:spAutoFit/>
          </a:bodyPr>
          <a:lstStyle/>
          <a:p>
            <a:pPr algn="just"/>
            <a:r>
              <a:rPr lang="pt-BR" sz="1400" dirty="0">
                <a:latin typeface="Arial" panose="020B0604020202020204" pitchFamily="34" charset="0"/>
                <a:cs typeface="Arial" panose="020B0604020202020204" pitchFamily="34" charset="0"/>
              </a:rPr>
              <a:t>MINISTÉRIO DAS </a:t>
            </a:r>
            <a:r>
              <a:rPr lang="pt-BR" sz="1400" dirty="0" smtClean="0">
                <a:latin typeface="Arial" panose="020B0604020202020204" pitchFamily="34" charset="0"/>
                <a:cs typeface="Arial" panose="020B0604020202020204" pitchFamily="34" charset="0"/>
              </a:rPr>
              <a:t>CIDADES - CONSELHO </a:t>
            </a:r>
            <a:r>
              <a:rPr lang="pt-BR" sz="1400" dirty="0">
                <a:latin typeface="Arial" panose="020B0604020202020204" pitchFamily="34" charset="0"/>
                <a:cs typeface="Arial" panose="020B0604020202020204" pitchFamily="34" charset="0"/>
              </a:rPr>
              <a:t>DAS CIDADES</a:t>
            </a:r>
          </a:p>
          <a:p>
            <a:pPr algn="just"/>
            <a:r>
              <a:rPr lang="pt-BR" sz="1400" dirty="0">
                <a:latin typeface="Arial" panose="020B0604020202020204" pitchFamily="34" charset="0"/>
                <a:cs typeface="Arial" panose="020B0604020202020204" pitchFamily="34" charset="0"/>
              </a:rPr>
              <a:t> </a:t>
            </a:r>
          </a:p>
          <a:p>
            <a:pPr algn="just"/>
            <a:r>
              <a:rPr lang="pt-BR" sz="1400" dirty="0">
                <a:latin typeface="Arial" panose="020B0604020202020204" pitchFamily="34" charset="0"/>
                <a:cs typeface="Arial" panose="020B0604020202020204" pitchFamily="34" charset="0"/>
              </a:rPr>
              <a:t>MOÇÃO DE APELO</a:t>
            </a:r>
          </a:p>
          <a:p>
            <a:pPr algn="just"/>
            <a:r>
              <a:rPr lang="pt-BR" sz="1400" dirty="0">
                <a:latin typeface="Arial" panose="020B0604020202020204" pitchFamily="34" charset="0"/>
                <a:cs typeface="Arial" panose="020B0604020202020204" pitchFamily="34" charset="0"/>
              </a:rPr>
              <a:t> </a:t>
            </a:r>
          </a:p>
          <a:p>
            <a:pPr algn="just"/>
            <a:r>
              <a:rPr lang="pt-BR" sz="1400" dirty="0">
                <a:latin typeface="Arial" panose="020B0604020202020204" pitchFamily="34" charset="0"/>
                <a:cs typeface="Arial" panose="020B0604020202020204" pitchFamily="34" charset="0"/>
              </a:rPr>
              <a:t>O Conselho das Cidades, na sua 46a Reunião ordinária, deliberou por ratificar a “Carta Denúncia sobre a condição de abandono do Centro Histórico de Salvador, Bahia, Brasil”, elaborada pelo Departamento da Bahia do Instituto de Arquitetos do Brasil (IAB-BA), Conselho de Arquitetura e Urbanismo da Bahia (CAU-BA) e Sindicato de Arquitetos e Urbanistas do Estado da Bahia (</a:t>
            </a:r>
            <a:r>
              <a:rPr lang="pt-BR" sz="1400" dirty="0" err="1">
                <a:latin typeface="Arial" panose="020B0604020202020204" pitchFamily="34" charset="0"/>
                <a:cs typeface="Arial" panose="020B0604020202020204" pitchFamily="34" charset="0"/>
              </a:rPr>
              <a:t>Sinarq</a:t>
            </a:r>
            <a:r>
              <a:rPr lang="pt-BR" sz="1400" dirty="0">
                <a:latin typeface="Arial" panose="020B0604020202020204" pitchFamily="34" charset="0"/>
                <a:cs typeface="Arial" panose="020B0604020202020204" pitchFamily="34" charset="0"/>
              </a:rPr>
              <a:t>- BA) em 30 de junho de 2015 e formalizada junto ao Comitê de Patrimônio Mundial da UNESCO.</a:t>
            </a:r>
          </a:p>
          <a:p>
            <a:pPr algn="just"/>
            <a:r>
              <a:rPr lang="pt-BR" sz="1400" dirty="0">
                <a:latin typeface="Arial" panose="020B0604020202020204" pitchFamily="34" charset="0"/>
                <a:cs typeface="Arial" panose="020B0604020202020204" pitchFamily="34" charset="0"/>
              </a:rPr>
              <a:t> </a:t>
            </a:r>
          </a:p>
          <a:p>
            <a:pPr algn="just"/>
            <a:r>
              <a:rPr lang="pt-BR" sz="1400" dirty="0">
                <a:latin typeface="Arial" panose="020B0604020202020204" pitchFamily="34" charset="0"/>
                <a:cs typeface="Arial" panose="020B0604020202020204" pitchFamily="34" charset="0"/>
              </a:rPr>
              <a:t>A não compreensão, por parte das autoridades, de que o problema do Centro Histórico de Salvador é mais urbanístico e social que edilício, a desarticulação entre as ações planejadas e em execução pelas diversas instâncias governamentais e a falta de ações efetivas voltadas a reverter o esvaziamento da área central de Salvador, que conta hoje com aproximadamente 1.500 imóveis abandonados ou desocupados, têm acelerado o processo de arruinamento deste sítio urbano</a:t>
            </a:r>
            <a:r>
              <a:rPr lang="pt-BR" sz="1400" dirty="0" smtClean="0">
                <a:latin typeface="Arial" panose="020B0604020202020204" pitchFamily="34" charset="0"/>
                <a:cs typeface="Arial" panose="020B0604020202020204" pitchFamily="34" charset="0"/>
              </a:rPr>
              <a:t>, declarado </a:t>
            </a:r>
            <a:r>
              <a:rPr lang="pt-BR" sz="1400" dirty="0">
                <a:latin typeface="Arial" panose="020B0604020202020204" pitchFamily="34" charset="0"/>
                <a:cs typeface="Arial" panose="020B0604020202020204" pitchFamily="34" charset="0"/>
              </a:rPr>
              <a:t>Patrimônio da Humanidade pela UNESCO em 1985.</a:t>
            </a:r>
          </a:p>
          <a:p>
            <a:pPr algn="just"/>
            <a:r>
              <a:rPr lang="pt-BR" sz="1400" dirty="0">
                <a:latin typeface="Arial" panose="020B0604020202020204" pitchFamily="34" charset="0"/>
                <a:cs typeface="Arial" panose="020B0604020202020204" pitchFamily="34" charset="0"/>
              </a:rPr>
              <a:t> </a:t>
            </a:r>
          </a:p>
          <a:p>
            <a:pPr algn="just"/>
            <a:r>
              <a:rPr lang="pt-BR" sz="1400" dirty="0">
                <a:latin typeface="Arial" panose="020B0604020202020204" pitchFamily="34" charset="0"/>
                <a:cs typeface="Arial" panose="020B0604020202020204" pitchFamily="34" charset="0"/>
              </a:rPr>
              <a:t>Além disso, a dificuldade de acesso à informação, por parte da população local, quanto aos projetos em andamento, associada à ausência de compromisso com a manutenção da população residente na área, contraria os princípios do planejamento e da gestão participativa dos sítios históricos urbanos. Essa condição desconsidera que a preservação do patrimônio cultural vai além da conservação da sua materialidade, devendo contemplar também os valores imateriais e a composição social dos seus habitantes.</a:t>
            </a:r>
          </a:p>
          <a:p>
            <a:pPr algn="just"/>
            <a:r>
              <a:rPr lang="pt-BR" sz="1400" dirty="0">
                <a:latin typeface="Arial" panose="020B0604020202020204" pitchFamily="34" charset="0"/>
                <a:cs typeface="Arial" panose="020B0604020202020204" pitchFamily="34" charset="0"/>
              </a:rPr>
              <a:t> </a:t>
            </a:r>
          </a:p>
          <a:p>
            <a:pPr algn="just"/>
            <a:r>
              <a:rPr lang="pt-BR" sz="1400" dirty="0">
                <a:latin typeface="Arial" panose="020B0604020202020204" pitchFamily="34" charset="0"/>
                <a:cs typeface="Arial" panose="020B0604020202020204" pitchFamily="34" charset="0"/>
              </a:rPr>
              <a:t>Assim, além de ratificar a denúncia realizada à UNESCO pelo IAB-BA, CAU-BA e </a:t>
            </a:r>
            <a:r>
              <a:rPr lang="pt-BR" sz="1400" dirty="0" err="1">
                <a:latin typeface="Arial" panose="020B0604020202020204" pitchFamily="34" charset="0"/>
                <a:cs typeface="Arial" panose="020B0604020202020204" pitchFamily="34" charset="0"/>
              </a:rPr>
              <a:t>Sinarq</a:t>
            </a:r>
            <a:r>
              <a:rPr lang="pt-BR" sz="1400" dirty="0">
                <a:latin typeface="Arial" panose="020B0604020202020204" pitchFamily="34" charset="0"/>
                <a:cs typeface="Arial" panose="020B0604020202020204" pitchFamily="34" charset="0"/>
              </a:rPr>
              <a:t>-BA, o Conselho das Cidades conclama os órgãos ligados à preservação do patrimônio cultural e ao planejamento urbano nas três instancias a envidarem esforços na reversão deste processo de degradação, envolvendo a sociedade civil organizada nos processos decisórios e na gestão deste sítio histórico Patrimônio Mundial.</a:t>
            </a:r>
          </a:p>
          <a:p>
            <a:pPr algn="just"/>
            <a:r>
              <a:rPr lang="pt-BR" sz="1400" dirty="0">
                <a:latin typeface="Arial" panose="020B0604020202020204" pitchFamily="34" charset="0"/>
                <a:cs typeface="Arial" panose="020B0604020202020204" pitchFamily="34" charset="0"/>
              </a:rPr>
              <a:t> </a:t>
            </a:r>
          </a:p>
          <a:p>
            <a:pPr algn="just"/>
            <a:r>
              <a:rPr lang="pt-BR" sz="1400" dirty="0">
                <a:latin typeface="Arial" panose="020B0604020202020204" pitchFamily="34" charset="0"/>
                <a:cs typeface="Arial" panose="020B0604020202020204" pitchFamily="34" charset="0"/>
              </a:rPr>
              <a:t>Brasília, 18 de setembro de 2015</a:t>
            </a:r>
          </a:p>
          <a:p>
            <a:pPr algn="just"/>
            <a:r>
              <a:rPr lang="pt-BR" sz="1400" dirty="0">
                <a:latin typeface="Arial" panose="020B0604020202020204" pitchFamily="34" charset="0"/>
                <a:cs typeface="Arial" panose="020B0604020202020204" pitchFamily="34" charset="0"/>
              </a:rPr>
              <a:t> </a:t>
            </a:r>
          </a:p>
          <a:p>
            <a:pPr algn="just"/>
            <a:r>
              <a:rPr lang="pt-BR" sz="1400" dirty="0">
                <a:latin typeface="Arial" panose="020B0604020202020204" pitchFamily="34" charset="0"/>
                <a:cs typeface="Arial" panose="020B0604020202020204" pitchFamily="34" charset="0"/>
              </a:rPr>
              <a:t>PLENÁRIO DO CONCIDADES</a:t>
            </a:r>
          </a:p>
        </p:txBody>
      </p:sp>
    </p:spTree>
    <p:extLst>
      <p:ext uri="{BB962C8B-B14F-4D97-AF65-F5344CB8AC3E}">
        <p14:creationId xmlns:p14="http://schemas.microsoft.com/office/powerpoint/2010/main" val="11010148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102949"/>
            <a:ext cx="6984776" cy="461665"/>
          </a:xfrm>
          <a:prstGeom prst="rect">
            <a:avLst/>
          </a:prstGeom>
          <a:noFill/>
        </p:spPr>
        <p:txBody>
          <a:bodyPr wrap="square" rtlCol="0">
            <a:spAutoFit/>
          </a:bodyPr>
          <a:lstStyle/>
          <a:p>
            <a:pPr algn="ctr"/>
            <a:r>
              <a:rPr lang="en-US" sz="2400" b="1" dirty="0" smtClean="0">
                <a:solidFill>
                  <a:srgbClr val="FF0000"/>
                </a:solidFill>
                <a:latin typeface="Arial"/>
                <a:cs typeface="Arial"/>
              </a:rPr>
              <a:t>LADEIRA DA </a:t>
            </a:r>
            <a:r>
              <a:rPr lang="en-US" sz="2400" b="1" dirty="0">
                <a:solidFill>
                  <a:srgbClr val="FF0000"/>
                </a:solidFill>
                <a:latin typeface="Arial"/>
                <a:cs typeface="Arial"/>
              </a:rPr>
              <a:t>MONTANHA - </a:t>
            </a:r>
            <a:r>
              <a:rPr lang="en-US" sz="2400" b="1" dirty="0" err="1">
                <a:solidFill>
                  <a:srgbClr val="FF0000"/>
                </a:solidFill>
                <a:latin typeface="Arial"/>
                <a:cs typeface="Arial"/>
              </a:rPr>
              <a:t>Elevador</a:t>
            </a:r>
            <a:r>
              <a:rPr lang="en-US" sz="2400" b="1" dirty="0">
                <a:solidFill>
                  <a:srgbClr val="FF0000"/>
                </a:solidFill>
                <a:latin typeface="Arial"/>
                <a:cs typeface="Arial"/>
              </a:rPr>
              <a:t> </a:t>
            </a:r>
            <a:r>
              <a:rPr lang="en-US" sz="2400" b="1" dirty="0" err="1">
                <a:solidFill>
                  <a:srgbClr val="FF0000"/>
                </a:solidFill>
                <a:latin typeface="Arial"/>
                <a:cs typeface="Arial"/>
              </a:rPr>
              <a:t>Lacerda</a:t>
            </a:r>
            <a:r>
              <a:rPr lang="en-US" sz="2400" b="1" dirty="0">
                <a:solidFill>
                  <a:srgbClr val="FF0000"/>
                </a:solidFill>
                <a:latin typeface="Arial"/>
                <a:cs typeface="Arial"/>
              </a:rPr>
              <a:t> </a:t>
            </a:r>
            <a:endParaRPr lang="en-US" sz="2400" b="1" dirty="0" smtClean="0">
              <a:solidFill>
                <a:srgbClr val="FF0000"/>
              </a:solidFill>
              <a:latin typeface="Arial"/>
              <a:cs typeface="Arial"/>
            </a:endParaRPr>
          </a:p>
        </p:txBody>
      </p:sp>
      <p:pic>
        <p:nvPicPr>
          <p:cNvPr id="5" name="Picture 4"/>
          <p:cNvPicPr>
            <a:picLocks noChangeAspect="1"/>
          </p:cNvPicPr>
          <p:nvPr/>
        </p:nvPicPr>
        <p:blipFill>
          <a:blip r:embed="rId2"/>
          <a:stretch>
            <a:fillRect/>
          </a:stretch>
        </p:blipFill>
        <p:spPr>
          <a:xfrm>
            <a:off x="67440" y="1124744"/>
            <a:ext cx="4044306" cy="5795778"/>
          </a:xfrm>
          <a:prstGeom prst="rect">
            <a:avLst/>
          </a:prstGeom>
          <a:solidFill>
            <a:schemeClr val="bg1">
              <a:lumMod val="50000"/>
            </a:schemeClr>
          </a:solidFill>
        </p:spPr>
      </p:pic>
      <p:sp>
        <p:nvSpPr>
          <p:cNvPr id="8" name="TextBox 7"/>
          <p:cNvSpPr txBox="1"/>
          <p:nvPr/>
        </p:nvSpPr>
        <p:spPr>
          <a:xfrm>
            <a:off x="1080931" y="4660941"/>
            <a:ext cx="184666" cy="369332"/>
          </a:xfrm>
          <a:prstGeom prst="rect">
            <a:avLst/>
          </a:prstGeom>
          <a:noFill/>
        </p:spPr>
        <p:txBody>
          <a:bodyPr wrap="none" rtlCol="0">
            <a:spAutoFit/>
          </a:bodyPr>
          <a:lstStyle/>
          <a:p>
            <a:r>
              <a:rPr lang="en-US" dirty="0" smtClean="0"/>
              <a:t> </a:t>
            </a:r>
            <a:endParaRPr lang="en-US" dirty="0"/>
          </a:p>
        </p:txBody>
      </p:sp>
      <p:sp>
        <p:nvSpPr>
          <p:cNvPr id="9" name="TextBox 8"/>
          <p:cNvSpPr txBox="1"/>
          <p:nvPr/>
        </p:nvSpPr>
        <p:spPr>
          <a:xfrm rot="19323824">
            <a:off x="9880787" y="286863"/>
            <a:ext cx="222275" cy="246221"/>
          </a:xfrm>
          <a:prstGeom prst="rect">
            <a:avLst/>
          </a:prstGeom>
          <a:noFill/>
        </p:spPr>
        <p:txBody>
          <a:bodyPr wrap="square" rtlCol="0">
            <a:spAutoFit/>
          </a:bodyPr>
          <a:lstStyle/>
          <a:p>
            <a:r>
              <a:rPr lang="en-US" sz="1000" b="1" dirty="0" smtClean="0">
                <a:solidFill>
                  <a:srgbClr val="FF0000"/>
                </a:solidFill>
              </a:rPr>
              <a:t>P</a:t>
            </a:r>
            <a:endParaRPr lang="en-US" sz="1000" b="1" dirty="0">
              <a:solidFill>
                <a:srgbClr val="FF0000"/>
              </a:solidFill>
            </a:endParaRPr>
          </a:p>
        </p:txBody>
      </p:sp>
      <p:sp>
        <p:nvSpPr>
          <p:cNvPr id="2" name="Retângulo 1"/>
          <p:cNvSpPr/>
          <p:nvPr/>
        </p:nvSpPr>
        <p:spPr>
          <a:xfrm>
            <a:off x="4211960" y="6309320"/>
            <a:ext cx="4572000" cy="246221"/>
          </a:xfrm>
          <a:prstGeom prst="rect">
            <a:avLst/>
          </a:prstGeom>
        </p:spPr>
        <p:txBody>
          <a:bodyPr>
            <a:spAutoFit/>
          </a:bodyPr>
          <a:lstStyle/>
          <a:p>
            <a:r>
              <a:rPr lang="pt-BR" sz="1000" dirty="0">
                <a:latin typeface="Arial"/>
                <a:cs typeface="Arial"/>
              </a:rPr>
              <a:t>Foto Evandro Veiga / FOLHA DE SÃO PAULO 28/05/2015 </a:t>
            </a:r>
          </a:p>
        </p:txBody>
      </p:sp>
    </p:spTree>
    <p:extLst>
      <p:ext uri="{BB962C8B-B14F-4D97-AF65-F5344CB8AC3E}">
        <p14:creationId xmlns:p14="http://schemas.microsoft.com/office/powerpoint/2010/main" val="9872966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378375" y="612845"/>
            <a:ext cx="45719" cy="369332"/>
          </a:xfrm>
          <a:prstGeom prst="rect">
            <a:avLst/>
          </a:prstGeom>
        </p:spPr>
        <p:txBody>
          <a:bodyPr wrap="square">
            <a:spAutoFit/>
          </a:bodyPr>
          <a:lstStyle/>
          <a:p>
            <a:r>
              <a:rPr lang="pt-BR" dirty="0"/>
              <a:t> </a:t>
            </a:r>
          </a:p>
        </p:txBody>
      </p:sp>
      <p:pic>
        <p:nvPicPr>
          <p:cNvPr id="1026" name="Picture 2" descr="http://farm4.static.flickr.com/3064/3099397427_ceab6915bb_b.jpg"/>
          <p:cNvPicPr>
            <a:picLocks noChangeAspect="1" noChangeArrowheads="1"/>
          </p:cNvPicPr>
          <p:nvPr/>
        </p:nvPicPr>
        <p:blipFill rotWithShape="1">
          <a:blip r:embed="rId3">
            <a:extLst>
              <a:ext uri="{28A0092B-C50C-407E-A947-70E740481C1C}">
                <a14:useLocalDpi xmlns:a14="http://schemas.microsoft.com/office/drawing/2010/main" val="0"/>
              </a:ext>
            </a:extLst>
          </a:blip>
          <a:srcRect b="1223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179511" y="89625"/>
            <a:ext cx="8761605" cy="707886"/>
          </a:xfrm>
          <a:prstGeom prst="rect">
            <a:avLst/>
          </a:prstGeom>
        </p:spPr>
        <p:txBody>
          <a:bodyPr wrap="square">
            <a:spAutoFit/>
          </a:bodyPr>
          <a:lstStyle/>
          <a:p>
            <a:pPr algn="ctr"/>
            <a:r>
              <a:rPr lang="pt-BR" sz="2000" dirty="0" smtClean="0">
                <a:solidFill>
                  <a:srgbClr val="FF0000"/>
                </a:solidFill>
                <a:latin typeface="Arial" panose="020B0604020202020204" pitchFamily="34" charset="0"/>
                <a:cs typeface="Arial" panose="020B0604020202020204" pitchFamily="34" charset="0"/>
              </a:rPr>
              <a:t>Encosta / frontispício </a:t>
            </a:r>
            <a:r>
              <a:rPr lang="pt-BR" sz="2000" dirty="0">
                <a:solidFill>
                  <a:srgbClr val="FF0000"/>
                </a:solidFill>
                <a:latin typeface="Arial" panose="020B0604020202020204" pitchFamily="34" charset="0"/>
                <a:cs typeface="Arial" panose="020B0604020202020204" pitchFamily="34" charset="0"/>
              </a:rPr>
              <a:t>de Salvador </a:t>
            </a:r>
            <a:r>
              <a:rPr lang="pt-BR" sz="2000" dirty="0" smtClean="0">
                <a:solidFill>
                  <a:srgbClr val="FF0000"/>
                </a:solidFill>
                <a:latin typeface="Arial" panose="020B0604020202020204" pitchFamily="34" charset="0"/>
                <a:cs typeface="Arial" panose="020B0604020202020204" pitchFamily="34" charset="0"/>
              </a:rPr>
              <a:t>(memória e paisagem urbana)</a:t>
            </a:r>
          </a:p>
          <a:p>
            <a:pPr algn="ctr"/>
            <a:r>
              <a:rPr lang="pt-BR" sz="2000" dirty="0" smtClean="0">
                <a:solidFill>
                  <a:srgbClr val="FF0000"/>
                </a:solidFill>
                <a:latin typeface="Arial" panose="020B0604020202020204" pitchFamily="34" charset="0"/>
                <a:cs typeface="Arial" panose="020B0604020202020204" pitchFamily="34" charset="0"/>
              </a:rPr>
              <a:t>área </a:t>
            </a:r>
            <a:r>
              <a:rPr lang="pt-BR" sz="2000" dirty="0">
                <a:solidFill>
                  <a:srgbClr val="FF0000"/>
                </a:solidFill>
                <a:latin typeface="Arial" panose="020B0604020202020204" pitchFamily="34" charset="0"/>
                <a:cs typeface="Arial" panose="020B0604020202020204" pitchFamily="34" charset="0"/>
              </a:rPr>
              <a:t>de proteção rigorosa </a:t>
            </a:r>
            <a:r>
              <a:rPr lang="pt-BR" sz="2000" dirty="0" smtClean="0">
                <a:solidFill>
                  <a:srgbClr val="FF0000"/>
                </a:solidFill>
                <a:latin typeface="Arial" panose="020B0604020202020204" pitchFamily="34" charset="0"/>
                <a:cs typeface="Arial" panose="020B0604020202020204" pitchFamily="34" charset="0"/>
              </a:rPr>
              <a:t> - Lei </a:t>
            </a:r>
            <a:r>
              <a:rPr lang="pt-BR" sz="2000" dirty="0">
                <a:solidFill>
                  <a:srgbClr val="FF0000"/>
                </a:solidFill>
                <a:latin typeface="Arial" panose="020B0604020202020204" pitchFamily="34" charset="0"/>
                <a:cs typeface="Arial" panose="020B0604020202020204" pitchFamily="34" charset="0"/>
              </a:rPr>
              <a:t>Municipal 3289/83</a:t>
            </a:r>
          </a:p>
        </p:txBody>
      </p:sp>
      <p:sp>
        <p:nvSpPr>
          <p:cNvPr id="4" name="Retângulo 3"/>
          <p:cNvSpPr/>
          <p:nvPr/>
        </p:nvSpPr>
        <p:spPr>
          <a:xfrm>
            <a:off x="6948264" y="6309320"/>
            <a:ext cx="1992853" cy="369332"/>
          </a:xfrm>
          <a:prstGeom prst="rect">
            <a:avLst/>
          </a:prstGeom>
        </p:spPr>
        <p:txBody>
          <a:bodyPr wrap="none">
            <a:spAutoFit/>
          </a:bodyPr>
          <a:lstStyle/>
          <a:p>
            <a:r>
              <a:rPr lang="pt-BR" dirty="0">
                <a:latin typeface="Arial" panose="020B0604020202020204" pitchFamily="34" charset="0"/>
                <a:cs typeface="Arial" panose="020B0604020202020204" pitchFamily="34" charset="0"/>
              </a:rPr>
              <a:t>Foto cartão portal</a:t>
            </a:r>
          </a:p>
        </p:txBody>
      </p:sp>
    </p:spTree>
    <p:extLst>
      <p:ext uri="{BB962C8B-B14F-4D97-AF65-F5344CB8AC3E}">
        <p14:creationId xmlns:p14="http://schemas.microsoft.com/office/powerpoint/2010/main" val="4108270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gm1.ggpht.com/RcZO4BpwLHA-0VZ6fWjrBXwXh2cLDyS3s8fQVcqlEmv3l7ezV3Ge08wvZjRfp_KQzHc3WesPAp7GtynVJUkVX3Zi_pbaxqZFMLG8MYse5D11pkocQe2tOLrayblFCXEizT2zOq-gS-ekOV_gfAPI26UcGUxV_ybVootek7WHhK_D0vCNCMy1wpPnzcKczpX1I4JlqOGesKcW1XSCEM9N5HWVWN72P9oNWx0tcyhDC-xUK_UuLYTV1z5IupX0pU84WI52pVt5tNlh6pps4Raz1Gmn7JWgnsjW90jKtZ7ivIKfRV3ZHYd-jdB-tKxjlux4HTogGyBuB78shUa6m5MF7RhiIqP1koSZSEIW2qJR8-p19EF3ZT1nwPGjWXI0TEnY8L-s6alSKA9x-KGFY2UDhnOn9wyFmSlv-mjIBaWUPHc0DonU_opM3ATywgSIvUedSUkQMH9GfX4Kt3UMbu7EUZfw_XuejKYhCWHsLb1hWCKnez7baKaNpPnNB9HlmyQGSZLS7DJ94EBUnO8yPSGxTwB30527_ywxgutB6LnZVUJZMcsZQuY3Iq6DzVQOaD7JPrjXr4g9JpQX-ROadP64a5CTHacGJ59vxOBsX9i_bVM6tqU2MkzBa4v_CbZKufMdjGpyFq6SOcVYJ83Q7xKeOBiD5o5Azrg=w1330-h501-l75-f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5" name="AutoShape 4" descr="https://gm1.ggpht.com/RcZO4BpwLHA-0VZ6fWjrBXwXh2cLDyS3s8fQVcqlEmv3l7ezV3Ge08wvZjRfp_KQzHc3WesPAp7GtynVJUkVX3Zi_pbaxqZFMLG8MYse5D11pkocQe2tOLrayblFCXEizT2zOq-gS-ekOV_gfAPI26UcGUxV_ybVootek7WHhK_D0vCNCMy1wpPnzcKczpX1I4JlqOGesKcW1XSCEM9N5HWVWN72P9oNWx0tcyhDC-xUK_UuLYTV1z5IupX0pU84WI52pVt5tNlh6pps4Raz1Gmn7JWgnsjW90jKtZ7ivIKfRV3ZHYd-jdB-tKxjlux4HTogGyBuB78shUa6m5MF7RhiIqP1koSZSEIW2qJR8-p19EF3ZT1nwPGjWXI0TEnY8L-s6alSKA9x-KGFY2UDhnOn9wyFmSlv-mjIBaWUPHc0DonU_opM3ATywgSIvUedSUkQMH9GfX4Kt3UMbu7EUZfw_XuejKYhCWHsLb1hWCKnez7baKaNpPnNB9HlmyQGSZLS7DJ94EBUnO8yPSGxTwB30527_ywxgutB6LnZVUJZMcsZQuY3Iq6DzVQOaD7JPrjXr4g9JpQX-ROadP64a5CTHacGJ59vxOBsX9i_bVM6tqU2MkzBa4v_CbZKufMdjGpyFq6SOcVYJ83Q7xKeOBiD5o5Azrg=w1330-h501-l75-f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6" name="AutoShape 6" descr="https://gm1.ggpht.com/RcZO4BpwLHA-0VZ6fWjrBXwXh2cLDyS3s8fQVcqlEmv3l7ezV3Ge08wvZjRfp_KQzHc3WesPAp7GtynVJUkVX3Zi_pbaxqZFMLG8MYse5D11pkocQe2tOLrayblFCXEizT2zOq-gS-ekOV_gfAPI26UcGUxV_ybVootek7WHhK_D0vCNCMy1wpPnzcKczpX1I4JlqOGesKcW1XSCEM9N5HWVWN72P9oNWx0tcyhDC-xUK_UuLYTV1z5IupX0pU84WI52pVt5tNlh6pps4Raz1Gmn7JWgnsjW90jKtZ7ivIKfRV3ZHYd-jdB-tKxjlux4HTogGyBuB78shUa6m5MF7RhiIqP1koSZSEIW2qJR8-p19EF3ZT1nwPGjWXI0TEnY8L-s6alSKA9x-KGFY2UDhnOn9wyFmSlv-mjIBaWUPHc0DonU_opM3ATywgSIvUedSUkQMH9GfX4Kt3UMbu7EUZfw_XuejKYhCWHsLb1hWCKnez7baKaNpPnNB9HlmyQGSZLS7DJ94EBUnO8yPSGxTwB30527_ywxgutB6LnZVUJZMcsZQuY3Iq6DzVQOaD7JPrjXr4g9JpQX-ROadP64a5CTHacGJ59vxOBsX9i_bVM6tqU2MkzBa4v_CbZKufMdjGpyFq6SOcVYJ83Q7xKeOBiD5o5Azrg=w1330-h501-l75-f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7" name="AutoShape 8" descr="https://gm1.ggpht.com/RcZO4BpwLHA-0VZ6fWjrBXwXh2cLDyS3s8fQVcqlEmv3l7ezV3Ge08wvZjRfp_KQzHc3WesPAp7GtynVJUkVX3Zi_pbaxqZFMLG8MYse5D11pkocQe2tOLrayblFCXEizT2zOq-gS-ekOV_gfAPI26UcGUxV_ybVootek7WHhK_D0vCNCMy1wpPnzcKczpX1I4JlqOGesKcW1XSCEM9N5HWVWN72P9oNWx0tcyhDC-xUK_UuLYTV1z5IupX0pU84WI52pVt5tNlh6pps4Raz1Gmn7JWgnsjW90jKtZ7ivIKfRV3ZHYd-jdB-tKxjlux4HTogGyBuB78shUa6m5MF7RhiIqP1koSZSEIW2qJR8-p19EF3ZT1nwPGjWXI0TEnY8L-s6alSKA9x-KGFY2UDhnOn9wyFmSlv-mjIBaWUPHc0DonU_opM3ATywgSIvUedSUkQMH9GfX4Kt3UMbu7EUZfw_XuejKYhCWHsLb1hWCKnez7baKaNpPnNB9HlmyQGSZLS7DJ94EBUnO8yPSGxTwB30527_ywxgutB6LnZVUJZMcsZQuY3Iq6DzVQOaD7JPrjXr4g9JpQX-ROadP64a5CTHacGJ59vxOBsX9i_bVM6tqU2MkzBa4v_CbZKufMdjGpyFq6SOcVYJ83Q7xKeOBiD5o5Azrg=w1330-h501-l75-f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8" name="AutoShape 10" descr="https://gm1.ggpht.com/RcZO4BpwLHA-0VZ6fWjrBXwXh2cLDyS3s8fQVcqlEmv3l7ezV3Ge08wvZjRfp_KQzHc3WesPAp7GtynVJUkVX3Zi_pbaxqZFMLG8MYse5D11pkocQe2tOLrayblFCXEizT2zOq-gS-ekOV_gfAPI26UcGUxV_ybVootek7WHhK_D0vCNCMy1wpPnzcKczpX1I4JlqOGesKcW1XSCEM9N5HWVWN72P9oNWx0tcyhDC-xUK_UuLYTV1z5IupX0pU84WI52pVt5tNlh6pps4Raz1Gmn7JWgnsjW90jKtZ7ivIKfRV3ZHYd-jdB-tKxjlux4HTogGyBuB78shUa6m5MF7RhiIqP1koSZSEIW2qJR8-p19EF3ZT1nwPGjWXI0TEnY8L-s6alSKA9x-KGFY2UDhnOn9wyFmSlv-mjIBaWUPHc0DonU_opM3ATywgSIvUedSUkQMH9GfX4Kt3UMbu7EUZfw_XuejKYhCWHsLb1hWCKnez7baKaNpPnNB9HlmyQGSZLS7DJ94EBUnO8yPSGxTwB30527_ywxgutB6LnZVUJZMcsZQuY3Iq6DzVQOaD7JPrjXr4g9JpQX-ROadP64a5CTHacGJ59vxOBsX9i_bVM6tqU2MkzBa4v_CbZKufMdjGpyFq6SOcVYJ83Q7xKeOBiD5o5Azrg=w1330-h501-l75-ft"/>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9" name="AutoShape 12" descr="https://gm1.ggpht.com/RcZO4BpwLHA-0VZ6fWjrBXwXh2cLDyS3s8fQVcqlEmv3l7ezV3Ge08wvZjRfp_KQzHc3WesPAp7GtynVJUkVX3Zi_pbaxqZFMLG8MYse5D11pkocQe2tOLrayblFCXEizT2zOq-gS-ekOV_gfAPI26UcGUxV_ybVootek7WHhK_D0vCNCMy1wpPnzcKczpX1I4JlqOGesKcW1XSCEM9N5HWVWN72P9oNWx0tcyhDC-xUK_UuLYTV1z5IupX0pU84WI52pVt5tNlh6pps4Raz1Gmn7JWgnsjW90jKtZ7ivIKfRV3ZHYd-jdB-tKxjlux4HTogGyBuB78shUa6m5MF7RhiIqP1koSZSEIW2qJR8-p19EF3ZT1nwPGjWXI0TEnY8L-s6alSKA9x-KGFY2UDhnOn9wyFmSlv-mjIBaWUPHc0DonU_opM3ATywgSIvUedSUkQMH9GfX4Kt3UMbu7EUZfw_XuejKYhCWHsLb1hWCKnez7baKaNpPnNB9HlmyQGSZLS7DJ94EBUnO8yPSGxTwB30527_ywxgutB6LnZVUJZMcsZQuY3Iq6DzVQOaD7JPrjXr4g9JpQX-ROadP64a5CTHacGJ59vxOBsX9i_bVM6tqU2MkzBa4v_CbZKufMdjGpyFq6SOcVYJ83Q7xKeOBiD5o5Azrg=w1330-h501-l75-f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0" name="AutoShape 14" descr="https://gm1.ggpht.com/RcZO4BpwLHA-0VZ6fWjrBXwXh2cLDyS3s8fQVcqlEmv3l7ezV3Ge08wvZjRfp_KQzHc3WesPAp7GtynVJUkVX3Zi_pbaxqZFMLG8MYse5D11pkocQe2tOLrayblFCXEizT2zOq-gS-ekOV_gfAPI26UcGUxV_ybVootek7WHhK_D0vCNCMy1wpPnzcKczpX1I4JlqOGesKcW1XSCEM9N5HWVWN72P9oNWx0tcyhDC-xUK_UuLYTV1z5IupX0pU84WI52pVt5tNlh6pps4Raz1Gmn7JWgnsjW90jKtZ7ivIKfRV3ZHYd-jdB-tKxjlux4HTogGyBuB78shUa6m5MF7RhiIqP1koSZSEIW2qJR8-p19EF3ZT1nwPGjWXI0TEnY8L-s6alSKA9x-KGFY2UDhnOn9wyFmSlv-mjIBaWUPHc0DonU_opM3ATywgSIvUedSUkQMH9GfX4Kt3UMbu7EUZfw_XuejKYhCWHsLb1hWCKnez7baKaNpPnNB9HlmyQGSZLS7DJ94EBUnO8yPSGxTwB30527_ywxgutB6LnZVUJZMcsZQuY3Iq6DzVQOaD7JPrjXr4g9JpQX-ROadP64a5CTHacGJ59vxOBsX9i_bVM6tqU2MkzBa4v_CbZKufMdjGpyFq6SOcVYJ83Q7xKeOBiD5o5Azrg=w1330-h501-l75-f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1" name="AutoShape 16" descr="https://gm1.ggpht.com/RcZO4BpwLHA-0VZ6fWjrBXwXh2cLDyS3s8fQVcqlEmv3l7ezV3Ge08wvZjRfp_KQzHc3WesPAp7GtynVJUkVX3Zi_pbaxqZFMLG8MYse5D11pkocQe2tOLrayblFCXEizT2zOq-gS-ekOV_gfAPI26UcGUxV_ybVootek7WHhK_D0vCNCMy1wpPnzcKczpX1I4JlqOGesKcW1XSCEM9N5HWVWN72P9oNWx0tcyhDC-xUK_UuLYTV1z5IupX0pU84WI52pVt5tNlh6pps4Raz1Gmn7JWgnsjW90jKtZ7ivIKfRV3ZHYd-jdB-tKxjlux4HTogGyBuB78shUa6m5MF7RhiIqP1koSZSEIW2qJR8-p19EF3ZT1nwPGjWXI0TEnY8L-s6alSKA9x-KGFY2UDhnOn9wyFmSlv-mjIBaWUPHc0DonU_opM3ATywgSIvUedSUkQMH9GfX4Kt3UMbu7EUZfw_XuejKYhCWHsLb1hWCKnez7baKaNpPnNB9HlmyQGSZLS7DJ94EBUnO8yPSGxTwB30527_ywxgutB6LnZVUJZMcsZQuY3Iq6DzVQOaD7JPrjXr4g9JpQX-ROadP64a5CTHacGJ59vxOBsX9i_bVM6tqU2MkzBa4v_CbZKufMdjGpyFq6SOcVYJ83Q7xKeOBiD5o5Azrg=w1330-h501-l75-ft"/>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2" name="AutoShape 18" descr="https://gm1.ggpht.com/4znNk9Ik6XOXUuyYOY3s_Ih5kHiCwMdfUGlj81MBjbnJej8Msr51HFmF2DF1jbsSR9RKbcTeAwRlqNXijyrvPzxZeiH1-riNDTMnVM_W6U0DDuQ4leae5_TtSiByUmTDXy8leXBXtGs91o2I9iMCew0mHXEEccB0PWqP18oc-Smgfosnmkl-OZ8mt3nA2xxUGPKduDBjlf07kBIqXX8OddVdn73lRrFmJwnz8ldjYIMwZFPqUTB1i3zzQelagsd5wayGD7V3SjUeutVB7Usmqs8H7XeVUIjo3Oc5FVV61u4RmfQLocNj_LmTBziyvmpghvgBya5RVHI93AjULlfAPNvbwDZXDG6xPIsK-BmlS6xZwJHSkhZpIKgi2ld6L-uv1o4h5ylbfT8hmekdSRTP3fobCZ3hKZksyAI-B6aK7huuKephOthmZY__M_Mlop8_ojF6pnhsuF09s_BgtKjNsBuck4HEbv3cf00Uai7h6XqattvIYEajkK4Y8gKS7Q2J-YPSXPV2BEa1nIFOhQG8vk2-SPyTsYxiC9zCF5qf0_iNr7-JPlqpgsGtbJd7Rwu2ImlxljbjNFDtOQmccMOJchyVbH83tdXSeKdk0nwrpIZZC6vsU_CXjnS_GHJczt2RutXRvk-oED0_PCBF5zh4wMgCUfE2cos=w1330-h501-l75-ft"/>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3" name="AutoShape 20" descr="https://gm1.ggpht.com/4znNk9Ik6XOXUuyYOY3s_Ih5kHiCwMdfUGlj81MBjbnJej8Msr51HFmF2DF1jbsSR9RKbcTeAwRlqNXijyrvPzxZeiH1-riNDTMnVM_W6U0DDuQ4leae5_TtSiByUmTDXy8leXBXtGs91o2I9iMCew0mHXEEccB0PWqP18oc-Smgfosnmkl-OZ8mt3nA2xxUGPKduDBjlf07kBIqXX8OddVdn73lRrFmJwnz8ldjYIMwZFPqUTB1i3zzQelagsd5wayGD7V3SjUeutVB7Usmqs8H7XeVUIjo3Oc5FVV61u4RmfQLocNj_LmTBziyvmpghvgBya5RVHI93AjULlfAPNvbwDZXDG6xPIsK-BmlS6xZwJHSkhZpIKgi2ld6L-uv1o4h5ylbfT8hmekdSRTP3fobCZ3hKZksyAI-B6aK7huuKephOthmZY__M_Mlop8_ojF6pnhsuF09s_BgtKjNsBuck4HEbv3cf00Uai7h6XqattvIYEajkK4Y8gKS7Q2J-YPSXPV2BEa1nIFOhQG8vk2-SPyTsYxiC9zCF5qf0_iNr7-JPlqpgsGtbJd7Rwu2ImlxljbjNFDtOQmccMOJchyVbH83tdXSeKdk0nwrpIZZC6vsU_CXjnS_GHJczt2RutXRvk-oED0_PCBF5zh4wMgCUfE2cos=w1330-h501-l75-ft"/>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4" name="AutoShape 22" descr="Exibindo CAPA FOLHA DE SP.png"/>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5" name="AutoShape 24" descr="https://gm1.ggpht.com/Ghib1YCdNYGN3QzQogExYeXrNKqBzS7fW9Uu7NJ2lHyu7c4nEyyf6qV5i1YGmnuueuZJpTlT_dQ7Y9Mk9t2fqUQ4bSTFx_Yg9QJzr6bWSMZ-68chfOa3rEmXK2midwjgR0VnocGIS4SrCr4cahPtcVCZYvJ-I4Rt91ZyCYx-CSQEBVV_hjsEfFTfq9ptXJ3K4eiMhGAqAMbEbYskmxVdCpTlOR_m0jU23AXG0WLhyFyubI55MVOAKKaoTNtxpxL4_c-9nitjNGP_zenGxmz_UaLhL1kIazLP_0WUIHWLCHIVDnxWfHBze4b3hkUw8H-U_cui9JLpIJLYuQNgk6lbOV3Zyx520cPjN595HbVPbFGmOFxKuyixYZpn2YvkjrUq8m2ZwrUyLCMYd7zsFkYqTj-b-VpGBS1twz1sMuPBHdsb5HBErsXdgM6rmJCnib9cI4e8-ad-bg29hTVvc1m4JkaD-LcNzfmnMxUwH-gMUMjSmclG6bt6CRlnqy32ITGVI_KAWL9_GzvBF6emF8gfzBuwQ97HT0AmsCYILUpFjGhVwFNO4tpyBadmt7F1mtHqKAUIkycMV5OB5WZPHSzadlZS75UnfraIfwYW8wU7BlD_Gvm_BAqUT7O-H43ZedXCpMMc6NaxDBN-79fQO86YS6MkGGwUWNU=w1330-h501-l75-ft"/>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6" name="AutoShape 26" descr="https://gm1.ggpht.com/Ghib1YCdNYGN3QzQogExYeXrNKqBzS7fW9Uu7NJ2lHyu7c4nEyyf6qV5i1YGmnuueuZJpTlT_dQ7Y9Mk9t2fqUQ4bSTFx_Yg9QJzr6bWSMZ-68chfOa3rEmXK2midwjgR0VnocGIS4SrCr4cahPtcVCZYvJ-I4Rt91ZyCYx-CSQEBVV_hjsEfFTfq9ptXJ3K4eiMhGAqAMbEbYskmxVdCpTlOR_m0jU23AXG0WLhyFyubI55MVOAKKaoTNtxpxL4_c-9nitjNGP_zenGxmz_UaLhL1kIazLP_0WUIHWLCHIVDnxWfHBze4b3hkUw8H-U_cui9JLpIJLYuQNgk6lbOV3Zyx520cPjN595HbVPbFGmOFxKuyixYZpn2YvkjrUq8m2ZwrUyLCMYd7zsFkYqTj-b-VpGBS1twz1sMuPBHdsb5HBErsXdgM6rmJCnib9cI4e8-ad-bg29hTVvc1m4JkaD-LcNzfmnMxUwH-gMUMjSmclG6bt6CRlnqy32ITGVI_KAWL9_GzvBF6emF8gfzBuwQ97HT0AmsCYILUpFjGhVwFNO4tpyBadmt7F1mtHqKAUIkycMV5OB5WZPHSzadlZS75UnfraIfwYW8wU7BlD_Gvm_BAqUT7O-H43ZedXCpMMc6NaxDBN-79fQO86YS6MkGGwUWNU=w1330-h501-l75-ft"/>
          <p:cNvSpPr>
            <a:spLocks noChangeAspect="1" noChangeArrowheads="1"/>
          </p:cNvSpPr>
          <p:nvPr/>
        </p:nvSpPr>
        <p:spPr bwMode="auto">
          <a:xfrm>
            <a:off x="1984375" y="1684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20" name="Imagem 19"/>
          <p:cNvPicPr>
            <a:picLocks noChangeAspect="1"/>
          </p:cNvPicPr>
          <p:nvPr/>
        </p:nvPicPr>
        <p:blipFill rotWithShape="1">
          <a:blip r:embed="rId2">
            <a:extLst>
              <a:ext uri="{28A0092B-C50C-407E-A947-70E740481C1C}">
                <a14:useLocalDpi xmlns:a14="http://schemas.microsoft.com/office/drawing/2010/main" val="0"/>
              </a:ext>
            </a:extLst>
          </a:blip>
          <a:srcRect r="23242"/>
          <a:stretch/>
        </p:blipFill>
        <p:spPr>
          <a:xfrm>
            <a:off x="3779912" y="55385"/>
            <a:ext cx="2897979" cy="6826368"/>
          </a:xfrm>
          <a:prstGeom prst="rect">
            <a:avLst/>
          </a:prstGeom>
        </p:spPr>
      </p:pic>
      <p:pic>
        <p:nvPicPr>
          <p:cNvPr id="21" name="Imagem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6" y="23753"/>
            <a:ext cx="3957638" cy="6858000"/>
          </a:xfrm>
          <a:prstGeom prst="rect">
            <a:avLst/>
          </a:prstGeom>
        </p:spPr>
      </p:pic>
      <p:pic>
        <p:nvPicPr>
          <p:cNvPr id="24" name="Imagem 23"/>
          <p:cNvPicPr>
            <a:picLocks noChangeAspect="1"/>
          </p:cNvPicPr>
          <p:nvPr/>
        </p:nvPicPr>
        <p:blipFill rotWithShape="1">
          <a:blip r:embed="rId4">
            <a:extLst>
              <a:ext uri="{28A0092B-C50C-407E-A947-70E740481C1C}">
                <a14:useLocalDpi xmlns:a14="http://schemas.microsoft.com/office/drawing/2010/main" val="0"/>
              </a:ext>
            </a:extLst>
          </a:blip>
          <a:srcRect r="15753"/>
          <a:stretch/>
        </p:blipFill>
        <p:spPr>
          <a:xfrm>
            <a:off x="6588225" y="622471"/>
            <a:ext cx="2555776" cy="5343214"/>
          </a:xfrm>
          <a:prstGeom prst="rect">
            <a:avLst/>
          </a:prstGeom>
        </p:spPr>
      </p:pic>
    </p:spTree>
    <p:extLst>
      <p:ext uri="{BB962C8B-B14F-4D97-AF65-F5344CB8AC3E}">
        <p14:creationId xmlns:p14="http://schemas.microsoft.com/office/powerpoint/2010/main" val="19524840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3">
            <a:extLst>
              <a:ext uri="{28A0092B-C50C-407E-A947-70E740481C1C}">
                <a14:useLocalDpi xmlns:a14="http://schemas.microsoft.com/office/drawing/2010/main" val="0"/>
              </a:ext>
            </a:extLst>
          </a:blip>
          <a:srcRect l="4487"/>
          <a:stretch/>
        </p:blipFill>
        <p:spPr>
          <a:xfrm>
            <a:off x="0" y="0"/>
            <a:ext cx="3842754" cy="5157192"/>
          </a:xfrm>
          <a:prstGeom prst="rect">
            <a:avLst/>
          </a:prstGeom>
        </p:spPr>
      </p:pic>
      <p:sp>
        <p:nvSpPr>
          <p:cNvPr id="4" name="Retângulo 3"/>
          <p:cNvSpPr/>
          <p:nvPr/>
        </p:nvSpPr>
        <p:spPr>
          <a:xfrm>
            <a:off x="1475656" y="476672"/>
            <a:ext cx="1613199" cy="276999"/>
          </a:xfrm>
          <a:prstGeom prst="rect">
            <a:avLst/>
          </a:prstGeom>
        </p:spPr>
        <p:txBody>
          <a:bodyPr wrap="none">
            <a:spAutoFit/>
          </a:bodyPr>
          <a:lstStyle/>
          <a:p>
            <a:r>
              <a:rPr lang="pt-BR" sz="1200" dirty="0">
                <a:solidFill>
                  <a:srgbClr val="FF0000"/>
                </a:solidFill>
                <a:latin typeface="Arial" panose="020B0604020202020204" pitchFamily="34" charset="0"/>
                <a:cs typeface="Arial" panose="020B0604020202020204" pitchFamily="34" charset="0"/>
              </a:rPr>
              <a:t>À TARDE (9/07/2015</a:t>
            </a:r>
            <a:endParaRPr lang="pt-BR" sz="1200" dirty="0">
              <a:latin typeface="Arial" panose="020B0604020202020204" pitchFamily="34" charset="0"/>
              <a:cs typeface="Arial" panose="020B0604020202020204" pitchFamily="34" charset="0"/>
            </a:endParaRPr>
          </a:p>
        </p:txBody>
      </p:sp>
      <p:pic>
        <p:nvPicPr>
          <p:cNvPr id="5" name="Imagem 4"/>
          <p:cNvPicPr>
            <a:picLocks noChangeAspect="1"/>
          </p:cNvPicPr>
          <p:nvPr/>
        </p:nvPicPr>
        <p:blipFill rotWithShape="1">
          <a:blip r:embed="rId4">
            <a:extLst>
              <a:ext uri="{28A0092B-C50C-407E-A947-70E740481C1C}">
                <a14:useLocalDpi xmlns:a14="http://schemas.microsoft.com/office/drawing/2010/main" val="0"/>
              </a:ext>
            </a:extLst>
          </a:blip>
          <a:srcRect l="4318" t="1812" r="17249"/>
          <a:stretch/>
        </p:blipFill>
        <p:spPr>
          <a:xfrm>
            <a:off x="4139952" y="0"/>
            <a:ext cx="3180696" cy="4431872"/>
          </a:xfrm>
          <a:prstGeom prst="rect">
            <a:avLst/>
          </a:prstGeom>
        </p:spPr>
      </p:pic>
      <p:pic>
        <p:nvPicPr>
          <p:cNvPr id="6" name="Imagem 5"/>
          <p:cNvPicPr>
            <a:picLocks noChangeAspect="1"/>
          </p:cNvPicPr>
          <p:nvPr/>
        </p:nvPicPr>
        <p:blipFill rotWithShape="1">
          <a:blip r:embed="rId5">
            <a:extLst>
              <a:ext uri="{28A0092B-C50C-407E-A947-70E740481C1C}">
                <a14:useLocalDpi xmlns:a14="http://schemas.microsoft.com/office/drawing/2010/main" val="0"/>
              </a:ext>
            </a:extLst>
          </a:blip>
          <a:srcRect l="284" t="16318" r="3681"/>
          <a:stretch/>
        </p:blipFill>
        <p:spPr>
          <a:xfrm>
            <a:off x="3602182" y="4373362"/>
            <a:ext cx="5541818" cy="2484637"/>
          </a:xfrm>
          <a:prstGeom prst="rect">
            <a:avLst/>
          </a:prstGeom>
        </p:spPr>
      </p:pic>
    </p:spTree>
    <p:extLst>
      <p:ext uri="{BB962C8B-B14F-4D97-AF65-F5344CB8AC3E}">
        <p14:creationId xmlns:p14="http://schemas.microsoft.com/office/powerpoint/2010/main" val="9970276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75" y="796057"/>
            <a:ext cx="4175753" cy="5545399"/>
          </a:xfrm>
          <a:prstGeom prst="rect">
            <a:avLst/>
          </a:prstGeom>
        </p:spPr>
      </p:pic>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2300" y="681965"/>
            <a:ext cx="4032448" cy="5648759"/>
          </a:xfrm>
          <a:prstGeom prst="rect">
            <a:avLst/>
          </a:prstGeom>
        </p:spPr>
      </p:pic>
    </p:spTree>
    <p:extLst>
      <p:ext uri="{BB962C8B-B14F-4D97-AF65-F5344CB8AC3E}">
        <p14:creationId xmlns:p14="http://schemas.microsoft.com/office/powerpoint/2010/main" val="38869954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0"/>
            <a:ext cx="9144000" cy="6863417"/>
          </a:xfrm>
          <a:prstGeom prst="rect">
            <a:avLst/>
          </a:prstGeom>
        </p:spPr>
        <p:txBody>
          <a:bodyPr wrap="square">
            <a:spAutoFit/>
          </a:bodyPr>
          <a:lstStyle/>
          <a:p>
            <a:r>
              <a:rPr lang="pt-BR" b="1" dirty="0" smtClean="0">
                <a:latin typeface="Arial" panose="020B0604020202020204" pitchFamily="34" charset="0"/>
                <a:cs typeface="Arial" panose="020B0604020202020204" pitchFamily="34" charset="0"/>
              </a:rPr>
              <a:t>DEIXE-ME </a:t>
            </a:r>
            <a:r>
              <a:rPr lang="pt-BR" b="1" dirty="0">
                <a:latin typeface="Arial" panose="020B0604020202020204" pitchFamily="34" charset="0"/>
                <a:cs typeface="Arial" panose="020B0604020202020204" pitchFamily="34" charset="0"/>
              </a:rPr>
              <a:t>FAZER,  DEIXE-ME PASSAR : SOBRE AS DEMOLIÇÕES NO CENTRO </a:t>
            </a:r>
          </a:p>
          <a:p>
            <a:r>
              <a:rPr lang="pt-BR" b="1" dirty="0" smtClean="0">
                <a:latin typeface="Arial" panose="020B0604020202020204" pitchFamily="34" charset="0"/>
                <a:cs typeface="Arial" panose="020B0604020202020204" pitchFamily="34" charset="0"/>
              </a:rPr>
              <a:t>HISTÓRICO </a:t>
            </a:r>
            <a:r>
              <a:rPr lang="pt-BR" b="1" dirty="0">
                <a:latin typeface="Arial" panose="020B0604020202020204" pitchFamily="34" charset="0"/>
                <a:cs typeface="Arial" panose="020B0604020202020204" pitchFamily="34" charset="0"/>
              </a:rPr>
              <a:t>DE SALVADOR </a:t>
            </a:r>
            <a:r>
              <a:rPr lang="pt-BR" dirty="0">
                <a:latin typeface="Arial" panose="020B0604020202020204" pitchFamily="34" charset="0"/>
                <a:cs typeface="Arial" panose="020B0604020202020204" pitchFamily="34" charset="0"/>
              </a:rPr>
              <a:t>.</a:t>
            </a:r>
          </a:p>
          <a:p>
            <a:endParaRPr lang="pt-BR" dirty="0">
              <a:latin typeface="Arial" panose="020B0604020202020204" pitchFamily="34" charset="0"/>
              <a:cs typeface="Arial" panose="020B0604020202020204" pitchFamily="34" charset="0"/>
            </a:endParaRPr>
          </a:p>
          <a:p>
            <a:r>
              <a:rPr lang="pt-BR" sz="1200" dirty="0" smtClean="0">
                <a:latin typeface="Arial" panose="020B0604020202020204" pitchFamily="34" charset="0"/>
                <a:cs typeface="Arial" panose="020B0604020202020204" pitchFamily="34" charset="0"/>
              </a:rPr>
              <a:t>UOL </a:t>
            </a:r>
            <a:r>
              <a:rPr lang="pt-BR" sz="1200" dirty="0">
                <a:latin typeface="Arial" panose="020B0604020202020204" pitchFamily="34" charset="0"/>
                <a:cs typeface="Arial" panose="020B0604020202020204" pitchFamily="34" charset="0"/>
              </a:rPr>
              <a:t>publicado em 9/7/2015,  com o </a:t>
            </a:r>
            <a:r>
              <a:rPr lang="pt-BR" sz="1200" dirty="0" smtClean="0">
                <a:latin typeface="Arial" panose="020B0604020202020204" pitchFamily="34" charset="0"/>
                <a:cs typeface="Arial" panose="020B0604020202020204" pitchFamily="34" charset="0"/>
              </a:rPr>
              <a:t>título: “</a:t>
            </a:r>
            <a:r>
              <a:rPr lang="pt-BR" sz="1200" b="1" dirty="0" smtClean="0">
                <a:latin typeface="Arial" panose="020B0604020202020204" pitchFamily="34" charset="0"/>
                <a:cs typeface="Arial" panose="020B0604020202020204" pitchFamily="34" charset="0"/>
              </a:rPr>
              <a:t>Salvador </a:t>
            </a:r>
            <a:r>
              <a:rPr lang="pt-BR" sz="1200" b="1" dirty="0">
                <a:latin typeface="Arial" panose="020B0604020202020204" pitchFamily="34" charset="0"/>
                <a:cs typeface="Arial" panose="020B0604020202020204" pitchFamily="34" charset="0"/>
              </a:rPr>
              <a:t>é esquartejada em novo processo de </a:t>
            </a:r>
            <a:r>
              <a:rPr lang="pt-BR" sz="1200" b="1" dirty="0" smtClean="0">
                <a:latin typeface="Arial" panose="020B0604020202020204" pitchFamily="34" charset="0"/>
                <a:cs typeface="Arial" panose="020B0604020202020204" pitchFamily="34" charset="0"/>
              </a:rPr>
              <a:t>modernização”</a:t>
            </a:r>
            <a:endParaRPr lang="pt-BR" sz="1200" b="1" dirty="0">
              <a:latin typeface="Arial" panose="020B0604020202020204" pitchFamily="34" charset="0"/>
              <a:cs typeface="Arial" panose="020B0604020202020204" pitchFamily="34" charset="0"/>
            </a:endParaRPr>
          </a:p>
          <a:p>
            <a:pPr algn="just"/>
            <a:endParaRPr lang="pt-BR" sz="1200" dirty="0" smtClean="0">
              <a:latin typeface="Arial" panose="020B0604020202020204" pitchFamily="34" charset="0"/>
              <a:cs typeface="Arial" panose="020B0604020202020204" pitchFamily="34" charset="0"/>
            </a:endParaRPr>
          </a:p>
          <a:p>
            <a:pPr algn="just"/>
            <a:r>
              <a:rPr lang="pt-BR" sz="1000" dirty="0" smtClean="0">
                <a:latin typeface="Arial" panose="020B0604020202020204" pitchFamily="34" charset="0"/>
                <a:cs typeface="Arial" panose="020B0604020202020204" pitchFamily="34" charset="0"/>
              </a:rPr>
              <a:t>Diz </a:t>
            </a:r>
            <a:r>
              <a:rPr lang="pt-BR" sz="1000" dirty="0">
                <a:latin typeface="Arial" panose="020B0604020202020204" pitchFamily="34" charset="0"/>
                <a:cs typeface="Arial" panose="020B0604020202020204" pitchFamily="34" charset="0"/>
              </a:rPr>
              <a:t>o adágio popular que as chuvas de março encerram o verão, mas também nos </a:t>
            </a:r>
            <a:r>
              <a:rPr lang="pt-BR" sz="1000" dirty="0" smtClean="0">
                <a:latin typeface="Arial" panose="020B0604020202020204" pitchFamily="34" charset="0"/>
                <a:cs typeface="Arial" panose="020B0604020202020204" pitchFamily="34" charset="0"/>
              </a:rPr>
              <a:t>diz </a:t>
            </a:r>
            <a:r>
              <a:rPr lang="pt-BR" sz="1000" dirty="0">
                <a:latin typeface="Arial" panose="020B0604020202020204" pitchFamily="34" charset="0"/>
                <a:cs typeface="Arial" panose="020B0604020202020204" pitchFamily="34" charset="0"/>
              </a:rPr>
              <a:t>que “abril chuvas mil”. Este abril não foi tão chuvoso; o maio foi chuvoso e ventoso e </a:t>
            </a:r>
            <a:r>
              <a:rPr lang="pt-BR" sz="1000" dirty="0" smtClean="0">
                <a:latin typeface="Arial" panose="020B0604020202020204" pitchFamily="34" charset="0"/>
                <a:cs typeface="Arial" panose="020B0604020202020204" pitchFamily="34" charset="0"/>
              </a:rPr>
              <a:t>junho </a:t>
            </a:r>
            <a:r>
              <a:rPr lang="pt-BR" sz="1000" dirty="0">
                <a:latin typeface="Arial" panose="020B0604020202020204" pitchFamily="34" charset="0"/>
                <a:cs typeface="Arial" panose="020B0604020202020204" pitchFamily="34" charset="0"/>
              </a:rPr>
              <a:t>parece não querer ser só amoroso, chove, chove muito. Será que teremos um ano </a:t>
            </a:r>
          </a:p>
          <a:p>
            <a:pPr algn="just"/>
            <a:r>
              <a:rPr lang="pt-BR" sz="1000" dirty="0">
                <a:latin typeface="Arial" panose="020B0604020202020204" pitchFamily="34" charset="0"/>
                <a:cs typeface="Arial" panose="020B0604020202020204" pitchFamily="34" charset="0"/>
              </a:rPr>
              <a:t>formoso</a:t>
            </a:r>
            <a:r>
              <a:rPr lang="pt-BR" sz="1000" dirty="0" smtClean="0">
                <a:latin typeface="Arial" panose="020B0604020202020204" pitchFamily="34" charset="0"/>
                <a:cs typeface="Arial" panose="020B0604020202020204" pitchFamily="34" charset="0"/>
              </a:rPr>
              <a:t>?</a:t>
            </a:r>
            <a:endParaRPr lang="pt-BR" sz="1000" dirty="0">
              <a:latin typeface="Arial" panose="020B0604020202020204" pitchFamily="34" charset="0"/>
              <a:cs typeface="Arial" panose="020B0604020202020204" pitchFamily="34" charset="0"/>
            </a:endParaRPr>
          </a:p>
          <a:p>
            <a:pPr algn="just"/>
            <a:endParaRPr lang="pt-BR" sz="1000" dirty="0" smtClean="0">
              <a:latin typeface="Arial" panose="020B0604020202020204" pitchFamily="34" charset="0"/>
              <a:cs typeface="Arial" panose="020B0604020202020204" pitchFamily="34" charset="0"/>
            </a:endParaRPr>
          </a:p>
          <a:p>
            <a:pPr algn="just"/>
            <a:r>
              <a:rPr lang="pt-BR" sz="1000" dirty="0" smtClean="0">
                <a:latin typeface="Arial" panose="020B0604020202020204" pitchFamily="34" charset="0"/>
                <a:cs typeface="Arial" panose="020B0604020202020204" pitchFamily="34" charset="0"/>
              </a:rPr>
              <a:t>Por </a:t>
            </a:r>
            <a:r>
              <a:rPr lang="pt-BR" sz="1000" dirty="0">
                <a:latin typeface="Arial" panose="020B0604020202020204" pitchFamily="34" charset="0"/>
                <a:cs typeface="Arial" panose="020B0604020202020204" pitchFamily="34" charset="0"/>
              </a:rPr>
              <a:t>conta das adversidades climáticas do mês de abril e maio Salvador foi notícia por </a:t>
            </a:r>
            <a:r>
              <a:rPr lang="pt-BR" sz="1000" dirty="0" smtClean="0">
                <a:latin typeface="Arial" panose="020B0604020202020204" pitchFamily="34" charset="0"/>
                <a:cs typeface="Arial" panose="020B0604020202020204" pitchFamily="34" charset="0"/>
              </a:rPr>
              <a:t>causa </a:t>
            </a:r>
            <a:r>
              <a:rPr lang="pt-BR" sz="1000" dirty="0">
                <a:latin typeface="Arial" panose="020B0604020202020204" pitchFamily="34" charset="0"/>
                <a:cs typeface="Arial" panose="020B0604020202020204" pitchFamily="34" charset="0"/>
              </a:rPr>
              <a:t>de deslizamentos de terra e inundações com mortes. Estes fatos não ocorrem pela </a:t>
            </a:r>
            <a:r>
              <a:rPr lang="pt-BR" sz="1000" dirty="0" smtClean="0">
                <a:latin typeface="Arial" panose="020B0604020202020204" pitchFamily="34" charset="0"/>
                <a:cs typeface="Arial" panose="020B0604020202020204" pitchFamily="34" charset="0"/>
              </a:rPr>
              <a:t>primeira </a:t>
            </a:r>
            <a:r>
              <a:rPr lang="pt-BR" sz="1000" dirty="0">
                <a:latin typeface="Arial" panose="020B0604020202020204" pitchFamily="34" charset="0"/>
                <a:cs typeface="Arial" panose="020B0604020202020204" pitchFamily="34" charset="0"/>
              </a:rPr>
              <a:t>vez na cidade. Já em 1549, Salvador registrou seu primeiro deslizamento de terra </a:t>
            </a:r>
            <a:r>
              <a:rPr lang="pt-BR" sz="1000" dirty="0" smtClean="0">
                <a:latin typeface="Arial" panose="020B0604020202020204" pitchFamily="34" charset="0"/>
                <a:cs typeface="Arial" panose="020B0604020202020204" pitchFamily="34" charset="0"/>
              </a:rPr>
              <a:t>na </a:t>
            </a:r>
            <a:r>
              <a:rPr lang="pt-BR" sz="1000" dirty="0">
                <a:latin typeface="Arial" panose="020B0604020202020204" pitchFamily="34" charset="0"/>
                <a:cs typeface="Arial" panose="020B0604020202020204" pitchFamily="34" charset="0"/>
              </a:rPr>
              <a:t>proximidade da atual </a:t>
            </a:r>
            <a:r>
              <a:rPr lang="pt-BR" sz="1000" dirty="0" err="1">
                <a:latin typeface="Arial" panose="020B0604020202020204" pitchFamily="34" charset="0"/>
                <a:cs typeface="Arial" panose="020B0604020202020204" pitchFamily="34" charset="0"/>
              </a:rPr>
              <a:t>Lad</a:t>
            </a:r>
            <a:r>
              <a:rPr lang="pt-BR" sz="1000" dirty="0">
                <a:latin typeface="Arial" panose="020B0604020202020204" pitchFamily="34" charset="0"/>
                <a:cs typeface="Arial" panose="020B0604020202020204" pitchFamily="34" charset="0"/>
              </a:rPr>
              <a:t>. do Pau da Bandeira, confluência com a </a:t>
            </a:r>
            <a:r>
              <a:rPr lang="pt-BR" sz="1000" dirty="0" err="1">
                <a:latin typeface="Arial" panose="020B0604020202020204" pitchFamily="34" charset="0"/>
                <a:cs typeface="Arial" panose="020B0604020202020204" pitchFamily="34" charset="0"/>
              </a:rPr>
              <a:t>Lad</a:t>
            </a:r>
            <a:r>
              <a:rPr lang="pt-BR" sz="1000" dirty="0">
                <a:latin typeface="Arial" panose="020B0604020202020204" pitchFamily="34" charset="0"/>
                <a:cs typeface="Arial" panose="020B0604020202020204" pitchFamily="34" charset="0"/>
              </a:rPr>
              <a:t>. da Montanha. </a:t>
            </a:r>
            <a:r>
              <a:rPr lang="pt-BR" sz="1000" dirty="0" smtClean="0">
                <a:latin typeface="Arial" panose="020B0604020202020204" pitchFamily="34" charset="0"/>
                <a:cs typeface="Arial" panose="020B0604020202020204" pitchFamily="34" charset="0"/>
              </a:rPr>
              <a:t>Desde </a:t>
            </a:r>
            <a:r>
              <a:rPr lang="pt-BR" sz="1000" dirty="0">
                <a:latin typeface="Arial" panose="020B0604020202020204" pitchFamily="34" charset="0"/>
                <a:cs typeface="Arial" panose="020B0604020202020204" pitchFamily="34" charset="0"/>
              </a:rPr>
              <a:t>então, as tragédias são sempre atribuídas às chuvas. </a:t>
            </a:r>
          </a:p>
          <a:p>
            <a:pPr algn="just"/>
            <a:endParaRPr lang="pt-BR" sz="1000" dirty="0" smtClean="0">
              <a:latin typeface="Arial" panose="020B0604020202020204" pitchFamily="34" charset="0"/>
              <a:cs typeface="Arial" panose="020B0604020202020204" pitchFamily="34" charset="0"/>
            </a:endParaRPr>
          </a:p>
          <a:p>
            <a:pPr algn="just"/>
            <a:r>
              <a:rPr lang="pt-BR" sz="1000" dirty="0" smtClean="0">
                <a:latin typeface="Arial" panose="020B0604020202020204" pitchFamily="34" charset="0"/>
                <a:cs typeface="Arial" panose="020B0604020202020204" pitchFamily="34" charset="0"/>
              </a:rPr>
              <a:t>Salvador </a:t>
            </a:r>
            <a:r>
              <a:rPr lang="pt-BR" sz="1000" dirty="0">
                <a:latin typeface="Arial" panose="020B0604020202020204" pitchFamily="34" charset="0"/>
                <a:cs typeface="Arial" panose="020B0604020202020204" pitchFamily="34" charset="0"/>
              </a:rPr>
              <a:t>tem mais de 400 áreas de risco aonde seriam necessárias intervenções </a:t>
            </a:r>
            <a:r>
              <a:rPr lang="pt-BR" sz="1000" dirty="0" smtClean="0">
                <a:latin typeface="Arial" panose="020B0604020202020204" pitchFamily="34" charset="0"/>
                <a:cs typeface="Arial" panose="020B0604020202020204" pitchFamily="34" charset="0"/>
              </a:rPr>
              <a:t>para </a:t>
            </a:r>
            <a:r>
              <a:rPr lang="pt-BR" sz="1000" dirty="0">
                <a:latin typeface="Arial" panose="020B0604020202020204" pitchFamily="34" charset="0"/>
                <a:cs typeface="Arial" panose="020B0604020202020204" pitchFamily="34" charset="0"/>
              </a:rPr>
              <a:t>estabilização de taludes e adequação de drenagem. A olhos vistos, surgem na </a:t>
            </a:r>
            <a:r>
              <a:rPr lang="pt-BR" sz="1000" dirty="0" smtClean="0">
                <a:latin typeface="Arial" panose="020B0604020202020204" pitchFamily="34" charset="0"/>
                <a:cs typeface="Arial" panose="020B0604020202020204" pitchFamily="34" charset="0"/>
              </a:rPr>
              <a:t>paisagem </a:t>
            </a:r>
            <a:r>
              <a:rPr lang="pt-BR" sz="1000" dirty="0">
                <a:latin typeface="Arial" panose="020B0604020202020204" pitchFamily="34" charset="0"/>
                <a:cs typeface="Arial" panose="020B0604020202020204" pitchFamily="34" charset="0"/>
              </a:rPr>
              <a:t>urbana ‘admiráveis’ cortinas em concreto e uma profusão de lonas plásticas pretas </a:t>
            </a:r>
            <a:r>
              <a:rPr lang="pt-BR" sz="1000" dirty="0" smtClean="0">
                <a:latin typeface="Arial" panose="020B0604020202020204" pitchFamily="34" charset="0"/>
                <a:cs typeface="Arial" panose="020B0604020202020204" pitchFamily="34" charset="0"/>
              </a:rPr>
              <a:t>utilizadas </a:t>
            </a:r>
            <a:r>
              <a:rPr lang="pt-BR" sz="1000" dirty="0">
                <a:latin typeface="Arial" panose="020B0604020202020204" pitchFamily="34" charset="0"/>
                <a:cs typeface="Arial" panose="020B0604020202020204" pitchFamily="34" charset="0"/>
              </a:rPr>
              <a:t>como ações emergenciais em ponto de deslizamentos, denunciando que algo não </a:t>
            </a:r>
            <a:r>
              <a:rPr lang="pt-BR" sz="1000" dirty="0" smtClean="0">
                <a:latin typeface="Arial" panose="020B0604020202020204" pitchFamily="34" charset="0"/>
                <a:cs typeface="Arial" panose="020B0604020202020204" pitchFamily="34" charset="0"/>
              </a:rPr>
              <a:t>anda </a:t>
            </a:r>
            <a:r>
              <a:rPr lang="pt-BR" sz="1000" dirty="0">
                <a:latin typeface="Arial" panose="020B0604020202020204" pitchFamily="34" charset="0"/>
                <a:cs typeface="Arial" panose="020B0604020202020204" pitchFamily="34" charset="0"/>
              </a:rPr>
              <a:t>bem. As lonas indicam um curativo superficial numa ferida profunda, incapaz de </a:t>
            </a:r>
            <a:r>
              <a:rPr lang="pt-BR" sz="1000" dirty="0" smtClean="0">
                <a:latin typeface="Arial" panose="020B0604020202020204" pitchFamily="34" charset="0"/>
                <a:cs typeface="Arial" panose="020B0604020202020204" pitchFamily="34" charset="0"/>
              </a:rPr>
              <a:t>garantir </a:t>
            </a:r>
            <a:r>
              <a:rPr lang="pt-BR" sz="1000" dirty="0">
                <a:latin typeface="Arial" panose="020B0604020202020204" pitchFamily="34" charset="0"/>
                <a:cs typeface="Arial" panose="020B0604020202020204" pitchFamily="34" charset="0"/>
              </a:rPr>
              <a:t>a cicatrização e recuperação dos estragos. </a:t>
            </a:r>
          </a:p>
          <a:p>
            <a:pPr algn="just"/>
            <a:endParaRPr lang="pt-BR" sz="1000" dirty="0" smtClean="0">
              <a:latin typeface="Arial" panose="020B0604020202020204" pitchFamily="34" charset="0"/>
              <a:cs typeface="Arial" panose="020B0604020202020204" pitchFamily="34" charset="0"/>
            </a:endParaRPr>
          </a:p>
          <a:p>
            <a:pPr algn="just"/>
            <a:r>
              <a:rPr lang="pt-BR" sz="1000" dirty="0" smtClean="0">
                <a:latin typeface="Arial" panose="020B0604020202020204" pitchFamily="34" charset="0"/>
                <a:cs typeface="Arial" panose="020B0604020202020204" pitchFamily="34" charset="0"/>
              </a:rPr>
              <a:t>Os </a:t>
            </a:r>
            <a:r>
              <a:rPr lang="pt-BR" sz="1000" dirty="0">
                <a:latin typeface="Arial" panose="020B0604020202020204" pitchFamily="34" charset="0"/>
                <a:cs typeface="Arial" panose="020B0604020202020204" pitchFamily="34" charset="0"/>
              </a:rPr>
              <a:t>deslizamentos ocorridos, recentemente, nas </a:t>
            </a:r>
            <a:r>
              <a:rPr lang="pt-BR" sz="1000" dirty="0" err="1">
                <a:latin typeface="Arial" panose="020B0604020202020204" pitchFamily="34" charset="0"/>
                <a:cs typeface="Arial" panose="020B0604020202020204" pitchFamily="34" charset="0"/>
              </a:rPr>
              <a:t>Lad</a:t>
            </a:r>
            <a:r>
              <a:rPr lang="pt-BR" sz="1000" dirty="0">
                <a:latin typeface="Arial" panose="020B0604020202020204" pitchFamily="34" charset="0"/>
                <a:cs typeface="Arial" panose="020B0604020202020204" pitchFamily="34" charset="0"/>
              </a:rPr>
              <a:t>. da Montanha, da Preguiça e do </a:t>
            </a:r>
            <a:r>
              <a:rPr lang="pt-BR" sz="1000" dirty="0" smtClean="0">
                <a:latin typeface="Arial" panose="020B0604020202020204" pitchFamily="34" charset="0"/>
                <a:cs typeface="Arial" panose="020B0604020202020204" pitchFamily="34" charset="0"/>
              </a:rPr>
              <a:t>Taboão</a:t>
            </a:r>
            <a:r>
              <a:rPr lang="pt-BR" sz="1000" dirty="0">
                <a:latin typeface="Arial" panose="020B0604020202020204" pitchFamily="34" charset="0"/>
                <a:cs typeface="Arial" panose="020B0604020202020204" pitchFamily="34" charset="0"/>
              </a:rPr>
              <a:t>, sítios tombados, se enquadram como “catástrofes anunciadas”. Os imóveis que não </a:t>
            </a:r>
            <a:r>
              <a:rPr lang="pt-BR" sz="1000" dirty="0" smtClean="0">
                <a:latin typeface="Arial" panose="020B0604020202020204" pitchFamily="34" charset="0"/>
                <a:cs typeface="Arial" panose="020B0604020202020204" pitchFamily="34" charset="0"/>
              </a:rPr>
              <a:t>ruíram </a:t>
            </a:r>
            <a:r>
              <a:rPr lang="pt-BR" sz="1000" dirty="0">
                <a:latin typeface="Arial" panose="020B0604020202020204" pitchFamily="34" charset="0"/>
                <a:cs typeface="Arial" panose="020B0604020202020204" pitchFamily="34" charset="0"/>
              </a:rPr>
              <a:t>pela ação atribuída à erosão dessas chuvas, foram demolidos pelas Prefeitura de </a:t>
            </a:r>
            <a:r>
              <a:rPr lang="pt-BR" sz="1000" dirty="0" smtClean="0">
                <a:latin typeface="Arial" panose="020B0604020202020204" pitchFamily="34" charset="0"/>
                <a:cs typeface="Arial" panose="020B0604020202020204" pitchFamily="34" charset="0"/>
              </a:rPr>
              <a:t>Salvador</a:t>
            </a:r>
            <a:r>
              <a:rPr lang="pt-BR" sz="1000" dirty="0">
                <a:latin typeface="Arial" panose="020B0604020202020204" pitchFamily="34" charset="0"/>
                <a:cs typeface="Arial" panose="020B0604020202020204" pitchFamily="34" charset="0"/>
              </a:rPr>
              <a:t>, com chancela local do IPHAN</a:t>
            </a:r>
            <a:r>
              <a:rPr lang="pt-BR" sz="1000" dirty="0" smtClean="0">
                <a:latin typeface="Arial" panose="020B0604020202020204" pitchFamily="34" charset="0"/>
                <a:cs typeface="Arial" panose="020B0604020202020204" pitchFamily="34" charset="0"/>
              </a:rPr>
              <a:t>.</a:t>
            </a:r>
            <a:endParaRPr lang="pt-BR" sz="1000" dirty="0">
              <a:latin typeface="Arial" panose="020B0604020202020204" pitchFamily="34" charset="0"/>
              <a:cs typeface="Arial" panose="020B0604020202020204" pitchFamily="34" charset="0"/>
            </a:endParaRPr>
          </a:p>
          <a:p>
            <a:pPr algn="just"/>
            <a:endParaRPr lang="pt-BR" sz="1000" dirty="0" smtClean="0">
              <a:latin typeface="Arial" panose="020B0604020202020204" pitchFamily="34" charset="0"/>
              <a:cs typeface="Arial" panose="020B0604020202020204" pitchFamily="34" charset="0"/>
            </a:endParaRPr>
          </a:p>
          <a:p>
            <a:pPr algn="just"/>
            <a:r>
              <a:rPr lang="pt-BR" sz="1000" dirty="0" smtClean="0">
                <a:latin typeface="Arial" panose="020B0604020202020204" pitchFamily="34" charset="0"/>
                <a:cs typeface="Arial" panose="020B0604020202020204" pitchFamily="34" charset="0"/>
              </a:rPr>
              <a:t>As </a:t>
            </a:r>
            <a:r>
              <a:rPr lang="pt-BR" sz="1000" dirty="0">
                <a:latin typeface="Arial" panose="020B0604020202020204" pitchFamily="34" charset="0"/>
                <a:cs typeface="Arial" panose="020B0604020202020204" pitchFamily="34" charset="0"/>
              </a:rPr>
              <a:t>demolições de imóveis que compõem o Frontispício – referencial simbólico de </a:t>
            </a:r>
            <a:r>
              <a:rPr lang="pt-BR" sz="1000" dirty="0" smtClean="0">
                <a:latin typeface="Arial" panose="020B0604020202020204" pitchFamily="34" charset="0"/>
                <a:cs typeface="Arial" panose="020B0604020202020204" pitchFamily="34" charset="0"/>
              </a:rPr>
              <a:t>Salvador </a:t>
            </a:r>
            <a:r>
              <a:rPr lang="pt-BR" sz="1000" dirty="0">
                <a:latin typeface="Arial" panose="020B0604020202020204" pitchFamily="34" charset="0"/>
                <a:cs typeface="Arial" panose="020B0604020202020204" pitchFamily="34" charset="0"/>
              </a:rPr>
              <a:t>–, acontecem no momento em que um conjunto de </a:t>
            </a:r>
            <a:r>
              <a:rPr lang="pt-BR" sz="1000" dirty="0" smtClean="0">
                <a:latin typeface="Arial" panose="020B0604020202020204" pitchFamily="34" charset="0"/>
                <a:cs typeface="Arial" panose="020B0604020202020204" pitchFamily="34" charset="0"/>
              </a:rPr>
              <a:t>ações, aparentemente desarticuladas</a:t>
            </a:r>
            <a:r>
              <a:rPr lang="pt-BR" sz="1000" dirty="0">
                <a:latin typeface="Arial" panose="020B0604020202020204" pitchFamily="34" charset="0"/>
                <a:cs typeface="Arial" panose="020B0604020202020204" pitchFamily="34" charset="0"/>
              </a:rPr>
              <a:t>, é proposto para intervenção no entorno imediato, sem a transparência </a:t>
            </a:r>
            <a:r>
              <a:rPr lang="pt-BR" sz="1000" dirty="0" smtClean="0">
                <a:latin typeface="Arial" panose="020B0604020202020204" pitchFamily="34" charset="0"/>
                <a:cs typeface="Arial" panose="020B0604020202020204" pitchFamily="34" charset="0"/>
              </a:rPr>
              <a:t>necessária </a:t>
            </a:r>
            <a:r>
              <a:rPr lang="pt-BR" sz="1000" dirty="0">
                <a:latin typeface="Arial" panose="020B0604020202020204" pitchFamily="34" charset="0"/>
                <a:cs typeface="Arial" panose="020B0604020202020204" pitchFamily="34" charset="0"/>
              </a:rPr>
              <a:t>para se identificar a interferência</a:t>
            </a:r>
            <a:r>
              <a:rPr lang="pt-BR" sz="1000" dirty="0" smtClean="0">
                <a:latin typeface="Arial" panose="020B0604020202020204" pitchFamily="34" charset="0"/>
                <a:cs typeface="Arial" panose="020B0604020202020204" pitchFamily="34" charset="0"/>
              </a:rPr>
              <a:t>.</a:t>
            </a:r>
          </a:p>
          <a:p>
            <a:pPr algn="just"/>
            <a:endParaRPr lang="pt-BR" sz="1000" dirty="0">
              <a:latin typeface="Arial" panose="020B0604020202020204" pitchFamily="34" charset="0"/>
              <a:cs typeface="Arial" panose="020B0604020202020204" pitchFamily="34" charset="0"/>
            </a:endParaRPr>
          </a:p>
          <a:p>
            <a:pPr algn="just"/>
            <a:r>
              <a:rPr lang="pt-BR" sz="1000" dirty="0">
                <a:latin typeface="Arial" panose="020B0604020202020204" pitchFamily="34" charset="0"/>
                <a:cs typeface="Arial" panose="020B0604020202020204" pitchFamily="34" charset="0"/>
              </a:rPr>
              <a:t>O fato prediz uma perspectiva preocupante em relação ao destino do Patrimônio </a:t>
            </a:r>
            <a:r>
              <a:rPr lang="pt-BR" sz="1000" dirty="0" smtClean="0">
                <a:latin typeface="Arial" panose="020B0604020202020204" pitchFamily="34" charset="0"/>
                <a:cs typeface="Arial" panose="020B0604020202020204" pitchFamily="34" charset="0"/>
              </a:rPr>
              <a:t>Histórico </a:t>
            </a:r>
            <a:r>
              <a:rPr lang="pt-BR" sz="1000" dirty="0">
                <a:latin typeface="Arial" panose="020B0604020202020204" pitchFamily="34" charset="0"/>
                <a:cs typeface="Arial" panose="020B0604020202020204" pitchFamily="34" charset="0"/>
              </a:rPr>
              <a:t>de Salvador, em especial, o seu Centro Antigo e o Centro Histórico – ambos </a:t>
            </a:r>
            <a:r>
              <a:rPr lang="pt-BR" sz="1000" dirty="0" smtClean="0">
                <a:latin typeface="Arial" panose="020B0604020202020204" pitchFamily="34" charset="0"/>
                <a:cs typeface="Arial" panose="020B0604020202020204" pitchFamily="34" charset="0"/>
              </a:rPr>
              <a:t> tombados </a:t>
            </a:r>
            <a:r>
              <a:rPr lang="pt-BR" sz="1000" dirty="0">
                <a:latin typeface="Arial" panose="020B0604020202020204" pitchFamily="34" charset="0"/>
                <a:cs typeface="Arial" panose="020B0604020202020204" pitchFamily="34" charset="0"/>
              </a:rPr>
              <a:t>nacionalmente e parte dele Patrimônio Mundial. </a:t>
            </a:r>
            <a:endParaRPr lang="pt-BR" sz="1000" dirty="0" smtClean="0">
              <a:latin typeface="Arial" panose="020B0604020202020204" pitchFamily="34" charset="0"/>
              <a:cs typeface="Arial" panose="020B0604020202020204" pitchFamily="34" charset="0"/>
            </a:endParaRPr>
          </a:p>
          <a:p>
            <a:pPr algn="just"/>
            <a:endParaRPr lang="pt-BR" sz="1000" dirty="0">
              <a:latin typeface="Arial" panose="020B0604020202020204" pitchFamily="34" charset="0"/>
              <a:cs typeface="Arial" panose="020B0604020202020204" pitchFamily="34" charset="0"/>
            </a:endParaRPr>
          </a:p>
          <a:p>
            <a:pPr algn="just"/>
            <a:r>
              <a:rPr lang="pt-BR" sz="1000" dirty="0" smtClean="0">
                <a:latin typeface="Arial" panose="020B0604020202020204" pitchFamily="34" charset="0"/>
                <a:cs typeface="Arial" panose="020B0604020202020204" pitchFamily="34" charset="0"/>
              </a:rPr>
              <a:t>Ao </a:t>
            </a:r>
            <a:r>
              <a:rPr lang="pt-BR" sz="1000" dirty="0">
                <a:latin typeface="Arial" panose="020B0604020202020204" pitchFamily="34" charset="0"/>
                <a:cs typeface="Arial" panose="020B0604020202020204" pitchFamily="34" charset="0"/>
              </a:rPr>
              <a:t>mesmo tempo em que casarões com valor histórico são demolidos, pouco se fala </a:t>
            </a:r>
            <a:r>
              <a:rPr lang="pt-BR" sz="1000" dirty="0" smtClean="0">
                <a:latin typeface="Arial" panose="020B0604020202020204" pitchFamily="34" charset="0"/>
                <a:cs typeface="Arial" panose="020B0604020202020204" pitchFamily="34" charset="0"/>
              </a:rPr>
              <a:t>de </a:t>
            </a:r>
            <a:r>
              <a:rPr lang="pt-BR" sz="1000" dirty="0">
                <a:latin typeface="Arial" panose="020B0604020202020204" pitchFamily="34" charset="0"/>
                <a:cs typeface="Arial" panose="020B0604020202020204" pitchFamily="34" charset="0"/>
              </a:rPr>
              <a:t>métodos de prevenção de catástrofes. Os deslizamentos e alagamentos podem ser </a:t>
            </a:r>
            <a:r>
              <a:rPr lang="pt-BR" sz="1000" dirty="0" smtClean="0">
                <a:latin typeface="Arial" panose="020B0604020202020204" pitchFamily="34" charset="0"/>
                <a:cs typeface="Arial" panose="020B0604020202020204" pitchFamily="34" charset="0"/>
              </a:rPr>
              <a:t>creditados </a:t>
            </a:r>
            <a:r>
              <a:rPr lang="pt-BR" sz="1000" dirty="0">
                <a:latin typeface="Arial" panose="020B0604020202020204" pitchFamily="34" charset="0"/>
                <a:cs typeface="Arial" panose="020B0604020202020204" pitchFamily="34" charset="0"/>
              </a:rPr>
              <a:t>aos fatores geológicos, climatológicos e socioeconômicos que definiram a forma </a:t>
            </a:r>
            <a:r>
              <a:rPr lang="pt-BR" sz="1000" dirty="0" smtClean="0">
                <a:latin typeface="Arial" panose="020B0604020202020204" pitchFamily="34" charset="0"/>
                <a:cs typeface="Arial" panose="020B0604020202020204" pitchFamily="34" charset="0"/>
              </a:rPr>
              <a:t>de </a:t>
            </a:r>
            <a:r>
              <a:rPr lang="pt-BR" sz="1000" dirty="0">
                <a:latin typeface="Arial" panose="020B0604020202020204" pitchFamily="34" charset="0"/>
                <a:cs typeface="Arial" panose="020B0604020202020204" pitchFamily="34" charset="0"/>
              </a:rPr>
              <a:t>ocupação existente na cidade.</a:t>
            </a:r>
            <a:endParaRPr lang="pt-BR" sz="1000" dirty="0" smtClean="0">
              <a:latin typeface="Arial" panose="020B0604020202020204" pitchFamily="34" charset="0"/>
              <a:cs typeface="Arial" panose="020B0604020202020204" pitchFamily="34" charset="0"/>
            </a:endParaRPr>
          </a:p>
          <a:p>
            <a:pPr algn="just"/>
            <a:endParaRPr lang="pt-BR" sz="1000" dirty="0" smtClean="0">
              <a:latin typeface="Arial" panose="020B0604020202020204" pitchFamily="34" charset="0"/>
              <a:cs typeface="Arial" panose="020B0604020202020204" pitchFamily="34" charset="0"/>
            </a:endParaRPr>
          </a:p>
          <a:p>
            <a:r>
              <a:rPr lang="pt-BR" sz="1000" dirty="0">
                <a:latin typeface="Arial" panose="020B0604020202020204" pitchFamily="34" charset="0"/>
                <a:cs typeface="Arial" panose="020B0604020202020204" pitchFamily="34" charset="0"/>
              </a:rPr>
              <a:t>O crescimento “desordenado” da cidade obedece a uma lógica que subverte a </a:t>
            </a:r>
            <a:r>
              <a:rPr lang="pt-BR" sz="1000" dirty="0" smtClean="0">
                <a:latin typeface="Arial" panose="020B0604020202020204" pitchFamily="34" charset="0"/>
                <a:cs typeface="Arial" panose="020B0604020202020204" pitchFamily="34" charset="0"/>
              </a:rPr>
              <a:t>racionalidade </a:t>
            </a:r>
            <a:r>
              <a:rPr lang="pt-BR" sz="1000" dirty="0">
                <a:latin typeface="Arial" panose="020B0604020202020204" pitchFamily="34" charset="0"/>
                <a:cs typeface="Arial" panose="020B0604020202020204" pitchFamily="34" charset="0"/>
              </a:rPr>
              <a:t>do uso do solo. É impulsionada pelo mercado imobiliário que acaba por </a:t>
            </a:r>
            <a:r>
              <a:rPr lang="pt-BR" sz="1000" dirty="0" smtClean="0">
                <a:latin typeface="Arial" panose="020B0604020202020204" pitchFamily="34" charset="0"/>
                <a:cs typeface="Arial" panose="020B0604020202020204" pitchFamily="34" charset="0"/>
              </a:rPr>
              <a:t> “</a:t>
            </a:r>
            <a:r>
              <a:rPr lang="pt-BR" sz="1000" dirty="0">
                <a:latin typeface="Arial" panose="020B0604020202020204" pitchFamily="34" charset="0"/>
                <a:cs typeface="Arial" panose="020B0604020202020204" pitchFamily="34" charset="0"/>
              </a:rPr>
              <a:t>empurrar” a ocupação e expansão da cidade para zonas de relevo acidentado e alagadiças, </a:t>
            </a:r>
            <a:r>
              <a:rPr lang="pt-BR" sz="1000" dirty="0" smtClean="0">
                <a:latin typeface="Arial" panose="020B0604020202020204" pitchFamily="34" charset="0"/>
                <a:cs typeface="Arial" panose="020B0604020202020204" pitchFamily="34" charset="0"/>
              </a:rPr>
              <a:t>deixando </a:t>
            </a:r>
            <a:r>
              <a:rPr lang="pt-BR" sz="1000" dirty="0">
                <a:latin typeface="Arial" panose="020B0604020202020204" pitchFamily="34" charset="0"/>
                <a:cs typeface="Arial" panose="020B0604020202020204" pitchFamily="34" charset="0"/>
              </a:rPr>
              <a:t>as águas com poucas alternativas para chegar ao mar. O pouco comprometimento </a:t>
            </a:r>
            <a:r>
              <a:rPr lang="pt-BR" sz="1000" dirty="0" smtClean="0">
                <a:latin typeface="Arial" panose="020B0604020202020204" pitchFamily="34" charset="0"/>
                <a:cs typeface="Arial" panose="020B0604020202020204" pitchFamily="34" charset="0"/>
              </a:rPr>
              <a:t>do </a:t>
            </a:r>
            <a:r>
              <a:rPr lang="pt-BR" sz="1000" dirty="0">
                <a:latin typeface="Arial" panose="020B0604020202020204" pitchFamily="34" charset="0"/>
                <a:cs typeface="Arial" panose="020B0604020202020204" pitchFamily="34" charset="0"/>
              </a:rPr>
              <a:t>poder público municipal no controle do ordenamento do uso e ocupação do solo, como </a:t>
            </a:r>
            <a:r>
              <a:rPr lang="pt-BR" sz="1000" dirty="0" smtClean="0">
                <a:latin typeface="Arial" panose="020B0604020202020204" pitchFamily="34" charset="0"/>
                <a:cs typeface="Arial" panose="020B0604020202020204" pitchFamily="34" charset="0"/>
              </a:rPr>
              <a:t> aterros </a:t>
            </a:r>
            <a:r>
              <a:rPr lang="pt-BR" sz="1000" dirty="0">
                <a:latin typeface="Arial" panose="020B0604020202020204" pitchFamily="34" charset="0"/>
                <a:cs typeface="Arial" panose="020B0604020202020204" pitchFamily="34" charset="0"/>
              </a:rPr>
              <a:t>e “tamponamento” de rios, repercutem no escoamento das águas e põem em risco a </a:t>
            </a:r>
            <a:r>
              <a:rPr lang="pt-BR" sz="1000" dirty="0" smtClean="0">
                <a:latin typeface="Arial" panose="020B0604020202020204" pitchFamily="34" charset="0"/>
                <a:cs typeface="Arial" panose="020B0604020202020204" pitchFamily="34" charset="0"/>
              </a:rPr>
              <a:t>segurança </a:t>
            </a:r>
            <a:r>
              <a:rPr lang="pt-BR" sz="1000" dirty="0">
                <a:latin typeface="Arial" panose="020B0604020202020204" pitchFamily="34" charset="0"/>
                <a:cs typeface="Arial" panose="020B0604020202020204" pitchFamily="34" charset="0"/>
              </a:rPr>
              <a:t>da população. A historiadora Katia Mattoso mostra que, já no século XIX, o </a:t>
            </a:r>
            <a:r>
              <a:rPr lang="pt-BR" sz="1000" dirty="0" smtClean="0">
                <a:latin typeface="Arial" panose="020B0604020202020204" pitchFamily="34" charset="0"/>
                <a:cs typeface="Arial" panose="020B0604020202020204" pitchFamily="34" charset="0"/>
              </a:rPr>
              <a:t>ordenamento </a:t>
            </a:r>
            <a:r>
              <a:rPr lang="pt-BR" sz="1000" dirty="0">
                <a:latin typeface="Arial" panose="020B0604020202020204" pitchFamily="34" charset="0"/>
                <a:cs typeface="Arial" panose="020B0604020202020204" pitchFamily="34" charset="0"/>
              </a:rPr>
              <a:t>urbano orientavam a impedir a construção de sobrados e mocambos nas </a:t>
            </a:r>
            <a:r>
              <a:rPr lang="pt-BR" sz="1000" dirty="0" smtClean="0">
                <a:latin typeface="Arial" panose="020B0604020202020204" pitchFamily="34" charset="0"/>
                <a:cs typeface="Arial" panose="020B0604020202020204" pitchFamily="34" charset="0"/>
              </a:rPr>
              <a:t> encostas</a:t>
            </a:r>
            <a:r>
              <a:rPr lang="pt-BR" sz="1000" dirty="0">
                <a:latin typeface="Arial" panose="020B0604020202020204" pitchFamily="34" charset="0"/>
                <a:cs typeface="Arial" panose="020B0604020202020204" pitchFamily="34" charset="0"/>
              </a:rPr>
              <a:t>.</a:t>
            </a:r>
            <a:endParaRPr lang="pt-BR" sz="1000" dirty="0" smtClean="0">
              <a:latin typeface="Arial" panose="020B0604020202020204" pitchFamily="34" charset="0"/>
              <a:cs typeface="Arial" panose="020B0604020202020204" pitchFamily="34" charset="0"/>
            </a:endParaRPr>
          </a:p>
          <a:p>
            <a:endParaRPr lang="pt-BR" sz="1000" dirty="0">
              <a:latin typeface="Arial" panose="020B0604020202020204" pitchFamily="34" charset="0"/>
              <a:cs typeface="Arial" panose="020B0604020202020204" pitchFamily="34" charset="0"/>
            </a:endParaRPr>
          </a:p>
          <a:p>
            <a:r>
              <a:rPr lang="pt-BR" sz="800" dirty="0" smtClean="0">
                <a:latin typeface="Arial" panose="020B0604020202020204" pitchFamily="34" charset="0"/>
                <a:cs typeface="Arial" panose="020B0604020202020204" pitchFamily="34" charset="0"/>
              </a:rPr>
              <a:t>Luiz </a:t>
            </a:r>
            <a:r>
              <a:rPr lang="pt-BR" sz="800" dirty="0">
                <a:latin typeface="Arial" panose="020B0604020202020204" pitchFamily="34" charset="0"/>
                <a:cs typeface="Arial" panose="020B0604020202020204" pitchFamily="34" charset="0"/>
              </a:rPr>
              <a:t>Antônio de Souza </a:t>
            </a:r>
          </a:p>
          <a:p>
            <a:r>
              <a:rPr lang="pt-BR" sz="800" dirty="0">
                <a:latin typeface="Arial" panose="020B0604020202020204" pitchFamily="34" charset="0"/>
                <a:cs typeface="Arial" panose="020B0604020202020204" pitchFamily="34" charset="0"/>
              </a:rPr>
              <a:t>Professor da UNEB</a:t>
            </a:r>
          </a:p>
          <a:p>
            <a:r>
              <a:rPr lang="pt-BR" sz="800" dirty="0">
                <a:latin typeface="Arial" panose="020B0604020202020204" pitchFamily="34" charset="0"/>
                <a:cs typeface="Arial" panose="020B0604020202020204" pitchFamily="34" charset="0"/>
              </a:rPr>
              <a:t>Pesquisador Associado do PPGAU/UFBA – Laboratório Urbano</a:t>
            </a:r>
          </a:p>
          <a:p>
            <a:r>
              <a:rPr lang="pt-BR" sz="800" dirty="0">
                <a:latin typeface="Arial" panose="020B0604020202020204" pitchFamily="34" charset="0"/>
                <a:cs typeface="Arial" panose="020B0604020202020204" pitchFamily="34" charset="0"/>
              </a:rPr>
              <a:t>Membro do Conselho Consultivo do Patrimônio Cultural da Município de Salvador.</a:t>
            </a:r>
          </a:p>
          <a:p>
            <a:r>
              <a:rPr lang="pt-BR" sz="800" dirty="0">
                <a:latin typeface="Arial" panose="020B0604020202020204" pitchFamily="34" charset="0"/>
                <a:cs typeface="Arial" panose="020B0604020202020204" pitchFamily="34" charset="0"/>
              </a:rPr>
              <a:t>Membro do Conselho Superior do Instituto de Arquitetos do Brasil (IAB</a:t>
            </a:r>
            <a:r>
              <a:rPr lang="pt-BR" sz="1000" dirty="0" smtClean="0">
                <a:latin typeface="Arial" panose="020B0604020202020204" pitchFamily="34" charset="0"/>
                <a:cs typeface="Arial" panose="020B0604020202020204" pitchFamily="34" charset="0"/>
              </a:rPr>
              <a:t>)</a:t>
            </a:r>
            <a:endParaRPr lang="pt-B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2873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467544" y="116632"/>
            <a:ext cx="8568952" cy="830997"/>
          </a:xfrm>
          <a:prstGeom prst="rect">
            <a:avLst/>
          </a:prstGeom>
        </p:spPr>
        <p:txBody>
          <a:bodyPr wrap="square">
            <a:spAutoFit/>
          </a:bodyPr>
          <a:lstStyle/>
          <a:p>
            <a:r>
              <a:rPr lang="es-ES" sz="2400" b="1" dirty="0" smtClean="0">
                <a:solidFill>
                  <a:srgbClr val="FF0000"/>
                </a:solidFill>
              </a:rPr>
              <a:t>CIUDAD HISTÓRICA EN PELIGRO</a:t>
            </a:r>
          </a:p>
          <a:p>
            <a:r>
              <a:rPr lang="es-ES" sz="2400" b="1" dirty="0" smtClean="0">
                <a:solidFill>
                  <a:srgbClr val="FF0000"/>
                </a:solidFill>
              </a:rPr>
              <a:t>El patrimonio de Salvador de Bahía lanza un SOS a la Unesco</a:t>
            </a:r>
            <a:endParaRPr lang="es-ES" sz="2400" b="1" dirty="0">
              <a:solidFill>
                <a:srgbClr val="FF0000"/>
              </a:solidFill>
            </a:endParaRPr>
          </a:p>
        </p:txBody>
      </p:sp>
      <p:sp>
        <p:nvSpPr>
          <p:cNvPr id="6" name="Retângulo 5"/>
          <p:cNvSpPr/>
          <p:nvPr/>
        </p:nvSpPr>
        <p:spPr>
          <a:xfrm>
            <a:off x="6012160" y="1051049"/>
            <a:ext cx="2995679" cy="1754326"/>
          </a:xfrm>
          <a:prstGeom prst="rect">
            <a:avLst/>
          </a:prstGeom>
        </p:spPr>
        <p:txBody>
          <a:bodyPr wrap="square">
            <a:spAutoFit/>
          </a:bodyPr>
          <a:lstStyle/>
          <a:p>
            <a:pPr algn="just"/>
            <a:r>
              <a:rPr lang="es-ES" sz="1200" dirty="0" smtClean="0">
                <a:latin typeface="Arial" panose="020B0604020202020204" pitchFamily="34" charset="0"/>
                <a:cs typeface="Arial" panose="020B0604020202020204" pitchFamily="34" charset="0"/>
              </a:rPr>
              <a:t>SALVADOR, XX (</a:t>
            </a:r>
            <a:r>
              <a:rPr lang="es-ES" sz="1200" dirty="0" err="1" smtClean="0">
                <a:latin typeface="Arial" panose="020B0604020202020204" pitchFamily="34" charset="0"/>
                <a:cs typeface="Arial" panose="020B0604020202020204" pitchFamily="34" charset="0"/>
              </a:rPr>
              <a:t>Notimérica</a:t>
            </a:r>
            <a:r>
              <a:rPr lang="es-ES" sz="1200" dirty="0" smtClean="0">
                <a:latin typeface="Arial" panose="020B0604020202020204" pitchFamily="34" charset="0"/>
                <a:cs typeface="Arial" panose="020B0604020202020204" pitchFamily="34" charset="0"/>
              </a:rPr>
              <a:t>)</a:t>
            </a:r>
          </a:p>
          <a:p>
            <a:pPr algn="just"/>
            <a:r>
              <a:rPr lang="es-ES" sz="1200" dirty="0" smtClean="0">
                <a:latin typeface="Arial" panose="020B0604020202020204" pitchFamily="34" charset="0"/>
                <a:cs typeface="Arial" panose="020B0604020202020204" pitchFamily="34" charset="0"/>
              </a:rPr>
              <a:t>   </a:t>
            </a:r>
            <a:r>
              <a:rPr lang="es-ES" sz="1200" b="1" dirty="0" smtClean="0">
                <a:latin typeface="Arial" panose="020B0604020202020204" pitchFamily="34" charset="0"/>
                <a:cs typeface="Arial" panose="020B0604020202020204" pitchFamily="34" charset="0"/>
              </a:rPr>
              <a:t>El patrimonio histórico de Salvador de Bahía, Patrimonio de la Humanidad desde 1985, está en grave peligro</a:t>
            </a:r>
            <a:r>
              <a:rPr lang="es-ES" sz="1200" dirty="0" smtClean="0">
                <a:latin typeface="Arial" panose="020B0604020202020204" pitchFamily="34" charset="0"/>
                <a:cs typeface="Arial" panose="020B0604020202020204" pitchFamily="34" charset="0"/>
              </a:rPr>
              <a:t> debido a la inoperancia de las autoridades, según critican varias organizaciones de arquitectos, que han hecho un llamamiento de urgencia a la Unesco para que </a:t>
            </a:r>
            <a:r>
              <a:rPr lang="pt-BR" sz="1200" dirty="0" err="1" smtClean="0">
                <a:latin typeface="Arial" panose="020B0604020202020204" pitchFamily="34" charset="0"/>
                <a:cs typeface="Arial" panose="020B0604020202020204" pitchFamily="34" charset="0"/>
              </a:rPr>
              <a:t>intervenga</a:t>
            </a:r>
            <a:r>
              <a:rPr lang="pt-BR" sz="1200" dirty="0" smtClean="0">
                <a:latin typeface="Arial" panose="020B0604020202020204" pitchFamily="34" charset="0"/>
                <a:cs typeface="Arial" panose="020B0604020202020204" pitchFamily="34" charset="0"/>
              </a:rPr>
              <a:t>.</a:t>
            </a:r>
            <a:endParaRPr lang="es-ES" sz="1200" dirty="0">
              <a:latin typeface="Arial" panose="020B0604020202020204" pitchFamily="34" charset="0"/>
              <a:cs typeface="Arial" panose="020B0604020202020204" pitchFamily="34" charset="0"/>
            </a:endParaRPr>
          </a:p>
        </p:txBody>
      </p:sp>
      <p:sp>
        <p:nvSpPr>
          <p:cNvPr id="7" name="Retângulo 6"/>
          <p:cNvSpPr/>
          <p:nvPr/>
        </p:nvSpPr>
        <p:spPr>
          <a:xfrm>
            <a:off x="6084167" y="2773443"/>
            <a:ext cx="2851663" cy="2308324"/>
          </a:xfrm>
          <a:prstGeom prst="rect">
            <a:avLst/>
          </a:prstGeom>
        </p:spPr>
        <p:txBody>
          <a:bodyPr wrap="square">
            <a:spAutoFit/>
          </a:bodyPr>
          <a:lstStyle/>
          <a:p>
            <a:pPr algn="just"/>
            <a:r>
              <a:rPr lang="es-ES" sz="1200" dirty="0">
                <a:latin typeface="Arial" panose="020B0604020202020204" pitchFamily="34" charset="0"/>
                <a:cs typeface="Arial" panose="020B0604020202020204" pitchFamily="34" charset="0"/>
              </a:rPr>
              <a:t>L</a:t>
            </a:r>
            <a:r>
              <a:rPr lang="es-ES" sz="1200" dirty="0" smtClean="0">
                <a:latin typeface="Arial" panose="020B0604020202020204" pitchFamily="34" charset="0"/>
                <a:cs typeface="Arial" panose="020B0604020202020204" pitchFamily="34" charset="0"/>
              </a:rPr>
              <a:t>a conservación del patrimonio no puede limitarse a la simple restauración de edificios aislados “</a:t>
            </a:r>
            <a:r>
              <a:rPr lang="es-ES" sz="1200" b="1" dirty="0" smtClean="0">
                <a:latin typeface="Arial" panose="020B0604020202020204" pitchFamily="34" charset="0"/>
                <a:cs typeface="Arial" panose="020B0604020202020204" pitchFamily="34" charset="0"/>
              </a:rPr>
              <a:t>Una ciudad solo se recupera colocando habitantes dentro</a:t>
            </a:r>
            <a:r>
              <a:rPr lang="es-ES" sz="1200" dirty="0" smtClean="0">
                <a:latin typeface="Arial" panose="020B0604020202020204" pitchFamily="34" charset="0"/>
                <a:cs typeface="Arial" panose="020B0604020202020204" pitchFamily="34" charset="0"/>
              </a:rPr>
              <a:t>. En los años 70, cuando el Gobierno trasladó toda la esfera administrativa a las afueras de la ciudad, vaciando el centro de trabajadores. Más tarde, en los 90 se decidió reanimar el </a:t>
            </a:r>
            <a:r>
              <a:rPr lang="es-ES" sz="1200" dirty="0" err="1" smtClean="0">
                <a:latin typeface="Arial" panose="020B0604020202020204" pitchFamily="34" charset="0"/>
                <a:cs typeface="Arial" panose="020B0604020202020204" pitchFamily="34" charset="0"/>
              </a:rPr>
              <a:t>Pelourinho</a:t>
            </a:r>
            <a:r>
              <a:rPr lang="es-ES" sz="1200" dirty="0" smtClean="0">
                <a:latin typeface="Arial" panose="020B0604020202020204" pitchFamily="34" charset="0"/>
                <a:cs typeface="Arial" panose="020B0604020202020204" pitchFamily="34" charset="0"/>
              </a:rPr>
              <a:t>, pero convirtiéndolo en un centro comercial a cielo abierto para turistas.”</a:t>
            </a:r>
            <a:endParaRPr lang="pt-BR" sz="1200" dirty="0">
              <a:latin typeface="Arial" panose="020B0604020202020204" pitchFamily="34" charset="0"/>
              <a:cs typeface="Arial" panose="020B0604020202020204" pitchFamily="34" charset="0"/>
            </a:endParaRPr>
          </a:p>
        </p:txBody>
      </p:sp>
      <p:pic>
        <p:nvPicPr>
          <p:cNvPr id="3" name="Imagem 2"/>
          <p:cNvPicPr>
            <a:picLocks noChangeAspect="1"/>
          </p:cNvPicPr>
          <p:nvPr/>
        </p:nvPicPr>
        <p:blipFill rotWithShape="1">
          <a:blip r:embed="rId2">
            <a:extLst>
              <a:ext uri="{28A0092B-C50C-407E-A947-70E740481C1C}">
                <a14:useLocalDpi xmlns:a14="http://schemas.microsoft.com/office/drawing/2010/main" val="0"/>
              </a:ext>
            </a:extLst>
          </a:blip>
          <a:srcRect l="6535" r="20263"/>
          <a:stretch/>
        </p:blipFill>
        <p:spPr>
          <a:xfrm>
            <a:off x="179512" y="1051049"/>
            <a:ext cx="2220710" cy="5753113"/>
          </a:xfrm>
          <a:prstGeom prst="rect">
            <a:avLst/>
          </a:prstGeom>
        </p:spPr>
      </p:pic>
      <p:pic>
        <p:nvPicPr>
          <p:cNvPr id="9" name="Picture 2" descr="http://img.europapress.net/fotoweb/fotonoticia_20150809085937_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222" y="1051049"/>
            <a:ext cx="3615865" cy="5753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8268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g.europapress.net/fotoweb/fotonoticia_20150809085937-802209_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756965"/>
            <a:ext cx="4269239" cy="5958943"/>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4715508" y="2038950"/>
            <a:ext cx="4392488" cy="1200329"/>
          </a:xfrm>
          <a:prstGeom prst="rect">
            <a:avLst/>
          </a:prstGeom>
        </p:spPr>
        <p:txBody>
          <a:bodyPr wrap="square">
            <a:spAutoFit/>
          </a:bodyPr>
          <a:lstStyle/>
          <a:p>
            <a:pPr algn="just"/>
            <a:r>
              <a:rPr lang="es-ES" sz="1200" b="1" dirty="0" smtClean="0">
                <a:latin typeface="Arial" panose="020B0604020202020204" pitchFamily="34" charset="0"/>
                <a:cs typeface="Arial" panose="020B0604020202020204" pitchFamily="34" charset="0"/>
              </a:rPr>
              <a:t>La Unesco tiene 48 lugares del mundo en su lista de patrimonio en peligro, aunque ninguno de ellos está en Brasil</a:t>
            </a:r>
            <a:r>
              <a:rPr lang="es-ES" sz="1200" dirty="0" smtClean="0">
                <a:latin typeface="Arial" panose="020B0604020202020204" pitchFamily="34" charset="0"/>
                <a:cs typeface="Arial" panose="020B0604020202020204" pitchFamily="34" charset="0"/>
              </a:rPr>
              <a:t>. </a:t>
            </a:r>
            <a:r>
              <a:rPr lang="es-ES" sz="1200" dirty="0" err="1" smtClean="0">
                <a:latin typeface="Arial" panose="020B0604020202020204" pitchFamily="34" charset="0"/>
                <a:cs typeface="Arial" panose="020B0604020202020204" pitchFamily="34" charset="0"/>
              </a:rPr>
              <a:t>Araújo</a:t>
            </a:r>
            <a:r>
              <a:rPr lang="es-ES" sz="1200" dirty="0" smtClean="0">
                <a:latin typeface="Arial" panose="020B0604020202020204" pitchFamily="34" charset="0"/>
                <a:cs typeface="Arial" panose="020B0604020202020204" pitchFamily="34" charset="0"/>
              </a:rPr>
              <a:t> está convencida de que las autoridades de Bahía no permitirán Salvador tenga el dudoso honor de inaugurar la lista, , por lo que confía en que la Unesco dé un toque de atención que sirva de revulsivo.</a:t>
            </a:r>
            <a:endParaRPr lang="pt-BR" sz="1200" dirty="0">
              <a:latin typeface="Arial" panose="020B0604020202020204" pitchFamily="34" charset="0"/>
              <a:cs typeface="Arial" panose="020B0604020202020204" pitchFamily="34" charset="0"/>
            </a:endParaRPr>
          </a:p>
        </p:txBody>
      </p:sp>
      <p:sp>
        <p:nvSpPr>
          <p:cNvPr id="3" name="Retângulo 2"/>
          <p:cNvSpPr/>
          <p:nvPr/>
        </p:nvSpPr>
        <p:spPr>
          <a:xfrm>
            <a:off x="4643500" y="655508"/>
            <a:ext cx="4464496" cy="1384995"/>
          </a:xfrm>
          <a:prstGeom prst="rect">
            <a:avLst/>
          </a:prstGeom>
        </p:spPr>
        <p:txBody>
          <a:bodyPr wrap="square">
            <a:spAutoFit/>
          </a:bodyPr>
          <a:lstStyle/>
          <a:p>
            <a:pPr algn="just"/>
            <a:r>
              <a:rPr lang="es-ES" sz="1200" b="1" dirty="0" smtClean="0">
                <a:latin typeface="Arial" panose="020B0604020202020204" pitchFamily="34" charset="0"/>
                <a:cs typeface="Arial" panose="020B0604020202020204" pitchFamily="34" charset="0"/>
              </a:rPr>
              <a:t>Salvador ya tiene experiencia en la destrucción de su patrimonio, con algunos puntos negros en su currículum dignos de mención; </a:t>
            </a:r>
            <a:r>
              <a:rPr lang="es-ES" sz="1200" dirty="0" smtClean="0">
                <a:latin typeface="Arial" panose="020B0604020202020204" pitchFamily="34" charset="0"/>
                <a:cs typeface="Arial" panose="020B0604020202020204" pitchFamily="34" charset="0"/>
              </a:rPr>
              <a:t>como cuando en 1933 las presiones de la compañía de tranvías consiguieron que se demoliera la Catedral, una majestuosa obra iniciada en el siglo XVI de la que ahora apenas quedan unos cimientos visibles en la </a:t>
            </a:r>
            <a:r>
              <a:rPr lang="es-ES" sz="1200" dirty="0" err="1" smtClean="0">
                <a:latin typeface="Arial" panose="020B0604020202020204" pitchFamily="34" charset="0"/>
                <a:cs typeface="Arial" panose="020B0604020202020204" pitchFamily="34" charset="0"/>
              </a:rPr>
              <a:t>Praça</a:t>
            </a:r>
            <a:r>
              <a:rPr lang="es-ES" sz="1200" dirty="0" smtClean="0">
                <a:latin typeface="Arial" panose="020B0604020202020204" pitchFamily="34" charset="0"/>
                <a:cs typeface="Arial" panose="020B0604020202020204" pitchFamily="34" charset="0"/>
              </a:rPr>
              <a:t> da Sé.</a:t>
            </a:r>
            <a:endParaRPr lang="pt-BR" sz="1200" dirty="0">
              <a:latin typeface="Arial" panose="020B0604020202020204" pitchFamily="34" charset="0"/>
              <a:cs typeface="Arial" panose="020B0604020202020204" pitchFamily="34" charset="0"/>
            </a:endParaRPr>
          </a:p>
        </p:txBody>
      </p:sp>
      <p:sp>
        <p:nvSpPr>
          <p:cNvPr id="4" name="Retângulo 3"/>
          <p:cNvSpPr/>
          <p:nvPr/>
        </p:nvSpPr>
        <p:spPr>
          <a:xfrm>
            <a:off x="93811" y="9177"/>
            <a:ext cx="6192688" cy="646331"/>
          </a:xfrm>
          <a:prstGeom prst="rect">
            <a:avLst/>
          </a:prstGeom>
        </p:spPr>
        <p:txBody>
          <a:bodyPr wrap="square">
            <a:spAutoFit/>
          </a:bodyPr>
          <a:lstStyle/>
          <a:p>
            <a:r>
              <a:rPr lang="es-ES" b="1" dirty="0"/>
              <a:t>CIUDAD HISTÓRICA EN PELIGRO</a:t>
            </a:r>
          </a:p>
          <a:p>
            <a:r>
              <a:rPr lang="es-ES" b="1" dirty="0"/>
              <a:t>El patrimonio de Salvador de Bahía lanza un SOS a la Unesco</a:t>
            </a:r>
          </a:p>
        </p:txBody>
      </p:sp>
      <p:pic>
        <p:nvPicPr>
          <p:cNvPr id="6" name="Picture 2" descr="http://img.europapress.net/fotoweb/fotonoticia_20150809085937-802219_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99" y="3239278"/>
            <a:ext cx="4416999" cy="3476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4771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9561"/>
            <a:ext cx="9036496" cy="6617196"/>
          </a:xfrm>
          <a:prstGeom prst="rect">
            <a:avLst/>
          </a:prstGeom>
        </p:spPr>
        <p:txBody>
          <a:bodyPr wrap="square">
            <a:spAutoFit/>
          </a:bodyPr>
          <a:lstStyle/>
          <a:p>
            <a:r>
              <a:rPr lang="pt-BR" sz="1600" b="1" dirty="0" smtClean="0">
                <a:latin typeface="Arial" panose="020B0604020202020204" pitchFamily="34" charset="0"/>
                <a:cs typeface="Arial" panose="020B0604020202020204" pitchFamily="34" charset="0"/>
              </a:rPr>
              <a:t>O por que da Denuncia                                                                      </a:t>
            </a:r>
            <a:r>
              <a:rPr lang="pt-BR" sz="1200" b="1" dirty="0" smtClean="0">
                <a:solidFill>
                  <a:srgbClr val="FF0000"/>
                </a:solidFill>
                <a:latin typeface="Arial" panose="020B0604020202020204" pitchFamily="34" charset="0"/>
                <a:cs typeface="Arial" panose="020B0604020202020204" pitchFamily="34" charset="0"/>
              </a:rPr>
              <a:t>A </a:t>
            </a:r>
            <a:r>
              <a:rPr lang="pt-BR" sz="1200" b="1" dirty="0">
                <a:solidFill>
                  <a:srgbClr val="FF0000"/>
                </a:solidFill>
                <a:latin typeface="Arial" panose="020B0604020202020204" pitchFamily="34" charset="0"/>
                <a:cs typeface="Arial" panose="020B0604020202020204" pitchFamily="34" charset="0"/>
              </a:rPr>
              <a:t>TARDE, de 12/07/2015 </a:t>
            </a:r>
            <a:endParaRPr lang="pt-BR" sz="1200" b="1" dirty="0">
              <a:latin typeface="Arial" panose="020B0604020202020204" pitchFamily="34" charset="0"/>
              <a:cs typeface="Arial" panose="020B0604020202020204" pitchFamily="34" charset="0"/>
            </a:endParaRPr>
          </a:p>
          <a:p>
            <a:r>
              <a:rPr lang="pt-BR" sz="1200" b="1" dirty="0" smtClean="0">
                <a:latin typeface="Arial" panose="020B0604020202020204" pitchFamily="34" charset="0"/>
                <a:cs typeface="Arial" panose="020B0604020202020204" pitchFamily="34" charset="0"/>
              </a:rPr>
              <a:t>Por Solange Souza Araújo</a:t>
            </a:r>
          </a:p>
          <a:p>
            <a:endParaRPr lang="pt-BR" sz="1100" b="1" dirty="0">
              <a:latin typeface="Arial" panose="020B0604020202020204" pitchFamily="34" charset="0"/>
              <a:cs typeface="Arial" panose="020B0604020202020204" pitchFamily="34" charset="0"/>
            </a:endParaRPr>
          </a:p>
          <a:p>
            <a:endParaRPr lang="pt-BR" sz="1100" b="1" dirty="0" smtClean="0">
              <a:latin typeface="Arial" panose="020B0604020202020204" pitchFamily="34" charset="0"/>
              <a:cs typeface="Arial" panose="020B0604020202020204" pitchFamily="34" charset="0"/>
            </a:endParaRPr>
          </a:p>
          <a:p>
            <a:r>
              <a:rPr lang="pt-BR" sz="1100" b="1" dirty="0" smtClean="0">
                <a:latin typeface="Arial" panose="020B0604020202020204" pitchFamily="34" charset="0"/>
                <a:cs typeface="Arial" panose="020B0604020202020204" pitchFamily="34" charset="0"/>
              </a:rPr>
              <a:t>Q</a:t>
            </a:r>
            <a:r>
              <a:rPr lang="pt-BR" sz="1100" b="1" dirty="0">
                <a:latin typeface="Arial" panose="020B0604020202020204" pitchFamily="34" charset="0"/>
                <a:cs typeface="Arial" panose="020B0604020202020204" pitchFamily="34" charset="0"/>
              </a:rPr>
              <a:t>: Qual foi o motivo que levou vocês a realizarem esse procedimento? Existe um número exato de </a:t>
            </a:r>
            <a:r>
              <a:rPr lang="pt-BR" sz="1100" b="1" dirty="0" smtClean="0">
                <a:latin typeface="Arial" panose="020B0604020202020204" pitchFamily="34" charset="0"/>
                <a:cs typeface="Arial" panose="020B0604020202020204" pitchFamily="34" charset="0"/>
              </a:rPr>
              <a:t>casarões demolidos?</a:t>
            </a:r>
            <a:endParaRPr lang="pt-BR" sz="1100" dirty="0">
              <a:latin typeface="Arial" panose="020B0604020202020204" pitchFamily="34" charset="0"/>
              <a:cs typeface="Arial" panose="020B0604020202020204" pitchFamily="34" charset="0"/>
            </a:endParaRPr>
          </a:p>
          <a:p>
            <a:pPr algn="just"/>
            <a:r>
              <a:rPr lang="pt-BR" sz="1100" dirty="0">
                <a:latin typeface="Arial" panose="020B0604020202020204" pitchFamily="34" charset="0"/>
                <a:cs typeface="Arial" panose="020B0604020202020204" pitchFamily="34" charset="0"/>
              </a:rPr>
              <a:t>R: Durante chuvas recentes duas ruinas caíram, uma delas provocando a morte de uma pessoa. Este fato foi o suficiente para a Prefeitura Municipal de Salvador mandar demolir com aprovação do IPHAN</a:t>
            </a:r>
            <a:r>
              <a:rPr lang="pt-BR" sz="1100" b="1" dirty="0">
                <a:latin typeface="Arial" panose="020B0604020202020204" pitchFamily="34" charset="0"/>
                <a:cs typeface="Arial" panose="020B0604020202020204" pitchFamily="34" charset="0"/>
              </a:rPr>
              <a:t> trinta</a:t>
            </a:r>
            <a:r>
              <a:rPr lang="pt-BR" sz="1100" dirty="0">
                <a:latin typeface="Arial" panose="020B0604020202020204" pitchFamily="34" charset="0"/>
                <a:cs typeface="Arial" panose="020B0604020202020204" pitchFamily="34" charset="0"/>
              </a:rPr>
              <a:t> imóveis, entre ruinas e alguns imóveis que não corriam perigo de desabar. Assustador é que essas mesmas autoridades </a:t>
            </a:r>
            <a:r>
              <a:rPr lang="pt-BR" sz="1100" dirty="0" smtClean="0">
                <a:latin typeface="Arial" panose="020B0604020202020204" pitchFamily="34" charset="0"/>
                <a:cs typeface="Arial" panose="020B0604020202020204" pitchFamily="34" charset="0"/>
              </a:rPr>
              <a:t>afirmam que </a:t>
            </a:r>
            <a:r>
              <a:rPr lang="pt-BR" sz="1100" b="1" dirty="0">
                <a:latin typeface="Arial" panose="020B0604020202020204" pitchFamily="34" charset="0"/>
                <a:cs typeface="Arial" panose="020B0604020202020204" pitchFamily="34" charset="0"/>
              </a:rPr>
              <a:t>cem</a:t>
            </a:r>
            <a:r>
              <a:rPr lang="pt-BR" sz="1100" dirty="0">
                <a:latin typeface="Arial" panose="020B0604020202020204" pitchFamily="34" charset="0"/>
                <a:cs typeface="Arial" panose="020B0604020202020204" pitchFamily="34" charset="0"/>
              </a:rPr>
              <a:t> outros imóveis estão ameaçados de ruir </a:t>
            </a:r>
            <a:r>
              <a:rPr lang="pt-BR" sz="1100" dirty="0" smtClean="0">
                <a:latin typeface="Arial" panose="020B0604020202020204" pitchFamily="34" charset="0"/>
                <a:cs typeface="Arial" panose="020B0604020202020204" pitchFamily="34" charset="0"/>
              </a:rPr>
              <a:t>e portanto sujeitos </a:t>
            </a:r>
            <a:r>
              <a:rPr lang="pt-BR" sz="1100" dirty="0">
                <a:latin typeface="Arial" panose="020B0604020202020204" pitchFamily="34" charset="0"/>
                <a:cs typeface="Arial" panose="020B0604020202020204" pitchFamily="34" charset="0"/>
              </a:rPr>
              <a:t>a serem demolidos. </a:t>
            </a:r>
            <a:r>
              <a:rPr lang="pt-BR" sz="1100" dirty="0" smtClean="0">
                <a:latin typeface="Arial" panose="020B0604020202020204" pitchFamily="34" charset="0"/>
                <a:cs typeface="Arial" panose="020B0604020202020204" pitchFamily="34" charset="0"/>
              </a:rPr>
              <a:t>Tais </a:t>
            </a:r>
            <a:r>
              <a:rPr lang="pt-BR" sz="1100" dirty="0">
                <a:latin typeface="Arial" panose="020B0604020202020204" pitchFamily="34" charset="0"/>
                <a:cs typeface="Arial" panose="020B0604020202020204" pitchFamily="34" charset="0"/>
              </a:rPr>
              <a:t>imóveis compõem o que chamamos de “frontispício da cidade do Salvador”, registrado desde o século XVII por pintores, historiadores e fotógrafos europeus na segunda metade do século XIX. Próximos aos imóveis demolidos estão importantes monumentos arquitetônicos </a:t>
            </a:r>
            <a:r>
              <a:rPr lang="pt-BR" sz="1100" dirty="0" smtClean="0">
                <a:latin typeface="Arial" panose="020B0604020202020204" pitchFamily="34" charset="0"/>
                <a:cs typeface="Arial" panose="020B0604020202020204" pitchFamily="34" charset="0"/>
              </a:rPr>
              <a:t>classificados </a:t>
            </a:r>
            <a:r>
              <a:rPr lang="pt-BR" sz="1100" dirty="0">
                <a:latin typeface="Arial" panose="020B0604020202020204" pitchFamily="34" charset="0"/>
                <a:cs typeface="Arial" panose="020B0604020202020204" pitchFamily="34" charset="0"/>
              </a:rPr>
              <a:t>individualmente pelo IPHAN, como a Basílica da Conceição da Praia, o Mercado de Salvador, o Elevador Lacerda, o sobrado dos azulejos da Praça </a:t>
            </a:r>
            <a:r>
              <a:rPr lang="pt-BR" sz="1100" dirty="0" err="1">
                <a:latin typeface="Arial" panose="020B0604020202020204" pitchFamily="34" charset="0"/>
                <a:cs typeface="Arial" panose="020B0604020202020204" pitchFamily="34" charset="0"/>
              </a:rPr>
              <a:t>Cairu</a:t>
            </a:r>
            <a:r>
              <a:rPr lang="pt-BR" sz="1100" dirty="0">
                <a:latin typeface="Arial" panose="020B0604020202020204" pitchFamily="34" charset="0"/>
                <a:cs typeface="Arial" panose="020B0604020202020204" pitchFamily="34" charset="0"/>
              </a:rPr>
              <a:t>, o Palácio do Conde dos Arcos sede da Associação Comercial da Bahia, a igreja e cemitério do Pilar e o Forte de São Marcelo. </a:t>
            </a:r>
            <a:endParaRPr lang="pt-BR" sz="1100" dirty="0" smtClean="0">
              <a:latin typeface="Arial" panose="020B0604020202020204" pitchFamily="34" charset="0"/>
              <a:cs typeface="Arial" panose="020B0604020202020204" pitchFamily="34" charset="0"/>
            </a:endParaRPr>
          </a:p>
          <a:p>
            <a:pPr algn="just"/>
            <a:endParaRPr lang="pt-BR" sz="1100" dirty="0">
              <a:latin typeface="Arial" panose="020B0604020202020204" pitchFamily="34" charset="0"/>
              <a:cs typeface="Arial" panose="020B0604020202020204" pitchFamily="34" charset="0"/>
            </a:endParaRPr>
          </a:p>
          <a:p>
            <a:pPr algn="just"/>
            <a:r>
              <a:rPr lang="pt-BR" sz="1100" b="1" dirty="0" smtClean="0">
                <a:latin typeface="Arial" panose="020B0604020202020204" pitchFamily="34" charset="0"/>
                <a:cs typeface="Arial" panose="020B0604020202020204" pitchFamily="34" charset="0"/>
              </a:rPr>
              <a:t>Qual </a:t>
            </a:r>
            <a:r>
              <a:rPr lang="pt-BR" sz="1100" b="1" dirty="0">
                <a:latin typeface="Arial" panose="020B0604020202020204" pitchFamily="34" charset="0"/>
                <a:cs typeface="Arial" panose="020B0604020202020204" pitchFamily="34" charset="0"/>
              </a:rPr>
              <a:t>a diferença que pode acontecer caso mudem a região  de Patrimônio Cultural da Humanidade para Patrimônio Mundial em Perigo ? Quais os procedimentos que podem ser tomados?</a:t>
            </a:r>
            <a:endParaRPr lang="pt-BR" sz="1100" dirty="0">
              <a:latin typeface="Arial" panose="020B0604020202020204" pitchFamily="34" charset="0"/>
              <a:cs typeface="Arial" panose="020B0604020202020204" pitchFamily="34" charset="0"/>
            </a:endParaRPr>
          </a:p>
          <a:p>
            <a:pPr algn="just"/>
            <a:r>
              <a:rPr lang="pt-BR" sz="1100" dirty="0">
                <a:latin typeface="Arial" panose="020B0604020202020204" pitchFamily="34" charset="0"/>
                <a:cs typeface="Arial" panose="020B0604020202020204" pitchFamily="34" charset="0"/>
              </a:rPr>
              <a:t>R: </a:t>
            </a:r>
            <a:r>
              <a:rPr lang="pt-BR" sz="1100" dirty="0" smtClean="0">
                <a:latin typeface="Arial" panose="020B0604020202020204" pitchFamily="34" charset="0"/>
                <a:cs typeface="Arial" panose="020B0604020202020204" pitchFamily="34" charset="0"/>
              </a:rPr>
              <a:t>A UNESCO </a:t>
            </a:r>
            <a:r>
              <a:rPr lang="pt-BR" sz="1100" dirty="0">
                <a:latin typeface="Arial" panose="020B0604020202020204" pitchFamily="34" charset="0"/>
                <a:cs typeface="Arial" panose="020B0604020202020204" pitchFamily="34" charset="0"/>
              </a:rPr>
              <a:t>deve encaminhar para cá, em pouco tempo, uma comissão de especialistas da área do patrimônio para avaliar, e estabelecer condições a serem trilhadas pelas autoridades brasileiras, no sentido de reverter a situação. Entendo esta como medida necessária para que os órgãos responsáveis pelo patrimônio, os gestores brasileiros, nos três escalões (municipal, estadual e união), e a sociedade possam planejar uma ação conjunta, que vise de forma estratégica a recuperação do Centro Histórico de Salvador</a:t>
            </a:r>
            <a:r>
              <a:rPr lang="pt-BR" sz="1100" dirty="0" smtClean="0">
                <a:latin typeface="Arial" panose="020B0604020202020204" pitchFamily="34" charset="0"/>
                <a:cs typeface="Arial" panose="020B0604020202020204" pitchFamily="34" charset="0"/>
              </a:rPr>
              <a:t>.</a:t>
            </a:r>
          </a:p>
          <a:p>
            <a:pPr algn="just"/>
            <a:endParaRPr lang="pt-BR" sz="1100" b="1" dirty="0">
              <a:latin typeface="Arial" panose="020B0604020202020204" pitchFamily="34" charset="0"/>
              <a:cs typeface="Arial" panose="020B0604020202020204" pitchFamily="34" charset="0"/>
            </a:endParaRPr>
          </a:p>
          <a:p>
            <a:pPr algn="just"/>
            <a:r>
              <a:rPr lang="pt-BR" sz="1100" b="1" dirty="0" smtClean="0">
                <a:latin typeface="Arial" panose="020B0604020202020204" pitchFamily="34" charset="0"/>
                <a:cs typeface="Arial" panose="020B0604020202020204" pitchFamily="34" charset="0"/>
              </a:rPr>
              <a:t>Tem </a:t>
            </a:r>
            <a:r>
              <a:rPr lang="pt-BR" sz="1100" b="1" dirty="0">
                <a:latin typeface="Arial" panose="020B0604020202020204" pitchFamily="34" charset="0"/>
                <a:cs typeface="Arial" panose="020B0604020202020204" pitchFamily="34" charset="0"/>
              </a:rPr>
              <a:t>como você detalhar alguns dos locais demolidos?</a:t>
            </a:r>
            <a:endParaRPr lang="pt-BR" sz="1100" dirty="0">
              <a:latin typeface="Arial" panose="020B0604020202020204" pitchFamily="34" charset="0"/>
              <a:cs typeface="Arial" panose="020B0604020202020204" pitchFamily="34" charset="0"/>
            </a:endParaRPr>
          </a:p>
          <a:p>
            <a:pPr algn="just"/>
            <a:r>
              <a:rPr lang="pt-BR" sz="1100" dirty="0">
                <a:latin typeface="Arial" panose="020B0604020202020204" pitchFamily="34" charset="0"/>
                <a:cs typeface="Arial" panose="020B0604020202020204" pitchFamily="34" charset="0"/>
              </a:rPr>
              <a:t>R: A área do CH mais arruinada e consequentemente mais castigada pelas chuvas é a que compõe </a:t>
            </a:r>
            <a:r>
              <a:rPr lang="pt-BR" sz="1100" dirty="0" smtClean="0">
                <a:latin typeface="Arial" panose="020B0604020202020204" pitchFamily="34" charset="0"/>
                <a:cs typeface="Arial" panose="020B0604020202020204" pitchFamily="34" charset="0"/>
              </a:rPr>
              <a:t>o frontispício de Salvador, a cidade </a:t>
            </a:r>
            <a:r>
              <a:rPr lang="pt-BR" sz="1100" dirty="0">
                <a:latin typeface="Arial" panose="020B0604020202020204" pitchFamily="34" charset="0"/>
                <a:cs typeface="Arial" panose="020B0604020202020204" pitchFamily="34" charset="0"/>
              </a:rPr>
              <a:t>vista </a:t>
            </a:r>
            <a:r>
              <a:rPr lang="pt-BR" sz="1100" dirty="0" smtClean="0">
                <a:latin typeface="Arial" panose="020B0604020202020204" pitchFamily="34" charset="0"/>
                <a:cs typeface="Arial" panose="020B0604020202020204" pitchFamily="34" charset="0"/>
              </a:rPr>
              <a:t>desde o mar - vizinhança </a:t>
            </a:r>
            <a:r>
              <a:rPr lang="pt-BR" sz="1100" dirty="0">
                <a:latin typeface="Arial" panose="020B0604020202020204" pitchFamily="34" charset="0"/>
                <a:cs typeface="Arial" panose="020B0604020202020204" pitchFamily="34" charset="0"/>
              </a:rPr>
              <a:t>da Igreja da Conceição da Praia, Ladeira da Montanha, Ladeira da Preguiça e da Misericórdia, também </a:t>
            </a:r>
            <a:r>
              <a:rPr lang="pt-BR" sz="1100" dirty="0" smtClean="0">
                <a:latin typeface="Arial" panose="020B0604020202020204" pitchFamily="34" charset="0"/>
                <a:cs typeface="Arial" panose="020B0604020202020204" pitchFamily="34" charset="0"/>
              </a:rPr>
              <a:t>aconteceram </a:t>
            </a:r>
            <a:r>
              <a:rPr lang="pt-BR" sz="1100" dirty="0">
                <a:latin typeface="Arial" panose="020B0604020202020204" pitchFamily="34" charset="0"/>
                <a:cs typeface="Arial" panose="020B0604020202020204" pitchFamily="34" charset="0"/>
              </a:rPr>
              <a:t>desmoronamentos e demolições na Ladeira do Taboão, dentre muitas outras encostas de Salvador. </a:t>
            </a:r>
            <a:r>
              <a:rPr lang="pt-BR" sz="1100" dirty="0" smtClean="0">
                <a:latin typeface="Arial" panose="020B0604020202020204" pitchFamily="34" charset="0"/>
                <a:cs typeface="Arial" panose="020B0604020202020204" pitchFamily="34" charset="0"/>
              </a:rPr>
              <a:t>Demolições criam uma descontinuidade tipológica na paisagem da </a:t>
            </a:r>
            <a:r>
              <a:rPr lang="pt-BR" sz="1100" dirty="0">
                <a:latin typeface="Arial" panose="020B0604020202020204" pitchFamily="34" charset="0"/>
                <a:cs typeface="Arial" panose="020B0604020202020204" pitchFamily="34" charset="0"/>
              </a:rPr>
              <a:t>cidade, </a:t>
            </a:r>
            <a:r>
              <a:rPr lang="pt-BR" sz="1100" dirty="0" smtClean="0">
                <a:latin typeface="Arial" panose="020B0604020202020204" pitchFamily="34" charset="0"/>
                <a:cs typeface="Arial" panose="020B0604020202020204" pitchFamily="34" charset="0"/>
              </a:rPr>
              <a:t>e mais que isso, surge </a:t>
            </a:r>
            <a:r>
              <a:rPr lang="pt-BR" sz="1100" dirty="0">
                <a:latin typeface="Arial" panose="020B0604020202020204" pitchFamily="34" charset="0"/>
                <a:cs typeface="Arial" panose="020B0604020202020204" pitchFamily="34" charset="0"/>
              </a:rPr>
              <a:t>uma outra preocupação: o que </a:t>
            </a:r>
            <a:r>
              <a:rPr lang="pt-BR" sz="1100" dirty="0" smtClean="0">
                <a:latin typeface="Arial" panose="020B0604020202020204" pitchFamily="34" charset="0"/>
                <a:cs typeface="Arial" panose="020B0604020202020204" pitchFamily="34" charset="0"/>
              </a:rPr>
              <a:t>virá? </a:t>
            </a:r>
            <a:r>
              <a:rPr lang="pt-BR" sz="1100" dirty="0">
                <a:latin typeface="Arial" panose="020B0604020202020204" pitchFamily="34" charset="0"/>
                <a:cs typeface="Arial" panose="020B0604020202020204" pitchFamily="34" charset="0"/>
              </a:rPr>
              <a:t>Considerando a especulação imobiliária que </a:t>
            </a:r>
            <a:r>
              <a:rPr lang="pt-BR" sz="1100" dirty="0" smtClean="0">
                <a:latin typeface="Arial" panose="020B0604020202020204" pitchFamily="34" charset="0"/>
                <a:cs typeface="Arial" panose="020B0604020202020204" pitchFamily="34" charset="0"/>
              </a:rPr>
              <a:t>vende a </a:t>
            </a:r>
            <a:r>
              <a:rPr lang="pt-BR" sz="1100" dirty="0">
                <a:latin typeface="Arial" panose="020B0604020202020204" pitchFamily="34" charset="0"/>
                <a:cs typeface="Arial" panose="020B0604020202020204" pitchFamily="34" charset="0"/>
              </a:rPr>
              <a:t>vista para a Baía de Todos os Santos. </a:t>
            </a:r>
            <a:r>
              <a:rPr lang="pt-BR" sz="1100" dirty="0" smtClean="0">
                <a:latin typeface="Arial" panose="020B0604020202020204" pitchFamily="34" charset="0"/>
                <a:cs typeface="Arial" panose="020B0604020202020204" pitchFamily="34" charset="0"/>
              </a:rPr>
              <a:t>Já foi vendida </a:t>
            </a:r>
            <a:r>
              <a:rPr lang="pt-BR" sz="1100" dirty="0">
                <a:latin typeface="Arial" panose="020B0604020202020204" pitchFamily="34" charset="0"/>
                <a:cs typeface="Arial" panose="020B0604020202020204" pitchFamily="34" charset="0"/>
              </a:rPr>
              <a:t>toda a encosta da Vitória até o </a:t>
            </a:r>
            <a:r>
              <a:rPr lang="pt-BR" sz="1100" dirty="0" smtClean="0">
                <a:latin typeface="Arial" panose="020B0604020202020204" pitchFamily="34" charset="0"/>
                <a:cs typeface="Arial" panose="020B0604020202020204" pitchFamily="34" charset="0"/>
              </a:rPr>
              <a:t>mar, em processo a </a:t>
            </a:r>
            <a:r>
              <a:rPr lang="pt-BR" sz="1100" dirty="0">
                <a:latin typeface="Arial" panose="020B0604020202020204" pitchFamily="34" charset="0"/>
                <a:cs typeface="Arial" panose="020B0604020202020204" pitchFamily="34" charset="0"/>
              </a:rPr>
              <a:t>área do Dois de Julho, a Rua Chile, o Santo Antônio, e agora quem sabe a encosta tombada da Conceição da Praia, do Elevador Lacerda, e vizinhanças. </a:t>
            </a:r>
            <a:endParaRPr lang="pt-BR" sz="1100" dirty="0" smtClean="0">
              <a:latin typeface="Arial" panose="020B0604020202020204" pitchFamily="34" charset="0"/>
              <a:cs typeface="Arial" panose="020B0604020202020204" pitchFamily="34" charset="0"/>
            </a:endParaRPr>
          </a:p>
          <a:p>
            <a:pPr algn="just"/>
            <a:endParaRPr lang="pt-BR" sz="1100" dirty="0">
              <a:latin typeface="Arial" panose="020B0604020202020204" pitchFamily="34" charset="0"/>
              <a:cs typeface="Arial" panose="020B0604020202020204" pitchFamily="34" charset="0"/>
            </a:endParaRPr>
          </a:p>
          <a:p>
            <a:pPr algn="just"/>
            <a:r>
              <a:rPr lang="pt-BR" sz="1100" b="1" dirty="0" smtClean="0">
                <a:latin typeface="Arial" panose="020B0604020202020204" pitchFamily="34" charset="0"/>
                <a:cs typeface="Arial" panose="020B0604020202020204" pitchFamily="34" charset="0"/>
              </a:rPr>
              <a:t>O </a:t>
            </a:r>
            <a:r>
              <a:rPr lang="pt-BR" sz="1100" b="1" dirty="0">
                <a:latin typeface="Arial" panose="020B0604020202020204" pitchFamily="34" charset="0"/>
                <a:cs typeface="Arial" panose="020B0604020202020204" pitchFamily="34" charset="0"/>
              </a:rPr>
              <a:t>que pode ser feito para a preservação do centro histórico?</a:t>
            </a:r>
            <a:endParaRPr lang="pt-BR" sz="1100" dirty="0">
              <a:latin typeface="Arial" panose="020B0604020202020204" pitchFamily="34" charset="0"/>
              <a:cs typeface="Arial" panose="020B0604020202020204" pitchFamily="34" charset="0"/>
            </a:endParaRPr>
          </a:p>
          <a:p>
            <a:pPr algn="just"/>
            <a:r>
              <a:rPr lang="pt-BR" sz="1100" dirty="0">
                <a:latin typeface="Arial" panose="020B0604020202020204" pitchFamily="34" charset="0"/>
                <a:cs typeface="Arial" panose="020B0604020202020204" pitchFamily="34" charset="0"/>
              </a:rPr>
              <a:t>Dada ao reconhecimento do CH de Salvador, maior e mais importante da América Latina, mas também mais complexo pela relação que precisa ser estabelecida como área central da cidade, capital da Bahia. Entendo que a ação deve acontecer a partir de um planejamento amplo, com estabelecimento de metas e diretrizes </a:t>
            </a:r>
            <a:r>
              <a:rPr lang="pt-BR" sz="1100" dirty="0" smtClean="0">
                <a:latin typeface="Arial" panose="020B0604020202020204" pitchFamily="34" charset="0"/>
                <a:cs typeface="Arial" panose="020B0604020202020204" pitchFamily="34" charset="0"/>
              </a:rPr>
              <a:t>que devem ser previstos no plano </a:t>
            </a:r>
            <a:r>
              <a:rPr lang="pt-BR" sz="1100" dirty="0">
                <a:latin typeface="Arial" panose="020B0604020202020204" pitchFamily="34" charset="0"/>
                <a:cs typeface="Arial" panose="020B0604020202020204" pitchFamily="34" charset="0"/>
              </a:rPr>
              <a:t>de desenvolvimento urbano (PDDU), em processo. Ganhar adesão nacional, envolvimento e empenho </a:t>
            </a:r>
            <a:r>
              <a:rPr lang="pt-BR" sz="1100" dirty="0" smtClean="0">
                <a:latin typeface="Arial" panose="020B0604020202020204" pitchFamily="34" charset="0"/>
                <a:cs typeface="Arial" panose="020B0604020202020204" pitchFamily="34" charset="0"/>
              </a:rPr>
              <a:t>local e, serem definidas as prioridades, com </a:t>
            </a:r>
            <a:r>
              <a:rPr lang="pt-BR" sz="1100" dirty="0">
                <a:latin typeface="Arial" panose="020B0604020202020204" pitchFamily="34" charset="0"/>
                <a:cs typeface="Arial" panose="020B0604020202020204" pitchFamily="34" charset="0"/>
              </a:rPr>
              <a:t>o devido monitoramento da UNESCO, para não correr o risco de parar, como a 7ª etapa do Pelourinho - parada por aproximadamente dez anos. A ação deve recuperar edificações e espaços públicos, deve levar </a:t>
            </a:r>
            <a:r>
              <a:rPr lang="pt-BR" sz="1100" dirty="0" smtClean="0">
                <a:latin typeface="Arial" panose="020B0604020202020204" pitchFamily="34" charset="0"/>
                <a:cs typeface="Arial" panose="020B0604020202020204" pitchFamily="34" charset="0"/>
              </a:rPr>
              <a:t>habitação para o CH, em </a:t>
            </a:r>
            <a:r>
              <a:rPr lang="pt-BR" sz="1100" dirty="0">
                <a:latin typeface="Arial" panose="020B0604020202020204" pitchFamily="34" charset="0"/>
                <a:cs typeface="Arial" panose="020B0604020202020204" pitchFamily="34" charset="0"/>
              </a:rPr>
              <a:t>vários </a:t>
            </a:r>
            <a:r>
              <a:rPr lang="pt-BR" sz="1100" dirty="0" smtClean="0">
                <a:latin typeface="Arial" panose="020B0604020202020204" pitchFamily="34" charset="0"/>
                <a:cs typeface="Arial" panose="020B0604020202020204" pitchFamily="34" charset="0"/>
              </a:rPr>
              <a:t>níveis sociais, </a:t>
            </a:r>
            <a:r>
              <a:rPr lang="pt-BR" sz="1100" dirty="0">
                <a:latin typeface="Arial" panose="020B0604020202020204" pitchFamily="34" charset="0"/>
                <a:cs typeface="Arial" panose="020B0604020202020204" pitchFamily="34" charset="0"/>
              </a:rPr>
              <a:t>serviços, escolas, saúde, mobilidade e segurança. Somente habitação garante a recuperação de área. </a:t>
            </a:r>
            <a:r>
              <a:rPr lang="pt-BR" sz="1100" dirty="0" smtClean="0">
                <a:latin typeface="Arial" panose="020B0604020202020204" pitchFamily="34" charset="0"/>
                <a:cs typeface="Arial" panose="020B0604020202020204" pitchFamily="34" charset="0"/>
              </a:rPr>
              <a:t>Tem-se que buscar alcançar um </a:t>
            </a:r>
            <a:r>
              <a:rPr lang="pt-BR" sz="1100" cap="all" dirty="0">
                <a:latin typeface="Arial" panose="020B0604020202020204" pitchFamily="34" charset="0"/>
                <a:cs typeface="Arial" panose="020B0604020202020204" pitchFamily="34" charset="0"/>
              </a:rPr>
              <a:t>centro histórico</a:t>
            </a:r>
            <a:r>
              <a:rPr lang="pt-BR" sz="1100" dirty="0">
                <a:latin typeface="Arial" panose="020B0604020202020204" pitchFamily="34" charset="0"/>
                <a:cs typeface="Arial" panose="020B0604020202020204" pitchFamily="34" charset="0"/>
              </a:rPr>
              <a:t> </a:t>
            </a:r>
            <a:r>
              <a:rPr lang="pt-BR" sz="1100" dirty="0" smtClean="0">
                <a:latin typeface="Arial" panose="020B0604020202020204" pitchFamily="34" charset="0"/>
                <a:cs typeface="Arial" panose="020B0604020202020204" pitchFamily="34" charset="0"/>
              </a:rPr>
              <a:t>coerente ao título de </a:t>
            </a:r>
            <a:r>
              <a:rPr lang="pt-BR" sz="1100" cap="all" dirty="0" smtClean="0">
                <a:latin typeface="Arial" panose="020B0604020202020204" pitchFamily="34" charset="0"/>
                <a:cs typeface="Arial" panose="020B0604020202020204" pitchFamily="34" charset="0"/>
              </a:rPr>
              <a:t>Patrimônio </a:t>
            </a:r>
            <a:r>
              <a:rPr lang="pt-BR" sz="1100" cap="all" dirty="0">
                <a:latin typeface="Arial" panose="020B0604020202020204" pitchFamily="34" charset="0"/>
                <a:cs typeface="Arial" panose="020B0604020202020204" pitchFamily="34" charset="0"/>
              </a:rPr>
              <a:t>da Humanidade, </a:t>
            </a:r>
            <a:r>
              <a:rPr lang="pt-BR" sz="1100" dirty="0">
                <a:latin typeface="Arial" panose="020B0604020202020204" pitchFamily="34" charset="0"/>
                <a:cs typeface="Arial" panose="020B0604020202020204" pitchFamily="34" charset="0"/>
              </a:rPr>
              <a:t>como existe nas grandes cidades do mundo</a:t>
            </a:r>
            <a:r>
              <a:rPr lang="pt-BR" sz="1100" cap="all" dirty="0">
                <a:latin typeface="Arial" panose="020B0604020202020204" pitchFamily="34" charset="0"/>
                <a:cs typeface="Arial" panose="020B0604020202020204" pitchFamily="34" charset="0"/>
              </a:rPr>
              <a:t>.</a:t>
            </a:r>
            <a:endParaRPr lang="pt-BR"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2775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1511997"/>
            <a:ext cx="7198365" cy="4095903"/>
          </a:xfrm>
          <a:prstGeom prst="rect">
            <a:avLst/>
          </a:prstGeom>
        </p:spPr>
      </p:pic>
      <p:sp>
        <p:nvSpPr>
          <p:cNvPr id="3" name="Retângulo 2"/>
          <p:cNvSpPr/>
          <p:nvPr/>
        </p:nvSpPr>
        <p:spPr>
          <a:xfrm>
            <a:off x="2358189" y="548679"/>
            <a:ext cx="4427622" cy="461665"/>
          </a:xfrm>
          <a:prstGeom prst="rect">
            <a:avLst/>
          </a:prstGeom>
        </p:spPr>
        <p:txBody>
          <a:bodyPr wrap="none">
            <a:spAutoFit/>
          </a:bodyPr>
          <a:lstStyle/>
          <a:p>
            <a:r>
              <a:rPr lang="pt-BR" sz="2400" b="1" dirty="0">
                <a:solidFill>
                  <a:srgbClr val="FF0000"/>
                </a:solidFill>
                <a:latin typeface="Arial" panose="020B0604020202020204" pitchFamily="34" charset="0"/>
                <a:cs typeface="Arial" panose="020B0604020202020204" pitchFamily="34" charset="0"/>
              </a:rPr>
              <a:t>TV GLOBO BOM DIA BRASIL</a:t>
            </a:r>
          </a:p>
        </p:txBody>
      </p:sp>
    </p:spTree>
    <p:extLst>
      <p:ext uri="{BB962C8B-B14F-4D97-AF65-F5344CB8AC3E}">
        <p14:creationId xmlns:p14="http://schemas.microsoft.com/office/powerpoint/2010/main" val="9660186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4660"/>
          <a:stretch/>
        </p:blipFill>
        <p:spPr>
          <a:xfrm>
            <a:off x="-37046" y="838916"/>
            <a:ext cx="5727653" cy="5278047"/>
          </a:xfrm>
          <a:prstGeom prst="rect">
            <a:avLst/>
          </a:prstGeom>
        </p:spPr>
      </p:pic>
      <p:pic>
        <p:nvPicPr>
          <p:cNvPr id="3" name="Picture 1"/>
          <p:cNvPicPr>
            <a:picLocks noChangeAspect="1"/>
          </p:cNvPicPr>
          <p:nvPr/>
        </p:nvPicPr>
        <p:blipFill rotWithShape="1">
          <a:blip r:embed="rId4"/>
          <a:srcRect l="5104" t="3866" r="3555"/>
          <a:stretch/>
        </p:blipFill>
        <p:spPr>
          <a:xfrm>
            <a:off x="5711598" y="838916"/>
            <a:ext cx="3347864" cy="5278047"/>
          </a:xfrm>
          <a:prstGeom prst="rect">
            <a:avLst/>
          </a:prstGeom>
        </p:spPr>
      </p:pic>
      <p:sp>
        <p:nvSpPr>
          <p:cNvPr id="4" name="Retângulo 3"/>
          <p:cNvSpPr/>
          <p:nvPr/>
        </p:nvSpPr>
        <p:spPr>
          <a:xfrm>
            <a:off x="3269013" y="455913"/>
            <a:ext cx="5832648" cy="276999"/>
          </a:xfrm>
          <a:prstGeom prst="rect">
            <a:avLst/>
          </a:prstGeom>
        </p:spPr>
        <p:txBody>
          <a:bodyPr wrap="square">
            <a:spAutoFit/>
          </a:bodyPr>
          <a:lstStyle/>
          <a:p>
            <a:pPr defTabSz="457200">
              <a:defRPr/>
            </a:pPr>
            <a:r>
              <a:rPr lang="pt-BR" sz="1200" i="1" dirty="0">
                <a:latin typeface="Arial" panose="020B0604020202020204" pitchFamily="34" charset="0"/>
                <a:cs typeface="Arial" panose="020B0604020202020204" pitchFamily="34" charset="0"/>
              </a:rPr>
              <a:t>The </a:t>
            </a:r>
            <a:r>
              <a:rPr lang="pt-BR" sz="1200" i="1" dirty="0" err="1">
                <a:latin typeface="Arial" panose="020B0604020202020204" pitchFamily="34" charset="0"/>
                <a:cs typeface="Arial" panose="020B0604020202020204" pitchFamily="34" charset="0"/>
              </a:rPr>
              <a:t>National</a:t>
            </a:r>
            <a:r>
              <a:rPr lang="pt-BR" sz="1200" i="1" dirty="0">
                <a:latin typeface="Arial" panose="020B0604020202020204" pitchFamily="34" charset="0"/>
                <a:cs typeface="Arial" panose="020B0604020202020204" pitchFamily="34" charset="0"/>
              </a:rPr>
              <a:t> </a:t>
            </a:r>
            <a:r>
              <a:rPr lang="pt-BR" sz="1200" i="1" dirty="0" err="1">
                <a:latin typeface="Arial" panose="020B0604020202020204" pitchFamily="34" charset="0"/>
                <a:cs typeface="Arial" panose="020B0604020202020204" pitchFamily="34" charset="0"/>
              </a:rPr>
              <a:t>Geographic</a:t>
            </a:r>
            <a:r>
              <a:rPr lang="pt-BR" sz="1200" i="1" dirty="0">
                <a:latin typeface="Arial" panose="020B0604020202020204" pitchFamily="34" charset="0"/>
                <a:cs typeface="Arial" panose="020B0604020202020204" pitchFamily="34" charset="0"/>
              </a:rPr>
              <a:t> magazine</a:t>
            </a:r>
            <a:r>
              <a:rPr lang="pt-BR" sz="1200" dirty="0">
                <a:latin typeface="Arial" panose="020B0604020202020204" pitchFamily="34" charset="0"/>
                <a:cs typeface="Arial" panose="020B0604020202020204" pitchFamily="34" charset="0"/>
              </a:rPr>
              <a:t> </a:t>
            </a:r>
            <a:r>
              <a:rPr lang="pt-BR" sz="1200" i="1" dirty="0" err="1" smtClean="0">
                <a:latin typeface="Arial" panose="020B0604020202020204" pitchFamily="34" charset="0"/>
                <a:cs typeface="Arial" panose="020B0604020202020204" pitchFamily="34" charset="0"/>
              </a:rPr>
              <a:t>Magazine</a:t>
            </a:r>
            <a:r>
              <a:rPr lang="pt-BR" sz="1200" dirty="0" smtClean="0">
                <a:latin typeface="Arial" panose="020B0604020202020204" pitchFamily="34" charset="0"/>
                <a:cs typeface="Arial" panose="020B0604020202020204" pitchFamily="34" charset="0"/>
              </a:rPr>
              <a:t>, </a:t>
            </a:r>
            <a:r>
              <a:rPr lang="pt-BR" sz="1200" dirty="0">
                <a:latin typeface="Arial" panose="020B0604020202020204" pitchFamily="34" charset="0"/>
                <a:cs typeface="Arial" panose="020B0604020202020204" pitchFamily="34" charset="0"/>
              </a:rPr>
              <a:t>por Luiz Antônio de Souza</a:t>
            </a:r>
          </a:p>
        </p:txBody>
      </p:sp>
      <p:sp>
        <p:nvSpPr>
          <p:cNvPr id="5" name="Retângulo 4"/>
          <p:cNvSpPr/>
          <p:nvPr/>
        </p:nvSpPr>
        <p:spPr>
          <a:xfrm>
            <a:off x="323528" y="71193"/>
            <a:ext cx="2683170" cy="523220"/>
          </a:xfrm>
          <a:prstGeom prst="rect">
            <a:avLst/>
          </a:prstGeom>
        </p:spPr>
        <p:txBody>
          <a:bodyPr wrap="none">
            <a:spAutoFit/>
          </a:bodyPr>
          <a:lstStyle/>
          <a:p>
            <a:pPr defTabSz="457200">
              <a:defRPr/>
            </a:pPr>
            <a:r>
              <a:rPr lang="pt-BR" sz="2800" b="1" dirty="0">
                <a:solidFill>
                  <a:srgbClr val="FF0000"/>
                </a:solidFill>
                <a:latin typeface="Arial" panose="020B0604020202020204" pitchFamily="34" charset="0"/>
                <a:cs typeface="Arial" panose="020B0604020202020204" pitchFamily="34" charset="0"/>
              </a:rPr>
              <a:t>Salvador, 1931</a:t>
            </a:r>
          </a:p>
        </p:txBody>
      </p:sp>
      <p:sp>
        <p:nvSpPr>
          <p:cNvPr id="6" name="Retângulo 5"/>
          <p:cNvSpPr/>
          <p:nvPr/>
        </p:nvSpPr>
        <p:spPr>
          <a:xfrm>
            <a:off x="179512" y="6281028"/>
            <a:ext cx="8568952" cy="369332"/>
          </a:xfrm>
          <a:prstGeom prst="rect">
            <a:avLst/>
          </a:prstGeom>
        </p:spPr>
        <p:txBody>
          <a:bodyPr wrap="square">
            <a:spAutoFit/>
          </a:bodyPr>
          <a:lstStyle/>
          <a:p>
            <a:r>
              <a:rPr lang="pt-BR" b="1" dirty="0" smtClean="0">
                <a:solidFill>
                  <a:srgbClr val="FF0000"/>
                </a:solidFill>
              </a:rPr>
              <a:t>A degradação </a:t>
            </a:r>
            <a:r>
              <a:rPr lang="pt-BR" b="1" dirty="0">
                <a:solidFill>
                  <a:srgbClr val="FF0000"/>
                </a:solidFill>
              </a:rPr>
              <a:t>do CH </a:t>
            </a:r>
            <a:r>
              <a:rPr lang="pt-BR" b="1" dirty="0" smtClean="0">
                <a:solidFill>
                  <a:srgbClr val="FF0000"/>
                </a:solidFill>
              </a:rPr>
              <a:t>de Salvador de social</a:t>
            </a:r>
            <a:r>
              <a:rPr lang="pt-BR" b="1" dirty="0">
                <a:solidFill>
                  <a:srgbClr val="FF0000"/>
                </a:solidFill>
              </a:rPr>
              <a:t>, passou para </a:t>
            </a:r>
            <a:r>
              <a:rPr lang="pt-BR" b="1" dirty="0" smtClean="0">
                <a:solidFill>
                  <a:srgbClr val="FF0000"/>
                </a:solidFill>
              </a:rPr>
              <a:t>ser edilícia </a:t>
            </a:r>
            <a:r>
              <a:rPr lang="pt-BR" b="1" dirty="0">
                <a:solidFill>
                  <a:srgbClr val="FF0000"/>
                </a:solidFill>
              </a:rPr>
              <a:t>e agora é </a:t>
            </a:r>
            <a:r>
              <a:rPr lang="pt-BR" b="1" dirty="0" smtClean="0">
                <a:solidFill>
                  <a:srgbClr val="FF0000"/>
                </a:solidFill>
              </a:rPr>
              <a:t>urbanística</a:t>
            </a:r>
            <a:endParaRPr lang="pt-BR" b="1" dirty="0">
              <a:solidFill>
                <a:srgbClr val="FF0000"/>
              </a:solidFill>
            </a:endParaRPr>
          </a:p>
        </p:txBody>
      </p:sp>
    </p:spTree>
    <p:extLst>
      <p:ext uri="{BB962C8B-B14F-4D97-AF65-F5344CB8AC3E}">
        <p14:creationId xmlns:p14="http://schemas.microsoft.com/office/powerpoint/2010/main" val="25767322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Planta03_L3289_83"/>
          <p:cNvPicPr>
            <a:picLocks noChangeAspect="1" noChangeArrowheads="1"/>
          </p:cNvPicPr>
          <p:nvPr/>
        </p:nvPicPr>
        <p:blipFill>
          <a:blip r:embed="rId3" cstate="print">
            <a:extLst>
              <a:ext uri="{28A0092B-C50C-407E-A947-70E740481C1C}">
                <a14:useLocalDpi xmlns:a14="http://schemas.microsoft.com/office/drawing/2010/main" val="0"/>
              </a:ext>
            </a:extLst>
          </a:blip>
          <a:srcRect l="27670" t="9172" r="23651" b="10815"/>
          <a:stretch>
            <a:fillRect/>
          </a:stretch>
        </p:blipFill>
        <p:spPr bwMode="auto">
          <a:xfrm rot="16200000">
            <a:off x="1142999" y="-1143001"/>
            <a:ext cx="6858000" cy="91440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ópia%20de%20Planta03a_L3289_83"/>
          <p:cNvPicPr>
            <a:picLocks noChangeAspect="1" noChangeArrowheads="1"/>
          </p:cNvPicPr>
          <p:nvPr/>
        </p:nvPicPr>
        <p:blipFill>
          <a:blip r:embed="rId4" cstate="print">
            <a:extLst>
              <a:ext uri="{28A0092B-C50C-407E-A947-70E740481C1C}">
                <a14:useLocalDpi xmlns:a14="http://schemas.microsoft.com/office/drawing/2010/main" val="0"/>
              </a:ext>
            </a:extLst>
          </a:blip>
          <a:srcRect l="12033" t="20042" r="8824" b="40471"/>
          <a:stretch>
            <a:fillRect/>
          </a:stretch>
        </p:blipFill>
        <p:spPr bwMode="auto">
          <a:xfrm>
            <a:off x="0" y="8124825"/>
            <a:ext cx="1752600" cy="9239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descr="PROTEÇÃO%20RIGOROSA"/>
          <p:cNvPicPr>
            <a:picLocks noChangeAspect="1" noChangeArrowheads="1"/>
          </p:cNvPicPr>
          <p:nvPr/>
        </p:nvPicPr>
        <p:blipFill>
          <a:blip r:embed="rId5" cstate="print">
            <a:lum contrast="18000"/>
            <a:grayscl/>
            <a:biLevel thresh="50000"/>
            <a:extLst>
              <a:ext uri="{28A0092B-C50C-407E-A947-70E740481C1C}">
                <a14:useLocalDpi xmlns:a14="http://schemas.microsoft.com/office/drawing/2010/main" val="0"/>
              </a:ext>
            </a:extLst>
          </a:blip>
          <a:srcRect l="2788" t="2742" r="59209" b="91212"/>
          <a:stretch>
            <a:fillRect/>
          </a:stretch>
        </p:blipFill>
        <p:spPr bwMode="auto">
          <a:xfrm>
            <a:off x="0" y="9048750"/>
            <a:ext cx="2133600" cy="4762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dirty="0"/>
          </a:p>
        </p:txBody>
      </p:sp>
      <p:sp>
        <p:nvSpPr>
          <p:cNvPr id="3" name="Rectangle 5"/>
          <p:cNvSpPr>
            <a:spLocks noChangeArrowheads="1"/>
          </p:cNvSpPr>
          <p:nvPr/>
        </p:nvSpPr>
        <p:spPr bwMode="auto">
          <a:xfrm>
            <a:off x="0" y="76676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altLang="pt-B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Rectangle 6"/>
          <p:cNvSpPr>
            <a:spLocks noChangeArrowheads="1"/>
          </p:cNvSpPr>
          <p:nvPr/>
        </p:nvSpPr>
        <p:spPr bwMode="auto">
          <a:xfrm>
            <a:off x="0" y="9048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pt-BR" altLang="pt-B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7"/>
          <p:cNvSpPr>
            <a:spLocks noChangeArrowheads="1"/>
          </p:cNvSpPr>
          <p:nvPr/>
        </p:nvSpPr>
        <p:spPr bwMode="auto">
          <a:xfrm>
            <a:off x="0" y="9309557"/>
            <a:ext cx="884569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pt-BR" altLang="pt-BR"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Fig.34. Lei 3289/83 - Planta Nº 3 (PMS / SEPLAN / FMLF / Geri). Áreas de Proteção Cultural e Paisagística da Salvador (2000), base cartográfica 1992.</a:t>
            </a:r>
            <a:endParaRPr kumimoji="0" lang="pt-BR" altLang="pt-B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33" name="Picture 9" descr="Cópia%20de%20Planta03a_L3289_83"/>
          <p:cNvPicPr>
            <a:picLocks noChangeAspect="1" noChangeArrowheads="1"/>
          </p:cNvPicPr>
          <p:nvPr/>
        </p:nvPicPr>
        <p:blipFill>
          <a:blip r:embed="rId4" cstate="print">
            <a:extLst>
              <a:ext uri="{28A0092B-C50C-407E-A947-70E740481C1C}">
                <a14:useLocalDpi xmlns:a14="http://schemas.microsoft.com/office/drawing/2010/main" val="0"/>
              </a:ext>
            </a:extLst>
          </a:blip>
          <a:srcRect l="12033" t="20042" r="8824" b="40471"/>
          <a:stretch>
            <a:fillRect/>
          </a:stretch>
        </p:blipFill>
        <p:spPr bwMode="auto">
          <a:xfrm>
            <a:off x="271228" y="3629396"/>
            <a:ext cx="1752600" cy="9239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dirty="0"/>
          </a:p>
        </p:txBody>
      </p:sp>
      <p:sp>
        <p:nvSpPr>
          <p:cNvPr id="7" name="Rectangle 11"/>
          <p:cNvSpPr>
            <a:spLocks noChangeArrowheads="1"/>
          </p:cNvSpPr>
          <p:nvPr/>
        </p:nvSpPr>
        <p:spPr bwMode="auto">
          <a:xfrm>
            <a:off x="0" y="1381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pt-BR" altLang="pt-B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Rectangle 12"/>
          <p:cNvSpPr>
            <a:spLocks noChangeArrowheads="1"/>
          </p:cNvSpPr>
          <p:nvPr/>
        </p:nvSpPr>
        <p:spPr bwMode="auto">
          <a:xfrm>
            <a:off x="0" y="1718876"/>
            <a:ext cx="27122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pt-BR"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pt-BR" altLang="pt-BR"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Retângulo 8"/>
          <p:cNvSpPr/>
          <p:nvPr/>
        </p:nvSpPr>
        <p:spPr>
          <a:xfrm>
            <a:off x="135614" y="5544500"/>
            <a:ext cx="6164578" cy="923330"/>
          </a:xfrm>
          <a:prstGeom prst="rect">
            <a:avLst/>
          </a:prstGeom>
        </p:spPr>
        <p:txBody>
          <a:bodyPr wrap="square">
            <a:spAutoFit/>
          </a:bodyPr>
          <a:lstStyle/>
          <a:p>
            <a:r>
              <a:rPr lang="pt-BR" b="1" dirty="0">
                <a:solidFill>
                  <a:srgbClr val="FF0000"/>
                </a:solidFill>
              </a:rPr>
              <a:t>Lei 3289/83 </a:t>
            </a:r>
            <a:r>
              <a:rPr lang="pt-BR" b="1" dirty="0" smtClean="0">
                <a:solidFill>
                  <a:srgbClr val="FF0000"/>
                </a:solidFill>
              </a:rPr>
              <a:t>(</a:t>
            </a:r>
            <a:r>
              <a:rPr lang="pt-BR" b="1" dirty="0">
                <a:solidFill>
                  <a:srgbClr val="FF0000"/>
                </a:solidFill>
              </a:rPr>
              <a:t>PMS / </a:t>
            </a:r>
            <a:r>
              <a:rPr lang="pt-BR" b="1" dirty="0" smtClean="0">
                <a:solidFill>
                  <a:srgbClr val="FF0000"/>
                </a:solidFill>
              </a:rPr>
              <a:t>SEPLAN </a:t>
            </a:r>
            <a:r>
              <a:rPr lang="pt-BR" b="1" dirty="0">
                <a:solidFill>
                  <a:srgbClr val="FF0000"/>
                </a:solidFill>
              </a:rPr>
              <a:t>/ FMLF </a:t>
            </a:r>
            <a:r>
              <a:rPr lang="pt-BR" b="1" dirty="0" smtClean="0">
                <a:solidFill>
                  <a:srgbClr val="FF0000"/>
                </a:solidFill>
              </a:rPr>
              <a:t>/ Gerin</a:t>
            </a:r>
            <a:r>
              <a:rPr lang="pt-BR" b="1" dirty="0">
                <a:solidFill>
                  <a:srgbClr val="FF0000"/>
                </a:solidFill>
              </a:rPr>
              <a:t>). </a:t>
            </a:r>
            <a:endParaRPr lang="pt-BR" b="1" dirty="0" smtClean="0">
              <a:solidFill>
                <a:srgbClr val="FF0000"/>
              </a:solidFill>
            </a:endParaRPr>
          </a:p>
          <a:p>
            <a:r>
              <a:rPr lang="pt-BR" b="1" dirty="0" smtClean="0">
                <a:solidFill>
                  <a:srgbClr val="FF0000"/>
                </a:solidFill>
              </a:rPr>
              <a:t>Áreas </a:t>
            </a:r>
            <a:r>
              <a:rPr lang="pt-BR" b="1" dirty="0">
                <a:solidFill>
                  <a:srgbClr val="FF0000"/>
                </a:solidFill>
              </a:rPr>
              <a:t>de Proteção Cultural e Paisagística da </a:t>
            </a:r>
            <a:r>
              <a:rPr lang="pt-BR" b="1" dirty="0" smtClean="0">
                <a:solidFill>
                  <a:srgbClr val="FF0000"/>
                </a:solidFill>
              </a:rPr>
              <a:t>cidade do Salvador </a:t>
            </a:r>
            <a:r>
              <a:rPr lang="pt-BR" b="1" dirty="0">
                <a:solidFill>
                  <a:srgbClr val="FF0000"/>
                </a:solidFill>
              </a:rPr>
              <a:t>(2000), </a:t>
            </a:r>
            <a:r>
              <a:rPr lang="pt-BR" b="1" dirty="0" smtClean="0">
                <a:solidFill>
                  <a:srgbClr val="FF0000"/>
                </a:solidFill>
              </a:rPr>
              <a:t>base </a:t>
            </a:r>
            <a:r>
              <a:rPr lang="pt-BR" b="1" dirty="0">
                <a:solidFill>
                  <a:srgbClr val="FF0000"/>
                </a:solidFill>
              </a:rPr>
              <a:t>cartográfica 1992.</a:t>
            </a:r>
          </a:p>
        </p:txBody>
      </p:sp>
      <p:sp>
        <p:nvSpPr>
          <p:cNvPr id="10"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dirty="0"/>
          </a:p>
        </p:txBody>
      </p:sp>
      <p:sp>
        <p:nvSpPr>
          <p:cNvPr id="11"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dirty="0"/>
          </a:p>
        </p:txBody>
      </p:sp>
      <p:sp>
        <p:nvSpPr>
          <p:cNvPr id="12"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dirty="0"/>
          </a:p>
        </p:txBody>
      </p:sp>
      <p:sp>
        <p:nvSpPr>
          <p:cNvPr id="13" name="Rectangle 2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dirty="0"/>
          </a:p>
        </p:txBody>
      </p:sp>
      <p:sp>
        <p:nvSpPr>
          <p:cNvPr id="14"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dirty="0"/>
          </a:p>
        </p:txBody>
      </p:sp>
    </p:spTree>
    <p:extLst>
      <p:ext uri="{BB962C8B-B14F-4D97-AF65-F5344CB8AC3E}">
        <p14:creationId xmlns:p14="http://schemas.microsoft.com/office/powerpoint/2010/main" val="30696354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5005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2373" y="1764849"/>
            <a:ext cx="5076054" cy="5157192"/>
          </a:xfrm>
          <a:prstGeom prst="rect">
            <a:avLst/>
          </a:prstGeom>
        </p:spPr>
      </p:pic>
      <p:sp>
        <p:nvSpPr>
          <p:cNvPr id="3" name="Rectangle 2"/>
          <p:cNvSpPr/>
          <p:nvPr/>
        </p:nvSpPr>
        <p:spPr>
          <a:xfrm>
            <a:off x="0" y="6633105"/>
            <a:ext cx="2915076" cy="246221"/>
          </a:xfrm>
          <a:prstGeom prst="rect">
            <a:avLst/>
          </a:prstGeom>
        </p:spPr>
        <p:txBody>
          <a:bodyPr wrap="square">
            <a:spAutoFit/>
          </a:bodyPr>
          <a:lstStyle/>
          <a:p>
            <a:r>
              <a:rPr lang="en-US" sz="1000" dirty="0" err="1" smtClean="0">
                <a:solidFill>
                  <a:schemeClr val="bg1"/>
                </a:solidFill>
                <a:latin typeface="Arial"/>
                <a:cs typeface="Arial"/>
              </a:rPr>
              <a:t>Foto</a:t>
            </a:r>
            <a:r>
              <a:rPr lang="en-US" sz="1000" dirty="0" smtClean="0">
                <a:solidFill>
                  <a:schemeClr val="bg1"/>
                </a:solidFill>
                <a:latin typeface="Arial"/>
                <a:cs typeface="Arial"/>
              </a:rPr>
              <a:t> - LUIZ ANTONIO DE SOUZA  24/05/2015</a:t>
            </a:r>
          </a:p>
        </p:txBody>
      </p:sp>
      <p:pic>
        <p:nvPicPr>
          <p:cNvPr id="4" name="Picture 1" descr="IMG_8302.jpg"/>
          <p:cNvPicPr>
            <a:picLocks noChangeAspect="1"/>
          </p:cNvPicPr>
          <p:nvPr/>
        </p:nvPicPr>
        <p:blipFill rotWithShape="1">
          <a:blip r:embed="rId4" cstate="print">
            <a:extLst>
              <a:ext uri="{28A0092B-C50C-407E-A947-70E740481C1C}">
                <a14:useLocalDpi xmlns:a14="http://schemas.microsoft.com/office/drawing/2010/main" val="0"/>
              </a:ext>
            </a:extLst>
          </a:blip>
          <a:srcRect b="9417"/>
          <a:stretch/>
        </p:blipFill>
        <p:spPr>
          <a:xfrm>
            <a:off x="83944" y="1746270"/>
            <a:ext cx="3996534" cy="5157192"/>
          </a:xfrm>
          <a:prstGeom prst="rect">
            <a:avLst/>
          </a:prstGeom>
        </p:spPr>
      </p:pic>
      <p:cxnSp>
        <p:nvCxnSpPr>
          <p:cNvPr id="5" name="Straight Arrow Connector 3"/>
          <p:cNvCxnSpPr/>
          <p:nvPr/>
        </p:nvCxnSpPr>
        <p:spPr>
          <a:xfrm rot="900000" flipH="1">
            <a:off x="6356265" y="3164756"/>
            <a:ext cx="962388" cy="222929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Retângulo 10"/>
          <p:cNvSpPr/>
          <p:nvPr/>
        </p:nvSpPr>
        <p:spPr>
          <a:xfrm>
            <a:off x="2483768" y="3420703"/>
            <a:ext cx="2165738" cy="276999"/>
          </a:xfrm>
          <a:prstGeom prst="rect">
            <a:avLst/>
          </a:prstGeom>
        </p:spPr>
        <p:txBody>
          <a:bodyPr wrap="square">
            <a:spAutoFit/>
          </a:bodyPr>
          <a:lstStyle/>
          <a:p>
            <a:pPr algn="ctr"/>
            <a:r>
              <a:rPr lang="en-US" sz="1200" b="1" dirty="0" err="1">
                <a:solidFill>
                  <a:srgbClr val="FF0000"/>
                </a:solidFill>
                <a:latin typeface="Arial" panose="020B0604020202020204" pitchFamily="34" charset="0"/>
                <a:cs typeface="Arial" panose="020B0604020202020204" pitchFamily="34" charset="0"/>
              </a:rPr>
              <a:t>E</a:t>
            </a:r>
            <a:r>
              <a:rPr lang="en-US" sz="1200" b="1" dirty="0" err="1" smtClean="0">
                <a:solidFill>
                  <a:srgbClr val="FF0000"/>
                </a:solidFill>
                <a:latin typeface="Arial" panose="020B0604020202020204" pitchFamily="34" charset="0"/>
                <a:cs typeface="Arial" panose="020B0604020202020204" pitchFamily="34" charset="0"/>
              </a:rPr>
              <a:t>dificações</a:t>
            </a:r>
            <a:r>
              <a:rPr lang="en-US" sz="1200" b="1" dirty="0" smtClean="0">
                <a:solidFill>
                  <a:srgbClr val="FF0000"/>
                </a:solidFill>
                <a:latin typeface="Arial" panose="020B0604020202020204" pitchFamily="34" charset="0"/>
                <a:cs typeface="Arial" panose="020B0604020202020204" pitchFamily="34" charset="0"/>
              </a:rPr>
              <a:t> </a:t>
            </a:r>
            <a:r>
              <a:rPr lang="en-US" sz="1200" b="1" dirty="0" err="1" smtClean="0">
                <a:solidFill>
                  <a:srgbClr val="FF0000"/>
                </a:solidFill>
                <a:latin typeface="Arial" panose="020B0604020202020204" pitchFamily="34" charset="0"/>
                <a:cs typeface="Arial" panose="020B0604020202020204" pitchFamily="34" charset="0"/>
              </a:rPr>
              <a:t>demolidas</a:t>
            </a:r>
            <a:endParaRPr lang="en-US" sz="1200" b="1" dirty="0">
              <a:solidFill>
                <a:srgbClr val="FF0000"/>
              </a:solidFill>
              <a:latin typeface="Arial" panose="020B0604020202020204" pitchFamily="34" charset="0"/>
              <a:cs typeface="Arial" panose="020B0604020202020204" pitchFamily="34" charset="0"/>
            </a:endParaRPr>
          </a:p>
        </p:txBody>
      </p:sp>
      <p:cxnSp>
        <p:nvCxnSpPr>
          <p:cNvPr id="8" name="Straight Arrow Connector 3"/>
          <p:cNvCxnSpPr/>
          <p:nvPr/>
        </p:nvCxnSpPr>
        <p:spPr>
          <a:xfrm rot="900000" flipH="1">
            <a:off x="2616031" y="3478180"/>
            <a:ext cx="962388" cy="222929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 name="Retângulo 5"/>
          <p:cNvSpPr/>
          <p:nvPr/>
        </p:nvSpPr>
        <p:spPr>
          <a:xfrm>
            <a:off x="6499008" y="3114620"/>
            <a:ext cx="1616148" cy="276999"/>
          </a:xfrm>
          <a:prstGeom prst="rect">
            <a:avLst/>
          </a:prstGeom>
        </p:spPr>
        <p:txBody>
          <a:bodyPr wrap="none">
            <a:spAutoFit/>
          </a:bodyPr>
          <a:lstStyle/>
          <a:p>
            <a:r>
              <a:rPr lang="pt-BR" sz="1200" dirty="0">
                <a:solidFill>
                  <a:srgbClr val="FF0000"/>
                </a:solidFill>
                <a:latin typeface="Arial" panose="020B0604020202020204" pitchFamily="34" charset="0"/>
                <a:cs typeface="Arial" panose="020B0604020202020204" pitchFamily="34" charset="0"/>
              </a:rPr>
              <a:t>Área das </a:t>
            </a:r>
            <a:r>
              <a:rPr lang="pt-BR" sz="1200" dirty="0" smtClean="0">
                <a:solidFill>
                  <a:srgbClr val="FF0000"/>
                </a:solidFill>
                <a:latin typeface="Arial" panose="020B0604020202020204" pitchFamily="34" charset="0"/>
                <a:cs typeface="Arial" panose="020B0604020202020204" pitchFamily="34" charset="0"/>
              </a:rPr>
              <a:t>demolições</a:t>
            </a:r>
            <a:endParaRPr lang="pt-BR" sz="1200" dirty="0">
              <a:solidFill>
                <a:srgbClr val="FF0000"/>
              </a:solidFill>
              <a:latin typeface="Arial" panose="020B0604020202020204" pitchFamily="34" charset="0"/>
              <a:cs typeface="Arial" panose="020B0604020202020204" pitchFamily="34" charset="0"/>
            </a:endParaRPr>
          </a:p>
        </p:txBody>
      </p:sp>
      <p:sp>
        <p:nvSpPr>
          <p:cNvPr id="9" name="Retângulo 8"/>
          <p:cNvSpPr/>
          <p:nvPr/>
        </p:nvSpPr>
        <p:spPr>
          <a:xfrm>
            <a:off x="250663" y="358746"/>
            <a:ext cx="8893337" cy="954107"/>
          </a:xfrm>
          <a:prstGeom prst="rect">
            <a:avLst/>
          </a:prstGeom>
        </p:spPr>
        <p:txBody>
          <a:bodyPr wrap="square">
            <a:spAutoFit/>
          </a:bodyPr>
          <a:lstStyle/>
          <a:p>
            <a:pPr algn="ctr"/>
            <a:r>
              <a:rPr lang="pt-BR" sz="2800" b="1" dirty="0" smtClean="0">
                <a:solidFill>
                  <a:srgbClr val="FF0000"/>
                </a:solidFill>
                <a:latin typeface="Arial" panose="020B0604020202020204" pitchFamily="34" charset="0"/>
                <a:cs typeface="Arial" panose="020B0604020202020204" pitchFamily="34" charset="0"/>
              </a:rPr>
              <a:t>As demolições edilícias como pretexto do desmoronamento</a:t>
            </a:r>
            <a:endParaRPr lang="pt-BR" sz="2800" b="1" dirty="0">
              <a:solidFill>
                <a:srgbClr val="FF0000"/>
              </a:solidFill>
              <a:latin typeface="Arial" panose="020B0604020202020204" pitchFamily="34" charset="0"/>
              <a:cs typeface="Arial" panose="020B0604020202020204" pitchFamily="34" charset="0"/>
            </a:endParaRPr>
          </a:p>
        </p:txBody>
      </p:sp>
      <p:sp>
        <p:nvSpPr>
          <p:cNvPr id="10" name="Retângulo 9"/>
          <p:cNvSpPr/>
          <p:nvPr/>
        </p:nvSpPr>
        <p:spPr>
          <a:xfrm>
            <a:off x="6837458" y="373306"/>
            <a:ext cx="2088941" cy="369332"/>
          </a:xfrm>
          <a:prstGeom prst="rect">
            <a:avLst/>
          </a:prstGeom>
        </p:spPr>
        <p:txBody>
          <a:bodyPr wrap="square">
            <a:spAutoFit/>
          </a:bodyPr>
          <a:lstStyle/>
          <a:p>
            <a:r>
              <a:rPr lang="pt-BR" dirty="0" smtClean="0"/>
              <a:t>.</a:t>
            </a:r>
            <a:endParaRPr lang="pt-BR" dirty="0"/>
          </a:p>
        </p:txBody>
      </p:sp>
    </p:spTree>
    <p:extLst>
      <p:ext uri="{BB962C8B-B14F-4D97-AF65-F5344CB8AC3E}">
        <p14:creationId xmlns:p14="http://schemas.microsoft.com/office/powerpoint/2010/main" val="35616701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15005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7" y="-15101"/>
            <a:ext cx="9144000" cy="6858000"/>
          </a:xfrm>
          <a:prstGeom prst="rect">
            <a:avLst/>
          </a:prstGeom>
        </p:spPr>
      </p:pic>
      <p:sp>
        <p:nvSpPr>
          <p:cNvPr id="5" name="Rectangle 4"/>
          <p:cNvSpPr/>
          <p:nvPr/>
        </p:nvSpPr>
        <p:spPr>
          <a:xfrm>
            <a:off x="0" y="6596678"/>
            <a:ext cx="2897796" cy="246221"/>
          </a:xfrm>
          <a:prstGeom prst="rect">
            <a:avLst/>
          </a:prstGeom>
        </p:spPr>
        <p:txBody>
          <a:bodyPr wrap="square">
            <a:spAutoFit/>
          </a:bodyPr>
          <a:lstStyle/>
          <a:p>
            <a:r>
              <a:rPr lang="en-US" sz="1000" dirty="0" err="1" smtClean="0">
                <a:solidFill>
                  <a:schemeClr val="bg1"/>
                </a:solidFill>
                <a:latin typeface="Arial"/>
                <a:cs typeface="Arial"/>
              </a:rPr>
              <a:t>Foto</a:t>
            </a:r>
            <a:r>
              <a:rPr lang="en-US" sz="1000" dirty="0" smtClean="0">
                <a:solidFill>
                  <a:schemeClr val="bg1"/>
                </a:solidFill>
                <a:latin typeface="Arial"/>
                <a:cs typeface="Arial"/>
              </a:rPr>
              <a:t> - LUIZ ANTONIO DE SOUZA  24/05/2015</a:t>
            </a:r>
          </a:p>
        </p:txBody>
      </p:sp>
      <p:sp>
        <p:nvSpPr>
          <p:cNvPr id="2" name="Retângulo 1"/>
          <p:cNvSpPr/>
          <p:nvPr/>
        </p:nvSpPr>
        <p:spPr>
          <a:xfrm>
            <a:off x="189229" y="188640"/>
            <a:ext cx="9060494" cy="830997"/>
          </a:xfrm>
          <a:prstGeom prst="rect">
            <a:avLst/>
          </a:prstGeom>
        </p:spPr>
        <p:txBody>
          <a:bodyPr wrap="none">
            <a:spAutoFit/>
          </a:bodyPr>
          <a:lstStyle/>
          <a:p>
            <a:r>
              <a:rPr lang="pt-BR" sz="2400" b="1" dirty="0" smtClean="0">
                <a:solidFill>
                  <a:srgbClr val="FF0000"/>
                </a:solidFill>
                <a:latin typeface="Arial" panose="020B0604020202020204" pitchFamily="34" charset="0"/>
                <a:cs typeface="Arial" panose="020B0604020202020204" pitchFamily="34" charset="0"/>
              </a:rPr>
              <a:t>Ladeira da Montanha -</a:t>
            </a:r>
          </a:p>
          <a:p>
            <a:r>
              <a:rPr lang="pt-BR" sz="2400" b="1" dirty="0" smtClean="0">
                <a:solidFill>
                  <a:srgbClr val="FF0000"/>
                </a:solidFill>
                <a:latin typeface="Arial" panose="020B0604020202020204" pitchFamily="34" charset="0"/>
                <a:cs typeface="Arial" panose="020B0604020202020204" pitchFamily="34" charset="0"/>
              </a:rPr>
              <a:t>escoramento da encosta e restos das demolições com lonas</a:t>
            </a:r>
            <a:endParaRPr lang="pt-BR"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6246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50057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20" y="0"/>
            <a:ext cx="9144000" cy="6858000"/>
          </a:xfrm>
          <a:prstGeom prst="rect">
            <a:avLst/>
          </a:prstGeom>
        </p:spPr>
      </p:pic>
      <p:sp>
        <p:nvSpPr>
          <p:cNvPr id="3" name="Rectangle 2"/>
          <p:cNvSpPr/>
          <p:nvPr/>
        </p:nvSpPr>
        <p:spPr>
          <a:xfrm>
            <a:off x="0" y="6611779"/>
            <a:ext cx="2949634" cy="246221"/>
          </a:xfrm>
          <a:prstGeom prst="rect">
            <a:avLst/>
          </a:prstGeom>
        </p:spPr>
        <p:txBody>
          <a:bodyPr wrap="square">
            <a:spAutoFit/>
          </a:bodyPr>
          <a:lstStyle/>
          <a:p>
            <a:r>
              <a:rPr lang="en-US" sz="1000" dirty="0" err="1" smtClean="0">
                <a:solidFill>
                  <a:schemeClr val="bg1"/>
                </a:solidFill>
                <a:latin typeface="Arial"/>
                <a:cs typeface="Arial"/>
              </a:rPr>
              <a:t>Foto</a:t>
            </a:r>
            <a:r>
              <a:rPr lang="en-US" sz="1000" dirty="0" smtClean="0">
                <a:solidFill>
                  <a:schemeClr val="bg1"/>
                </a:solidFill>
                <a:latin typeface="Arial"/>
                <a:cs typeface="Arial"/>
              </a:rPr>
              <a:t> - LUIZ ANTONIO DE SOUZA  24/05/2015</a:t>
            </a:r>
          </a:p>
        </p:txBody>
      </p:sp>
      <p:sp>
        <p:nvSpPr>
          <p:cNvPr id="4" name="Retângulo 3"/>
          <p:cNvSpPr/>
          <p:nvPr/>
        </p:nvSpPr>
        <p:spPr>
          <a:xfrm>
            <a:off x="179512" y="5661248"/>
            <a:ext cx="6168676" cy="830997"/>
          </a:xfrm>
          <a:prstGeom prst="rect">
            <a:avLst/>
          </a:prstGeom>
        </p:spPr>
        <p:txBody>
          <a:bodyPr wrap="none">
            <a:spAutoFit/>
          </a:bodyPr>
          <a:lstStyle/>
          <a:p>
            <a:r>
              <a:rPr lang="en-US" sz="2400" b="1" dirty="0" smtClean="0">
                <a:solidFill>
                  <a:srgbClr val="FF0000"/>
                </a:solidFill>
                <a:latin typeface="Arial" panose="020B0604020202020204" pitchFamily="34" charset="0"/>
                <a:cs typeface="Arial" panose="020B0604020202020204" pitchFamily="34" charset="0"/>
              </a:rPr>
              <a:t>Estado de </a:t>
            </a:r>
            <a:r>
              <a:rPr lang="en-US" sz="2400" b="1" dirty="0" err="1" smtClean="0">
                <a:solidFill>
                  <a:srgbClr val="FF0000"/>
                </a:solidFill>
                <a:latin typeface="Arial" panose="020B0604020202020204" pitchFamily="34" charset="0"/>
                <a:cs typeface="Arial" panose="020B0604020202020204" pitchFamily="34" charset="0"/>
              </a:rPr>
              <a:t>arruinamento</a:t>
            </a:r>
            <a:r>
              <a:rPr lang="en-US" sz="2400" b="1" dirty="0" smtClean="0">
                <a:solidFill>
                  <a:srgbClr val="FF0000"/>
                </a:solidFill>
                <a:latin typeface="Arial" panose="020B0604020202020204" pitchFamily="34" charset="0"/>
                <a:cs typeface="Arial" panose="020B0604020202020204" pitchFamily="34" charset="0"/>
              </a:rPr>
              <a:t> das </a:t>
            </a:r>
            <a:r>
              <a:rPr lang="en-US" sz="2400" b="1" dirty="0" err="1" smtClean="0">
                <a:solidFill>
                  <a:srgbClr val="FF0000"/>
                </a:solidFill>
                <a:latin typeface="Arial" panose="020B0604020202020204" pitchFamily="34" charset="0"/>
                <a:cs typeface="Arial" panose="020B0604020202020204" pitchFamily="34" charset="0"/>
              </a:rPr>
              <a:t>edificações</a:t>
            </a:r>
            <a:r>
              <a:rPr lang="en-US" sz="2400" b="1" dirty="0" smtClean="0">
                <a:solidFill>
                  <a:srgbClr val="FF0000"/>
                </a:solidFill>
                <a:latin typeface="Arial" panose="020B0604020202020204" pitchFamily="34" charset="0"/>
                <a:cs typeface="Arial" panose="020B0604020202020204" pitchFamily="34" charset="0"/>
              </a:rPr>
              <a:t> </a:t>
            </a:r>
          </a:p>
          <a:p>
            <a:r>
              <a:rPr lang="en-US" sz="2400" b="1" dirty="0" err="1" smtClean="0">
                <a:solidFill>
                  <a:srgbClr val="FF0000"/>
                </a:solidFill>
                <a:latin typeface="Arial" panose="020B0604020202020204" pitchFamily="34" charset="0"/>
                <a:cs typeface="Arial" panose="020B0604020202020204" pitchFamily="34" charset="0"/>
              </a:rPr>
              <a:t>visto</a:t>
            </a:r>
            <a:r>
              <a:rPr lang="en-US" sz="2400" b="1" dirty="0" smtClean="0">
                <a:solidFill>
                  <a:srgbClr val="FF0000"/>
                </a:solidFill>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de </a:t>
            </a:r>
            <a:r>
              <a:rPr lang="en-US" sz="2400" b="1" dirty="0" err="1">
                <a:solidFill>
                  <a:srgbClr val="FF0000"/>
                </a:solidFill>
                <a:latin typeface="Arial" panose="020B0604020202020204" pitchFamily="34" charset="0"/>
                <a:cs typeface="Arial" panose="020B0604020202020204" pitchFamily="34" charset="0"/>
              </a:rPr>
              <a:t>cima</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5585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802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53" y="777992"/>
            <a:ext cx="4623978" cy="6165304"/>
          </a:xfrm>
          <a:prstGeom prst="rect">
            <a:avLst/>
          </a:prstGeom>
        </p:spPr>
      </p:pic>
      <p:sp>
        <p:nvSpPr>
          <p:cNvPr id="3" name="TextBox 2"/>
          <p:cNvSpPr txBox="1"/>
          <p:nvPr/>
        </p:nvSpPr>
        <p:spPr>
          <a:xfrm>
            <a:off x="4425405" y="6623221"/>
            <a:ext cx="2726803" cy="246221"/>
          </a:xfrm>
          <a:prstGeom prst="rect">
            <a:avLst/>
          </a:prstGeom>
          <a:noFill/>
        </p:spPr>
        <p:txBody>
          <a:bodyPr wrap="none" rtlCol="0">
            <a:spAutoFit/>
          </a:bodyPr>
          <a:lstStyle/>
          <a:p>
            <a:r>
              <a:rPr lang="en-US" sz="1000" dirty="0" err="1" smtClean="0">
                <a:solidFill>
                  <a:schemeClr val="bg1"/>
                </a:solidFill>
                <a:latin typeface="Arial"/>
                <a:cs typeface="Arial"/>
              </a:rPr>
              <a:t>Foto</a:t>
            </a:r>
            <a:r>
              <a:rPr lang="en-US" sz="1000" dirty="0" smtClean="0">
                <a:solidFill>
                  <a:schemeClr val="bg1"/>
                </a:solidFill>
                <a:latin typeface="Arial"/>
                <a:cs typeface="Arial"/>
              </a:rPr>
              <a:t> LUIZ ANTONIO DE SOUZA 16/06/2015</a:t>
            </a:r>
            <a:endParaRPr lang="en-US" sz="1000" dirty="0">
              <a:solidFill>
                <a:schemeClr val="bg1"/>
              </a:solidFill>
              <a:latin typeface="Arial"/>
              <a:cs typeface="Arial"/>
            </a:endParaRPr>
          </a:p>
        </p:txBody>
      </p:sp>
      <p:pic>
        <p:nvPicPr>
          <p:cNvPr id="4" name="Picture 3" descr="IMG_8079.JPG"/>
          <p:cNvPicPr>
            <a:picLocks noChangeAspect="1"/>
          </p:cNvPicPr>
          <p:nvPr/>
        </p:nvPicPr>
        <p:blipFill rotWithShape="1">
          <a:blip r:embed="rId3" cstate="print">
            <a:extLst>
              <a:ext uri="{28A0092B-C50C-407E-A947-70E740481C1C}">
                <a14:useLocalDpi xmlns:a14="http://schemas.microsoft.com/office/drawing/2010/main" val="0"/>
              </a:ext>
            </a:extLst>
          </a:blip>
          <a:srcRect l="15363"/>
          <a:stretch/>
        </p:blipFill>
        <p:spPr>
          <a:xfrm>
            <a:off x="4685231" y="2926799"/>
            <a:ext cx="4458769" cy="3951058"/>
          </a:xfrm>
          <a:prstGeom prst="rect">
            <a:avLst/>
          </a:prstGeom>
        </p:spPr>
      </p:pic>
      <p:sp>
        <p:nvSpPr>
          <p:cNvPr id="5" name="Retângulo 4"/>
          <p:cNvSpPr/>
          <p:nvPr/>
        </p:nvSpPr>
        <p:spPr>
          <a:xfrm>
            <a:off x="3203848" y="6355311"/>
            <a:ext cx="4572000" cy="276999"/>
          </a:xfrm>
          <a:prstGeom prst="rect">
            <a:avLst/>
          </a:prstGeom>
        </p:spPr>
        <p:txBody>
          <a:bodyPr>
            <a:spAutoFit/>
          </a:bodyPr>
          <a:lstStyle/>
          <a:p>
            <a:r>
              <a:rPr lang="en-US" sz="1200" dirty="0" err="1" smtClean="0">
                <a:solidFill>
                  <a:schemeClr val="bg1"/>
                </a:solidFill>
                <a:latin typeface="Arial"/>
                <a:cs typeface="Arial"/>
              </a:rPr>
              <a:t>Fotos</a:t>
            </a:r>
            <a:r>
              <a:rPr lang="en-US" sz="1200" dirty="0" smtClean="0">
                <a:solidFill>
                  <a:schemeClr val="bg1"/>
                </a:solidFill>
                <a:latin typeface="Arial"/>
                <a:cs typeface="Arial"/>
              </a:rPr>
              <a:t> </a:t>
            </a:r>
            <a:r>
              <a:rPr lang="en-US" sz="1200" dirty="0">
                <a:solidFill>
                  <a:schemeClr val="bg1"/>
                </a:solidFill>
                <a:latin typeface="Arial"/>
                <a:cs typeface="Arial"/>
              </a:rPr>
              <a:t>- LUIZ ANTONIO DE SOUZA  24/05/2015</a:t>
            </a:r>
          </a:p>
        </p:txBody>
      </p:sp>
      <p:sp>
        <p:nvSpPr>
          <p:cNvPr id="6" name="Retângulo 5"/>
          <p:cNvSpPr/>
          <p:nvPr/>
        </p:nvSpPr>
        <p:spPr>
          <a:xfrm>
            <a:off x="179512" y="234728"/>
            <a:ext cx="7488832" cy="400110"/>
          </a:xfrm>
          <a:prstGeom prst="rect">
            <a:avLst/>
          </a:prstGeom>
        </p:spPr>
        <p:txBody>
          <a:bodyPr wrap="square">
            <a:spAutoFit/>
          </a:bodyPr>
          <a:lstStyle/>
          <a:p>
            <a:r>
              <a:rPr lang="pt-BR" sz="2000" b="1" dirty="0" smtClean="0">
                <a:solidFill>
                  <a:srgbClr val="FF0000"/>
                </a:solidFill>
                <a:latin typeface="Arial" panose="020B0604020202020204" pitchFamily="34" charset="0"/>
                <a:cs typeface="Arial" panose="020B0604020202020204" pitchFamily="34" charset="0"/>
              </a:rPr>
              <a:t>Da </a:t>
            </a:r>
            <a:r>
              <a:rPr lang="pt-BR" sz="2000" b="1" dirty="0">
                <a:solidFill>
                  <a:srgbClr val="FF0000"/>
                </a:solidFill>
                <a:latin typeface="Arial" panose="020B0604020202020204" pitchFamily="34" charset="0"/>
                <a:cs typeface="Arial" panose="020B0604020202020204" pitchFamily="34" charset="0"/>
              </a:rPr>
              <a:t>degradação </a:t>
            </a:r>
            <a:r>
              <a:rPr lang="pt-BR" sz="2000" b="1" dirty="0" smtClean="0">
                <a:solidFill>
                  <a:srgbClr val="FF0000"/>
                </a:solidFill>
                <a:latin typeface="Arial" panose="020B0604020202020204" pitchFamily="34" charset="0"/>
                <a:cs typeface="Arial" panose="020B0604020202020204" pitchFamily="34" charset="0"/>
              </a:rPr>
              <a:t>edilícia à composição de gramados -</a:t>
            </a:r>
            <a:endParaRPr lang="pt-BR" sz="2000" dirty="0">
              <a:latin typeface="Arial" panose="020B0604020202020204" pitchFamily="34" charset="0"/>
              <a:cs typeface="Arial" panose="020B0604020202020204" pitchFamily="34" charset="0"/>
            </a:endParaRPr>
          </a:p>
        </p:txBody>
      </p:sp>
      <p:sp>
        <p:nvSpPr>
          <p:cNvPr id="7" name="Retângulo 6"/>
          <p:cNvSpPr/>
          <p:nvPr/>
        </p:nvSpPr>
        <p:spPr>
          <a:xfrm>
            <a:off x="4834017" y="671741"/>
            <a:ext cx="2787943" cy="369332"/>
          </a:xfrm>
          <a:prstGeom prst="rect">
            <a:avLst/>
          </a:prstGeom>
        </p:spPr>
        <p:txBody>
          <a:bodyPr wrap="none">
            <a:spAutoFit/>
          </a:bodyPr>
          <a:lstStyle/>
          <a:p>
            <a:r>
              <a:rPr lang="pt-BR" b="1" dirty="0" smtClean="0">
                <a:solidFill>
                  <a:srgbClr val="FF0000"/>
                </a:solidFill>
                <a:latin typeface="Arial" panose="020B0604020202020204" pitchFamily="34" charset="0"/>
                <a:cs typeface="Arial" panose="020B0604020202020204" pitchFamily="34" charset="0"/>
              </a:rPr>
              <a:t>o </a:t>
            </a:r>
            <a:r>
              <a:rPr lang="pt-BR" b="1" dirty="0">
                <a:solidFill>
                  <a:srgbClr val="FF0000"/>
                </a:solidFill>
                <a:latin typeface="Arial" panose="020B0604020202020204" pitchFamily="34" charset="0"/>
                <a:cs typeface="Arial" panose="020B0604020202020204" pitchFamily="34" charset="0"/>
              </a:rPr>
              <a:t>que </a:t>
            </a:r>
            <a:r>
              <a:rPr lang="pt-BR" b="1" dirty="0" smtClean="0">
                <a:solidFill>
                  <a:srgbClr val="FF0000"/>
                </a:solidFill>
                <a:latin typeface="Arial" panose="020B0604020202020204" pitchFamily="34" charset="0"/>
                <a:cs typeface="Arial" panose="020B0604020202020204" pitchFamily="34" charset="0"/>
              </a:rPr>
              <a:t>pode-se esperar?</a:t>
            </a:r>
            <a:endParaRPr lang="pt-BR" dirty="0"/>
          </a:p>
        </p:txBody>
      </p:sp>
      <p:sp>
        <p:nvSpPr>
          <p:cNvPr id="9" name="Retângulo 8"/>
          <p:cNvSpPr/>
          <p:nvPr/>
        </p:nvSpPr>
        <p:spPr>
          <a:xfrm>
            <a:off x="4868001" y="1196752"/>
            <a:ext cx="2995244" cy="646331"/>
          </a:xfrm>
          <a:prstGeom prst="rect">
            <a:avLst/>
          </a:prstGeom>
        </p:spPr>
        <p:txBody>
          <a:bodyPr wrap="none">
            <a:spAutoFit/>
          </a:bodyPr>
          <a:lstStyle/>
          <a:p>
            <a:r>
              <a:rPr lang="pt-BR" dirty="0" smtClean="0">
                <a:solidFill>
                  <a:srgbClr val="FF0000"/>
                </a:solidFill>
              </a:rPr>
              <a:t>Recuperar ou entregar </a:t>
            </a:r>
            <a:r>
              <a:rPr lang="pt-BR" dirty="0">
                <a:solidFill>
                  <a:srgbClr val="FF0000"/>
                </a:solidFill>
              </a:rPr>
              <a:t>do CH </a:t>
            </a:r>
            <a:endParaRPr lang="pt-BR" dirty="0" smtClean="0">
              <a:solidFill>
                <a:srgbClr val="FF0000"/>
              </a:solidFill>
            </a:endParaRPr>
          </a:p>
          <a:p>
            <a:r>
              <a:rPr lang="pt-BR" dirty="0" smtClean="0">
                <a:solidFill>
                  <a:srgbClr val="FF0000"/>
                </a:solidFill>
              </a:rPr>
              <a:t>a especulação imobiliária?</a:t>
            </a:r>
            <a:endParaRPr lang="pt-BR" dirty="0">
              <a:solidFill>
                <a:srgbClr val="FF0000"/>
              </a:solidFill>
            </a:endParaRPr>
          </a:p>
        </p:txBody>
      </p:sp>
    </p:spTree>
    <p:extLst>
      <p:ext uri="{BB962C8B-B14F-4D97-AF65-F5344CB8AC3E}">
        <p14:creationId xmlns:p14="http://schemas.microsoft.com/office/powerpoint/2010/main" val="6324173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150070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6431558" y="6611779"/>
            <a:ext cx="2756375" cy="246221"/>
          </a:xfrm>
          <a:prstGeom prst="rect">
            <a:avLst/>
          </a:prstGeom>
        </p:spPr>
        <p:txBody>
          <a:bodyPr wrap="square">
            <a:spAutoFit/>
          </a:bodyPr>
          <a:lstStyle/>
          <a:p>
            <a:r>
              <a:rPr lang="en-US" sz="1000" dirty="0" err="1" smtClean="0">
                <a:solidFill>
                  <a:schemeClr val="bg1"/>
                </a:solidFill>
                <a:latin typeface="Arial"/>
                <a:cs typeface="Arial"/>
              </a:rPr>
              <a:t>Foto</a:t>
            </a:r>
            <a:r>
              <a:rPr lang="en-US" sz="1000" dirty="0" smtClean="0">
                <a:solidFill>
                  <a:schemeClr val="bg1"/>
                </a:solidFill>
                <a:latin typeface="Arial"/>
                <a:cs typeface="Arial"/>
              </a:rPr>
              <a:t> LUIZ ANTONIO DE SOUZA 05/07/2015</a:t>
            </a:r>
            <a:endParaRPr lang="en-US" sz="1000" dirty="0">
              <a:solidFill>
                <a:schemeClr val="bg1"/>
              </a:solidFill>
              <a:latin typeface="Arial"/>
              <a:cs typeface="Arial"/>
            </a:endParaRPr>
          </a:p>
        </p:txBody>
      </p:sp>
      <p:sp>
        <p:nvSpPr>
          <p:cNvPr id="4" name="Retângulo 3"/>
          <p:cNvSpPr/>
          <p:nvPr/>
        </p:nvSpPr>
        <p:spPr>
          <a:xfrm>
            <a:off x="539552" y="260648"/>
            <a:ext cx="5892006" cy="369332"/>
          </a:xfrm>
          <a:prstGeom prst="rect">
            <a:avLst/>
          </a:prstGeom>
        </p:spPr>
        <p:txBody>
          <a:bodyPr wrap="square">
            <a:spAutoFit/>
          </a:bodyPr>
          <a:lstStyle/>
          <a:p>
            <a:r>
              <a:rPr lang="en-US" b="1" dirty="0" err="1" smtClean="0">
                <a:solidFill>
                  <a:srgbClr val="FF0000"/>
                </a:solidFill>
                <a:latin typeface="Arial" panose="020B0604020202020204" pitchFamily="34" charset="0"/>
                <a:cs typeface="Arial" panose="020B0604020202020204" pitchFamily="34" charset="0"/>
              </a:rPr>
              <a:t>Arruinamento</a:t>
            </a:r>
            <a:r>
              <a:rPr lang="en-US" b="1" dirty="0" smtClean="0">
                <a:solidFill>
                  <a:srgbClr val="FF0000"/>
                </a:solidFill>
                <a:latin typeface="Arial" panose="020B0604020202020204" pitchFamily="34" charset="0"/>
                <a:cs typeface="Arial" panose="020B0604020202020204" pitchFamily="34" charset="0"/>
              </a:rPr>
              <a:t> </a:t>
            </a:r>
            <a:r>
              <a:rPr lang="en-US" b="1" dirty="0">
                <a:solidFill>
                  <a:srgbClr val="FF0000"/>
                </a:solidFill>
                <a:latin typeface="Arial" panose="020B0604020202020204" pitchFamily="34" charset="0"/>
                <a:cs typeface="Arial" panose="020B0604020202020204" pitchFamily="34" charset="0"/>
              </a:rPr>
              <a:t>das </a:t>
            </a:r>
            <a:r>
              <a:rPr lang="en-US" b="1" dirty="0" err="1">
                <a:solidFill>
                  <a:srgbClr val="FF0000"/>
                </a:solidFill>
                <a:latin typeface="Arial" panose="020B0604020202020204" pitchFamily="34" charset="0"/>
                <a:cs typeface="Arial" panose="020B0604020202020204" pitchFamily="34" charset="0"/>
              </a:rPr>
              <a:t>edificações</a:t>
            </a:r>
            <a:r>
              <a:rPr lang="en-US" b="1" dirty="0">
                <a:solidFill>
                  <a:srgbClr val="FF0000"/>
                </a:solidFill>
                <a:latin typeface="Arial" panose="020B0604020202020204" pitchFamily="34" charset="0"/>
                <a:cs typeface="Arial" panose="020B0604020202020204" pitchFamily="34" charset="0"/>
              </a:rPr>
              <a:t> </a:t>
            </a:r>
            <a:r>
              <a:rPr lang="en-US" b="1" dirty="0" smtClean="0">
                <a:solidFill>
                  <a:srgbClr val="FF0000"/>
                </a:solidFill>
                <a:latin typeface="Arial" panose="020B0604020202020204" pitchFamily="34" charset="0"/>
                <a:cs typeface="Arial" panose="020B0604020202020204" pitchFamily="34" charset="0"/>
              </a:rPr>
              <a:t> </a:t>
            </a:r>
            <a:r>
              <a:rPr lang="en-US" b="1" dirty="0" err="1" smtClean="0">
                <a:solidFill>
                  <a:srgbClr val="FF0000"/>
                </a:solidFill>
                <a:latin typeface="Arial" panose="020B0604020202020204" pitchFamily="34" charset="0"/>
                <a:cs typeface="Arial" panose="020B0604020202020204" pitchFamily="34" charset="0"/>
              </a:rPr>
              <a:t>visto</a:t>
            </a:r>
            <a:r>
              <a:rPr lang="en-US" b="1" dirty="0" smtClean="0">
                <a:solidFill>
                  <a:srgbClr val="FF0000"/>
                </a:solidFill>
                <a:latin typeface="Arial" panose="020B0604020202020204" pitchFamily="34" charset="0"/>
                <a:cs typeface="Arial" panose="020B0604020202020204" pitchFamily="34" charset="0"/>
              </a:rPr>
              <a:t> </a:t>
            </a:r>
            <a:r>
              <a:rPr lang="en-US" b="1" dirty="0">
                <a:solidFill>
                  <a:srgbClr val="FF0000"/>
                </a:solidFill>
                <a:latin typeface="Arial" panose="020B0604020202020204" pitchFamily="34" charset="0"/>
                <a:cs typeface="Arial" panose="020B0604020202020204" pitchFamily="34" charset="0"/>
              </a:rPr>
              <a:t>de </a:t>
            </a:r>
            <a:r>
              <a:rPr lang="en-US" b="1" dirty="0" err="1">
                <a:solidFill>
                  <a:srgbClr val="FF0000"/>
                </a:solidFill>
                <a:latin typeface="Arial" panose="020B0604020202020204" pitchFamily="34" charset="0"/>
                <a:cs typeface="Arial" panose="020B0604020202020204" pitchFamily="34" charset="0"/>
              </a:rPr>
              <a:t>cima</a:t>
            </a:r>
            <a:endParaRPr lang="en-US"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673814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856</TotalTime>
  <Words>1849</Words>
  <Application>Microsoft Office PowerPoint</Application>
  <PresentationFormat>Apresentação na tela (4:3)</PresentationFormat>
  <Paragraphs>163</Paragraphs>
  <Slides>27</Slides>
  <Notes>10</Notes>
  <HiddenSlides>0</HiddenSlides>
  <MMClips>0</MMClips>
  <ScaleCrop>false</ScaleCrop>
  <HeadingPairs>
    <vt:vector size="4" baseType="variant">
      <vt:variant>
        <vt:lpstr>Tema</vt:lpstr>
      </vt:variant>
      <vt:variant>
        <vt:i4>1</vt:i4>
      </vt:variant>
      <vt:variant>
        <vt:lpstr>Títulos de slides</vt:lpstr>
      </vt:variant>
      <vt:variant>
        <vt:i4>27</vt:i4>
      </vt:variant>
    </vt:vector>
  </HeadingPairs>
  <TitlesOfParts>
    <vt:vector size="28" baseType="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Solange</dc:creator>
  <cp:lastModifiedBy>Solange</cp:lastModifiedBy>
  <cp:revision>66</cp:revision>
  <dcterms:created xsi:type="dcterms:W3CDTF">2015-09-18T23:39:08Z</dcterms:created>
  <dcterms:modified xsi:type="dcterms:W3CDTF">2015-09-24T01:48:08Z</dcterms:modified>
</cp:coreProperties>
</file>