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78" r:id="rId2"/>
    <p:sldId id="339" r:id="rId3"/>
    <p:sldId id="340" r:id="rId4"/>
    <p:sldId id="341" r:id="rId5"/>
    <p:sldId id="342" r:id="rId6"/>
    <p:sldId id="343" r:id="rId7"/>
    <p:sldId id="344" r:id="rId8"/>
    <p:sldId id="347" r:id="rId9"/>
    <p:sldId id="348" r:id="rId10"/>
    <p:sldId id="349" r:id="rId11"/>
    <p:sldId id="350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7" r:id="rId20"/>
    <p:sldId id="308" r:id="rId21"/>
    <p:sldId id="319" r:id="rId22"/>
    <p:sldId id="320" r:id="rId23"/>
    <p:sldId id="321" r:id="rId24"/>
    <p:sldId id="309" r:id="rId25"/>
    <p:sldId id="318" r:id="rId26"/>
    <p:sldId id="326" r:id="rId27"/>
    <p:sldId id="325" r:id="rId28"/>
    <p:sldId id="322" r:id="rId29"/>
    <p:sldId id="324" r:id="rId30"/>
    <p:sldId id="351" r:id="rId31"/>
    <p:sldId id="352" r:id="rId32"/>
    <p:sldId id="336" r:id="rId33"/>
    <p:sldId id="337" r:id="rId34"/>
    <p:sldId id="327" r:id="rId35"/>
    <p:sldId id="328" r:id="rId36"/>
    <p:sldId id="329" r:id="rId37"/>
    <p:sldId id="332" r:id="rId38"/>
    <p:sldId id="333" r:id="rId39"/>
    <p:sldId id="334" r:id="rId40"/>
    <p:sldId id="335" r:id="rId41"/>
    <p:sldId id="338" r:id="rId42"/>
    <p:sldId id="270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8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0501A-457B-4466-A911-1FE202EA1B4B}" type="datetimeFigureOut">
              <a:rPr lang="pt-BR" smtClean="0"/>
              <a:t>23/06/2015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F27CA-1E44-42D8-B312-4BD92FCABF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9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A717E8-55EE-4BDF-8D62-F3F3D06A2220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970AE5-CE6D-4974-9B31-623CEFB97A99}" type="slidenum">
              <a:rPr lang="pt-BR" altLang="pt-BR" sz="1200"/>
              <a:pPr algn="r" eaLnBrk="1" hangingPunct="1"/>
              <a:t>2</a:t>
            </a:fld>
            <a:endParaRPr lang="pt-BR" altLang="pt-BR" sz="1200"/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8B840E-7BEB-4D74-B363-18F27B98C2C4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054651-5ECF-439A-8C43-2AF77BDED4CC}" type="slidenum">
              <a:rPr lang="pt-BR" altLang="pt-BR" sz="1200"/>
              <a:pPr algn="r" eaLnBrk="1" hangingPunct="1"/>
              <a:t>12</a:t>
            </a:fld>
            <a:endParaRPr lang="pt-BR" altLang="pt-BR" sz="1200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7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8B840E-7BEB-4D74-B363-18F27B98C2C4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054651-5ECF-439A-8C43-2AF77BDED4CC}" type="slidenum">
              <a:rPr lang="pt-BR" altLang="pt-BR" sz="1200"/>
              <a:pPr algn="r" eaLnBrk="1" hangingPunct="1"/>
              <a:t>21</a:t>
            </a:fld>
            <a:endParaRPr lang="pt-BR" altLang="pt-BR" sz="1200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9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4173F5-FCC5-49D8-833F-23A8F2C6FC7D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8FC164-E242-48C8-94D9-1E87EFBD3593}" type="slidenum">
              <a:rPr lang="pt-BR" altLang="pt-BR" sz="1200"/>
              <a:pPr algn="r" eaLnBrk="1" hangingPunct="1"/>
              <a:t>28</a:t>
            </a:fld>
            <a:endParaRPr lang="pt-BR" altLang="pt-BR" sz="1200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3884613" y="8899525"/>
            <a:ext cx="2971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DA80C5A2-AB93-4BE0-B705-6728213B9F98}" type="slidenum">
              <a:rPr lang="en-GB" altLang="pt-BR" sz="1200">
                <a:solidFill>
                  <a:srgbClr val="000000"/>
                </a:solidFill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28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0" y="8899525"/>
            <a:ext cx="2971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75785" name="Rectangle 7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15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8B840E-7BEB-4D74-B363-18F27B98C2C4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054651-5ECF-439A-8C43-2AF77BDED4CC}" type="slidenum">
              <a:rPr lang="pt-BR" altLang="pt-BR" sz="1200"/>
              <a:pPr algn="r" eaLnBrk="1" hangingPunct="1"/>
              <a:t>32</a:t>
            </a:fld>
            <a:endParaRPr lang="pt-BR" altLang="pt-BR" sz="1200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1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D682DA-E6D5-4C73-9349-7C3B2A40DF19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8013C5-DB00-466E-8A5B-7F52801EA93D}" type="slidenum">
              <a:rPr lang="pt-BR" altLang="pt-BR" sz="1200"/>
              <a:pPr algn="r" eaLnBrk="1" hangingPunct="1"/>
              <a:t>3</a:t>
            </a:fld>
            <a:endParaRPr lang="pt-BR" altLang="pt-BR" sz="1200"/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0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498644-B231-4CA0-B7CF-919E5581DDF5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DAA3BE-32B0-4368-AF62-8B94E974D51D}" type="slidenum">
              <a:rPr lang="pt-BR" altLang="pt-BR" sz="1200"/>
              <a:pPr algn="r" eaLnBrk="1" hangingPunct="1"/>
              <a:t>4</a:t>
            </a:fld>
            <a:endParaRPr lang="pt-BR" altLang="pt-BR" sz="1200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5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498C8C-1872-4D3A-A0D0-D0C28DCCD062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D1A272E-17AE-474D-9C53-4C21D4EA3BE0}" type="slidenum">
              <a:rPr lang="pt-BR" altLang="pt-BR" sz="1200"/>
              <a:pPr algn="r" eaLnBrk="1" hangingPunct="1"/>
              <a:t>5</a:t>
            </a:fld>
            <a:endParaRPr lang="pt-BR" altLang="pt-BR" sz="1200"/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6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CD6118-6191-40E3-A436-B3F47F2B3665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CFD86B9-A9A6-4700-B778-6EBDAED86672}" type="slidenum">
              <a:rPr lang="pt-BR" altLang="pt-BR" sz="1200"/>
              <a:pPr algn="r" eaLnBrk="1" hangingPunct="1"/>
              <a:t>6</a:t>
            </a:fld>
            <a:endParaRPr lang="pt-BR" altLang="pt-BR" sz="1200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8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18054A-F789-4275-B760-C53186821831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8E5E66F-DA5E-4BAB-B58D-1C59AD30C65D}" type="slidenum">
              <a:rPr lang="pt-BR" altLang="pt-BR" sz="1200"/>
              <a:pPr algn="r" eaLnBrk="1" hangingPunct="1"/>
              <a:t>7</a:t>
            </a:fld>
            <a:endParaRPr lang="pt-BR" altLang="pt-BR" sz="1200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6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A19FC-D3BD-4AB7-8416-50A6A97EA6DB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02A7D-B372-44E0-A578-06F00270352C}" type="slidenum">
              <a:rPr lang="pt-BR" altLang="pt-BR" sz="1200"/>
              <a:pPr algn="r" eaLnBrk="1" hangingPunct="1"/>
              <a:t>8</a:t>
            </a:fld>
            <a:endParaRPr lang="pt-BR" altLang="pt-BR" sz="1200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4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F88A7B-4308-4B87-8B4D-AA10C199C801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F3B1A8-B11B-46F0-8BDE-397A27E4E798}" type="slidenum">
              <a:rPr lang="pt-BR" altLang="pt-BR" sz="1200"/>
              <a:pPr algn="r" eaLnBrk="1" hangingPunct="1"/>
              <a:t>9</a:t>
            </a:fld>
            <a:endParaRPr lang="pt-BR" altLang="pt-BR" sz="1200"/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8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32BE48-52B5-4C3E-AFB0-0F697F889F96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2EED5A2-36BA-4A4F-80D6-01E823AB8638}" type="slidenum">
              <a:rPr lang="pt-BR" altLang="pt-BR" sz="1200"/>
              <a:pPr algn="r" eaLnBrk="1" hangingPunct="1"/>
              <a:t>10</a:t>
            </a:fld>
            <a:endParaRPr lang="pt-BR" altLang="pt-BR" sz="1200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942975" y="685800"/>
            <a:ext cx="49720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70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lIns="91431" tIns="45716" rIns="91431" bIns="45716" anchor="ctr"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9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79713" y="3746500"/>
            <a:ext cx="636428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208"/>
            <a:ext cx="7772400" cy="1470025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509218"/>
            <a:ext cx="6400800" cy="98935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4FB62-1AC4-49B8-A512-C25B9E4B08EB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95670" cy="365125"/>
          </a:xfrm>
        </p:spPr>
        <p:txBody>
          <a:bodyPr/>
          <a:lstStyle>
            <a:lvl1pPr>
              <a:defRPr/>
            </a:lvl1pPr>
          </a:lstStyle>
          <a:p>
            <a:fld id="{279FCF2D-7582-4A1C-B015-1BFD63A2518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ED745-2527-4508-9E95-5B026D655212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B78E-CBDF-42BA-B3EE-19BFEA2BCAE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19868-D7E7-49D8-A94B-3151741E0B06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F280E-81EC-45CB-AF42-28739A88FC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1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80288" y="4333460"/>
            <a:ext cx="5163712" cy="252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8C32E7-06CE-4EF5-9B9D-AF2208C9931B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4648" y="6425228"/>
            <a:ext cx="2285152" cy="29624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0379" y="6425228"/>
            <a:ext cx="1411934" cy="296247"/>
          </a:xfrm>
        </p:spPr>
        <p:txBody>
          <a:bodyPr/>
          <a:lstStyle>
            <a:lvl1pPr>
              <a:defRPr b="1"/>
            </a:lvl1pPr>
          </a:lstStyle>
          <a:p>
            <a:fld id="{8B5B1922-C591-41E6-8FF8-18965217DD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C6B0C-B02E-4653-9158-C858C1264D28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CEC2E-A94D-4AEC-9E1C-825DFB3B6F1F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3617" y="0"/>
            <a:ext cx="5380383" cy="263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DB52F-FBD1-4FEA-B041-94D15B1AAF1D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6DCD3-CF80-441B-8C83-FDAD7F20A79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78C45-D826-45B4-80FF-6CEA0197B5B8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327A3-5C8B-43B6-A22C-1FEF19B66A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5573E-02B5-478E-BA71-E65A24C2CB57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49E0-7C4B-47C5-B7C9-14045325F4C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BDB7D-8AAF-47AC-9072-13A6F02CAA2A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D2BAC-A4DC-4C04-8D6C-514A50B753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662AA-EAA3-4CF9-A18A-35B069F3E769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ADC7-BD99-47AB-9B73-59382930989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87403-F51E-41BD-B821-EF022244316E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98A0-178C-4DF8-8693-51036E666CE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D48E72C-65AE-4E3C-8CD7-35DC7CE8D6DA}" type="datetimeFigureOut">
              <a:rPr lang="en-US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941E76-9814-4960-A9AB-3FFFB3164FB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pt-BR" dirty="0" smtClean="0"/>
              <a:t>Financiamento da Cultura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Mecanismos oficiais e Alternativas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b="1" dirty="0" err="1" smtClean="0"/>
              <a:t>Fomento</a:t>
            </a:r>
            <a:endParaRPr lang="en-GB" altLang="pt-BR" sz="1900" b="1" dirty="0" smtClean="0">
              <a:solidFill>
                <a:srgbClr val="800000"/>
              </a:solidFill>
            </a:endParaRPr>
          </a:p>
        </p:txBody>
      </p:sp>
      <p:sp>
        <p:nvSpPr>
          <p:cNvPr id="130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4401"/>
          </a:xfrm>
        </p:spPr>
        <p:txBody>
          <a:bodyPr lIns="90000" tIns="46800" rIns="90000" bIns="46800">
            <a:spAutoFit/>
          </a:bodyPr>
          <a:lstStyle/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6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&gt;&gt;&gt;&gt;&gt;&gt;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Centro de </a:t>
            </a:r>
            <a:r>
              <a:rPr lang="en-GB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escolha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8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Social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GB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Conjunto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GB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sociedade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b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Quem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mais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precisa</a:t>
            </a:r>
            <a:endParaRPr lang="en-GB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6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&lt;&lt;&lt;&lt;&lt;&lt;</a:t>
            </a:r>
          </a:p>
        </p:txBody>
      </p:sp>
      <p:sp>
        <p:nvSpPr>
          <p:cNvPr id="1638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546B88-F97E-4B9B-8C27-B63991418BA1}" type="slidenum">
              <a:rPr lang="pt-BR" altLang="en-US"/>
              <a:pPr eaLnBrk="1" hangingPunct="1"/>
              <a:t>10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10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Fraçoise Benhamou: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4400" dirty="0" smtClean="0"/>
              <a:t>“... o único argumento de peso que pode justificar a ajuda pública é este: </a:t>
            </a:r>
            <a:r>
              <a:rPr lang="pt-BR" altLang="pt-BR" sz="4400" b="1" dirty="0" smtClean="0"/>
              <a:t>educar a inclinação estética dos homens</a:t>
            </a:r>
            <a:r>
              <a:rPr lang="pt-BR" altLang="pt-BR" sz="4400" dirty="0" smtClean="0"/>
              <a:t> e, com isso, eles experimentarão </a:t>
            </a:r>
            <a:r>
              <a:rPr lang="pt-BR" altLang="pt-BR" sz="4400" b="1" dirty="0" smtClean="0"/>
              <a:t>maior bem estar</a:t>
            </a:r>
            <a:r>
              <a:rPr lang="pt-BR" altLang="pt-BR" sz="4400" dirty="0" smtClean="0"/>
              <a:t>”</a:t>
            </a:r>
          </a:p>
        </p:txBody>
      </p:sp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256A39-0DC2-4FEB-8D26-4A71495F1A88}" type="slidenum">
              <a:rPr lang="pt-BR" altLang="en-US"/>
              <a:pPr eaLnBrk="1" hangingPunct="1"/>
              <a:t>11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676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2843441"/>
            <a:ext cx="7772400" cy="2892203"/>
          </a:xfrm>
        </p:spPr>
        <p:txBody>
          <a:bodyPr lIns="90000" tIns="46800" rIns="90000" bIns="46800">
            <a:spAutoFit/>
          </a:bodyPr>
          <a:lstStyle/>
          <a:p>
            <a:pPr marL="0" indent="0" defTabSz="449263" eaLnBrk="1" hangingPunct="1">
              <a:lnSpc>
                <a:spcPct val="101000"/>
              </a:lnSpc>
              <a:spcBef>
                <a:spcPts val="110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6000" b="1" dirty="0" err="1" smtClean="0">
                <a:solidFill>
                  <a:schemeClr val="tx1"/>
                </a:solidFill>
              </a:rPr>
              <a:t>Modelos</a:t>
            </a:r>
            <a:r>
              <a:rPr lang="en-GB" altLang="pt-BR" sz="6000" b="1" dirty="0" smtClean="0">
                <a:solidFill>
                  <a:schemeClr val="tx1"/>
                </a:solidFill>
              </a:rPr>
              <a:t> de </a:t>
            </a:r>
            <a:r>
              <a:rPr lang="en-GB" altLang="pt-BR" sz="6000" b="1" dirty="0" err="1" smtClean="0">
                <a:solidFill>
                  <a:schemeClr val="tx1"/>
                </a:solidFill>
              </a:rPr>
              <a:t>financiamento</a:t>
            </a:r>
            <a:r>
              <a:rPr lang="en-GB" altLang="pt-BR" sz="6000" b="1" dirty="0" smtClean="0">
                <a:solidFill>
                  <a:schemeClr val="tx1"/>
                </a:solidFill>
              </a:rPr>
              <a:t> da </a:t>
            </a:r>
            <a:r>
              <a:rPr lang="en-GB" altLang="pt-BR" sz="6000" b="1" dirty="0" err="1" smtClean="0">
                <a:solidFill>
                  <a:schemeClr val="tx1"/>
                </a:solidFill>
              </a:rPr>
              <a:t>Cultura</a:t>
            </a:r>
            <a:endParaRPr lang="en-GB" altLang="pt-BR" sz="6000" b="1" dirty="0" smtClean="0">
              <a:solidFill>
                <a:schemeClr val="tx1"/>
              </a:solidFill>
            </a:endParaRPr>
          </a:p>
        </p:txBody>
      </p:sp>
      <p:sp>
        <p:nvSpPr>
          <p:cNvPr id="1843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1F165-9A72-4729-8D22-DEF2B186E113}" type="slidenum">
              <a:rPr lang="pt-BR" altLang="en-US"/>
              <a:pPr eaLnBrk="1" hangingPunct="1"/>
              <a:t>12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407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B00939-EE38-44C9-9329-01AA5A3C92D0}" type="slidenum">
              <a:rPr lang="pt-BR" altLang="en-US"/>
              <a:pPr eaLnBrk="1" hangingPunct="1"/>
              <a:t>13</a:t>
            </a:fld>
            <a:endParaRPr lang="pt-BR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Modelos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686800" cy="4321175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600" b="1" dirty="0" smtClean="0"/>
              <a:t>Francês (estatal)</a:t>
            </a:r>
            <a:r>
              <a:rPr lang="pt-BR" altLang="pt-BR" sz="3600" dirty="0" smtClean="0"/>
              <a:t>: Financiamento Público com participação privada avulsa;</a:t>
            </a:r>
          </a:p>
          <a:p>
            <a:pPr eaLnBrk="1" hangingPunct="1"/>
            <a:r>
              <a:rPr lang="pt-BR" altLang="pt-BR" sz="3600" b="1" dirty="0" smtClean="0"/>
              <a:t>Anglo-saxão (não-intervencionista)</a:t>
            </a:r>
            <a:r>
              <a:rPr lang="pt-BR" altLang="pt-BR" sz="3600" dirty="0" smtClean="0"/>
              <a:t>: Financiamento Privado e Financiamento Público;</a:t>
            </a:r>
          </a:p>
          <a:p>
            <a:pPr eaLnBrk="1" hangingPunct="1"/>
            <a:r>
              <a:rPr lang="pt-BR" altLang="pt-BR" sz="3600" b="1" dirty="0" smtClean="0"/>
              <a:t>Brasileiro (híbrido)</a:t>
            </a:r>
            <a:r>
              <a:rPr lang="pt-BR" altLang="pt-BR" sz="3600" dirty="0" smtClean="0"/>
              <a:t>: Incentivo à participação privada;</a:t>
            </a:r>
          </a:p>
        </p:txBody>
      </p:sp>
    </p:spTree>
    <p:extLst>
      <p:ext uri="{BB962C8B-B14F-4D97-AF65-F5344CB8AC3E}">
        <p14:creationId xmlns:p14="http://schemas.microsoft.com/office/powerpoint/2010/main" val="22282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80961B-B4F8-4234-8B15-5E5E171F1EC3}" type="slidenum">
              <a:rPr lang="pt-BR" altLang="en-US"/>
              <a:pPr eaLnBrk="1" hangingPunct="1"/>
              <a:t>14</a:t>
            </a:fld>
            <a:endParaRPr lang="pt-BR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Diferença principal</a:t>
            </a:r>
          </a:p>
        </p:txBody>
      </p:sp>
      <p:pic>
        <p:nvPicPr>
          <p:cNvPr id="20484" name="Picture 5" descr="MF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7291387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F1168-0EE2-40E4-9A08-C92741D5C332}" type="slidenum">
              <a:rPr lang="pt-BR" altLang="en-US"/>
              <a:pPr eaLnBrk="1" hangingPunct="1"/>
              <a:t>15</a:t>
            </a:fld>
            <a:endParaRPr lang="pt-BR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Modelos</a:t>
            </a:r>
          </a:p>
        </p:txBody>
      </p:sp>
      <p:pic>
        <p:nvPicPr>
          <p:cNvPr id="21508" name="Picture 6" descr="MF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"/>
            <a:ext cx="9144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4912A5-B23E-4467-ABF1-5446009C49AB}" type="slidenum">
              <a:rPr lang="pt-BR" altLang="en-US"/>
              <a:pPr eaLnBrk="1" hangingPunct="1"/>
              <a:t>16</a:t>
            </a:fld>
            <a:endParaRPr lang="pt-BR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2532" name="Picture 4" descr="MF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" y="105569"/>
            <a:ext cx="9152096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0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18B707-88B0-497F-B7E2-546A73A5258D}" type="slidenum">
              <a:rPr lang="pt-BR" altLang="en-US"/>
              <a:pPr eaLnBrk="1" hangingPunct="1"/>
              <a:t>17</a:t>
            </a:fld>
            <a:endParaRPr lang="pt-BR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4581" name="Picture 4" descr="MF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5888"/>
            <a:ext cx="9045575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2F4477-1422-4FDD-BC2C-DB0444B5F076}" type="slidenum">
              <a:rPr lang="pt-BR" altLang="en-US"/>
              <a:pPr eaLnBrk="1" hangingPunct="1"/>
              <a:t>18</a:t>
            </a:fld>
            <a:endParaRPr lang="pt-BR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5605" name="Picture 4" descr="MF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9180513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7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F634D-42E1-4EB1-8219-DC107971D55B}" type="slidenum">
              <a:rPr lang="pt-BR" altLang="en-US"/>
              <a:pPr eaLnBrk="1" hangingPunct="1"/>
              <a:t>19</a:t>
            </a:fld>
            <a:endParaRPr lang="pt-BR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Nos dois casos: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3600" smtClean="0"/>
              <a:t>Mais importante que quanto recurso há disponível, valem:</a:t>
            </a:r>
          </a:p>
          <a:p>
            <a:pPr lvl="1" eaLnBrk="1" hangingPunct="1"/>
            <a:r>
              <a:rPr lang="pt-BR" altLang="pt-BR" sz="3200" smtClean="0"/>
              <a:t>A descentralização dos recursos e a participação concreta da sociedade civil no acompanhamento das despesas;</a:t>
            </a:r>
          </a:p>
          <a:p>
            <a:pPr lvl="1" eaLnBrk="1" hangingPunct="1"/>
            <a:r>
              <a:rPr lang="pt-BR" altLang="pt-BR" sz="3200" smtClean="0"/>
              <a:t>a perspectiva de responsabilidade, de excelência, de profissionalismo, de sustentabilidade;</a:t>
            </a:r>
          </a:p>
        </p:txBody>
      </p:sp>
    </p:spTree>
    <p:extLst>
      <p:ext uri="{BB962C8B-B14F-4D97-AF65-F5344CB8AC3E}">
        <p14:creationId xmlns:p14="http://schemas.microsoft.com/office/powerpoint/2010/main" val="18283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mtClean="0"/>
              <a:t>Qual nosso enfoque?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>
            <a:spAutoFit/>
          </a:bodyPr>
          <a:lstStyle/>
          <a:p>
            <a:pPr marL="0" indent="0" defTabSz="449263" eaLnBrk="1" hangingPunct="1">
              <a:lnSpc>
                <a:spcPct val="101000"/>
              </a:lnSpc>
              <a:spcBef>
                <a:spcPts val="90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4000" smtClean="0"/>
              <a:t>Esclarecer</a:t>
            </a:r>
          </a:p>
          <a:p>
            <a:pPr marL="0" indent="0" defTabSz="449263" eaLnBrk="1" hangingPunct="1">
              <a:lnSpc>
                <a:spcPct val="101000"/>
              </a:lnSpc>
              <a:spcBef>
                <a:spcPts val="90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5400" b="1" smtClean="0"/>
              <a:t>qual a lógica </a:t>
            </a:r>
          </a:p>
          <a:p>
            <a:pPr marL="0" indent="0" defTabSz="449263" eaLnBrk="1" hangingPunct="1">
              <a:lnSpc>
                <a:spcPct val="101000"/>
              </a:lnSpc>
              <a:spcBef>
                <a:spcPts val="90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4000" smtClean="0"/>
              <a:t>rege os mecanismos e ferramentas de financiamento da Cultura.</a:t>
            </a:r>
          </a:p>
        </p:txBody>
      </p:sp>
      <p:sp>
        <p:nvSpPr>
          <p:cNvPr id="614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597976-D234-433A-96B6-7BDF5A6ABAFC}" type="slidenum">
              <a:rPr lang="pt-BR" altLang="en-US"/>
              <a:pPr eaLnBrk="1" hangingPunct="1"/>
              <a:t>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097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C4E221-FE30-4691-B1DE-5033651C8F7B}" type="slidenum">
              <a:rPr lang="pt-BR" altLang="en-US"/>
              <a:pPr eaLnBrk="1" hangingPunct="1"/>
              <a:t>20</a:t>
            </a:fld>
            <a:endParaRPr lang="pt-BR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E, Principalmente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3600" dirty="0" smtClean="0"/>
              <a:t>Capacidade técnica e operacional de executar o orçamento e as diretrizes definidas pelos conselhos de participação;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3600" dirty="0" smtClean="0"/>
              <a:t>---------------------------------------------</a:t>
            </a:r>
          </a:p>
          <a:p>
            <a:pPr eaLnBrk="1" hangingPunct="1"/>
            <a:r>
              <a:rPr lang="pt-BR" altLang="pt-BR" sz="3600" dirty="0" smtClean="0"/>
              <a:t>Este é um ponto que diferencia o universo das políticas de financiamento no Brasil e nos outros modelos;</a:t>
            </a:r>
          </a:p>
        </p:txBody>
      </p:sp>
    </p:spTree>
    <p:extLst>
      <p:ext uri="{BB962C8B-B14F-4D97-AF65-F5344CB8AC3E}">
        <p14:creationId xmlns:p14="http://schemas.microsoft.com/office/powerpoint/2010/main" val="19927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2843441"/>
            <a:ext cx="7772400" cy="2892203"/>
          </a:xfrm>
        </p:spPr>
        <p:txBody>
          <a:bodyPr lIns="90000" tIns="46800" rIns="90000" bIns="46800">
            <a:spAutoFit/>
          </a:bodyPr>
          <a:lstStyle/>
          <a:p>
            <a:pPr marL="0" indent="0" defTabSz="449263" eaLnBrk="1" hangingPunct="1">
              <a:lnSpc>
                <a:spcPct val="101000"/>
              </a:lnSpc>
              <a:spcBef>
                <a:spcPts val="110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6000" b="1" dirty="0" err="1" smtClean="0">
                <a:solidFill>
                  <a:schemeClr val="tx1"/>
                </a:solidFill>
              </a:rPr>
              <a:t>Modelo</a:t>
            </a:r>
            <a:r>
              <a:rPr lang="en-GB" altLang="pt-BR" sz="6000" b="1" dirty="0" smtClean="0">
                <a:solidFill>
                  <a:schemeClr val="tx1"/>
                </a:solidFill>
              </a:rPr>
              <a:t> de </a:t>
            </a:r>
            <a:r>
              <a:rPr lang="en-GB" altLang="pt-BR" sz="6000" b="1" dirty="0" err="1" smtClean="0">
                <a:solidFill>
                  <a:schemeClr val="tx1"/>
                </a:solidFill>
              </a:rPr>
              <a:t>financiamento</a:t>
            </a:r>
            <a:r>
              <a:rPr lang="en-GB" altLang="pt-BR" sz="6000" b="1" dirty="0" smtClean="0">
                <a:solidFill>
                  <a:schemeClr val="tx1"/>
                </a:solidFill>
              </a:rPr>
              <a:t> da </a:t>
            </a:r>
            <a:r>
              <a:rPr lang="en-GB" altLang="pt-BR" sz="6000" b="1" dirty="0" err="1" smtClean="0">
                <a:solidFill>
                  <a:schemeClr val="tx1"/>
                </a:solidFill>
              </a:rPr>
              <a:t>Cultura</a:t>
            </a:r>
            <a:r>
              <a:rPr lang="en-GB" altLang="pt-BR" sz="6000" b="1" dirty="0" smtClean="0">
                <a:solidFill>
                  <a:schemeClr val="tx1"/>
                </a:solidFill>
              </a:rPr>
              <a:t> - </a:t>
            </a:r>
            <a:r>
              <a:rPr lang="en-GB" altLang="pt-BR" sz="6000" b="1" dirty="0" err="1" smtClean="0">
                <a:solidFill>
                  <a:schemeClr val="tx1"/>
                </a:solidFill>
              </a:rPr>
              <a:t>Brasil</a:t>
            </a:r>
            <a:endParaRPr lang="en-GB" altLang="pt-BR" sz="6000" b="1" dirty="0" smtClean="0">
              <a:solidFill>
                <a:schemeClr val="tx1"/>
              </a:solidFill>
            </a:endParaRPr>
          </a:p>
        </p:txBody>
      </p:sp>
      <p:sp>
        <p:nvSpPr>
          <p:cNvPr id="1843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1F165-9A72-4729-8D22-DEF2B186E113}" type="slidenum">
              <a:rPr lang="pt-BR" altLang="en-US"/>
              <a:pPr eaLnBrk="1" hangingPunct="1"/>
              <a:t>21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392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Recursos públicos</a:t>
            </a:r>
            <a:br>
              <a:rPr lang="pt-BR" altLang="pt-BR" smtClean="0"/>
            </a:br>
            <a:r>
              <a:rPr lang="pt-BR" altLang="pt-BR" sz="3200" smtClean="0"/>
              <a:t>Mecanismos básicos</a:t>
            </a:r>
            <a:endParaRPr lang="pt-BR" altLang="pt-BR" sz="32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4800" u="sng" dirty="0" smtClean="0"/>
              <a:t>Renúncia fiscal</a:t>
            </a:r>
            <a:r>
              <a:rPr lang="pt-BR" altLang="pt-BR" sz="4800" dirty="0" smtClean="0"/>
              <a:t>:</a:t>
            </a:r>
          </a:p>
          <a:p>
            <a:pPr lvl="1" eaLnBrk="1" hangingPunct="1"/>
            <a:r>
              <a:rPr lang="pt-BR" altLang="pt-BR" sz="4400" dirty="0" smtClean="0"/>
              <a:t>Incentivo fiscal à iniciativa privada que garantiria que ela passasse a investir recursos próprios na área cultural e estimulasse o mercado cultural;</a:t>
            </a:r>
          </a:p>
        </p:txBody>
      </p:sp>
      <p:sp>
        <p:nvSpPr>
          <p:cNvPr id="317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6F9C7D-A11F-4D0C-AF95-CF7158104C17}" type="slidenum">
              <a:rPr lang="pt-BR" altLang="en-US" smtClean="0"/>
              <a:pPr eaLnBrk="1" hangingPunct="1"/>
              <a:t>22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099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Recursos públicos</a:t>
            </a:r>
            <a:br>
              <a:rPr lang="pt-BR" altLang="pt-BR" smtClean="0"/>
            </a:br>
            <a:r>
              <a:rPr lang="pt-BR" altLang="pt-BR" sz="3200" smtClean="0"/>
              <a:t>Mecanismos básicos</a:t>
            </a:r>
            <a:endParaRPr lang="pt-BR" altLang="pt-BR" sz="32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4800" u="sng" dirty="0" smtClean="0"/>
              <a:t>Dotação orçamentária</a:t>
            </a:r>
            <a:r>
              <a:rPr lang="pt-BR" altLang="pt-BR" sz="4800" dirty="0" smtClean="0"/>
              <a:t>:</a:t>
            </a:r>
          </a:p>
          <a:p>
            <a:pPr lvl="1" eaLnBrk="1" hangingPunct="1"/>
            <a:r>
              <a:rPr lang="pt-BR" altLang="pt-BR" sz="4400" dirty="0" smtClean="0"/>
              <a:t>Repasse via Fundos para projetos institucionais estruturadores, de relevância para o desenvolvimento da Cultura e das Artes;</a:t>
            </a:r>
          </a:p>
        </p:txBody>
      </p:sp>
      <p:sp>
        <p:nvSpPr>
          <p:cNvPr id="327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8F7BFC-D1F9-4DA2-8077-47A958E45327}" type="slidenum">
              <a:rPr lang="pt-BR" altLang="en-US" smtClean="0"/>
              <a:pPr eaLnBrk="1" hangingPunct="1"/>
              <a:t>23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900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por esfera de governo</a:t>
            </a:r>
            <a:endParaRPr lang="pt-BR" dirty="0"/>
          </a:p>
        </p:txBody>
      </p:sp>
      <p:sp>
        <p:nvSpPr>
          <p:cNvPr id="358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8050BA-A587-40F7-B4F0-10B8259E72EB}" type="slidenum">
              <a:rPr lang="pt-BR" altLang="en-US"/>
              <a:pPr eaLnBrk="1" hangingPunct="1"/>
              <a:t>24</a:t>
            </a:fld>
            <a:endParaRPr lang="pt-BR" altLang="en-US"/>
          </a:p>
        </p:txBody>
      </p:sp>
      <p:pic>
        <p:nvPicPr>
          <p:cNvPr id="35843" name="Picture 2" descr="Quadro leis de incen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8074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/>
              <a:t>Comparativo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500" dirty="0"/>
              <a:t>R</a:t>
            </a:r>
            <a:r>
              <a:rPr lang="pt-BR" sz="3500" dirty="0" smtClean="0"/>
              <a:t>eal x Recomendação ONU x PEC 421/2014</a:t>
            </a:r>
            <a:endParaRPr lang="pt-BR" sz="35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0" y="1830708"/>
            <a:ext cx="7978020" cy="46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Particularidades PEC 421/2014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no </a:t>
            </a:r>
            <a:r>
              <a:rPr lang="pt-BR" dirty="0"/>
              <a:t>caso da União, </a:t>
            </a:r>
            <a:r>
              <a:rPr lang="pt-BR" b="1" dirty="0"/>
              <a:t>2,0% do produto da arrecadação de impostos</a:t>
            </a:r>
            <a:r>
              <a:rPr lang="pt-BR" dirty="0"/>
              <a:t>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no </a:t>
            </a:r>
            <a:r>
              <a:rPr lang="pt-BR" dirty="0"/>
              <a:t>caso dos Estados e do Distrito Federal, </a:t>
            </a:r>
            <a:r>
              <a:rPr lang="pt-BR" b="1" u="sng" dirty="0"/>
              <a:t>1,5%</a:t>
            </a:r>
            <a:r>
              <a:rPr lang="pt-BR" dirty="0"/>
              <a:t> do</a:t>
            </a:r>
            <a:r>
              <a:rPr lang="pt-BR" b="1" dirty="0"/>
              <a:t> </a:t>
            </a:r>
            <a:r>
              <a:rPr lang="pt-BR" dirty="0"/>
              <a:t>produto da </a:t>
            </a:r>
            <a:r>
              <a:rPr lang="pt-BR" b="1" dirty="0"/>
              <a:t>arrecadação de impostos e do Fundo de Participação dos Estados</a:t>
            </a:r>
            <a:r>
              <a:rPr lang="pt-BR" dirty="0"/>
              <a:t>; </a:t>
            </a:r>
            <a:endParaRPr lang="pt-BR" dirty="0" smtClean="0"/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no </a:t>
            </a:r>
            <a:r>
              <a:rPr lang="pt-BR" dirty="0"/>
              <a:t>caso dos Municípios, </a:t>
            </a:r>
            <a:r>
              <a:rPr lang="pt-BR" b="1" u="sng" dirty="0" smtClean="0"/>
              <a:t>1,0%</a:t>
            </a:r>
            <a:r>
              <a:rPr lang="pt-BR" dirty="0"/>
              <a:t> do produto da </a:t>
            </a:r>
            <a:r>
              <a:rPr lang="pt-BR" b="1" dirty="0"/>
              <a:t>arrecadação de impostos e do Fundo de Participação dos Municípios</a:t>
            </a:r>
            <a:r>
              <a:rPr lang="pt-B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66296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Particularidades PEC 421/2014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4525963"/>
          </a:xfrm>
        </p:spPr>
        <p:txBody>
          <a:bodyPr/>
          <a:lstStyle/>
          <a:p>
            <a:r>
              <a:rPr lang="pt-BR" sz="2800" dirty="0" smtClean="0"/>
              <a:t>a) </a:t>
            </a:r>
            <a:r>
              <a:rPr lang="pt-BR" sz="2800" b="1" u="sng" dirty="0" smtClean="0"/>
              <a:t>condição</a:t>
            </a:r>
            <a:r>
              <a:rPr lang="pt-BR" sz="2800" dirty="0" smtClean="0"/>
              <a:t> - </a:t>
            </a:r>
            <a:r>
              <a:rPr lang="pt-BR" sz="2700" dirty="0" smtClean="0"/>
              <a:t>estabelecimento dos sistemas municipais de cultura (importante para criar obrigação positiva).</a:t>
            </a:r>
          </a:p>
          <a:p>
            <a:r>
              <a:rPr lang="pt-BR" sz="2800" dirty="0" smtClean="0"/>
              <a:t>b</a:t>
            </a:r>
            <a:r>
              <a:rPr lang="pt-BR" sz="2800" u="sng" dirty="0" smtClean="0"/>
              <a:t>) </a:t>
            </a:r>
            <a:r>
              <a:rPr lang="pt-BR" sz="2800" b="1" u="sng" dirty="0" smtClean="0"/>
              <a:t>montante de estados e municípios </a:t>
            </a:r>
            <a:r>
              <a:rPr lang="pt-BR" sz="2800" dirty="0" smtClean="0"/>
              <a:t>- </a:t>
            </a:r>
            <a:r>
              <a:rPr lang="pt-BR" sz="2700" dirty="0" smtClean="0"/>
              <a:t>percentual refere-se não somente aos impostos, mas aos impostos somados à parte do fundo de participação de estados e municípios.</a:t>
            </a:r>
          </a:p>
          <a:p>
            <a:r>
              <a:rPr lang="pt-BR" sz="2800" dirty="0" smtClean="0"/>
              <a:t>c) </a:t>
            </a:r>
            <a:r>
              <a:rPr lang="pt-BR" sz="2800" b="1" u="sng" dirty="0" smtClean="0"/>
              <a:t>Responsabilidades por ente federado </a:t>
            </a:r>
            <a:r>
              <a:rPr lang="pt-BR" sz="2800" dirty="0" smtClean="0"/>
              <a:t>-</a:t>
            </a:r>
            <a:r>
              <a:rPr lang="pt-BR" sz="2700" dirty="0" smtClean="0"/>
              <a:t> não foram definidos, como existe nos sistemas das áreas de saúde e educação, as responsabilidades específicas de cada ente federado.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88021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ChangeArrowheads="1"/>
          </p:cNvSpPr>
          <p:nvPr/>
        </p:nvSpPr>
        <p:spPr bwMode="auto">
          <a:xfrm>
            <a:off x="1116013" y="1772816"/>
            <a:ext cx="6769100" cy="4752528"/>
          </a:xfrm>
          <a:prstGeom prst="rect">
            <a:avLst/>
          </a:prstGeom>
          <a:solidFill>
            <a:srgbClr val="FFFF99"/>
          </a:solidFill>
          <a:ln w="3492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9337"/>
            <a:ext cx="8229600" cy="1213603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4000" b="1" dirty="0" smtClean="0"/>
              <a:t>Lei </a:t>
            </a:r>
            <a:r>
              <a:rPr lang="en-GB" altLang="pt-BR" sz="4000" b="1" dirty="0" err="1" smtClean="0"/>
              <a:t>Rouanet</a:t>
            </a:r>
            <a:r>
              <a:rPr lang="en-GB" altLang="pt-BR" sz="4000" b="1" dirty="0" smtClean="0"/>
              <a:t/>
            </a:r>
            <a:br>
              <a:rPr lang="en-GB" altLang="pt-BR" sz="4000" b="1" dirty="0" smtClean="0"/>
            </a:br>
            <a:r>
              <a:rPr lang="en-GB" altLang="pt-BR" sz="3200" b="1" dirty="0" err="1" smtClean="0"/>
              <a:t>Relação</a:t>
            </a:r>
            <a:r>
              <a:rPr lang="en-GB" altLang="pt-BR" sz="3200" b="1" dirty="0" smtClean="0"/>
              <a:t> </a:t>
            </a:r>
            <a:r>
              <a:rPr lang="en-GB" altLang="pt-BR" sz="3200" b="1" dirty="0" err="1" smtClean="0"/>
              <a:t>Apresentados</a:t>
            </a:r>
            <a:r>
              <a:rPr lang="en-GB" altLang="pt-BR" sz="3200" b="1" dirty="0" smtClean="0"/>
              <a:t> x </a:t>
            </a:r>
            <a:r>
              <a:rPr lang="en-GB" altLang="pt-BR" sz="3200" b="1" dirty="0" err="1" smtClean="0"/>
              <a:t>Aprovados</a:t>
            </a:r>
            <a:r>
              <a:rPr lang="en-GB" altLang="pt-BR" sz="3200" b="1" dirty="0" smtClean="0"/>
              <a:t> x </a:t>
            </a:r>
            <a:r>
              <a:rPr lang="en-GB" altLang="pt-BR" sz="3200" b="1" dirty="0" err="1" smtClean="0"/>
              <a:t>Captados</a:t>
            </a:r>
            <a:endParaRPr lang="en-GB" altLang="pt-BR" sz="3200" b="1" dirty="0" smtClean="0"/>
          </a:p>
        </p:txBody>
      </p:sp>
      <p:sp>
        <p:nvSpPr>
          <p:cNvPr id="1332228" name="Rectangle 4"/>
          <p:cNvSpPr>
            <a:spLocks noGrp="1" noChangeArrowheads="1"/>
          </p:cNvSpPr>
          <p:nvPr>
            <p:ph idx="1"/>
          </p:nvPr>
        </p:nvSpPr>
        <p:spPr>
          <a:xfrm>
            <a:off x="1271588" y="2386024"/>
            <a:ext cx="6443662" cy="3973974"/>
          </a:xfrm>
        </p:spPr>
        <p:txBody>
          <a:bodyPr wrap="square" lIns="90000" tIns="46800" rIns="90000" bIns="46800">
            <a:spAutoFit/>
          </a:bodyPr>
          <a:lstStyle/>
          <a:p>
            <a:pPr marL="339725" indent="-339725" defTabSz="449263" eaLnBrk="1" hangingPunct="1">
              <a:lnSpc>
                <a:spcPct val="101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b="1" dirty="0" smtClean="0"/>
              <a:t>113.606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Apresentados</a:t>
            </a:r>
            <a:endParaRPr lang="en-GB" altLang="pt-BR" sz="2600" dirty="0" smtClean="0"/>
          </a:p>
          <a:p>
            <a:pPr fontAlgn="ctr"/>
            <a:r>
              <a:rPr lang="pt-BR" b="1" dirty="0" smtClean="0"/>
              <a:t>93.965</a:t>
            </a:r>
            <a:r>
              <a:rPr lang="pt-BR" sz="2800" b="1" dirty="0" smtClean="0"/>
              <a:t> </a:t>
            </a:r>
            <a:r>
              <a:rPr lang="en-GB" altLang="pt-BR" sz="2600" dirty="0" err="1" smtClean="0"/>
              <a:t>Aprovados</a:t>
            </a:r>
            <a:r>
              <a:rPr lang="en-GB" altLang="pt-BR" sz="2600" dirty="0" smtClean="0"/>
              <a:t> </a:t>
            </a:r>
            <a:r>
              <a:rPr lang="en-GB" altLang="pt-BR" sz="1900" dirty="0" smtClean="0"/>
              <a:t>(</a:t>
            </a:r>
            <a:r>
              <a:rPr lang="en-GB" altLang="pt-BR" sz="2800" b="1" dirty="0" smtClean="0"/>
              <a:t>82,71%</a:t>
            </a:r>
            <a:r>
              <a:rPr lang="en-GB" altLang="pt-BR" sz="1900" dirty="0" smtClean="0"/>
              <a:t> </a:t>
            </a:r>
            <a:r>
              <a:rPr lang="en-GB" altLang="pt-BR" sz="2400" dirty="0" err="1" smtClean="0"/>
              <a:t>apresentados</a:t>
            </a:r>
            <a:r>
              <a:rPr lang="en-GB" altLang="pt-BR" sz="1900" dirty="0" smtClean="0"/>
              <a:t>)</a:t>
            </a:r>
          </a:p>
          <a:p>
            <a:pPr marL="339725" indent="-339725" defTabSz="449263">
              <a:lnSpc>
                <a:spcPct val="101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b="1" dirty="0" smtClean="0"/>
              <a:t>41.756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Captados</a:t>
            </a:r>
            <a:endParaRPr lang="en-GB" altLang="pt-BR" sz="2600" dirty="0" smtClean="0"/>
          </a:p>
          <a:p>
            <a:pPr marL="739775" lvl="1" indent="-282575" defTabSz="449263" eaLnBrk="1" hangingPunct="1">
              <a:lnSpc>
                <a:spcPct val="10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2200" b="1" dirty="0" smtClean="0"/>
              <a:t>36,76 </a:t>
            </a:r>
            <a:r>
              <a:rPr lang="en-GB" altLang="pt-BR" sz="2200" dirty="0" smtClean="0"/>
              <a:t>% do total </a:t>
            </a:r>
            <a:r>
              <a:rPr lang="en-GB" altLang="pt-BR" sz="2200" dirty="0" err="1" smtClean="0"/>
              <a:t>apresentado</a:t>
            </a:r>
            <a:endParaRPr lang="en-GB" altLang="pt-BR" sz="2200" dirty="0" smtClean="0"/>
          </a:p>
          <a:p>
            <a:pPr marL="739775" lvl="1" indent="-282575" defTabSz="449263" eaLnBrk="1" hangingPunct="1">
              <a:lnSpc>
                <a:spcPct val="10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2200" b="1" dirty="0" smtClean="0"/>
              <a:t>44,44 </a:t>
            </a:r>
            <a:r>
              <a:rPr lang="en-GB" altLang="pt-BR" sz="2200" dirty="0" smtClean="0"/>
              <a:t>% do total </a:t>
            </a:r>
            <a:r>
              <a:rPr lang="en-GB" altLang="pt-BR" sz="2200" dirty="0" err="1" smtClean="0"/>
              <a:t>aprovado</a:t>
            </a:r>
            <a:endParaRPr lang="en-GB" altLang="pt-BR" sz="2200" dirty="0"/>
          </a:p>
          <a:p>
            <a:pPr marL="57150" indent="0" defTabSz="449263">
              <a:lnSpc>
                <a:spcPct val="101000"/>
              </a:lnSpc>
              <a:spcBef>
                <a:spcPts val="525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2600" dirty="0" smtClean="0"/>
              <a:t>-----------------------------------------------------------</a:t>
            </a:r>
          </a:p>
          <a:p>
            <a:pPr marL="339725" indent="-282575" defTabSz="449263">
              <a:lnSpc>
                <a:spcPct val="10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b="1" dirty="0" smtClean="0"/>
              <a:t>APROVADO – R$ 57.154.608.070,35</a:t>
            </a:r>
          </a:p>
          <a:p>
            <a:pPr marL="339725" indent="-282575" defTabSz="449263">
              <a:lnSpc>
                <a:spcPct val="10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 b="1" dirty="0" smtClean="0"/>
              <a:t>CAPTADO – R$ </a:t>
            </a:r>
            <a:r>
              <a:rPr lang="pt-BR" sz="2400" b="1" dirty="0"/>
              <a:t>13.069.728.877,11</a:t>
            </a:r>
            <a:r>
              <a:rPr lang="pt-BR" sz="2400" dirty="0"/>
              <a:t> </a:t>
            </a:r>
            <a:r>
              <a:rPr lang="pt-BR" sz="2400" dirty="0" smtClean="0"/>
              <a:t>(</a:t>
            </a:r>
            <a:r>
              <a:rPr lang="pt-BR" sz="2800" b="1" dirty="0" smtClean="0"/>
              <a:t>22,87%</a:t>
            </a:r>
            <a:r>
              <a:rPr lang="pt-BR" sz="2400" dirty="0" smtClean="0"/>
              <a:t>)</a:t>
            </a:r>
            <a:endParaRPr lang="en-GB" altLang="pt-BR" sz="2400" dirty="0" smtClean="0"/>
          </a:p>
        </p:txBody>
      </p:sp>
      <p:sp>
        <p:nvSpPr>
          <p:cNvPr id="3993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370E4E-6EEE-4179-AC2E-319AE32E8767}" type="slidenum">
              <a:rPr lang="pt-BR" altLang="en-US"/>
              <a:pPr eaLnBrk="1" hangingPunct="1"/>
              <a:t>28</a:t>
            </a:fld>
            <a:endParaRPr lang="pt-BR" altLang="en-US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2584451" y="1916832"/>
            <a:ext cx="3832225" cy="59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200" b="1" dirty="0" smtClean="0">
                <a:solidFill>
                  <a:srgbClr val="0000FF"/>
                </a:solidFill>
                <a:latin typeface="+mn-lt"/>
              </a:rPr>
              <a:t>LFIC– 1993/2014</a:t>
            </a:r>
            <a:endParaRPr lang="en-GB" altLang="pt-BR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02203" y="3947619"/>
            <a:ext cx="113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SALICNet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376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Concentração LFIC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2014, foram captados por meio da lei Rouanet </a:t>
            </a:r>
            <a:r>
              <a:rPr lang="pt-BR" b="1" dirty="0" smtClean="0"/>
              <a:t>R$ 1.329.723.949,95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b="1" dirty="0" smtClean="0">
                <a:solidFill>
                  <a:srgbClr val="C00000"/>
                </a:solidFill>
              </a:rPr>
              <a:t>40</a:t>
            </a:r>
            <a:r>
              <a:rPr lang="pt-BR" dirty="0" smtClean="0">
                <a:solidFill>
                  <a:srgbClr val="C00000"/>
                </a:solidFill>
              </a:rPr>
              <a:t> proponentes </a:t>
            </a:r>
            <a:r>
              <a:rPr lang="pt-BR" dirty="0" smtClean="0"/>
              <a:t>(1,65% do total de proponentes) captaram </a:t>
            </a:r>
            <a:r>
              <a:rPr lang="pt-BR" b="1" dirty="0"/>
              <a:t>R$ </a:t>
            </a:r>
            <a:r>
              <a:rPr lang="pt-BR" b="1" dirty="0" smtClean="0"/>
              <a:t>392.139.567,88 </a:t>
            </a:r>
            <a:r>
              <a:rPr lang="pt-BR" dirty="0" smtClean="0"/>
              <a:t>(</a:t>
            </a:r>
            <a:r>
              <a:rPr lang="pt-BR" b="1" dirty="0" smtClean="0"/>
              <a:t>29,49% do total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 região sudeste foi responsável por R$ </a:t>
            </a:r>
            <a:r>
              <a:rPr lang="pt-BR" b="1" dirty="0"/>
              <a:t>1.053.312.884,30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b="1" dirty="0" smtClean="0"/>
              <a:t>79,21% do total</a:t>
            </a:r>
            <a:r>
              <a:rPr lang="pt-BR" dirty="0" smtClean="0"/>
              <a:t>)</a:t>
            </a:r>
          </a:p>
          <a:p>
            <a:r>
              <a:rPr lang="pt-BR" b="1" dirty="0" smtClean="0"/>
              <a:t>Fonte</a:t>
            </a:r>
            <a:r>
              <a:rPr lang="pt-BR" dirty="0" smtClean="0"/>
              <a:t>: Ministério da Cultura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27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0000" tIns="46800" rIns="90000" bIns="46800">
            <a:spAutoFit/>
          </a:bodyPr>
          <a:lstStyle/>
          <a:p>
            <a:pPr marL="0" indent="0" algn="r" defTabSz="449263" eaLnBrk="1" hangingPunct="1">
              <a:lnSpc>
                <a:spcPct val="101000"/>
              </a:lnSpc>
              <a:spcBef>
                <a:spcPts val="135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lang="en-GB" altLang="pt-BR" sz="5600" b="1" smtClean="0"/>
          </a:p>
          <a:p>
            <a:pPr marL="0" indent="0" algn="r" defTabSz="449263" eaLnBrk="1" hangingPunct="1">
              <a:lnSpc>
                <a:spcPct val="101000"/>
              </a:lnSpc>
              <a:spcBef>
                <a:spcPts val="135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lang="en-GB" altLang="pt-BR" sz="5600" b="1" smtClean="0"/>
          </a:p>
          <a:p>
            <a:pPr marL="0" indent="0" algn="r" defTabSz="449263" eaLnBrk="1" hangingPunct="1">
              <a:lnSpc>
                <a:spcPct val="101000"/>
              </a:lnSpc>
              <a:spcBef>
                <a:spcPts val="135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5600" b="1" smtClean="0"/>
              <a:t>Princípios de Financiamento</a:t>
            </a:r>
          </a:p>
        </p:txBody>
      </p:sp>
      <p:sp>
        <p:nvSpPr>
          <p:cNvPr id="717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403B19-0541-47F2-896E-41094301F8BD}" type="slidenum">
              <a:rPr lang="pt-BR" altLang="en-US"/>
              <a:pPr eaLnBrk="1" hangingPunct="1"/>
              <a:t>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345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Concentração nas estatais LFIC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300056"/>
              </p:ext>
            </p:extLst>
          </p:nvPr>
        </p:nvGraphicFramePr>
        <p:xfrm>
          <a:off x="744347" y="1707354"/>
          <a:ext cx="7655306" cy="4136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499"/>
                <a:gridCol w="1089787"/>
                <a:gridCol w="1916112"/>
                <a:gridCol w="1298765"/>
                <a:gridCol w="1521143"/>
              </a:tblGrid>
              <a:tr h="51702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Investimento das estatais por meio da LFIC - 2014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Região do país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Projetos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Apoio R$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% do total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Valor médio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1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Centro Oeste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29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6.683.907,54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3,99%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230.479,57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1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Nordeste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61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23.288.051,35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13,89%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381.771,33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1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Norte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6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1.199.008,10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0,72%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199.834,68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1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</a:rPr>
                        <a:t>Sudeste</a:t>
                      </a:r>
                      <a:endParaRPr lang="pt-BR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</a:rPr>
                        <a:t>336</a:t>
                      </a:r>
                      <a:endParaRPr lang="pt-BR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</a:rPr>
                        <a:t>131.871.649,24</a:t>
                      </a:r>
                      <a:endParaRPr lang="pt-BR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b="1">
                          <a:effectLst/>
                        </a:rPr>
                        <a:t>78,67%</a:t>
                      </a:r>
                      <a:endParaRPr lang="pt-BR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effectLst/>
                        </a:rPr>
                        <a:t>392.475,15</a:t>
                      </a:r>
                      <a:endParaRPr lang="pt-B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1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Sul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4.577.540,88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2,73%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208.070,04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17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167.620.157,11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96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cruciais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que o </a:t>
            </a:r>
            <a:r>
              <a:rPr lang="pt-BR" b="1" dirty="0" smtClean="0"/>
              <a:t>investimento público </a:t>
            </a:r>
            <a:r>
              <a:rPr lang="pt-BR" b="1" dirty="0"/>
              <a:t>pode e deve garantir </a:t>
            </a:r>
            <a:r>
              <a:rPr lang="pt-BR" dirty="0"/>
              <a:t>e o que o investimento </a:t>
            </a:r>
            <a:r>
              <a:rPr lang="pt-BR" dirty="0" smtClean="0"/>
              <a:t>privado </a:t>
            </a:r>
            <a:r>
              <a:rPr lang="pt-BR" dirty="0"/>
              <a:t>efetivamente </a:t>
            </a:r>
            <a:r>
              <a:rPr lang="pt-BR" dirty="0" smtClean="0"/>
              <a:t>financia?</a:t>
            </a:r>
          </a:p>
          <a:p>
            <a:r>
              <a:rPr lang="pt-BR" dirty="0"/>
              <a:t>A busca que passa a nortear quem começa ou ainda não </a:t>
            </a:r>
            <a:r>
              <a:rPr lang="pt-BR" dirty="0" smtClean="0"/>
              <a:t>é reconhecido</a:t>
            </a:r>
            <a:r>
              <a:rPr lang="pt-BR" dirty="0"/>
              <a:t>, mais que o aperfeiçoamento artístico, criativo ou </a:t>
            </a:r>
            <a:r>
              <a:rPr lang="pt-BR" dirty="0" smtClean="0"/>
              <a:t>técnico é </a:t>
            </a:r>
            <a:r>
              <a:rPr lang="pt-BR" b="1" dirty="0"/>
              <a:t>como adquirir “capacidades-competitivas-e-de-retorno-de-imagem</a:t>
            </a:r>
            <a:r>
              <a:rPr lang="pt-BR" b="1" dirty="0" smtClean="0"/>
              <a:t>” para </a:t>
            </a:r>
            <a:r>
              <a:rPr lang="pt-BR" b="1" dirty="0"/>
              <a:t>seus possíveis </a:t>
            </a:r>
            <a:r>
              <a:rPr lang="pt-BR" b="1" dirty="0" smtClean="0"/>
              <a:t>patrocinadores</a:t>
            </a:r>
            <a:r>
              <a:rPr lang="pt-BR" dirty="0" smtClean="0"/>
              <a:t>, desvirtuando a ação artística.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3150127"/>
            <a:ext cx="7772400" cy="2585517"/>
          </a:xfrm>
        </p:spPr>
        <p:txBody>
          <a:bodyPr lIns="90000" tIns="46800" rIns="90000" bIns="46800">
            <a:spAutoFit/>
          </a:bodyPr>
          <a:lstStyle/>
          <a:p>
            <a:pPr marL="0" indent="0" defTabSz="449263" eaLnBrk="1" hangingPunct="1">
              <a:lnSpc>
                <a:spcPct val="101000"/>
              </a:lnSpc>
              <a:spcBef>
                <a:spcPts val="110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5400" b="1" dirty="0" err="1" smtClean="0">
                <a:solidFill>
                  <a:schemeClr val="tx1"/>
                </a:solidFill>
              </a:rPr>
              <a:t>Soluções</a:t>
            </a:r>
            <a:r>
              <a:rPr lang="en-GB" altLang="pt-BR" sz="5400" b="1" dirty="0" smtClean="0">
                <a:solidFill>
                  <a:schemeClr val="tx1"/>
                </a:solidFill>
              </a:rPr>
              <a:t> </a:t>
            </a:r>
            <a:r>
              <a:rPr lang="en-GB" altLang="pt-BR" sz="5400" b="1" dirty="0" err="1" smtClean="0">
                <a:solidFill>
                  <a:schemeClr val="tx1"/>
                </a:solidFill>
              </a:rPr>
              <a:t>municipais</a:t>
            </a:r>
            <a:r>
              <a:rPr lang="en-GB" altLang="pt-BR" sz="5400" b="1" dirty="0" smtClean="0">
                <a:solidFill>
                  <a:schemeClr val="tx1"/>
                </a:solidFill>
              </a:rPr>
              <a:t> para </a:t>
            </a:r>
            <a:r>
              <a:rPr lang="en-GB" altLang="pt-BR" sz="5400" b="1" dirty="0" err="1" smtClean="0">
                <a:solidFill>
                  <a:schemeClr val="tx1"/>
                </a:solidFill>
              </a:rPr>
              <a:t>democratização</a:t>
            </a:r>
            <a:r>
              <a:rPr lang="en-GB" altLang="pt-BR" sz="5400" b="1" dirty="0" smtClean="0">
                <a:solidFill>
                  <a:schemeClr val="tx1"/>
                </a:solidFill>
              </a:rPr>
              <a:t> do </a:t>
            </a:r>
            <a:r>
              <a:rPr lang="en-GB" altLang="pt-BR" sz="5400" b="1" dirty="0" err="1" smtClean="0">
                <a:solidFill>
                  <a:schemeClr val="tx1"/>
                </a:solidFill>
              </a:rPr>
              <a:t>financiamento</a:t>
            </a:r>
            <a:r>
              <a:rPr lang="en-GB" altLang="pt-BR" sz="5400" b="1" dirty="0" smtClean="0">
                <a:solidFill>
                  <a:schemeClr val="tx1"/>
                </a:solidFill>
              </a:rPr>
              <a:t> da </a:t>
            </a:r>
            <a:r>
              <a:rPr lang="en-GB" altLang="pt-BR" sz="5400" b="1" dirty="0" err="1" smtClean="0">
                <a:solidFill>
                  <a:schemeClr val="tx1"/>
                </a:solidFill>
              </a:rPr>
              <a:t>cultura</a:t>
            </a:r>
            <a:endParaRPr lang="en-GB" altLang="pt-BR" sz="5400" b="1" dirty="0" smtClean="0">
              <a:solidFill>
                <a:schemeClr val="tx1"/>
              </a:solidFill>
            </a:endParaRPr>
          </a:p>
        </p:txBody>
      </p:sp>
      <p:sp>
        <p:nvSpPr>
          <p:cNvPr id="1843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1F165-9A72-4729-8D22-DEF2B186E113}" type="slidenum">
              <a:rPr lang="pt-BR" altLang="en-US"/>
              <a:pPr eaLnBrk="1" hangingPunct="1"/>
              <a:t>32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77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BH Panorama apontado em 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/>
              <a:t>avaliação dos resultados da lei municipal de incentivo à cultura entre 1995 e 2010, em parceria com uma instituição de pesquisa acadêmica local, </a:t>
            </a:r>
            <a:r>
              <a:rPr lang="pt-BR" sz="4000" dirty="0" smtClean="0"/>
              <a:t>que apontou </a:t>
            </a:r>
            <a:r>
              <a:rPr lang="pt-BR" sz="4000" dirty="0" err="1" smtClean="0"/>
              <a:t>hiperconcentração</a:t>
            </a:r>
            <a:r>
              <a:rPr lang="pt-BR" sz="4000" dirty="0" smtClean="0"/>
              <a:t> de recursos em projetos da região centro-sul da cidade;</a:t>
            </a:r>
          </a:p>
        </p:txBody>
      </p:sp>
    </p:spTree>
    <p:extLst>
      <p:ext uri="{BB962C8B-B14F-4D97-AF65-F5344CB8AC3E}">
        <p14:creationId xmlns:p14="http://schemas.microsoft.com/office/powerpoint/2010/main" val="508592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Análises</a:t>
            </a:r>
            <a:br>
              <a:rPr lang="pt-BR" dirty="0" smtClean="0"/>
            </a:br>
            <a:r>
              <a:rPr lang="pt-BR" dirty="0" smtClean="0"/>
              <a:t>LMIC BH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 smtClean="0"/>
              <a:t>Distribuição</a:t>
            </a:r>
          </a:p>
          <a:p>
            <a:pPr marL="0" indent="0" algn="r">
              <a:buNone/>
            </a:pPr>
            <a:r>
              <a:rPr lang="pt-BR" dirty="0" smtClean="0"/>
              <a:t>dos inscritos</a:t>
            </a:r>
          </a:p>
          <a:p>
            <a:pPr marL="0" indent="0" algn="r">
              <a:buNone/>
            </a:pPr>
            <a:r>
              <a:rPr lang="pt-BR" dirty="0" smtClean="0"/>
              <a:t>por regional</a:t>
            </a:r>
          </a:p>
          <a:p>
            <a:pPr marL="0" indent="0" algn="r">
              <a:buNone/>
            </a:pPr>
            <a:r>
              <a:rPr lang="pt-BR" b="1" dirty="0" smtClean="0"/>
              <a:t>Análise de</a:t>
            </a:r>
          </a:p>
          <a:p>
            <a:pPr marL="0" indent="0" algn="r">
              <a:buNone/>
            </a:pPr>
            <a:r>
              <a:rPr lang="pt-BR" b="1" dirty="0" smtClean="0"/>
              <a:t>diversidade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4816680" cy="68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Análises</a:t>
            </a:r>
            <a:br>
              <a:rPr lang="pt-BR" dirty="0" smtClean="0"/>
            </a:br>
            <a:r>
              <a:rPr lang="pt-BR" dirty="0" smtClean="0"/>
              <a:t>LMIC BH</a:t>
            </a:r>
            <a:endParaRPr lang="pt-BR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" y="0"/>
            <a:ext cx="4849564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004"/>
          </a:xfrm>
        </p:spPr>
        <p:txBody>
          <a:bodyPr/>
          <a:lstStyle/>
          <a:p>
            <a:pPr marL="0" indent="0" algn="r">
              <a:buNone/>
            </a:pPr>
            <a:r>
              <a:rPr lang="pt-BR" dirty="0" smtClean="0"/>
              <a:t>Distribuição</a:t>
            </a:r>
          </a:p>
          <a:p>
            <a:pPr marL="0" indent="0" algn="r">
              <a:buNone/>
            </a:pPr>
            <a:r>
              <a:rPr lang="pt-BR" dirty="0" smtClean="0"/>
              <a:t>dos beneficiados</a:t>
            </a:r>
          </a:p>
          <a:p>
            <a:pPr marL="0" indent="0" algn="r">
              <a:buNone/>
            </a:pPr>
            <a:r>
              <a:rPr lang="pt-BR" dirty="0" smtClean="0"/>
              <a:t>por regional</a:t>
            </a:r>
          </a:p>
          <a:p>
            <a:pPr marL="0" indent="0" algn="r">
              <a:buNone/>
            </a:pPr>
            <a:r>
              <a:rPr lang="pt-BR" dirty="0" smtClean="0"/>
              <a:t>INCENTIVO</a:t>
            </a:r>
          </a:p>
          <a:p>
            <a:pPr marL="0" indent="0" algn="r">
              <a:buNone/>
            </a:pPr>
            <a:r>
              <a:rPr lang="pt-BR" dirty="0" smtClean="0"/>
              <a:t>FISCAL</a:t>
            </a:r>
          </a:p>
          <a:p>
            <a:pPr marL="0" indent="0" algn="r">
              <a:buNone/>
            </a:pPr>
            <a:r>
              <a:rPr lang="pt-BR" b="1" dirty="0" smtClean="0"/>
              <a:t>Análise de</a:t>
            </a:r>
          </a:p>
          <a:p>
            <a:pPr marL="0" indent="0" algn="r">
              <a:buNone/>
            </a:pPr>
            <a:r>
              <a:rPr lang="pt-BR" b="1" dirty="0" smtClean="0"/>
              <a:t>diversidade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19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Análises</a:t>
            </a:r>
            <a:br>
              <a:rPr lang="pt-BR" dirty="0" smtClean="0"/>
            </a:br>
            <a:r>
              <a:rPr lang="pt-BR" dirty="0" smtClean="0"/>
              <a:t>LMIC BH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004"/>
          </a:xfrm>
        </p:spPr>
        <p:txBody>
          <a:bodyPr/>
          <a:lstStyle/>
          <a:p>
            <a:pPr marL="0" indent="0" algn="r">
              <a:buNone/>
            </a:pPr>
            <a:r>
              <a:rPr lang="pt-BR" dirty="0" smtClean="0"/>
              <a:t>Distribuição</a:t>
            </a:r>
          </a:p>
          <a:p>
            <a:pPr marL="0" indent="0" algn="r">
              <a:buNone/>
            </a:pPr>
            <a:r>
              <a:rPr lang="pt-BR" dirty="0" smtClean="0"/>
              <a:t>dos beneficiados</a:t>
            </a:r>
          </a:p>
          <a:p>
            <a:pPr marL="0" indent="0" algn="r">
              <a:buNone/>
            </a:pPr>
            <a:r>
              <a:rPr lang="pt-BR" dirty="0" smtClean="0"/>
              <a:t>por regional</a:t>
            </a:r>
          </a:p>
          <a:p>
            <a:pPr marL="0" indent="0" algn="r">
              <a:buNone/>
            </a:pPr>
            <a:r>
              <a:rPr lang="pt-BR" dirty="0" smtClean="0"/>
              <a:t>FUNDO </a:t>
            </a:r>
          </a:p>
          <a:p>
            <a:pPr marL="0" indent="0" algn="r">
              <a:buNone/>
            </a:pPr>
            <a:r>
              <a:rPr lang="pt-BR" dirty="0" smtClean="0"/>
              <a:t>FPC</a:t>
            </a:r>
          </a:p>
          <a:p>
            <a:pPr marL="0" indent="0" algn="r">
              <a:buNone/>
            </a:pPr>
            <a:r>
              <a:rPr lang="pt-BR" b="1" dirty="0" smtClean="0"/>
              <a:t>Análise de</a:t>
            </a:r>
          </a:p>
          <a:p>
            <a:pPr marL="0" indent="0" algn="r">
              <a:buNone/>
            </a:pPr>
            <a:r>
              <a:rPr lang="pt-BR" b="1" dirty="0" smtClean="0"/>
              <a:t>diversidade</a:t>
            </a:r>
            <a:endParaRPr lang="pt-BR" b="1" dirty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07" y="-29146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0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Soluções encontradas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/>
              <a:t>Inspirou a </a:t>
            </a:r>
            <a:r>
              <a:rPr lang="pt-BR" sz="4000" dirty="0" smtClean="0"/>
              <a:t>criação </a:t>
            </a:r>
            <a:r>
              <a:rPr lang="pt-BR" sz="4000" dirty="0"/>
              <a:t>de editais específicos para democratização e </a:t>
            </a:r>
            <a:r>
              <a:rPr lang="pt-BR" sz="4000" dirty="0" smtClean="0"/>
              <a:t>regionalização dos </a:t>
            </a:r>
            <a:r>
              <a:rPr lang="pt-BR" sz="4000" dirty="0"/>
              <a:t>recursos públicos: </a:t>
            </a:r>
            <a:endParaRPr lang="pt-BR" sz="4000" dirty="0" smtClean="0"/>
          </a:p>
          <a:p>
            <a:r>
              <a:rPr lang="pt-BR" sz="4000" b="1" dirty="0" smtClean="0"/>
              <a:t>a</a:t>
            </a:r>
            <a:r>
              <a:rPr lang="pt-BR" sz="4000" b="1" dirty="0"/>
              <a:t>) </a:t>
            </a:r>
            <a:r>
              <a:rPr lang="pt-BR" sz="4000" dirty="0"/>
              <a:t>Mestres de cultura popular; </a:t>
            </a:r>
            <a:endParaRPr lang="pt-BR" sz="4000" dirty="0" smtClean="0"/>
          </a:p>
          <a:p>
            <a:r>
              <a:rPr lang="pt-BR" sz="4000" b="1" dirty="0" smtClean="0"/>
              <a:t>b</a:t>
            </a:r>
            <a:r>
              <a:rPr lang="pt-BR" sz="4000" b="1" dirty="0"/>
              <a:t>)</a:t>
            </a:r>
            <a:r>
              <a:rPr lang="pt-BR" sz="4000" dirty="0"/>
              <a:t> Descentra Cultura; </a:t>
            </a:r>
            <a:endParaRPr lang="pt-BR" sz="4000" dirty="0" smtClean="0"/>
          </a:p>
          <a:p>
            <a:r>
              <a:rPr lang="pt-BR" sz="4000" b="1" dirty="0" smtClean="0"/>
              <a:t>c) </a:t>
            </a:r>
            <a:r>
              <a:rPr lang="pt-BR" sz="4000" dirty="0" err="1" smtClean="0"/>
              <a:t>Descontorno</a:t>
            </a:r>
            <a:r>
              <a:rPr lang="pt-BR" sz="4000" dirty="0" smtClean="0"/>
              <a:t> </a:t>
            </a:r>
            <a:r>
              <a:rPr lang="pt-BR" sz="4000" dirty="0"/>
              <a:t>cultural</a:t>
            </a:r>
            <a:r>
              <a:rPr lang="pt-BR" sz="4000" dirty="0" smtClean="0"/>
              <a:t>;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542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Mestres de cultura popular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Visa reconhecer e valorizar a atuação dos mestres e mestras da cultura popular:</a:t>
            </a:r>
          </a:p>
          <a:p>
            <a:pPr lvl="1"/>
            <a:r>
              <a:rPr lang="pt-BR" sz="2400" dirty="0"/>
              <a:t>a) artes da cura; b) líder religioso de tradição oral; c) brincante (aquele que possui e compartilha conhecimentos em brinquedos e brincadeiras); d) contador de histórias; poeta/poetisa popular; e) lideranças de manifestações da cultura popular de caráter sagrado ou profano; f) ofícios, técnicas ou “modos de fazer”; </a:t>
            </a:r>
          </a:p>
          <a:p>
            <a:r>
              <a:rPr lang="pt-BR" sz="2800" dirty="0"/>
              <a:t>São premiados até 03 mestres, com idade igual ou superior a 60 anos, moradores da cidade há pelo menos 10 (dez) </a:t>
            </a:r>
            <a:r>
              <a:rPr lang="pt-BR" sz="2800" dirty="0" smtClean="0"/>
              <a:t>anos.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864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DESCONTORNO CULTURAL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/>
              <a:t>Propõe uma programação simultânea nos centros culturais da Fundação Municipal de Cultura, fora da Avenida do </a:t>
            </a:r>
            <a:r>
              <a:rPr lang="pt-BR" sz="4000" dirty="0" smtClean="0"/>
              <a:t>Contorno (principal da cidade), </a:t>
            </a:r>
            <a:r>
              <a:rPr lang="pt-BR" sz="4000" dirty="0"/>
              <a:t>como expressão da efervescência cultural em todas as regiões da cidade. </a:t>
            </a:r>
          </a:p>
        </p:txBody>
      </p:sp>
    </p:spTree>
    <p:extLst>
      <p:ext uri="{BB962C8B-B14F-4D97-AF65-F5344CB8AC3E}">
        <p14:creationId xmlns:p14="http://schemas.microsoft.com/office/powerpoint/2010/main" val="28917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4000" smtClean="0"/>
              <a:t>Privado</a:t>
            </a:r>
            <a:endParaRPr lang="en-GB" altLang="pt-BR" sz="4000" b="0" smtClean="0">
              <a:solidFill>
                <a:srgbClr val="8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>
            <a:spAutoFit/>
          </a:bodyPr>
          <a:lstStyle/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3600" b="1" dirty="0" err="1" smtClean="0"/>
              <a:t>Operadores</a:t>
            </a:r>
            <a:r>
              <a:rPr lang="en-GB" altLang="pt-BR" sz="3600" dirty="0" smtClean="0"/>
              <a:t>: </a:t>
            </a:r>
            <a:r>
              <a:rPr lang="en-GB" altLang="pt-BR" sz="3600" dirty="0" err="1" smtClean="0"/>
              <a:t>Empresas</a:t>
            </a:r>
            <a:r>
              <a:rPr lang="en-GB" altLang="pt-BR" sz="3600" dirty="0" smtClean="0"/>
              <a:t>;</a:t>
            </a:r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pt-BR" sz="3600" dirty="0" smtClean="0"/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3600" b="1" dirty="0" err="1" smtClean="0"/>
              <a:t>Objetivo</a:t>
            </a:r>
            <a:r>
              <a:rPr lang="en-GB" altLang="pt-BR" sz="3600" dirty="0" smtClean="0"/>
              <a:t>: M</a:t>
            </a:r>
            <a:r>
              <a:rPr lang="pt-BR" altLang="pt-BR" sz="3600" dirty="0" err="1" smtClean="0"/>
              <a:t>áximo</a:t>
            </a:r>
            <a:r>
              <a:rPr lang="pt-BR" altLang="pt-BR" sz="3600" dirty="0" smtClean="0"/>
              <a:t> retorno de Imagem com a menor margem de despesas;</a:t>
            </a:r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altLang="pt-BR" sz="3600" dirty="0" smtClean="0"/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3600" b="1" dirty="0" smtClean="0"/>
              <a:t>O que se leva em conta</a:t>
            </a:r>
            <a:r>
              <a:rPr lang="pt-BR" altLang="pt-BR" sz="3600" dirty="0" smtClean="0"/>
              <a:t>: Alcance, visibilidade, viabilidade e seriedade do patrocinado;</a:t>
            </a:r>
            <a:endParaRPr lang="en-GB" altLang="pt-BR" sz="3600" dirty="0" smtClean="0"/>
          </a:p>
        </p:txBody>
      </p:sp>
      <p:sp>
        <p:nvSpPr>
          <p:cNvPr id="819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90F413-85FC-49AB-91AD-B7484565F665}" type="slidenum">
              <a:rPr lang="pt-BR" altLang="en-US"/>
              <a:pPr eaLnBrk="1" hangingPunct="1"/>
              <a:t>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92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Descentra Cultura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/>
              <a:t>Uma ação que tem a regionalização de suas ações como foco, é um </a:t>
            </a:r>
            <a:r>
              <a:rPr lang="pt-BR" sz="3000" b="1" dirty="0"/>
              <a:t>edital</a:t>
            </a:r>
            <a:r>
              <a:rPr lang="pt-BR" sz="3000" dirty="0"/>
              <a:t> que visa </a:t>
            </a:r>
            <a:r>
              <a:rPr lang="pt-BR" sz="3000" b="1" dirty="0"/>
              <a:t>democratizar o acesso aos recursos da Lei Municipal de Incentivo à Cultura</a:t>
            </a:r>
            <a:r>
              <a:rPr lang="pt-BR" sz="3000" dirty="0"/>
              <a:t>, ampliando a participação de artistas e agentes culturais de todas as regiões da </a:t>
            </a:r>
            <a:r>
              <a:rPr lang="pt-BR" sz="3000" dirty="0" smtClean="0"/>
              <a:t>cidade.</a:t>
            </a:r>
          </a:p>
          <a:p>
            <a:r>
              <a:rPr lang="pt-BR" sz="3000" dirty="0" smtClean="0"/>
              <a:t>Beneficia </a:t>
            </a:r>
            <a:r>
              <a:rPr lang="pt-BR" sz="3000" dirty="0"/>
              <a:t>50 projetos com R$ 20.000,00 cada um, e que podem ser utilizados para a produção de projetos culturais de pequeno porte na cidade. </a:t>
            </a:r>
            <a:r>
              <a:rPr lang="pt-BR" sz="3000" dirty="0" smtClean="0"/>
              <a:t>(R</a:t>
            </a:r>
            <a:r>
              <a:rPr lang="pt-BR" sz="3000" dirty="0"/>
              <a:t>$ </a:t>
            </a:r>
            <a:r>
              <a:rPr lang="pt-BR" sz="3000" dirty="0" smtClean="0"/>
              <a:t>2.000.000,00 em 2015)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6158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Adote um bem cultural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 de adoção de bens patrimoniais na cidade</a:t>
            </a:r>
          </a:p>
          <a:p>
            <a:r>
              <a:rPr lang="pt-BR" dirty="0" smtClean="0"/>
              <a:t>A FMC-BH incentiva </a:t>
            </a:r>
            <a:r>
              <a:rPr lang="pt-BR" dirty="0"/>
              <a:t>e media ações entre os proprietários dos bens culturais </a:t>
            </a:r>
            <a:r>
              <a:rPr lang="pt-BR" dirty="0" smtClean="0"/>
              <a:t>patrimoniais (sejam </a:t>
            </a:r>
            <a:r>
              <a:rPr lang="pt-BR" dirty="0"/>
              <a:t>do poder público ou particular) e a iniciativa privada (pessoa física ou jurídica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adoção poderá ser voluntária ou através de medida compensatória acordada entre o empreendedor e </a:t>
            </a:r>
            <a:r>
              <a:rPr lang="pt-BR" dirty="0" smtClean="0"/>
              <a:t>a FMC-BH.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9" y="121126"/>
            <a:ext cx="2497136" cy="14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5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CE6F2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8642"/>
            <a:ext cx="3182881" cy="123812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57199" y="571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chemeClr val="tx1"/>
                </a:solidFill>
              </a:rPr>
              <a:t>Fórum Nacional de Secretários de Capitais e suas regiões metropolitanas</a:t>
            </a:r>
          </a:p>
          <a:p>
            <a:pPr algn="l"/>
            <a:r>
              <a:rPr lang="pt-BR" sz="2300" dirty="0">
                <a:solidFill>
                  <a:schemeClr val="tx1"/>
                </a:solidFill>
              </a:rPr>
              <a:t>Presidente: </a:t>
            </a:r>
            <a:r>
              <a:rPr lang="pt-BR" sz="2300" b="0" dirty="0">
                <a:solidFill>
                  <a:schemeClr val="tx1"/>
                </a:solidFill>
              </a:rPr>
              <a:t>Leônidas </a:t>
            </a:r>
            <a:r>
              <a:rPr lang="pt-BR" sz="2300" b="0" dirty="0" smtClean="0">
                <a:solidFill>
                  <a:schemeClr val="tx1"/>
                </a:solidFill>
              </a:rPr>
              <a:t>Oliveira </a:t>
            </a:r>
            <a:r>
              <a:rPr lang="pt-BR" sz="2300" b="0" dirty="0">
                <a:solidFill>
                  <a:schemeClr val="tx1"/>
                </a:solidFill>
              </a:rPr>
              <a:t>- Belo Horizonte, </a:t>
            </a:r>
            <a:r>
              <a:rPr lang="pt-BR" sz="2300" b="0" dirty="0" smtClean="0">
                <a:solidFill>
                  <a:schemeClr val="tx1"/>
                </a:solidFill>
              </a:rPr>
              <a:t>MG </a:t>
            </a:r>
            <a:r>
              <a:rPr lang="pt-BR" sz="2300" b="0" dirty="0">
                <a:solidFill>
                  <a:schemeClr val="tx1"/>
                </a:solidFill>
              </a:rPr>
              <a:t>leonidasoliveira@pbh.gov.br</a:t>
            </a:r>
          </a:p>
          <a:p>
            <a:pPr algn="l"/>
            <a:r>
              <a:rPr lang="pt-BR" sz="2300" dirty="0">
                <a:solidFill>
                  <a:schemeClr val="tx1"/>
                </a:solidFill>
              </a:rPr>
              <a:t>Vice-Presidente: </a:t>
            </a:r>
            <a:r>
              <a:rPr lang="pt-BR" sz="2300" b="0" dirty="0">
                <a:solidFill>
                  <a:schemeClr val="tx1"/>
                </a:solidFill>
              </a:rPr>
              <a:t>Vinicius </a:t>
            </a:r>
            <a:r>
              <a:rPr lang="pt-BR" sz="2300" b="0" dirty="0" smtClean="0">
                <a:solidFill>
                  <a:schemeClr val="tx1"/>
                </a:solidFill>
              </a:rPr>
              <a:t>Palmeira </a:t>
            </a:r>
            <a:r>
              <a:rPr lang="pt-BR" sz="2300" b="0" dirty="0">
                <a:solidFill>
                  <a:schemeClr val="tx1"/>
                </a:solidFill>
              </a:rPr>
              <a:t>- Maceió, AL </a:t>
            </a:r>
            <a:r>
              <a:rPr lang="pt-BR" sz="2300" b="0" dirty="0" smtClean="0">
                <a:solidFill>
                  <a:schemeClr val="tx1"/>
                </a:solidFill>
              </a:rPr>
              <a:t>viniciusfmac@gmail.com</a:t>
            </a:r>
            <a:endParaRPr lang="pt-BR" sz="2300" b="0" dirty="0">
              <a:solidFill>
                <a:schemeClr val="tx1"/>
              </a:solidFill>
            </a:endParaRPr>
          </a:p>
          <a:p>
            <a:pPr algn="l"/>
            <a:r>
              <a:rPr lang="pt-BR" sz="2300" dirty="0">
                <a:solidFill>
                  <a:schemeClr val="tx1"/>
                </a:solidFill>
              </a:rPr>
              <a:t>Secretário Geral: </a:t>
            </a:r>
            <a:r>
              <a:rPr lang="pt-BR" sz="2300" b="0" dirty="0">
                <a:solidFill>
                  <a:schemeClr val="tx1"/>
                </a:solidFill>
              </a:rPr>
              <a:t>João Paulo </a:t>
            </a:r>
            <a:r>
              <a:rPr lang="pt-BR" sz="2300" b="0" dirty="0" err="1">
                <a:solidFill>
                  <a:schemeClr val="tx1"/>
                </a:solidFill>
              </a:rPr>
              <a:t>Traven</a:t>
            </a:r>
            <a:r>
              <a:rPr lang="pt-BR" sz="2300" b="0" dirty="0">
                <a:solidFill>
                  <a:schemeClr val="tx1"/>
                </a:solidFill>
              </a:rPr>
              <a:t> - Cuiabá, MT </a:t>
            </a:r>
            <a:r>
              <a:rPr lang="pt-BR" sz="2300" b="0" dirty="0" smtClean="0">
                <a:solidFill>
                  <a:schemeClr val="tx1"/>
                </a:solidFill>
              </a:rPr>
              <a:t> </a:t>
            </a:r>
            <a:r>
              <a:rPr lang="pt-BR" sz="2300" b="0" dirty="0">
                <a:solidFill>
                  <a:schemeClr val="tx1"/>
                </a:solidFill>
              </a:rPr>
              <a:t>jptraven@terra.com.br</a:t>
            </a:r>
          </a:p>
          <a:p>
            <a:pPr algn="l"/>
            <a:r>
              <a:rPr lang="pt-BR" sz="2300" dirty="0">
                <a:solidFill>
                  <a:schemeClr val="tx1"/>
                </a:solidFill>
              </a:rPr>
              <a:t>Secretário Executivo: </a:t>
            </a:r>
            <a:r>
              <a:rPr lang="pt-BR" sz="2300" b="0" dirty="0">
                <a:solidFill>
                  <a:schemeClr val="tx1"/>
                </a:solidFill>
              </a:rPr>
              <a:t>Rodrigo </a:t>
            </a:r>
            <a:r>
              <a:rPr lang="pt-BR" sz="2300" b="0" dirty="0" err="1" smtClean="0">
                <a:solidFill>
                  <a:schemeClr val="tx1"/>
                </a:solidFill>
              </a:rPr>
              <a:t>Forneck</a:t>
            </a:r>
            <a:r>
              <a:rPr lang="pt-BR" sz="2300" b="0" dirty="0" smtClean="0">
                <a:solidFill>
                  <a:schemeClr val="tx1"/>
                </a:solidFill>
              </a:rPr>
              <a:t> </a:t>
            </a:r>
            <a:r>
              <a:rPr lang="pt-BR" sz="2300" b="0" dirty="0">
                <a:solidFill>
                  <a:schemeClr val="tx1"/>
                </a:solidFill>
              </a:rPr>
              <a:t>- Rio Branco, AC </a:t>
            </a:r>
            <a:r>
              <a:rPr lang="pt-BR" sz="2300" b="0" dirty="0" smtClean="0">
                <a:solidFill>
                  <a:schemeClr val="tx1"/>
                </a:solidFill>
              </a:rPr>
              <a:t> </a:t>
            </a:r>
            <a:r>
              <a:rPr lang="pt-BR" sz="2300" b="0" dirty="0">
                <a:solidFill>
                  <a:schemeClr val="tx1"/>
                </a:solidFill>
              </a:rPr>
              <a:t>rcforneck@gmail.com</a:t>
            </a:r>
          </a:p>
          <a:p>
            <a:pPr algn="l"/>
            <a:r>
              <a:rPr lang="pt-BR" sz="2300" dirty="0">
                <a:solidFill>
                  <a:schemeClr val="tx1"/>
                </a:solidFill>
              </a:rPr>
              <a:t>Secretário </a:t>
            </a:r>
            <a:r>
              <a:rPr lang="pt-BR" sz="2300" dirty="0" smtClean="0">
                <a:solidFill>
                  <a:schemeClr val="tx1"/>
                </a:solidFill>
              </a:rPr>
              <a:t>Relações </a:t>
            </a:r>
            <a:r>
              <a:rPr lang="pt-BR" sz="2300" dirty="0">
                <a:solidFill>
                  <a:schemeClr val="tx1"/>
                </a:solidFill>
              </a:rPr>
              <a:t>Institucionais: </a:t>
            </a:r>
            <a:r>
              <a:rPr lang="pt-BR" sz="2300" b="0" dirty="0">
                <a:solidFill>
                  <a:schemeClr val="tx1"/>
                </a:solidFill>
              </a:rPr>
              <a:t>Roque </a:t>
            </a:r>
            <a:r>
              <a:rPr lang="pt-BR" sz="2300" b="0" dirty="0" err="1">
                <a:solidFill>
                  <a:schemeClr val="tx1"/>
                </a:solidFill>
              </a:rPr>
              <a:t>Jacoby</a:t>
            </a:r>
            <a:r>
              <a:rPr lang="pt-BR" sz="2300" b="0" dirty="0">
                <a:solidFill>
                  <a:schemeClr val="tx1"/>
                </a:solidFill>
              </a:rPr>
              <a:t> - Porto Alegre, RS </a:t>
            </a:r>
            <a:r>
              <a:rPr lang="pt-BR" sz="2300" b="0" dirty="0" smtClean="0">
                <a:solidFill>
                  <a:schemeClr val="tx1"/>
                </a:solidFill>
              </a:rPr>
              <a:t>roque.jacoby@smc.prefpoa.com.br</a:t>
            </a:r>
            <a:endParaRPr lang="pt-BR" sz="2300" b="0" dirty="0">
              <a:solidFill>
                <a:schemeClr val="tx1"/>
              </a:solidFill>
            </a:endParaRPr>
          </a:p>
          <a:p>
            <a:pPr algn="l"/>
            <a:endParaRPr lang="pt-BR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mtClean="0"/>
              <a:t>Privado</a:t>
            </a:r>
            <a:endParaRPr lang="en-GB" altLang="pt-BR" sz="1900" b="0" smtClean="0">
              <a:solidFill>
                <a:srgbClr val="800000"/>
              </a:solidFill>
            </a:endParaRPr>
          </a:p>
        </p:txBody>
      </p:sp>
      <p:sp>
        <p:nvSpPr>
          <p:cNvPr id="1309699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>
            <a:spAutoFit/>
          </a:bodyPr>
          <a:lstStyle/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8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&gt;&gt;&gt;&gt;&gt;&gt;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Centro de escolha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9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Cliente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8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&lt;&lt;&lt;&lt;&lt;&lt;</a:t>
            </a:r>
          </a:p>
        </p:txBody>
      </p:sp>
      <p:sp>
        <p:nvSpPr>
          <p:cNvPr id="921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9DF678-1826-4394-80BF-FCD9B0BB2369}" type="slidenum">
              <a:rPr lang="pt-BR" altLang="en-US"/>
              <a:pPr eaLnBrk="1" hangingPunct="1"/>
              <a:t>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91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4000" smtClean="0"/>
              <a:t>Público</a:t>
            </a:r>
            <a:endParaRPr lang="en-GB" altLang="pt-BR" sz="4000" b="0" smtClean="0">
              <a:solidFill>
                <a:srgbClr val="80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47428"/>
          </a:xfrm>
        </p:spPr>
        <p:txBody>
          <a:bodyPr lIns="90000" tIns="46800" rIns="90000" bIns="46800">
            <a:spAutoFit/>
          </a:bodyPr>
          <a:lstStyle/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3600" b="1" dirty="0" err="1" smtClean="0"/>
              <a:t>Operadores</a:t>
            </a:r>
            <a:r>
              <a:rPr lang="en-GB" altLang="pt-BR" sz="3600" dirty="0" smtClean="0"/>
              <a:t>: </a:t>
            </a:r>
            <a:r>
              <a:rPr lang="en-GB" altLang="pt-BR" sz="3600" dirty="0" err="1" smtClean="0"/>
              <a:t>Administração</a:t>
            </a:r>
            <a:r>
              <a:rPr lang="en-GB" altLang="pt-BR" sz="3600" dirty="0" smtClean="0"/>
              <a:t> </a:t>
            </a:r>
            <a:r>
              <a:rPr lang="en-GB" altLang="pt-BR" sz="3600" dirty="0" err="1" smtClean="0"/>
              <a:t>direta</a:t>
            </a:r>
            <a:r>
              <a:rPr lang="en-GB" altLang="pt-BR" sz="3600" dirty="0" smtClean="0"/>
              <a:t> e </a:t>
            </a:r>
            <a:r>
              <a:rPr lang="en-GB" altLang="pt-BR" sz="3600" dirty="0" err="1" smtClean="0"/>
              <a:t>indireta</a:t>
            </a:r>
            <a:r>
              <a:rPr lang="en-GB" altLang="pt-BR" sz="3600" dirty="0" smtClean="0"/>
              <a:t>;</a:t>
            </a:r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3600" b="1" dirty="0" err="1" smtClean="0"/>
              <a:t>Objetivo</a:t>
            </a:r>
            <a:r>
              <a:rPr lang="en-GB" altLang="pt-BR" sz="3600" dirty="0" smtClean="0"/>
              <a:t>: </a:t>
            </a:r>
            <a:r>
              <a:rPr lang="en-GB" altLang="pt-BR" sz="3600" dirty="0" err="1" smtClean="0"/>
              <a:t>Contemplar</a:t>
            </a:r>
            <a:r>
              <a:rPr lang="en-GB" altLang="pt-BR" sz="3600" dirty="0" smtClean="0"/>
              <a:t> o </a:t>
            </a:r>
            <a:r>
              <a:rPr lang="en-GB" altLang="pt-BR" sz="3600" dirty="0" err="1" smtClean="0"/>
              <a:t>interesse</a:t>
            </a:r>
            <a:r>
              <a:rPr lang="en-GB" altLang="pt-BR" sz="3600" dirty="0" smtClean="0"/>
              <a:t> </a:t>
            </a:r>
            <a:r>
              <a:rPr lang="en-GB" altLang="pt-BR" sz="3600" dirty="0" err="1" smtClean="0"/>
              <a:t>público</a:t>
            </a:r>
            <a:r>
              <a:rPr lang="pt-BR" altLang="pt-BR" sz="3600" dirty="0" smtClean="0"/>
              <a:t>;</a:t>
            </a:r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3600" b="1" dirty="0" smtClean="0"/>
              <a:t>O que se leva em conta</a:t>
            </a:r>
            <a:r>
              <a:rPr lang="pt-BR" altLang="pt-BR" sz="3600" dirty="0" smtClean="0"/>
              <a:t>: Bem estar da sociedade como um todo;</a:t>
            </a:r>
            <a:endParaRPr lang="en-GB" altLang="pt-BR" sz="3600" dirty="0" smtClean="0"/>
          </a:p>
        </p:txBody>
      </p:sp>
      <p:sp>
        <p:nvSpPr>
          <p:cNvPr id="1024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8CE5B8-2EC6-4A41-B5EC-153A46F71D67}" type="slidenum">
              <a:rPr lang="pt-BR" altLang="en-US"/>
              <a:pPr eaLnBrk="1" hangingPunct="1"/>
              <a:t>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223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pt-BR" dirty="0" err="1">
                <a:latin typeface="Verdana" panose="020B0604030504040204" pitchFamily="34" charset="0"/>
              </a:rPr>
              <a:t>Conceituação</a:t>
            </a:r>
            <a:r>
              <a:rPr lang="en-GB" altLang="pt-BR" dirty="0">
                <a:latin typeface="Verdana" panose="020B0604030504040204" pitchFamily="34" charset="0"/>
              </a:rPr>
              <a:t> de </a:t>
            </a:r>
            <a:r>
              <a:rPr lang="en-GB" altLang="pt-BR" dirty="0" err="1">
                <a:latin typeface="Verdana" panose="020B0604030504040204" pitchFamily="34" charset="0"/>
              </a:rPr>
              <a:t>bem</a:t>
            </a:r>
            <a:r>
              <a:rPr lang="en-GB" altLang="pt-BR" dirty="0">
                <a:latin typeface="Verdana" panose="020B0604030504040204" pitchFamily="34" charset="0"/>
              </a:rPr>
              <a:t> </a:t>
            </a:r>
            <a:r>
              <a:rPr lang="en-GB" altLang="pt-BR" dirty="0" err="1" smtClean="0">
                <a:latin typeface="Verdana" panose="020B0604030504040204" pitchFamily="34" charset="0"/>
              </a:rPr>
              <a:t>público</a:t>
            </a:r>
            <a:endParaRPr lang="pt-B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lIns="90000" tIns="46800" rIns="90000" bIns="46800">
            <a:spAutoFit/>
          </a:bodyPr>
          <a:lstStyle/>
          <a:p>
            <a:pPr marL="0" indent="0" defTabSz="449263" eaLnBrk="1" hangingPunct="1">
              <a:lnSpc>
                <a:spcPct val="101000"/>
              </a:lnSpc>
              <a:spcBef>
                <a:spcPts val="550"/>
              </a:spcBef>
              <a:buFont typeface="Wingdings" panose="05000000000000000000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altLang="pt-BR" sz="5400" dirty="0" err="1" smtClean="0"/>
              <a:t>Bem</a:t>
            </a:r>
            <a:r>
              <a:rPr lang="en-GB" altLang="pt-BR" sz="5400" dirty="0" smtClean="0"/>
              <a:t> </a:t>
            </a:r>
            <a:r>
              <a:rPr lang="en-GB" altLang="pt-BR" sz="5400" dirty="0" err="1" smtClean="0"/>
              <a:t>Público</a:t>
            </a:r>
            <a:r>
              <a:rPr lang="en-GB" altLang="pt-BR" sz="5400" dirty="0" smtClean="0"/>
              <a:t> é </a:t>
            </a:r>
            <a:r>
              <a:rPr lang="en-GB" altLang="pt-BR" sz="5400" dirty="0" err="1" smtClean="0"/>
              <a:t>aquele</a:t>
            </a:r>
            <a:r>
              <a:rPr lang="en-GB" altLang="pt-BR" sz="5400" dirty="0" smtClean="0"/>
              <a:t> </a:t>
            </a:r>
            <a:r>
              <a:rPr lang="en-GB" altLang="pt-BR" sz="5400" dirty="0" err="1" smtClean="0"/>
              <a:t>que</a:t>
            </a:r>
            <a:r>
              <a:rPr lang="en-GB" altLang="pt-BR" sz="5400" dirty="0" smtClean="0"/>
              <a:t> … </a:t>
            </a:r>
            <a:r>
              <a:rPr lang="en-GB" altLang="pt-BR" sz="5400" b="1" dirty="0" err="1" smtClean="0"/>
              <a:t>pode</a:t>
            </a:r>
            <a:r>
              <a:rPr lang="en-GB" altLang="pt-BR" sz="5400" b="1" dirty="0" smtClean="0"/>
              <a:t> </a:t>
            </a:r>
            <a:r>
              <a:rPr lang="en-GB" altLang="pt-BR" sz="5400" b="1" dirty="0" err="1" smtClean="0"/>
              <a:t>ser</a:t>
            </a:r>
            <a:r>
              <a:rPr lang="en-GB" altLang="pt-BR" sz="5400" b="1" dirty="0" smtClean="0"/>
              <a:t> </a:t>
            </a:r>
            <a:r>
              <a:rPr lang="en-GB" altLang="pt-BR" sz="5400" b="1" dirty="0" err="1" smtClean="0"/>
              <a:t>utilizado</a:t>
            </a:r>
            <a:r>
              <a:rPr lang="en-GB" altLang="pt-BR" sz="5400" b="1" dirty="0" smtClean="0"/>
              <a:t> </a:t>
            </a:r>
            <a:r>
              <a:rPr lang="en-GB" altLang="pt-BR" sz="5400" b="1" dirty="0" err="1" smtClean="0"/>
              <a:t>por</a:t>
            </a:r>
            <a:r>
              <a:rPr lang="en-GB" altLang="pt-BR" sz="5400" b="1" dirty="0" smtClean="0"/>
              <a:t> </a:t>
            </a:r>
            <a:r>
              <a:rPr lang="en-GB" altLang="pt-BR" sz="5400" b="1" dirty="0" err="1" smtClean="0"/>
              <a:t>todos</a:t>
            </a:r>
            <a:r>
              <a:rPr lang="en-GB" altLang="pt-BR" sz="5400" b="1" dirty="0" smtClean="0"/>
              <a:t> </a:t>
            </a:r>
            <a:r>
              <a:rPr lang="en-GB" altLang="pt-BR" sz="5400" b="1" dirty="0" err="1" smtClean="0"/>
              <a:t>em</a:t>
            </a:r>
            <a:r>
              <a:rPr lang="en-GB" altLang="pt-BR" sz="5400" b="1" dirty="0" smtClean="0"/>
              <a:t> </a:t>
            </a:r>
            <a:r>
              <a:rPr lang="en-GB" altLang="pt-BR" sz="5400" b="1" dirty="0" err="1" smtClean="0">
                <a:solidFill>
                  <a:srgbClr val="990033"/>
                </a:solidFill>
              </a:rPr>
              <a:t>igualdade</a:t>
            </a:r>
            <a:r>
              <a:rPr lang="en-GB" altLang="pt-BR" sz="5400" b="1" dirty="0" smtClean="0">
                <a:solidFill>
                  <a:srgbClr val="990033"/>
                </a:solidFill>
              </a:rPr>
              <a:t> de </a:t>
            </a:r>
            <a:r>
              <a:rPr lang="en-GB" altLang="pt-BR" sz="5400" b="1" dirty="0" err="1" smtClean="0">
                <a:solidFill>
                  <a:srgbClr val="990033"/>
                </a:solidFill>
              </a:rPr>
              <a:t>condições</a:t>
            </a:r>
            <a:r>
              <a:rPr lang="en-GB" altLang="pt-BR" sz="5400" dirty="0" smtClean="0"/>
              <a:t>…</a:t>
            </a:r>
          </a:p>
        </p:txBody>
      </p:sp>
      <p:sp>
        <p:nvSpPr>
          <p:cNvPr id="1126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CB6ADE-8B7D-4F6C-9D23-DD41FFB0121D}" type="slidenum">
              <a:rPr lang="pt-BR" altLang="en-US"/>
              <a:pPr eaLnBrk="1" hangingPunct="1"/>
              <a:t>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489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4800" b="1" dirty="0" err="1" smtClean="0"/>
              <a:t>Público</a:t>
            </a:r>
            <a:endParaRPr lang="en-GB" altLang="pt-BR" sz="4800" b="1" dirty="0" smtClean="0">
              <a:solidFill>
                <a:srgbClr val="800000"/>
              </a:solidFill>
            </a:endParaRPr>
          </a:p>
        </p:txBody>
      </p:sp>
      <p:sp>
        <p:nvSpPr>
          <p:cNvPr id="1309699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>
            <a:spAutoFit/>
          </a:bodyPr>
          <a:lstStyle/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7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&gt;&gt;&gt;&gt;&gt;&gt;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Centro de escolha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8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Público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todo cidadão</a:t>
            </a: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 algn="ctr" defTabSz="449263" eaLnBrk="1" hangingPunct="1">
              <a:lnSpc>
                <a:spcPct val="91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7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&lt;&lt;&lt;&lt;&lt;&lt;</a:t>
            </a:r>
          </a:p>
        </p:txBody>
      </p:sp>
      <p:sp>
        <p:nvSpPr>
          <p:cNvPr id="1433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EA5C31-9B20-47C5-BBDB-15A74FEA31D4}" type="slidenum">
              <a:rPr lang="pt-BR" altLang="en-US"/>
              <a:pPr eaLnBrk="1" hangingPunct="1"/>
              <a:t>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332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4000" b="1" dirty="0" err="1" smtClean="0"/>
              <a:t>Fomento</a:t>
            </a:r>
            <a:endParaRPr lang="en-GB" altLang="pt-BR" sz="4000" b="1" dirty="0" smtClean="0">
              <a:solidFill>
                <a:srgbClr val="800000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88006"/>
          </a:xfrm>
        </p:spPr>
        <p:txBody>
          <a:bodyPr lIns="90000" tIns="46800" rIns="90000" bIns="46800">
            <a:spAutoFit/>
          </a:bodyPr>
          <a:lstStyle/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3600" b="1" dirty="0" err="1" smtClean="0"/>
              <a:t>Operadores</a:t>
            </a:r>
            <a:r>
              <a:rPr lang="en-GB" altLang="pt-BR" sz="3600" dirty="0" smtClean="0"/>
              <a:t>: </a:t>
            </a:r>
            <a:r>
              <a:rPr lang="en-GB" altLang="pt-BR" sz="3600" dirty="0" err="1" smtClean="0"/>
              <a:t>Institutos</a:t>
            </a:r>
            <a:r>
              <a:rPr lang="en-GB" altLang="pt-BR" sz="3600" dirty="0" smtClean="0"/>
              <a:t>, </a:t>
            </a:r>
            <a:r>
              <a:rPr lang="en-GB" altLang="pt-BR" sz="3600" dirty="0" err="1" smtClean="0"/>
              <a:t>Fundações</a:t>
            </a:r>
            <a:r>
              <a:rPr lang="en-GB" altLang="pt-BR" sz="3600" dirty="0" smtClean="0"/>
              <a:t> </a:t>
            </a:r>
            <a:r>
              <a:rPr lang="en-GB" altLang="pt-BR" sz="3600" dirty="0" err="1" smtClean="0"/>
              <a:t>nacionais</a:t>
            </a:r>
            <a:r>
              <a:rPr lang="en-GB" altLang="pt-BR" sz="3600" dirty="0" smtClean="0"/>
              <a:t> e </a:t>
            </a:r>
            <a:r>
              <a:rPr lang="en-GB" altLang="pt-BR" sz="3600" dirty="0" err="1" smtClean="0"/>
              <a:t>internacionais</a:t>
            </a:r>
            <a:r>
              <a:rPr lang="en-GB" altLang="pt-BR" sz="3600" dirty="0" smtClean="0"/>
              <a:t>;</a:t>
            </a:r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pt-BR" sz="3600" dirty="0" smtClean="0"/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3600" b="1" dirty="0" err="1" smtClean="0"/>
              <a:t>Objetivo</a:t>
            </a:r>
            <a:r>
              <a:rPr lang="en-GB" altLang="pt-BR" sz="3600" dirty="0" smtClean="0"/>
              <a:t>: </a:t>
            </a:r>
            <a:r>
              <a:rPr lang="en-GB" altLang="pt-BR" sz="3600" dirty="0" err="1" smtClean="0"/>
              <a:t>Desenvolvimento</a:t>
            </a:r>
            <a:r>
              <a:rPr lang="en-GB" altLang="pt-BR" sz="3600" dirty="0" smtClean="0"/>
              <a:t> social e </a:t>
            </a:r>
            <a:r>
              <a:rPr lang="en-GB" altLang="pt-BR" sz="3600" dirty="0" err="1" smtClean="0"/>
              <a:t>qualificação</a:t>
            </a:r>
            <a:r>
              <a:rPr lang="en-GB" altLang="pt-BR" sz="3600" dirty="0" smtClean="0"/>
              <a:t> de </a:t>
            </a:r>
            <a:r>
              <a:rPr lang="en-GB" altLang="pt-BR" sz="3600" dirty="0" err="1" smtClean="0"/>
              <a:t>comunidades</a:t>
            </a:r>
            <a:r>
              <a:rPr lang="pt-BR" altLang="pt-BR" sz="3600" dirty="0" smtClean="0"/>
              <a:t>;</a:t>
            </a:r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altLang="pt-BR" sz="3600" dirty="0" smtClean="0"/>
          </a:p>
          <a:p>
            <a:pPr marL="339725" indent="-339725" defTabSz="449263" eaLnBrk="1" hangingPunct="1">
              <a:lnSpc>
                <a:spcPct val="91000"/>
              </a:lnSpc>
              <a:spcBef>
                <a:spcPts val="5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3600" b="1" dirty="0" smtClean="0"/>
              <a:t>O que se leva em conta</a:t>
            </a:r>
            <a:r>
              <a:rPr lang="pt-BR" altLang="pt-BR" sz="3600" dirty="0" smtClean="0"/>
              <a:t>: interlocução, intercâmbio e abertura a novas perspectivas gerenciais;</a:t>
            </a:r>
            <a:endParaRPr lang="en-GB" altLang="pt-BR" sz="3600" dirty="0" smtClean="0"/>
          </a:p>
        </p:txBody>
      </p:sp>
      <p:sp>
        <p:nvSpPr>
          <p:cNvPr id="1536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384097-EB42-4E9F-B9FF-B18B11854DC0}" type="slidenum">
              <a:rPr lang="pt-BR" altLang="en-US"/>
              <a:pPr eaLnBrk="1" hangingPunct="1"/>
              <a:t>9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876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1220</Words>
  <Application>Microsoft Office PowerPoint</Application>
  <PresentationFormat>Apresentação na tela (4:3)</PresentationFormat>
  <Paragraphs>242</Paragraphs>
  <Slides>42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MS PGothic</vt:lpstr>
      <vt:lpstr>Arial</vt:lpstr>
      <vt:lpstr>Calibri</vt:lpstr>
      <vt:lpstr>Times New Roman</vt:lpstr>
      <vt:lpstr>Verdana</vt:lpstr>
      <vt:lpstr>Wingdings</vt:lpstr>
      <vt:lpstr>Office Theme</vt:lpstr>
      <vt:lpstr>Financiamento da Cultura</vt:lpstr>
      <vt:lpstr>Qual nosso enfoque?</vt:lpstr>
      <vt:lpstr>Apresentação do PowerPoint</vt:lpstr>
      <vt:lpstr>Privado</vt:lpstr>
      <vt:lpstr>Privado</vt:lpstr>
      <vt:lpstr>Público</vt:lpstr>
      <vt:lpstr>Conceituação de bem público</vt:lpstr>
      <vt:lpstr>Público</vt:lpstr>
      <vt:lpstr>Fomento</vt:lpstr>
      <vt:lpstr>Fomento</vt:lpstr>
      <vt:lpstr>Fraçoise Benhamou:</vt:lpstr>
      <vt:lpstr>Apresentação do PowerPoint</vt:lpstr>
      <vt:lpstr>Modelos</vt:lpstr>
      <vt:lpstr>Diferença principal</vt:lpstr>
      <vt:lpstr>Modelos</vt:lpstr>
      <vt:lpstr>Apresentação do PowerPoint</vt:lpstr>
      <vt:lpstr>Apresentação do PowerPoint</vt:lpstr>
      <vt:lpstr>Apresentação do PowerPoint</vt:lpstr>
      <vt:lpstr>Nos dois casos:</vt:lpstr>
      <vt:lpstr>E, Principalmente</vt:lpstr>
      <vt:lpstr>Apresentação do PowerPoint</vt:lpstr>
      <vt:lpstr>Recursos públicos Mecanismos básicos</vt:lpstr>
      <vt:lpstr>Recursos públicos Mecanismos básicos</vt:lpstr>
      <vt:lpstr>Mecanismos por esfera de governo</vt:lpstr>
      <vt:lpstr>Comparativo Real x Recomendação ONU x PEC 421/2014</vt:lpstr>
      <vt:lpstr>Particularidades PEC 421/2014</vt:lpstr>
      <vt:lpstr>Particularidades PEC 421/2014</vt:lpstr>
      <vt:lpstr>Lei Rouanet Relação Apresentados x Aprovados x Captados</vt:lpstr>
      <vt:lpstr>Concentração LFIC</vt:lpstr>
      <vt:lpstr>Concentração nas estatais LFIC</vt:lpstr>
      <vt:lpstr>Questões cruciais</vt:lpstr>
      <vt:lpstr>Apresentação do PowerPoint</vt:lpstr>
      <vt:lpstr>BH Panorama apontado em 2012</vt:lpstr>
      <vt:lpstr>Análises LMIC BH</vt:lpstr>
      <vt:lpstr>Análises LMIC BH</vt:lpstr>
      <vt:lpstr>Análises LMIC BH</vt:lpstr>
      <vt:lpstr>Soluções encontradas</vt:lpstr>
      <vt:lpstr>Mestres de cultura popular</vt:lpstr>
      <vt:lpstr>DESCONTORNO CULTURAL</vt:lpstr>
      <vt:lpstr>Descentra Cultura</vt:lpstr>
      <vt:lpstr>Adote um bem cultural</vt:lpstr>
      <vt:lpstr>Apresentação do PowerPoint</vt:lpstr>
    </vt:vector>
  </TitlesOfParts>
  <Company>FMC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Ascom FMC</dc:creator>
  <cp:lastModifiedBy>José de Olivera Junior</cp:lastModifiedBy>
  <cp:revision>89</cp:revision>
  <dcterms:created xsi:type="dcterms:W3CDTF">2014-12-04T17:47:04Z</dcterms:created>
  <dcterms:modified xsi:type="dcterms:W3CDTF">2015-06-23T03:34:34Z</dcterms:modified>
</cp:coreProperties>
</file>