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1" r:id="rId4"/>
    <p:sldId id="262" r:id="rId5"/>
    <p:sldId id="263" r:id="rId6"/>
    <p:sldId id="266" r:id="rId7"/>
    <p:sldId id="264" r:id="rId8"/>
    <p:sldId id="269" r:id="rId9"/>
    <p:sldId id="265" r:id="rId10"/>
    <p:sldId id="267" r:id="rId11"/>
    <p:sldId id="268" r:id="rId12"/>
    <p:sldId id="270" r:id="rId13"/>
    <p:sldId id="259" r:id="rId14"/>
    <p:sldId id="260" r:id="rId15"/>
    <p:sldId id="272" r:id="rId16"/>
    <p:sldId id="271" r:id="rId17"/>
    <p:sldId id="273" r:id="rId18"/>
    <p:sldId id="275" r:id="rId19"/>
    <p:sldId id="274" r:id="rId20"/>
    <p:sldId id="278" r:id="rId21"/>
    <p:sldId id="277" r:id="rId22"/>
    <p:sldId id="276" r:id="rId23"/>
    <p:sldId id="279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5DA2773A-6CD7-4E39-AF04-D3C8BC7EF0BE}">
          <p14:sldIdLst>
            <p14:sldId id="258"/>
            <p14:sldId id="256"/>
            <p14:sldId id="261"/>
            <p14:sldId id="262"/>
            <p14:sldId id="263"/>
            <p14:sldId id="266"/>
            <p14:sldId id="264"/>
            <p14:sldId id="269"/>
            <p14:sldId id="265"/>
            <p14:sldId id="267"/>
            <p14:sldId id="268"/>
            <p14:sldId id="270"/>
            <p14:sldId id="259"/>
            <p14:sldId id="260"/>
            <p14:sldId id="272"/>
            <p14:sldId id="271"/>
            <p14:sldId id="273"/>
            <p14:sldId id="275"/>
            <p14:sldId id="274"/>
            <p14:sldId id="278"/>
            <p14:sldId id="277"/>
            <p14:sldId id="276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419A-DC7C-463C-92F0-9B0C2DCD2F81}" type="datetimeFigureOut">
              <a:rPr lang="pt-BR" smtClean="0"/>
              <a:t>23/06/2015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EFF1-8142-495C-A56B-A48EEF5C31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09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419A-DC7C-463C-92F0-9B0C2DCD2F81}" type="datetimeFigureOut">
              <a:rPr lang="pt-BR" smtClean="0"/>
              <a:t>23/06/2015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EFF1-8142-495C-A56B-A48EEF5C31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85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419A-DC7C-463C-92F0-9B0C2DCD2F81}" type="datetimeFigureOut">
              <a:rPr lang="pt-BR" smtClean="0"/>
              <a:t>23/06/2015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EFF1-8142-495C-A56B-A48EEF5C31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55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419A-DC7C-463C-92F0-9B0C2DCD2F81}" type="datetimeFigureOut">
              <a:rPr lang="pt-BR" smtClean="0"/>
              <a:t>23/06/2015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EFF1-8142-495C-A56B-A48EEF5C31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80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419A-DC7C-463C-92F0-9B0C2DCD2F81}" type="datetimeFigureOut">
              <a:rPr lang="pt-BR" smtClean="0"/>
              <a:t>23/06/2015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EFF1-8142-495C-A56B-A48EEF5C31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376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419A-DC7C-463C-92F0-9B0C2DCD2F81}" type="datetimeFigureOut">
              <a:rPr lang="pt-BR" smtClean="0"/>
              <a:t>23/06/2015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EFF1-8142-495C-A56B-A48EEF5C31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88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419A-DC7C-463C-92F0-9B0C2DCD2F81}" type="datetimeFigureOut">
              <a:rPr lang="pt-BR" smtClean="0"/>
              <a:t>23/06/2015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EFF1-8142-495C-A56B-A48EEF5C31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876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419A-DC7C-463C-92F0-9B0C2DCD2F81}" type="datetimeFigureOut">
              <a:rPr lang="pt-BR" smtClean="0"/>
              <a:t>23/06/2015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EFF1-8142-495C-A56B-A48EEF5C31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7518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419A-DC7C-463C-92F0-9B0C2DCD2F81}" type="datetimeFigureOut">
              <a:rPr lang="pt-BR" smtClean="0"/>
              <a:t>23/06/2015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EFF1-8142-495C-A56B-A48EEF5C31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120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419A-DC7C-463C-92F0-9B0C2DCD2F81}" type="datetimeFigureOut">
              <a:rPr lang="pt-BR" smtClean="0"/>
              <a:t>23/06/2015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EFF1-8142-495C-A56B-A48EEF5C31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06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419A-DC7C-463C-92F0-9B0C2DCD2F81}" type="datetimeFigureOut">
              <a:rPr lang="pt-BR" smtClean="0"/>
              <a:t>23/06/2015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7EFF1-8142-495C-A56B-A48EEF5C31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400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D419A-DC7C-463C-92F0-9B0C2DCD2F81}" type="datetimeFigureOut">
              <a:rPr lang="pt-BR" smtClean="0"/>
              <a:t>23/06/2015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7EFF1-8142-495C-A56B-A48EEF5C31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951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2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3.doc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pt-BR" sz="2800" dirty="0" smtClean="0"/>
              <a:t>Conceito de orçamento cultural</a:t>
            </a:r>
          </a:p>
          <a:p>
            <a:pPr lvl="1"/>
            <a:r>
              <a:rPr lang="pt-BR" sz="2400" dirty="0" smtClean="0"/>
              <a:t>Institucional e área</a:t>
            </a:r>
          </a:p>
          <a:p>
            <a:r>
              <a:rPr lang="pt-BR" sz="2800" dirty="0" smtClean="0"/>
              <a:t>Estrutura do orçamento federal</a:t>
            </a:r>
          </a:p>
          <a:p>
            <a:pPr lvl="1"/>
            <a:r>
              <a:rPr lang="pt-BR" sz="2400" dirty="0" smtClean="0"/>
              <a:t>Sistema Federal </a:t>
            </a:r>
          </a:p>
          <a:p>
            <a:pPr lvl="1"/>
            <a:r>
              <a:rPr lang="pt-BR" sz="2400" dirty="0" smtClean="0"/>
              <a:t>Fundo Nacional de Cultura (FNC) no Sistema Nacional de Cultura (SNC)</a:t>
            </a:r>
          </a:p>
          <a:p>
            <a:pPr lvl="1"/>
            <a:r>
              <a:rPr lang="pt-BR" sz="2400" dirty="0" smtClean="0"/>
              <a:t>Orçamentos dos níveis descentralizados de governo</a:t>
            </a:r>
          </a:p>
          <a:p>
            <a:r>
              <a:rPr lang="pt-BR" sz="2800" dirty="0" smtClean="0"/>
              <a:t>Gasto tributário indireto</a:t>
            </a:r>
          </a:p>
          <a:p>
            <a:r>
              <a:rPr lang="pt-BR" sz="2800" dirty="0" smtClean="0"/>
              <a:t>Fontes alternativas e “protegidas”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1199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1"/>
            <a:ext cx="7416824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875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835292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9690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7272808" cy="3615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9041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3"/>
            <a:ext cx="7632848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3819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632848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1083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7344816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7289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7272808" cy="4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5242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488832" cy="4156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7585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6912768" cy="525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4339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1638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7272808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9207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457200" y="1124745"/>
            <a:ext cx="4040188" cy="648072"/>
          </a:xfrm>
        </p:spPr>
        <p:txBody>
          <a:bodyPr>
            <a:normAutofit/>
          </a:bodyPr>
          <a:lstStyle/>
          <a:p>
            <a:r>
              <a:rPr lang="pt-BR" dirty="0" smtClean="0"/>
              <a:t>Orçamento Federal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281339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Sistema Federal de Cultura </a:t>
            </a:r>
            <a:r>
              <a:rPr lang="pt-BR" sz="1800" dirty="0" smtClean="0"/>
              <a:t>(Ministério da Cultura – orçamento  - critério institucional)</a:t>
            </a:r>
          </a:p>
          <a:p>
            <a:pPr lvl="1"/>
            <a:r>
              <a:rPr lang="pt-BR" dirty="0" smtClean="0"/>
              <a:t>MinC</a:t>
            </a:r>
          </a:p>
          <a:p>
            <a:pPr lvl="1"/>
            <a:r>
              <a:rPr lang="pt-BR" dirty="0" smtClean="0"/>
              <a:t>IBRAM</a:t>
            </a:r>
          </a:p>
          <a:p>
            <a:pPr lvl="1"/>
            <a:r>
              <a:rPr lang="pt-BR" dirty="0" smtClean="0"/>
              <a:t>IPHAN</a:t>
            </a:r>
          </a:p>
          <a:p>
            <a:pPr lvl="1"/>
            <a:r>
              <a:rPr lang="pt-BR" dirty="0" smtClean="0"/>
              <a:t>Palmares</a:t>
            </a:r>
          </a:p>
          <a:p>
            <a:pPr lvl="1"/>
            <a:r>
              <a:rPr lang="pt-BR" dirty="0" smtClean="0"/>
              <a:t>Biblioteca Nacional</a:t>
            </a:r>
          </a:p>
          <a:p>
            <a:pPr lvl="1"/>
            <a:r>
              <a:rPr lang="pt-BR" dirty="0" smtClean="0"/>
              <a:t>Casa de Rui</a:t>
            </a:r>
          </a:p>
          <a:p>
            <a:pPr lvl="1"/>
            <a:r>
              <a:rPr lang="pt-BR" dirty="0" smtClean="0"/>
              <a:t>FUNARTE</a:t>
            </a:r>
          </a:p>
          <a:p>
            <a:pPr lvl="1"/>
            <a:r>
              <a:rPr lang="pt-BR" dirty="0" smtClean="0"/>
              <a:t>ANCINE</a:t>
            </a:r>
          </a:p>
          <a:p>
            <a:pPr lvl="1"/>
            <a:r>
              <a:rPr lang="pt-BR" dirty="0" smtClean="0"/>
              <a:t>FNC</a:t>
            </a:r>
          </a:p>
          <a:p>
            <a:pPr lvl="3"/>
            <a:r>
              <a:rPr lang="pt-BR" dirty="0" smtClean="0"/>
              <a:t>FSA</a:t>
            </a:r>
          </a:p>
          <a:p>
            <a:r>
              <a:rPr lang="pt-BR" sz="2000" dirty="0" smtClean="0"/>
              <a:t>Outros Ministérios e órgãos (critério área </a:t>
            </a:r>
          </a:p>
          <a:p>
            <a:pPr lvl="1"/>
            <a:r>
              <a:rPr lang="pt-BR" sz="1600" dirty="0" smtClean="0"/>
              <a:t>FUNAI, MEC, SEPPIR, etc.; </a:t>
            </a:r>
          </a:p>
          <a:p>
            <a:pPr lvl="1"/>
            <a:r>
              <a:rPr lang="pt-BR" sz="1600" dirty="0" smtClean="0"/>
              <a:t>Livro, biblioteca, museus, centros culturais, arquivos etc.</a:t>
            </a:r>
          </a:p>
          <a:p>
            <a:pPr marL="1828800" lvl="4" indent="0">
              <a:buNone/>
            </a:pP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3"/>
          </p:nvPr>
        </p:nvSpPr>
        <p:spPr>
          <a:xfrm>
            <a:off x="4645025" y="1124745"/>
            <a:ext cx="4041775" cy="576064"/>
          </a:xfrm>
        </p:spPr>
        <p:txBody>
          <a:bodyPr/>
          <a:lstStyle/>
          <a:p>
            <a:r>
              <a:rPr lang="pt-BR" dirty="0" smtClean="0"/>
              <a:t>Incentivos fiscais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pt-BR" sz="2400" dirty="0"/>
              <a:t>Gastos </a:t>
            </a:r>
            <a:r>
              <a:rPr lang="pt-BR" sz="2400" dirty="0" smtClean="0"/>
              <a:t>tributários Indiretos </a:t>
            </a:r>
            <a:endParaRPr lang="pt-BR" sz="2400" dirty="0"/>
          </a:p>
          <a:p>
            <a:r>
              <a:rPr lang="pt-BR" dirty="0" smtClean="0"/>
              <a:t>Recursos das empresas</a:t>
            </a:r>
          </a:p>
          <a:p>
            <a:pPr marL="45720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865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7704856" cy="3508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5166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63284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4408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49694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5555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pt-BR" dirty="0" smtClean="0"/>
              <a:t>Fundos Protegidos</a:t>
            </a:r>
          </a:p>
          <a:p>
            <a:r>
              <a:rPr lang="pt-BR" smtClean="0"/>
              <a:t>Doações dedutíveis de </a:t>
            </a:r>
            <a:r>
              <a:rPr lang="pt-BR" dirty="0" smtClean="0"/>
              <a:t>empresas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3762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734481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7239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7632848" cy="4668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145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0102"/>
            <a:ext cx="7344816" cy="399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459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endParaRPr lang="pt-BR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930262"/>
              </p:ext>
            </p:extLst>
          </p:nvPr>
        </p:nvGraphicFramePr>
        <p:xfrm>
          <a:off x="827584" y="1628801"/>
          <a:ext cx="7128792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Documento" r:id="rId4" imgW="5419484" imgH="2556092" progId="Word.Document.12">
                  <p:embed/>
                </p:oleObj>
              </mc:Choice>
              <mc:Fallback>
                <p:oleObj name="Documento" r:id="rId4" imgW="5419484" imgH="255609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1628801"/>
                        <a:ext cx="7128792" cy="3888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0936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endParaRPr lang="pt-BR" dirty="0"/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345752"/>
              </p:ext>
            </p:extLst>
          </p:nvPr>
        </p:nvGraphicFramePr>
        <p:xfrm>
          <a:off x="755576" y="1785938"/>
          <a:ext cx="7272808" cy="3875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Documento" r:id="rId4" imgW="5419484" imgH="3284758" progId="Word.Document.12">
                  <p:embed/>
                </p:oleObj>
              </mc:Choice>
              <mc:Fallback>
                <p:oleObj name="Documento" r:id="rId4" imgW="5419484" imgH="328475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5576" y="1785938"/>
                        <a:ext cx="7272808" cy="3875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017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145613"/>
              </p:ext>
            </p:extLst>
          </p:nvPr>
        </p:nvGraphicFramePr>
        <p:xfrm>
          <a:off x="827584" y="2132856"/>
          <a:ext cx="7272807" cy="4104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Documento" r:id="rId4" imgW="5400403" imgH="4014864" progId="Word.Document.12">
                  <p:embed/>
                </p:oleObj>
              </mc:Choice>
              <mc:Fallback>
                <p:oleObj name="Documento" r:id="rId4" imgW="5400403" imgH="401486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2132856"/>
                        <a:ext cx="7272807" cy="41044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6830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Financiamento Federal</a:t>
            </a:r>
            <a:endParaRPr lang="pt-B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7632848" cy="420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0940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159</Words>
  <Application>Microsoft Office PowerPoint</Application>
  <PresentationFormat>Apresentação na tela (4:3)</PresentationFormat>
  <Paragraphs>51</Paragraphs>
  <Slides>23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5" baseType="lpstr">
      <vt:lpstr>Tema do Office</vt:lpstr>
      <vt:lpstr>Documento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  <vt:lpstr>Financiamento Federal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Financiamento cultural União</dc:title>
  <dc:creator>Frederico</dc:creator>
  <cp:lastModifiedBy>Marcelo Leite Cabral de Melo</cp:lastModifiedBy>
  <cp:revision>11</cp:revision>
  <dcterms:created xsi:type="dcterms:W3CDTF">2015-06-20T11:33:34Z</dcterms:created>
  <dcterms:modified xsi:type="dcterms:W3CDTF">2015-06-23T17:50:58Z</dcterms:modified>
</cp:coreProperties>
</file>