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56" r:id="rId3"/>
    <p:sldId id="258" r:id="rId4"/>
    <p:sldId id="281" r:id="rId5"/>
    <p:sldId id="278" r:id="rId6"/>
    <p:sldId id="282" r:id="rId7"/>
    <p:sldId id="310" r:id="rId8"/>
    <p:sldId id="286" r:id="rId9"/>
    <p:sldId id="311" r:id="rId10"/>
    <p:sldId id="292" r:id="rId11"/>
    <p:sldId id="294" r:id="rId12"/>
    <p:sldId id="309" r:id="rId13"/>
    <p:sldId id="293" r:id="rId14"/>
    <p:sldId id="288" r:id="rId15"/>
    <p:sldId id="289" r:id="rId16"/>
    <p:sldId id="291" r:id="rId17"/>
    <p:sldId id="312" r:id="rId18"/>
    <p:sldId id="261" r:id="rId19"/>
    <p:sldId id="313" r:id="rId20"/>
    <p:sldId id="285" r:id="rId21"/>
    <p:sldId id="271" r:id="rId22"/>
    <p:sldId id="283" r:id="rId23"/>
    <p:sldId id="284" r:id="rId24"/>
  </p:sldIdLst>
  <p:sldSz cx="12192000" cy="6858000"/>
  <p:notesSz cx="6889750" cy="1002188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Estilo Claro 3 - Ênfase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012ECD-51FC-41F1-AA8D-1B2483CD663E}" styleName="Estilo Claro 2 - Ênfas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Estilo Claro 1 - Ênfas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Estilo Médio 4 - Ênfas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Estilo Claro 1 - Ênfase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pt-BR"/>
          </a:p>
        </p:txBody>
      </p:sp>
      <p:sp>
        <p:nvSpPr>
          <p:cNvPr id="3" name="Espaço Reservado para Data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1F320DCA-9672-400D-AB2A-EC8879A2A6EE}" type="datetimeFigureOut">
              <a:rPr lang="pt-BR" smtClean="0"/>
              <a:pPr/>
              <a:t>28/10/2025</a:t>
            </a:fld>
            <a:endParaRPr lang="pt-BR"/>
          </a:p>
        </p:txBody>
      </p:sp>
      <p:sp>
        <p:nvSpPr>
          <p:cNvPr id="4" name="Espaço Reservado para Imagem de Slide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pt-BR"/>
          </a:p>
        </p:txBody>
      </p:sp>
      <p:sp>
        <p:nvSpPr>
          <p:cNvPr id="5" name="Espaço Reservado para Anotações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pt-BR"/>
          </a:p>
        </p:txBody>
      </p:sp>
      <p:sp>
        <p:nvSpPr>
          <p:cNvPr id="7" name="Espaço Reservado para Número de Slide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F48A659C-9251-41F8-B99F-052EC6AAB240}" type="slidenum">
              <a:rPr lang="pt-BR" smtClean="0"/>
              <a:pPr/>
              <a:t>‹nº›</a:t>
            </a:fld>
            <a:endParaRPr lang="pt-BR"/>
          </a:p>
        </p:txBody>
      </p:sp>
    </p:spTree>
    <p:extLst>
      <p:ext uri="{BB962C8B-B14F-4D97-AF65-F5344CB8AC3E}">
        <p14:creationId xmlns:p14="http://schemas.microsoft.com/office/powerpoint/2010/main" val="188168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a:spLocks noGrp="1" noRot="1" noChangeAspect="1"/>
          </p:cNvSpPr>
          <p:nvPr>
            <p:ph type="sldImg" idx="2"/>
          </p:nvPr>
        </p:nvSpPr>
        <p:spPr>
          <a:xfrm>
            <a:off x="-552450" y="887413"/>
            <a:ext cx="7870825" cy="44275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2:notes"/>
          <p:cNvSpPr txBox="1">
            <a:spLocks noGrp="1"/>
          </p:cNvSpPr>
          <p:nvPr>
            <p:ph type="body" idx="1"/>
          </p:nvPr>
        </p:nvSpPr>
        <p:spPr>
          <a:xfrm>
            <a:off x="676909" y="5611954"/>
            <a:ext cx="5415260" cy="5316586"/>
          </a:xfrm>
          <a:prstGeom prst="rect">
            <a:avLst/>
          </a:prstGeom>
          <a:noFill/>
          <a:ln>
            <a:noFill/>
          </a:ln>
        </p:spPr>
        <p:txBody>
          <a:bodyPr spcFirstLastPara="1" wrap="square" lIns="96618" tIns="48296" rIns="96618" bIns="48296" anchor="t" anchorCtr="0">
            <a:noAutofit/>
          </a:bodyPr>
          <a:lstStyle/>
          <a:p>
            <a:endParaRPr/>
          </a:p>
        </p:txBody>
      </p:sp>
      <p:sp>
        <p:nvSpPr>
          <p:cNvPr id="96" name="Google Shape;96;p2:notes"/>
          <p:cNvSpPr txBox="1">
            <a:spLocks noGrp="1"/>
          </p:cNvSpPr>
          <p:nvPr>
            <p:ph type="sldNum" idx="12"/>
          </p:nvPr>
        </p:nvSpPr>
        <p:spPr>
          <a:xfrm>
            <a:off x="3834246" y="11221855"/>
            <a:ext cx="2933265" cy="590732"/>
          </a:xfrm>
          <a:prstGeom prst="rect">
            <a:avLst/>
          </a:prstGeom>
          <a:noFill/>
          <a:ln>
            <a:noFill/>
          </a:ln>
        </p:spPr>
        <p:txBody>
          <a:bodyPr spcFirstLastPara="1" wrap="square" lIns="96618" tIns="48296" rIns="96618" bIns="48296" anchor="b" anchorCtr="0">
            <a:noAutofit/>
          </a:bodyPr>
          <a:lstStyle/>
          <a:p>
            <a:fld id="{00000000-1234-1234-1234-123412341234}" type="slidenum">
              <a:rPr lang="pt-BR"/>
              <a:pPr/>
              <a:t>2</a:t>
            </a:fld>
            <a:endParaRPr/>
          </a:p>
        </p:txBody>
      </p:sp>
    </p:spTree>
    <p:extLst>
      <p:ext uri="{BB962C8B-B14F-4D97-AF65-F5344CB8AC3E}">
        <p14:creationId xmlns:p14="http://schemas.microsoft.com/office/powerpoint/2010/main" val="885445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xmlns="" id="{7251966C-D82F-B014-4CA0-769398B9BA40}"/>
            </a:ext>
          </a:extLst>
        </p:cNvPr>
        <p:cNvGrpSpPr/>
        <p:nvPr/>
      </p:nvGrpSpPr>
      <p:grpSpPr>
        <a:xfrm>
          <a:off x="0" y="0"/>
          <a:ext cx="0" cy="0"/>
          <a:chOff x="0" y="0"/>
          <a:chExt cx="0" cy="0"/>
        </a:xfrm>
      </p:grpSpPr>
      <p:sp>
        <p:nvSpPr>
          <p:cNvPr id="94" name="Google Shape;94;p2:notes">
            <a:extLst>
              <a:ext uri="{FF2B5EF4-FFF2-40B4-BE49-F238E27FC236}">
                <a16:creationId xmlns:a16="http://schemas.microsoft.com/office/drawing/2014/main" xmlns="" id="{CAC12CF2-6E5B-C733-EF62-66775B9D0612}"/>
              </a:ext>
            </a:extLst>
          </p:cNvPr>
          <p:cNvSpPr>
            <a:spLocks noGrp="1" noRot="1" noChangeAspect="1"/>
          </p:cNvSpPr>
          <p:nvPr>
            <p:ph type="sldImg" idx="2"/>
          </p:nvPr>
        </p:nvSpPr>
        <p:spPr>
          <a:xfrm>
            <a:off x="-552450" y="887413"/>
            <a:ext cx="7870825" cy="44275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2:notes">
            <a:extLst>
              <a:ext uri="{FF2B5EF4-FFF2-40B4-BE49-F238E27FC236}">
                <a16:creationId xmlns:a16="http://schemas.microsoft.com/office/drawing/2014/main" xmlns="" id="{D72446F8-7A98-452D-094E-EF79F324833C}"/>
              </a:ext>
            </a:extLst>
          </p:cNvPr>
          <p:cNvSpPr txBox="1">
            <a:spLocks noGrp="1"/>
          </p:cNvSpPr>
          <p:nvPr>
            <p:ph type="body" idx="1"/>
          </p:nvPr>
        </p:nvSpPr>
        <p:spPr>
          <a:xfrm>
            <a:off x="676909" y="5611954"/>
            <a:ext cx="5415260" cy="5316586"/>
          </a:xfrm>
          <a:prstGeom prst="rect">
            <a:avLst/>
          </a:prstGeom>
          <a:noFill/>
          <a:ln>
            <a:noFill/>
          </a:ln>
        </p:spPr>
        <p:txBody>
          <a:bodyPr spcFirstLastPara="1" wrap="square" lIns="96618" tIns="48296" rIns="96618" bIns="48296" anchor="t" anchorCtr="0">
            <a:noAutofit/>
          </a:bodyPr>
          <a:lstStyle/>
          <a:p>
            <a:endParaRPr/>
          </a:p>
        </p:txBody>
      </p:sp>
      <p:sp>
        <p:nvSpPr>
          <p:cNvPr id="96" name="Google Shape;96;p2:notes">
            <a:extLst>
              <a:ext uri="{FF2B5EF4-FFF2-40B4-BE49-F238E27FC236}">
                <a16:creationId xmlns:a16="http://schemas.microsoft.com/office/drawing/2014/main" xmlns="" id="{577B08C5-4A39-5151-D0E5-5FAFC2897877}"/>
              </a:ext>
            </a:extLst>
          </p:cNvPr>
          <p:cNvSpPr txBox="1">
            <a:spLocks noGrp="1"/>
          </p:cNvSpPr>
          <p:nvPr>
            <p:ph type="sldNum" idx="12"/>
          </p:nvPr>
        </p:nvSpPr>
        <p:spPr>
          <a:xfrm>
            <a:off x="3834246" y="11221855"/>
            <a:ext cx="2933265" cy="590732"/>
          </a:xfrm>
          <a:prstGeom prst="rect">
            <a:avLst/>
          </a:prstGeom>
          <a:noFill/>
          <a:ln>
            <a:noFill/>
          </a:ln>
        </p:spPr>
        <p:txBody>
          <a:bodyPr spcFirstLastPara="1" wrap="square" lIns="96618" tIns="48296" rIns="96618" bIns="48296" anchor="b" anchorCtr="0">
            <a:noAutofit/>
          </a:bodyPr>
          <a:lstStyle/>
          <a:p>
            <a:fld id="{00000000-1234-1234-1234-123412341234}" type="slidenum">
              <a:rPr lang="pt-BR"/>
              <a:pPr/>
              <a:t>17</a:t>
            </a:fld>
            <a:endParaRPr/>
          </a:p>
        </p:txBody>
      </p:sp>
    </p:spTree>
    <p:extLst>
      <p:ext uri="{BB962C8B-B14F-4D97-AF65-F5344CB8AC3E}">
        <p14:creationId xmlns:p14="http://schemas.microsoft.com/office/powerpoint/2010/main" val="534446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xmlns="" id="{0D2FD82F-7B4D-137D-4CAA-4B831FB5B2A3}"/>
            </a:ext>
          </a:extLst>
        </p:cNvPr>
        <p:cNvGrpSpPr/>
        <p:nvPr/>
      </p:nvGrpSpPr>
      <p:grpSpPr>
        <a:xfrm>
          <a:off x="0" y="0"/>
          <a:ext cx="0" cy="0"/>
          <a:chOff x="0" y="0"/>
          <a:chExt cx="0" cy="0"/>
        </a:xfrm>
      </p:grpSpPr>
      <p:sp>
        <p:nvSpPr>
          <p:cNvPr id="94" name="Google Shape;94;p2:notes">
            <a:extLst>
              <a:ext uri="{FF2B5EF4-FFF2-40B4-BE49-F238E27FC236}">
                <a16:creationId xmlns:a16="http://schemas.microsoft.com/office/drawing/2014/main" xmlns="" id="{3E76385D-8492-9B93-C7F0-EE0F8A2A5A75}"/>
              </a:ext>
            </a:extLst>
          </p:cNvPr>
          <p:cNvSpPr>
            <a:spLocks noGrp="1" noRot="1" noChangeAspect="1"/>
          </p:cNvSpPr>
          <p:nvPr>
            <p:ph type="sldImg" idx="2"/>
          </p:nvPr>
        </p:nvSpPr>
        <p:spPr>
          <a:xfrm>
            <a:off x="-552450" y="887413"/>
            <a:ext cx="7870825" cy="44275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2:notes">
            <a:extLst>
              <a:ext uri="{FF2B5EF4-FFF2-40B4-BE49-F238E27FC236}">
                <a16:creationId xmlns:a16="http://schemas.microsoft.com/office/drawing/2014/main" xmlns="" id="{B6B47EBF-281A-2382-7B07-44BD3C4F189B}"/>
              </a:ext>
            </a:extLst>
          </p:cNvPr>
          <p:cNvSpPr txBox="1">
            <a:spLocks noGrp="1"/>
          </p:cNvSpPr>
          <p:nvPr>
            <p:ph type="body" idx="1"/>
          </p:nvPr>
        </p:nvSpPr>
        <p:spPr>
          <a:xfrm>
            <a:off x="676909" y="5611954"/>
            <a:ext cx="5415260" cy="5316586"/>
          </a:xfrm>
          <a:prstGeom prst="rect">
            <a:avLst/>
          </a:prstGeom>
          <a:noFill/>
          <a:ln>
            <a:noFill/>
          </a:ln>
        </p:spPr>
        <p:txBody>
          <a:bodyPr spcFirstLastPara="1" wrap="square" lIns="96618" tIns="48296" rIns="96618" bIns="48296" anchor="t" anchorCtr="0">
            <a:noAutofit/>
          </a:bodyPr>
          <a:lstStyle/>
          <a:p>
            <a:endParaRPr/>
          </a:p>
        </p:txBody>
      </p:sp>
      <p:sp>
        <p:nvSpPr>
          <p:cNvPr id="96" name="Google Shape;96;p2:notes">
            <a:extLst>
              <a:ext uri="{FF2B5EF4-FFF2-40B4-BE49-F238E27FC236}">
                <a16:creationId xmlns:a16="http://schemas.microsoft.com/office/drawing/2014/main" xmlns="" id="{A5B1A02C-DE20-7919-84BA-702A15B794BD}"/>
              </a:ext>
            </a:extLst>
          </p:cNvPr>
          <p:cNvSpPr txBox="1">
            <a:spLocks noGrp="1"/>
          </p:cNvSpPr>
          <p:nvPr>
            <p:ph type="sldNum" idx="12"/>
          </p:nvPr>
        </p:nvSpPr>
        <p:spPr>
          <a:xfrm>
            <a:off x="3834246" y="11221855"/>
            <a:ext cx="2933265" cy="590732"/>
          </a:xfrm>
          <a:prstGeom prst="rect">
            <a:avLst/>
          </a:prstGeom>
          <a:noFill/>
          <a:ln>
            <a:noFill/>
          </a:ln>
        </p:spPr>
        <p:txBody>
          <a:bodyPr spcFirstLastPara="1" wrap="square" lIns="96618" tIns="48296" rIns="96618" bIns="48296" anchor="b" anchorCtr="0">
            <a:noAutofit/>
          </a:bodyPr>
          <a:lstStyle/>
          <a:p>
            <a:fld id="{00000000-1234-1234-1234-123412341234}" type="slidenum">
              <a:rPr lang="pt-BR"/>
              <a:pPr/>
              <a:t>18</a:t>
            </a:fld>
            <a:endParaRPr/>
          </a:p>
        </p:txBody>
      </p:sp>
    </p:spTree>
    <p:extLst>
      <p:ext uri="{BB962C8B-B14F-4D97-AF65-F5344CB8AC3E}">
        <p14:creationId xmlns:p14="http://schemas.microsoft.com/office/powerpoint/2010/main" val="3836959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5A86DB02-DE3A-43DA-8649-40AE1A0FD0D8}" type="slidenum">
              <a:rPr lang="pt-BR" smtClean="0"/>
              <a:pPr/>
              <a:t>20</a:t>
            </a:fld>
            <a:endParaRPr lang="pt-BR"/>
          </a:p>
        </p:txBody>
      </p:sp>
    </p:spTree>
    <p:extLst>
      <p:ext uri="{BB962C8B-B14F-4D97-AF65-F5344CB8AC3E}">
        <p14:creationId xmlns:p14="http://schemas.microsoft.com/office/powerpoint/2010/main" val="6916932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5A86DB02-DE3A-43DA-8649-40AE1A0FD0D8}" type="slidenum">
              <a:rPr lang="pt-BR" smtClean="0"/>
              <a:pPr/>
              <a:t>21</a:t>
            </a:fld>
            <a:endParaRPr lang="pt-BR"/>
          </a:p>
        </p:txBody>
      </p:sp>
    </p:spTree>
    <p:extLst>
      <p:ext uri="{BB962C8B-B14F-4D97-AF65-F5344CB8AC3E}">
        <p14:creationId xmlns:p14="http://schemas.microsoft.com/office/powerpoint/2010/main" val="691693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4A9AE7C-555D-1211-2749-C58C7A8E039C}"/>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xmlns="" id="{0EECFD60-A2E7-FD81-5175-742A29A714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xmlns="" id="{8CC28F47-16B0-D73E-8B40-B2EDF3142CAD}"/>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5" name="Espaço Reservado para Rodapé 4">
            <a:extLst>
              <a:ext uri="{FF2B5EF4-FFF2-40B4-BE49-F238E27FC236}">
                <a16:creationId xmlns:a16="http://schemas.microsoft.com/office/drawing/2014/main" xmlns="" id="{928CD302-FA17-4028-8F13-0020A5B931C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090FE81E-173A-14A5-BDE7-7F0D31B90388}"/>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2385305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5384613-861F-7A6E-3AC1-44775B05BAB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93A8F1D0-CA6F-F7EA-B40E-94756CF5577F}"/>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D4127EC8-7A28-4E01-775E-95BFAC246DA8}"/>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5" name="Espaço Reservado para Rodapé 4">
            <a:extLst>
              <a:ext uri="{FF2B5EF4-FFF2-40B4-BE49-F238E27FC236}">
                <a16:creationId xmlns:a16="http://schemas.microsoft.com/office/drawing/2014/main" xmlns="" id="{FE1B294D-4BB2-E344-6971-5FED270FECF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5E81B222-64A7-76D3-9285-5B4276650C5C}"/>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623869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0F0F8591-AFD3-C5FE-52D3-1FAEA225DF76}"/>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DC7B119F-B419-AF03-42B5-30E1038AFE8C}"/>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54C132D8-4AAE-69D3-F5A6-3B254BE4945E}"/>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5" name="Espaço Reservado para Rodapé 4">
            <a:extLst>
              <a:ext uri="{FF2B5EF4-FFF2-40B4-BE49-F238E27FC236}">
                <a16:creationId xmlns:a16="http://schemas.microsoft.com/office/drawing/2014/main" xmlns="" id="{4D2BD531-605B-2039-F101-BD3DE9C3977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AD3CAA26-9BB8-AD41-7AEF-49C6A3A42942}"/>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1146050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4A9AE7C-555D-1211-2749-C58C7A8E039C}"/>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xmlns="" id="{0EECFD60-A2E7-FD81-5175-742A29A714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xmlns="" id="{8CC28F47-16B0-D73E-8B40-B2EDF3142CAD}"/>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5" name="Espaço Reservado para Rodapé 4">
            <a:extLst>
              <a:ext uri="{FF2B5EF4-FFF2-40B4-BE49-F238E27FC236}">
                <a16:creationId xmlns:a16="http://schemas.microsoft.com/office/drawing/2014/main" xmlns="" id="{928CD302-FA17-4028-8F13-0020A5B931C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090FE81E-173A-14A5-BDE7-7F0D31B90388}"/>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2385305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D8E0D30-93D2-0444-6C6E-14B892846487}"/>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16B369E4-BF16-E82C-27A6-5AB1F6B885C0}"/>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xmlns="" id="{00B5CADF-1E5F-0B9E-A823-5FD99E5CCAF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xmlns="" id="{B4E6D438-456E-3E01-EBD9-C9C1FAB5F426}"/>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6" name="Espaço Reservado para Rodapé 5">
            <a:extLst>
              <a:ext uri="{FF2B5EF4-FFF2-40B4-BE49-F238E27FC236}">
                <a16:creationId xmlns:a16="http://schemas.microsoft.com/office/drawing/2014/main" xmlns="" id="{72A0E3EC-3328-A0F8-4513-6D7D4E37335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F2D645B3-AD69-EDA2-F9DE-2859ED64EDFB}"/>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3149137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DAD6667-727E-00F2-40C5-B366910089CF}"/>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0C69309E-5DE2-6F06-A171-0543DECAE19B}"/>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C86E05D2-3A7F-49B7-BD37-8EFFDAF4174E}"/>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5" name="Espaço Reservado para Rodapé 4">
            <a:extLst>
              <a:ext uri="{FF2B5EF4-FFF2-40B4-BE49-F238E27FC236}">
                <a16:creationId xmlns:a16="http://schemas.microsoft.com/office/drawing/2014/main" xmlns="" id="{4CD5E0CE-9103-5289-A3F2-7866F44A973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02D230CE-6824-9E8B-84C8-AE2AC08683B0}"/>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3460995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DAD6667-727E-00F2-40C5-B366910089CF}"/>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0C69309E-5DE2-6F06-A171-0543DECAE19B}"/>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C86E05D2-3A7F-49B7-BD37-8EFFDAF4174E}"/>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5" name="Espaço Reservado para Rodapé 4">
            <a:extLst>
              <a:ext uri="{FF2B5EF4-FFF2-40B4-BE49-F238E27FC236}">
                <a16:creationId xmlns:a16="http://schemas.microsoft.com/office/drawing/2014/main" xmlns="" id="{4CD5E0CE-9103-5289-A3F2-7866F44A973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02D230CE-6824-9E8B-84C8-AE2AC08683B0}"/>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3536651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95A58F-9424-DBF0-54DF-C229EE6DF5F6}"/>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xmlns="" id="{D4B0FAB3-6F6A-9C39-0A1A-110B594F41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xmlns="" id="{CA381D30-7E6E-8624-460F-0F2FF8B1CE30}"/>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5" name="Espaço Reservado para Rodapé 4">
            <a:extLst>
              <a:ext uri="{FF2B5EF4-FFF2-40B4-BE49-F238E27FC236}">
                <a16:creationId xmlns:a16="http://schemas.microsoft.com/office/drawing/2014/main" xmlns="" id="{995D5E39-2D3D-AAB8-0A7C-B855FE7E173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101D224D-90C5-811E-1719-A9CCEA556CF6}"/>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853717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D8E0D30-93D2-0444-6C6E-14B892846487}"/>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16B369E4-BF16-E82C-27A6-5AB1F6B885C0}"/>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xmlns="" id="{00B5CADF-1E5F-0B9E-A823-5FD99E5CCAF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xmlns="" id="{B4E6D438-456E-3E01-EBD9-C9C1FAB5F426}"/>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6" name="Espaço Reservado para Rodapé 5">
            <a:extLst>
              <a:ext uri="{FF2B5EF4-FFF2-40B4-BE49-F238E27FC236}">
                <a16:creationId xmlns:a16="http://schemas.microsoft.com/office/drawing/2014/main" xmlns="" id="{72A0E3EC-3328-A0F8-4513-6D7D4E37335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F2D645B3-AD69-EDA2-F9DE-2859ED64EDFB}"/>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1277934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E3E97F1-C4E9-F772-9B89-7FC5F6BE08D1}"/>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xmlns="" id="{55A22FE9-26F0-6984-D67B-0C9C890A49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xmlns="" id="{922BE27D-C8A6-5ECF-D8A1-683A24060B04}"/>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xmlns="" id="{4AB02187-B471-F04A-5399-2A31EAD6B5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xmlns="" id="{CA3091E9-11C9-2958-B284-5D5EB49C3697}"/>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xmlns="" id="{6E38E6CB-ED2F-9762-C0CF-F9B3D970F7CA}"/>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8" name="Espaço Reservado para Rodapé 7">
            <a:extLst>
              <a:ext uri="{FF2B5EF4-FFF2-40B4-BE49-F238E27FC236}">
                <a16:creationId xmlns:a16="http://schemas.microsoft.com/office/drawing/2014/main" xmlns="" id="{89516206-6B4A-3087-2427-CDC7350B3B44}"/>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xmlns="" id="{2340DACF-60EA-118E-F0A4-EDF666EE999E}"/>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138271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603C9F2-F24C-791C-3245-343B989FBE9F}"/>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xmlns="" id="{8D001353-A61A-9E64-184C-BF7B0DCD5C8F}"/>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4" name="Espaço Reservado para Rodapé 3">
            <a:extLst>
              <a:ext uri="{FF2B5EF4-FFF2-40B4-BE49-F238E27FC236}">
                <a16:creationId xmlns:a16="http://schemas.microsoft.com/office/drawing/2014/main" xmlns="" id="{3A0084AF-AFC6-DE3B-3E57-218CD80CF539}"/>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xmlns="" id="{8A15909D-4800-EC0C-369E-417C3215E0C9}"/>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102254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xmlns="" id="{969E148A-37EC-7A42-F765-97B0FE0C564D}"/>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3" name="Espaço Reservado para Rodapé 2">
            <a:extLst>
              <a:ext uri="{FF2B5EF4-FFF2-40B4-BE49-F238E27FC236}">
                <a16:creationId xmlns:a16="http://schemas.microsoft.com/office/drawing/2014/main" xmlns="" id="{17B28AFF-744C-9A9B-D5A5-B077AD3D7F3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xmlns="" id="{942A9E18-5319-0CA5-2C78-667BAE36DB73}"/>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2501653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25CDEC1-12AD-8D61-727C-266F8CE214D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xmlns="" id="{7E5EBA4E-BFFF-5606-5658-6436F7442C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xmlns="" id="{C2C5CC69-8C3F-9BEF-2B3B-764C9994D2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xmlns="" id="{54CF6B6C-8C51-A7AE-11B5-F8E804514D7C}"/>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6" name="Espaço Reservado para Rodapé 5">
            <a:extLst>
              <a:ext uri="{FF2B5EF4-FFF2-40B4-BE49-F238E27FC236}">
                <a16:creationId xmlns:a16="http://schemas.microsoft.com/office/drawing/2014/main" xmlns="" id="{BB5F8E18-ADBB-91E4-9D15-36BFB4C5F0E7}"/>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B913BCAA-5C83-0C0F-828D-A508771C86AD}"/>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3764063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41E6DC3-0180-3375-A688-BB4B023D9647}"/>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xmlns="" id="{EC0B3D93-D30E-4A52-8C69-10CA6BDE5F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p>
        </p:txBody>
      </p:sp>
      <p:sp>
        <p:nvSpPr>
          <p:cNvPr id="4" name="Espaço Reservado para Texto 3">
            <a:extLst>
              <a:ext uri="{FF2B5EF4-FFF2-40B4-BE49-F238E27FC236}">
                <a16:creationId xmlns:a16="http://schemas.microsoft.com/office/drawing/2014/main" xmlns="" id="{21EA1AF5-73F6-5A4E-DF30-DB4C69AD86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xmlns="" id="{3BB8AAA3-772F-D1EC-F450-E9FEF46F5638}"/>
              </a:ext>
            </a:extLst>
          </p:cNvPr>
          <p:cNvSpPr>
            <a:spLocks noGrp="1"/>
          </p:cNvSpPr>
          <p:nvPr>
            <p:ph type="dt" sz="half" idx="10"/>
          </p:nvPr>
        </p:nvSpPr>
        <p:spPr/>
        <p:txBody>
          <a:bodyPr/>
          <a:lstStyle/>
          <a:p>
            <a:fld id="{AEFA885D-0B8D-4F57-AAED-C89419E75B85}" type="datetimeFigureOut">
              <a:rPr lang="pt-BR" smtClean="0"/>
              <a:pPr/>
              <a:t>28/10/2025</a:t>
            </a:fld>
            <a:endParaRPr lang="pt-BR"/>
          </a:p>
        </p:txBody>
      </p:sp>
      <p:sp>
        <p:nvSpPr>
          <p:cNvPr id="6" name="Espaço Reservado para Rodapé 5">
            <a:extLst>
              <a:ext uri="{FF2B5EF4-FFF2-40B4-BE49-F238E27FC236}">
                <a16:creationId xmlns:a16="http://schemas.microsoft.com/office/drawing/2014/main" xmlns="" id="{7EAE3DF0-48DC-9158-CB94-B6541630C8EF}"/>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2F1098AC-E600-C8EC-C87F-6AA3328BFD95}"/>
              </a:ext>
            </a:extLst>
          </p:cNvPr>
          <p:cNvSpPr>
            <a:spLocks noGrp="1"/>
          </p:cNvSpPr>
          <p:nvPr>
            <p:ph type="sldNum" sz="quarter" idx="12"/>
          </p:nvPr>
        </p:nvSpPr>
        <p:spPr/>
        <p:txBody>
          <a:bodyPr/>
          <a:lstStyle/>
          <a:p>
            <a:fld id="{547E6818-01B7-41D9-BC7E-EC9B39B6214F}" type="slidenum">
              <a:rPr lang="pt-BR" smtClean="0"/>
              <a:pPr/>
              <a:t>‹nº›</a:t>
            </a:fld>
            <a:endParaRPr lang="pt-BR"/>
          </a:p>
        </p:txBody>
      </p:sp>
    </p:spTree>
    <p:extLst>
      <p:ext uri="{BB962C8B-B14F-4D97-AF65-F5344CB8AC3E}">
        <p14:creationId xmlns:p14="http://schemas.microsoft.com/office/powerpoint/2010/main" val="4182899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xmlns="" id="{5B7CA3E0-D6A9-FAF4-B55F-C67D08F71D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xmlns="" id="{6CA98B93-0E62-BAB9-C8A7-2A6190B735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0078FFB4-D335-F9A8-BF47-6E3937EC7E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FA885D-0B8D-4F57-AAED-C89419E75B85}" type="datetimeFigureOut">
              <a:rPr lang="pt-BR" smtClean="0"/>
              <a:pPr/>
              <a:t>28/10/2025</a:t>
            </a:fld>
            <a:endParaRPr lang="pt-BR"/>
          </a:p>
        </p:txBody>
      </p:sp>
      <p:sp>
        <p:nvSpPr>
          <p:cNvPr id="5" name="Espaço Reservado para Rodapé 4">
            <a:extLst>
              <a:ext uri="{FF2B5EF4-FFF2-40B4-BE49-F238E27FC236}">
                <a16:creationId xmlns:a16="http://schemas.microsoft.com/office/drawing/2014/main" xmlns="" id="{66AC3245-EFD9-4B43-2888-109CC72059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xmlns="" id="{01786479-E897-9B94-B876-4384C0C9A2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7E6818-01B7-41D9-BC7E-EC9B39B6214F}" type="slidenum">
              <a:rPr lang="pt-BR" smtClean="0"/>
              <a:pPr/>
              <a:t>‹nº›</a:t>
            </a:fld>
            <a:endParaRPr lang="pt-BR"/>
          </a:p>
        </p:txBody>
      </p:sp>
    </p:spTree>
    <p:extLst>
      <p:ext uri="{BB962C8B-B14F-4D97-AF65-F5344CB8AC3E}">
        <p14:creationId xmlns:p14="http://schemas.microsoft.com/office/powerpoint/2010/main" val="2772821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xmlns="" id="{5B7CA3E0-D6A9-FAF4-B55F-C67D08F71D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xmlns="" id="{6CA98B93-0E62-BAB9-C8A7-2A6190B735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0078FFB4-D335-F9A8-BF47-6E3937EC7E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FA885D-0B8D-4F57-AAED-C89419E75B85}" type="datetimeFigureOut">
              <a:rPr lang="pt-BR" smtClean="0"/>
              <a:pPr/>
              <a:t>28/10/2025</a:t>
            </a:fld>
            <a:endParaRPr lang="pt-BR"/>
          </a:p>
        </p:txBody>
      </p:sp>
      <p:sp>
        <p:nvSpPr>
          <p:cNvPr id="5" name="Espaço Reservado para Rodapé 4">
            <a:extLst>
              <a:ext uri="{FF2B5EF4-FFF2-40B4-BE49-F238E27FC236}">
                <a16:creationId xmlns:a16="http://schemas.microsoft.com/office/drawing/2014/main" xmlns="" id="{66AC3245-EFD9-4B43-2888-109CC72059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xmlns="" id="{01786479-E897-9B94-B876-4384C0C9A2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7E6818-01B7-41D9-BC7E-EC9B39B6214F}" type="slidenum">
              <a:rPr lang="pt-BR" smtClean="0"/>
              <a:pPr/>
              <a:t>‹nº›</a:t>
            </a:fld>
            <a:endParaRPr lang="pt-BR"/>
          </a:p>
        </p:txBody>
      </p:sp>
    </p:spTree>
    <p:extLst>
      <p:ext uri="{BB962C8B-B14F-4D97-AF65-F5344CB8AC3E}">
        <p14:creationId xmlns:p14="http://schemas.microsoft.com/office/powerpoint/2010/main" val="2772821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hyperlink" Target="https://www.wired.com/story/ai-copyright-case-tracker/" TargetMode="External"/><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s://musically.com/2025/02/25/uks-creative-sector-pushes-back-against-opt-out-ai-training-proposal/" TargetMode="External"/><Relationship Id="rId2" Type="http://schemas.openxmlformats.org/officeDocument/2006/relationships/image" Target="../media/image3.png"/><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38D2042D-5FFD-7E82-7339-707DBEB891E9}"/>
              </a:ext>
            </a:extLst>
          </p:cNvPr>
          <p:cNvPicPr>
            <a:picLocks noChangeAspect="1"/>
          </p:cNvPicPr>
          <p:nvPr/>
        </p:nvPicPr>
        <p:blipFill>
          <a:blip r:embed="rId2" cstate="print"/>
          <a:stretch>
            <a:fillRect/>
          </a:stretch>
        </p:blipFill>
        <p:spPr>
          <a:xfrm>
            <a:off x="0" y="-1239"/>
            <a:ext cx="12192000" cy="6860032"/>
          </a:xfrm>
          <a:prstGeom prst="rect">
            <a:avLst/>
          </a:prstGeom>
        </p:spPr>
      </p:pic>
      <p:sp>
        <p:nvSpPr>
          <p:cNvPr id="2" name="Título 1">
            <a:extLst>
              <a:ext uri="{FF2B5EF4-FFF2-40B4-BE49-F238E27FC236}">
                <a16:creationId xmlns:a16="http://schemas.microsoft.com/office/drawing/2014/main" xmlns="" id="{BDC7E394-548E-BEE0-7EEC-1BA7DFD289D6}"/>
              </a:ext>
            </a:extLst>
          </p:cNvPr>
          <p:cNvSpPr>
            <a:spLocks noGrp="1"/>
          </p:cNvSpPr>
          <p:nvPr>
            <p:ph type="ctrTitle"/>
          </p:nvPr>
        </p:nvSpPr>
        <p:spPr/>
        <p:txBody>
          <a:bodyPr/>
          <a:lstStyle/>
          <a:p>
            <a:r>
              <a:rPr lang="pt-BR" dirty="0">
                <a:ln w="0"/>
                <a:solidFill>
                  <a:schemeClr val="bg1"/>
                </a:solidFill>
                <a:effectLst>
                  <a:outerShdw blurRad="38100" dist="19050" dir="2700000" algn="tl" rotWithShape="0">
                    <a:schemeClr val="dk1">
                      <a:alpha val="40000"/>
                    </a:schemeClr>
                  </a:outerShdw>
                </a:effectLst>
              </a:rPr>
              <a:t>Direitos de autor e direitos conexos no PL 2338/2023</a:t>
            </a:r>
            <a:endParaRPr lang="pt-BR" dirty="0"/>
          </a:p>
        </p:txBody>
      </p:sp>
      <p:sp>
        <p:nvSpPr>
          <p:cNvPr id="3" name="Subtítulo 2">
            <a:extLst>
              <a:ext uri="{FF2B5EF4-FFF2-40B4-BE49-F238E27FC236}">
                <a16:creationId xmlns:a16="http://schemas.microsoft.com/office/drawing/2014/main" xmlns="" id="{AFF09DF3-48EB-4C7A-E065-1AC2464F0BB7}"/>
              </a:ext>
            </a:extLst>
          </p:cNvPr>
          <p:cNvSpPr>
            <a:spLocks noGrp="1"/>
          </p:cNvSpPr>
          <p:nvPr>
            <p:ph type="subTitle" idx="1"/>
          </p:nvPr>
        </p:nvSpPr>
        <p:spPr/>
        <p:txBody>
          <a:bodyPr>
            <a:normAutofit/>
          </a:bodyPr>
          <a:lstStyle/>
          <a:p>
            <a:endParaRPr lang="pt-BR">
              <a:ln w="0"/>
              <a:solidFill>
                <a:schemeClr val="bg1"/>
              </a:solidFill>
              <a:effectLst>
                <a:outerShdw blurRad="38100" dist="19050" dir="2700000" algn="tl" rotWithShape="0">
                  <a:schemeClr val="dk1">
                    <a:alpha val="40000"/>
                  </a:schemeClr>
                </a:outerShdw>
              </a:effectLst>
            </a:endParaRPr>
          </a:p>
          <a:p>
            <a:r>
              <a:rPr lang="pt-BR" sz="3200">
                <a:ln w="0"/>
                <a:solidFill>
                  <a:schemeClr val="bg1"/>
                </a:solidFill>
                <a:effectLst>
                  <a:outerShdw blurRad="38100" dist="19050" dir="2700000" algn="tl" rotWithShape="0">
                    <a:schemeClr val="dk1">
                      <a:alpha val="40000"/>
                    </a:schemeClr>
                  </a:outerShdw>
                </a:effectLst>
              </a:rPr>
              <a:t>Secretaria de Direitos Autorais e Intelectuais</a:t>
            </a:r>
          </a:p>
          <a:p>
            <a:endParaRPr lang="pt-BR" sz="5100">
              <a:ln w="0"/>
              <a:solidFill>
                <a:schemeClr val="bg1"/>
              </a:solidFill>
              <a:effectLst>
                <a:outerShdw blurRad="38100" dist="19050" dir="2700000" algn="tl" rotWithShape="0">
                  <a:schemeClr val="dk1">
                    <a:alpha val="40000"/>
                  </a:schemeClr>
                </a:outerShdw>
              </a:effectLst>
            </a:endParaRPr>
          </a:p>
          <a:p>
            <a:endParaRPr lang="pt-BR" sz="5100">
              <a:ln w="0"/>
              <a:solidFill>
                <a:schemeClr val="bg1"/>
              </a:solidFill>
              <a:effectLst>
                <a:outerShdw blurRad="38100" dist="19050" dir="2700000" algn="tl" rotWithShape="0">
                  <a:schemeClr val="dk1">
                    <a:alpha val="40000"/>
                  </a:schemeClr>
                </a:outerShdw>
              </a:effectLst>
            </a:endParaRPr>
          </a:p>
          <a:p>
            <a:endParaRPr lang="pt-BR" sz="5100">
              <a:ln w="0"/>
              <a:solidFill>
                <a:schemeClr val="bg1"/>
              </a:solidFill>
              <a:effectLst>
                <a:outerShdw blurRad="38100" dist="19050" dir="2700000" algn="tl" rotWithShape="0">
                  <a:schemeClr val="dk1">
                    <a:alpha val="40000"/>
                  </a:schemeClr>
                </a:outerShdw>
              </a:effectLst>
            </a:endParaRPr>
          </a:p>
        </p:txBody>
      </p:sp>
      <p:sp>
        <p:nvSpPr>
          <p:cNvPr id="5" name="CaixaDeTexto 4">
            <a:extLst>
              <a:ext uri="{FF2B5EF4-FFF2-40B4-BE49-F238E27FC236}">
                <a16:creationId xmlns:a16="http://schemas.microsoft.com/office/drawing/2014/main" xmlns="" id="{2BB57E61-BA2A-2BA6-DAF8-CB0787F9D81A}"/>
              </a:ext>
            </a:extLst>
          </p:cNvPr>
          <p:cNvSpPr txBox="1"/>
          <p:nvPr/>
        </p:nvSpPr>
        <p:spPr>
          <a:xfrm>
            <a:off x="3899140" y="5884146"/>
            <a:ext cx="4339604" cy="461665"/>
          </a:xfrm>
          <a:prstGeom prst="rect">
            <a:avLst/>
          </a:prstGeom>
          <a:noFill/>
        </p:spPr>
        <p:txBody>
          <a:bodyPr wrap="square" lIns="91440" tIns="45720" rIns="91440" bIns="45720" rtlCol="0" anchor="t">
            <a:spAutoFit/>
          </a:bodyPr>
          <a:lstStyle/>
          <a:p>
            <a:r>
              <a:rPr lang="pt-BR" sz="2400" dirty="0">
                <a:ln w="0"/>
                <a:solidFill>
                  <a:schemeClr val="bg1"/>
                </a:solidFill>
                <a:effectLst>
                  <a:outerShdw blurRad="38100" dist="19050" dir="2700000" algn="tl" rotWithShape="0">
                    <a:schemeClr val="dk1">
                      <a:alpha val="40000"/>
                    </a:schemeClr>
                  </a:outerShdw>
                </a:effectLst>
              </a:rPr>
              <a:t>Brasília, 28 de outubro de 2025.</a:t>
            </a:r>
            <a:endParaRPr lang="pt-BR" sz="2000" dirty="0">
              <a:ln w="0"/>
              <a:solidFill>
                <a:schemeClr val="bg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419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6E90305-A524-4D4D-44D8-E0C4CABC0974}"/>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0CD2DCB6-0992-1186-8A0C-B094BDF61BAE}"/>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5B816CD8-738E-7B07-5654-4FFA09E97D6B}"/>
              </a:ext>
            </a:extLst>
          </p:cNvPr>
          <p:cNvSpPr>
            <a:spLocks noGrp="1"/>
          </p:cNvSpPr>
          <p:nvPr>
            <p:ph type="title"/>
          </p:nvPr>
        </p:nvSpPr>
        <p:spPr>
          <a:xfrm>
            <a:off x="838200" y="202162"/>
            <a:ext cx="10631346" cy="1325563"/>
          </a:xfrm>
        </p:spPr>
        <p:txBody>
          <a:bodyPr/>
          <a:lstStyle/>
          <a:p>
            <a:pPr algn="just"/>
            <a:r>
              <a:rPr lang="pt-BR" sz="4000" dirty="0">
                <a:ln w="0"/>
                <a:solidFill>
                  <a:schemeClr val="accent1"/>
                </a:solidFill>
                <a:effectLst>
                  <a:outerShdw blurRad="38100" dist="25400" dir="5400000" algn="ctr" rotWithShape="0">
                    <a:srgbClr val="6E747A">
                      <a:alpha val="43000"/>
                    </a:srgbClr>
                  </a:outerShdw>
                </a:effectLst>
              </a:rPr>
              <a:t>Estados Unidos: TDM e </a:t>
            </a:r>
            <a:r>
              <a:rPr lang="pt-BR" sz="4000" dirty="0" err="1">
                <a:ln w="0"/>
                <a:solidFill>
                  <a:schemeClr val="accent1"/>
                </a:solidFill>
                <a:effectLst>
                  <a:outerShdw blurRad="38100" dist="25400" dir="5400000" algn="ctr" rotWithShape="0">
                    <a:srgbClr val="6E747A">
                      <a:alpha val="43000"/>
                    </a:srgbClr>
                  </a:outerShdw>
                </a:effectLst>
              </a:rPr>
              <a:t>Fair</a:t>
            </a:r>
            <a:r>
              <a:rPr lang="pt-BR" sz="4000" dirty="0">
                <a:ln w="0"/>
                <a:solidFill>
                  <a:schemeClr val="accent1"/>
                </a:solidFill>
                <a:effectLst>
                  <a:outerShdw blurRad="38100" dist="25400" dir="5400000" algn="ctr" rotWithShape="0">
                    <a:srgbClr val="6E747A">
                      <a:alpha val="43000"/>
                    </a:srgbClr>
                  </a:outerShdw>
                </a:effectLst>
              </a:rPr>
              <a:t> Use </a:t>
            </a:r>
            <a:endParaRPr lang="pt-BR" sz="4000" dirty="0">
              <a:ln w="0"/>
              <a:solidFill>
                <a:schemeClr val="accent1"/>
              </a:solidFill>
              <a:effectLst>
                <a:outerShdw blurRad="38100" dist="25400" dir="5400000" algn="ctr" rotWithShape="0">
                  <a:srgbClr val="6E747A">
                    <a:alpha val="43000"/>
                  </a:srgbClr>
                </a:outerShdw>
              </a:effectLst>
              <a:ea typeface="Calibri Light"/>
              <a:cs typeface="Calibri Light"/>
            </a:endParaRPr>
          </a:p>
        </p:txBody>
      </p:sp>
      <p:sp>
        <p:nvSpPr>
          <p:cNvPr id="5" name="Espaço Reservado para Conteúdo 4">
            <a:extLst>
              <a:ext uri="{FF2B5EF4-FFF2-40B4-BE49-F238E27FC236}">
                <a16:creationId xmlns:a16="http://schemas.microsoft.com/office/drawing/2014/main" xmlns="" id="{8115C934-37D4-4CFA-BDDD-12800566765A}"/>
              </a:ext>
            </a:extLst>
          </p:cNvPr>
          <p:cNvSpPr>
            <a:spLocks noGrp="1"/>
          </p:cNvSpPr>
          <p:nvPr>
            <p:ph idx="1"/>
          </p:nvPr>
        </p:nvSpPr>
        <p:spPr>
          <a:xfrm>
            <a:off x="384718" y="1413521"/>
            <a:ext cx="11094334" cy="4351338"/>
          </a:xfrm>
        </p:spPr>
        <p:txBody>
          <a:bodyPr vert="horz" lIns="91440" tIns="45720" rIns="91440" bIns="45720" rtlCol="0" anchor="t">
            <a:normAutofit/>
          </a:bodyPr>
          <a:lstStyle/>
          <a:p>
            <a:pPr marL="0" indent="0">
              <a:buNone/>
            </a:pPr>
            <a:endParaRPr lang="pt-BR" sz="2400" u="sng" dirty="0">
              <a:ea typeface="Calibri"/>
              <a:cs typeface="Calibri"/>
            </a:endParaRPr>
          </a:p>
          <a:p>
            <a:pPr marL="800100" lvl="1" indent="-342900" algn="just">
              <a:lnSpc>
                <a:spcPct val="120000"/>
              </a:lnSpc>
              <a:buFont typeface="Wingdings" pitchFamily="2" charset="2"/>
              <a:buChar char="§"/>
            </a:pPr>
            <a:r>
              <a:rPr lang="pt-BR" sz="2000" b="1" i="1" dirty="0" err="1">
                <a:solidFill>
                  <a:srgbClr val="0070C0"/>
                </a:solidFill>
                <a:ea typeface="Calibri"/>
                <a:cs typeface="Calibri"/>
              </a:rPr>
              <a:t>Kadrey</a:t>
            </a:r>
            <a:r>
              <a:rPr lang="pt-BR" sz="2000" b="1" i="1" dirty="0">
                <a:solidFill>
                  <a:srgbClr val="0070C0"/>
                </a:solidFill>
                <a:ea typeface="Calibri"/>
                <a:cs typeface="Calibri"/>
              </a:rPr>
              <a:t> v. Meta</a:t>
            </a:r>
            <a:endParaRPr lang="pt-BR" b="1" i="1" dirty="0">
              <a:solidFill>
                <a:srgbClr val="0070C0"/>
              </a:solidFill>
              <a:ea typeface="Calibri" panose="020F0502020204030204"/>
              <a:cs typeface="Calibri" panose="020F0502020204030204"/>
            </a:endParaRPr>
          </a:p>
          <a:p>
            <a:pPr marL="457200" indent="0" algn="just">
              <a:lnSpc>
                <a:spcPct val="120000"/>
              </a:lnSpc>
              <a:buNone/>
            </a:pPr>
            <a:r>
              <a:rPr lang="pt-BR" sz="2000" dirty="0">
                <a:solidFill>
                  <a:srgbClr val="000000"/>
                </a:solidFill>
                <a:ea typeface="Calibri"/>
                <a:cs typeface="Calibri"/>
              </a:rPr>
              <a:t>   Juiz </a:t>
            </a:r>
            <a:r>
              <a:rPr lang="pt-BR" sz="2000" dirty="0" err="1">
                <a:solidFill>
                  <a:srgbClr val="000000"/>
                </a:solidFill>
                <a:ea typeface="Calibri"/>
                <a:cs typeface="Calibri"/>
              </a:rPr>
              <a:t>Chhabria</a:t>
            </a:r>
            <a:r>
              <a:rPr lang="pt-BR" sz="2000" dirty="0">
                <a:solidFill>
                  <a:srgbClr val="000000"/>
                </a:solidFill>
                <a:ea typeface="Calibri"/>
                <a:cs typeface="Calibri"/>
              </a:rPr>
              <a:t>: </a:t>
            </a:r>
          </a:p>
          <a:p>
            <a:pPr marL="457200" lvl="1" indent="0" algn="just">
              <a:lnSpc>
                <a:spcPct val="120000"/>
              </a:lnSpc>
              <a:buNone/>
            </a:pPr>
            <a:endParaRPr lang="pt-BR" sz="2000" dirty="0">
              <a:ea typeface="Calibri" panose="020F0502020204030204"/>
              <a:cs typeface="Calibri" panose="020F0502020204030204"/>
            </a:endParaRPr>
          </a:p>
          <a:p>
            <a:pPr marL="800100" lvl="1" indent="-342900" algn="just">
              <a:lnSpc>
                <a:spcPct val="120000"/>
              </a:lnSpc>
              <a:buFont typeface="Courier New" panose="020B0604020202020204" pitchFamily="34" charset="0"/>
              <a:buChar char="o"/>
            </a:pPr>
            <a:endParaRPr lang="pt-BR" sz="2000" dirty="0">
              <a:solidFill>
                <a:srgbClr val="000000"/>
              </a:solidFill>
              <a:ea typeface="Calibri"/>
              <a:cs typeface="Calibri"/>
            </a:endParaRPr>
          </a:p>
          <a:p>
            <a:pPr marL="800100" lvl="1" indent="-342900" algn="just">
              <a:lnSpc>
                <a:spcPct val="120000"/>
              </a:lnSpc>
              <a:buFont typeface="Courier New" panose="020B0604020202020204" pitchFamily="34" charset="0"/>
              <a:buChar char="o"/>
            </a:pPr>
            <a:endParaRPr lang="pt-BR" sz="2000" dirty="0">
              <a:solidFill>
                <a:srgbClr val="000000"/>
              </a:solidFill>
              <a:ea typeface="Calibri"/>
              <a:cs typeface="Calibri"/>
            </a:endParaRPr>
          </a:p>
          <a:p>
            <a:pPr marL="800100" lvl="1" indent="-342900" algn="just">
              <a:lnSpc>
                <a:spcPct val="120000"/>
              </a:lnSpc>
              <a:buFont typeface="Courier New" panose="020B0604020202020204" pitchFamily="34" charset="0"/>
              <a:buChar char="o"/>
            </a:pPr>
            <a:endParaRPr lang="pt-BR" dirty="0">
              <a:solidFill>
                <a:srgbClr val="000000"/>
              </a:solidFill>
              <a:ea typeface="Calibri" panose="020F0502020204030204"/>
              <a:cs typeface="Calibri" panose="020F0502020204030204"/>
            </a:endParaRPr>
          </a:p>
          <a:p>
            <a:pPr marL="914400" lvl="2" indent="0">
              <a:lnSpc>
                <a:spcPct val="120000"/>
              </a:lnSpc>
              <a:buNone/>
            </a:pPr>
            <a:endParaRPr lang="pt-BR" b="1" dirty="0">
              <a:solidFill>
                <a:srgbClr val="FF0000"/>
              </a:solidFill>
              <a:ea typeface="Calibri" panose="020F0502020204030204"/>
              <a:cs typeface="Calibri" panose="020F0502020204030204"/>
            </a:endParaRPr>
          </a:p>
          <a:p>
            <a:pPr lvl="1">
              <a:buFont typeface="Courier New" panose="020B0604020202020204" pitchFamily="34" charset="0"/>
              <a:buChar char="o"/>
            </a:pPr>
            <a:endParaRPr lang="pt-BR" dirty="0">
              <a:ea typeface="Calibri" panose="020F0502020204030204"/>
              <a:cs typeface="Calibri" panose="020F0502020204030204"/>
            </a:endParaRPr>
          </a:p>
        </p:txBody>
      </p:sp>
      <p:cxnSp>
        <p:nvCxnSpPr>
          <p:cNvPr id="6" name="Conector de Seta Reta 5">
            <a:extLst>
              <a:ext uri="{FF2B5EF4-FFF2-40B4-BE49-F238E27FC236}">
                <a16:creationId xmlns:a16="http://schemas.microsoft.com/office/drawing/2014/main" xmlns="" id="{1EED9F78-717C-FA70-8A60-2361DCC82926}"/>
              </a:ext>
            </a:extLst>
          </p:cNvPr>
          <p:cNvCxnSpPr/>
          <p:nvPr/>
        </p:nvCxnSpPr>
        <p:spPr>
          <a:xfrm>
            <a:off x="842336" y="1250146"/>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xmlns="" id="{A7DFE8DF-7514-B61E-DAAB-7959C84B5BD6}"/>
              </a:ext>
            </a:extLst>
          </p:cNvPr>
          <p:cNvSpPr txBox="1"/>
          <p:nvPr/>
        </p:nvSpPr>
        <p:spPr>
          <a:xfrm>
            <a:off x="839164" y="1305297"/>
            <a:ext cx="676154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2400" dirty="0">
                <a:solidFill>
                  <a:srgbClr val="0070C0"/>
                </a:solidFill>
              </a:rPr>
              <a:t>Caso Concreto:</a:t>
            </a:r>
            <a:endParaRPr lang="pt-BR" sz="2400" dirty="0"/>
          </a:p>
        </p:txBody>
      </p:sp>
      <p:sp>
        <p:nvSpPr>
          <p:cNvPr id="3" name="CaixaDeTexto 2">
            <a:extLst>
              <a:ext uri="{FF2B5EF4-FFF2-40B4-BE49-F238E27FC236}">
                <a16:creationId xmlns:a16="http://schemas.microsoft.com/office/drawing/2014/main" xmlns="" id="{009F1202-B518-AF68-103D-32AC603F5806}"/>
              </a:ext>
            </a:extLst>
          </p:cNvPr>
          <p:cNvSpPr txBox="1"/>
          <p:nvPr/>
        </p:nvSpPr>
        <p:spPr>
          <a:xfrm>
            <a:off x="1159565" y="2722218"/>
            <a:ext cx="10204173"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pt-BR" sz="2000" dirty="0"/>
              <a:t>"Em casos envolvendo usos como o da Meta, parece que os autores frequentemente vencem, pelo menos quando esses casos têm registros mais bem desenvolvidos sobre os efeitos de mercado do uso pelo réu. Por mais transformadora que seja o treinamento de um modelo de linguagem (LLM), </a:t>
            </a:r>
            <a:r>
              <a:rPr lang="pt-BR" sz="2000" b="1" dirty="0"/>
              <a:t>é difícil imaginar que possa ser considerado uso justo usar livros protegidos por direitos autorais para desenvolver uma ferramenta que gere bilhões ou trilhões de dólares, ao mesmo tempo em que permite a criação de um fluxo potencialmente infinito de obras concorrentes que poderiam prejudicar significativamente o mercado desses livros. </a:t>
            </a:r>
            <a:r>
              <a:rPr lang="pt-BR" sz="2000" dirty="0"/>
              <a:t>E alguns casos podem apresentar argumentos ainda mais fortes contra o uso justo. (tradução livre)"</a:t>
            </a:r>
            <a:endParaRPr lang="pt-BR" dirty="0">
              <a:ea typeface="Calibri" panose="020F0502020204030204"/>
              <a:cs typeface="Calibri" panose="020F0502020204030204"/>
            </a:endParaRPr>
          </a:p>
        </p:txBody>
      </p:sp>
    </p:spTree>
    <p:extLst>
      <p:ext uri="{BB962C8B-B14F-4D97-AF65-F5344CB8AC3E}">
        <p14:creationId xmlns:p14="http://schemas.microsoft.com/office/powerpoint/2010/main" val="594700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C97708E-568F-4C10-7569-0E73D20A8934}"/>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F5CDF58C-E939-F270-8DE7-5DA48CC9FF18}"/>
              </a:ext>
            </a:extLst>
          </p:cNvPr>
          <p:cNvPicPr>
            <a:picLocks noGrp="1" noRot="1" noChangeAspect="1" noMove="1" noResize="1" noEditPoints="1" noAdjustHandles="1" noChangeArrowheads="1" noChangeShapeType="1" noCrop="1"/>
          </p:cNvPicPr>
          <p:nvPr/>
        </p:nvPicPr>
        <p:blipFill>
          <a:blip r:embed="rId2" cstate="print">
            <a:alphaModFix amt="5000"/>
          </a:blip>
          <a:stretch>
            <a:fillRect/>
          </a:stretch>
        </p:blipFill>
        <p:spPr>
          <a:xfrm>
            <a:off x="0" y="0"/>
            <a:ext cx="12192002" cy="6858000"/>
          </a:xfrm>
          <a:prstGeom prst="rect">
            <a:avLst/>
          </a:prstGeom>
        </p:spPr>
      </p:pic>
      <p:sp>
        <p:nvSpPr>
          <p:cNvPr id="2" name="Título 1">
            <a:extLst>
              <a:ext uri="{FF2B5EF4-FFF2-40B4-BE49-F238E27FC236}">
                <a16:creationId xmlns:a16="http://schemas.microsoft.com/office/drawing/2014/main" xmlns="" id="{7CC97BAE-5A4B-1514-FB4C-FF985E78DE2B}"/>
              </a:ext>
            </a:extLst>
          </p:cNvPr>
          <p:cNvSpPr>
            <a:spLocks noGrp="1"/>
          </p:cNvSpPr>
          <p:nvPr>
            <p:ph type="title"/>
          </p:nvPr>
        </p:nvSpPr>
        <p:spPr>
          <a:xfrm>
            <a:off x="838200" y="100435"/>
            <a:ext cx="10515600" cy="1325563"/>
          </a:xfrm>
        </p:spPr>
        <p:txBody>
          <a:bodyPr>
            <a:normAutofit/>
          </a:bodyPr>
          <a:lstStyle/>
          <a:p>
            <a:r>
              <a:rPr lang="pt-BR" sz="4000" dirty="0">
                <a:ln w="0"/>
                <a:solidFill>
                  <a:schemeClr val="accent1"/>
                </a:solidFill>
                <a:effectLst>
                  <a:outerShdw blurRad="38100" dist="38100" dir="2700000" algn="tl">
                    <a:srgbClr val="000000">
                      <a:alpha val="43137"/>
                    </a:srgbClr>
                  </a:outerShdw>
                </a:effectLst>
                <a:latin typeface="+mn-lt"/>
              </a:rPr>
              <a:t>Discussão nos Estados Unidos</a:t>
            </a:r>
            <a:endParaRPr lang="pt-BR" sz="4000" dirty="0">
              <a:effectLst>
                <a:outerShdw blurRad="38100" dist="38100" dir="2700000" algn="tl">
                  <a:srgbClr val="000000">
                    <a:alpha val="43137"/>
                  </a:srgbClr>
                </a:outerShdw>
              </a:effectLst>
              <a:latin typeface="+mn-lt"/>
            </a:endParaRPr>
          </a:p>
        </p:txBody>
      </p:sp>
      <p:sp>
        <p:nvSpPr>
          <p:cNvPr id="3" name="Espaço Reservado para Conteúdo 2">
            <a:extLst>
              <a:ext uri="{FF2B5EF4-FFF2-40B4-BE49-F238E27FC236}">
                <a16:creationId xmlns:a16="http://schemas.microsoft.com/office/drawing/2014/main" xmlns="" id="{4C1DA4D1-666A-C371-4CA3-099497415505}"/>
              </a:ext>
            </a:extLst>
          </p:cNvPr>
          <p:cNvSpPr>
            <a:spLocks noGrp="1"/>
          </p:cNvSpPr>
          <p:nvPr>
            <p:ph idx="1"/>
          </p:nvPr>
        </p:nvSpPr>
        <p:spPr>
          <a:xfrm>
            <a:off x="838200" y="1155940"/>
            <a:ext cx="10515600" cy="5122396"/>
          </a:xfrm>
        </p:spPr>
        <p:txBody>
          <a:bodyPr vert="horz" lIns="91440" tIns="45720" rIns="91440" bIns="45720" rtlCol="0" anchor="t">
            <a:normAutofit/>
          </a:bodyPr>
          <a:lstStyle/>
          <a:p>
            <a:pPr>
              <a:buFont typeface="Wingdings" pitchFamily="2" charset="2"/>
              <a:buChar char="§"/>
            </a:pPr>
            <a:r>
              <a:rPr lang="pt-BR" sz="2000" b="1" dirty="0">
                <a:latin typeface="Calibri" panose="020F0502020204030204" pitchFamily="34" charset="0"/>
              </a:rPr>
              <a:t>Não é verdade que o “fair use” se aplica!</a:t>
            </a:r>
          </a:p>
          <a:p>
            <a:endParaRPr lang="pt-BR" sz="2200" b="1" dirty="0">
              <a:latin typeface="Calibri" panose="020F0502020204030204" pitchFamily="34" charset="0"/>
            </a:endParaRPr>
          </a:p>
          <a:p>
            <a:pPr>
              <a:buFont typeface="Wingdings" pitchFamily="2" charset="2"/>
              <a:buChar char="§"/>
            </a:pPr>
            <a:r>
              <a:rPr lang="pt-BR" sz="2000" dirty="0">
                <a:solidFill>
                  <a:srgbClr val="000000"/>
                </a:solidFill>
                <a:latin typeface="Calibri" panose="020F0502020204030204" pitchFamily="34" charset="0"/>
              </a:rPr>
              <a:t>Relatório do Escritório de Direitos Autorais dos EUA:</a:t>
            </a:r>
          </a:p>
          <a:p>
            <a:pPr lvl="1">
              <a:buFont typeface="Wingdings" pitchFamily="2" charset="2"/>
              <a:buChar char="§"/>
            </a:pPr>
            <a:r>
              <a:rPr lang="pt-BR" sz="1800" dirty="0">
                <a:solidFill>
                  <a:srgbClr val="000000"/>
                </a:solidFill>
                <a:latin typeface="Calibri" panose="020F0502020204030204" pitchFamily="34" charset="0"/>
              </a:rPr>
              <a:t>Mineração e treinamento implicam o direito de reprodução; possível derivação ou plágio no output.</a:t>
            </a:r>
          </a:p>
          <a:p>
            <a:pPr lvl="1">
              <a:buFont typeface="Wingdings" pitchFamily="2" charset="2"/>
              <a:buChar char="§"/>
            </a:pPr>
            <a:r>
              <a:rPr lang="pt-BR" sz="1800" dirty="0">
                <a:solidFill>
                  <a:srgbClr val="000000"/>
                </a:solidFill>
                <a:latin typeface="Calibri" panose="020F0502020204030204" pitchFamily="34" charset="0"/>
              </a:rPr>
              <a:t>“[No caso da] cópia de obras expressivas de bases piratas para gerar conteúdo que compita no mercado, quando há a possibilidade de licenciamento, é improvável qualificar como uso justo” (p.74).</a:t>
            </a:r>
          </a:p>
          <a:p>
            <a:pPr lvl="1"/>
            <a:endParaRPr lang="pt-BR" sz="1800" dirty="0">
              <a:solidFill>
                <a:srgbClr val="000000"/>
              </a:solidFill>
              <a:latin typeface="Calibri" panose="020F0502020204030204" pitchFamily="34" charset="0"/>
            </a:endParaRPr>
          </a:p>
          <a:p>
            <a:r>
              <a:rPr lang="pt-BR" sz="2000" b="1" dirty="0">
                <a:solidFill>
                  <a:srgbClr val="FF0000"/>
                </a:solidFill>
                <a:latin typeface="Calibri" panose="020F0502020204030204" pitchFamily="34" charset="0"/>
              </a:rPr>
              <a:t>Intensa judicialização:  </a:t>
            </a:r>
            <a:r>
              <a:rPr lang="pt-BR" sz="2000" dirty="0">
                <a:solidFill>
                  <a:srgbClr val="000000"/>
                </a:solidFill>
                <a:latin typeface="Calibri" panose="020F0502020204030204" pitchFamily="34" charset="0"/>
                <a:hlinkClick r:id="rId3"/>
              </a:rPr>
              <a:t>30 casos até 20/08/25</a:t>
            </a:r>
            <a:r>
              <a:rPr lang="pt-BR" sz="2000" dirty="0">
                <a:solidFill>
                  <a:srgbClr val="000000"/>
                </a:solidFill>
                <a:latin typeface="Calibri" panose="020F0502020204030204" pitchFamily="34" charset="0"/>
              </a:rPr>
              <a:t>.</a:t>
            </a:r>
          </a:p>
          <a:p>
            <a:pPr marL="0" indent="0">
              <a:buNone/>
            </a:pPr>
            <a:endParaRPr lang="pt-BR" sz="2100" dirty="0">
              <a:solidFill>
                <a:srgbClr val="000000"/>
              </a:solidFill>
              <a:latin typeface="Calibri" panose="020F0502020204030204" pitchFamily="34" charset="0"/>
            </a:endParaRPr>
          </a:p>
          <a:p>
            <a:pPr marL="0" indent="0">
              <a:buNone/>
            </a:pPr>
            <a:endParaRPr lang="pt-BR" dirty="0"/>
          </a:p>
        </p:txBody>
      </p:sp>
      <p:pic>
        <p:nvPicPr>
          <p:cNvPr id="10" name="Imagem 9">
            <a:extLst>
              <a:ext uri="{FF2B5EF4-FFF2-40B4-BE49-F238E27FC236}">
                <a16:creationId xmlns:a16="http://schemas.microsoft.com/office/drawing/2014/main" xmlns="" id="{52D85109-F95F-5423-34BE-D5CCA88B54A2}"/>
              </a:ext>
            </a:extLst>
          </p:cNvPr>
          <p:cNvPicPr>
            <a:picLocks noChangeAspect="1"/>
          </p:cNvPicPr>
          <p:nvPr/>
        </p:nvPicPr>
        <p:blipFill>
          <a:blip r:embed="rId4" cstate="print"/>
          <a:stretch>
            <a:fillRect/>
          </a:stretch>
        </p:blipFill>
        <p:spPr>
          <a:xfrm>
            <a:off x="7464308" y="1161001"/>
            <a:ext cx="3976199" cy="987798"/>
          </a:xfrm>
          <a:prstGeom prst="rect">
            <a:avLst/>
          </a:prstGeom>
        </p:spPr>
      </p:pic>
      <p:grpSp>
        <p:nvGrpSpPr>
          <p:cNvPr id="13" name="Grupo 12"/>
          <p:cNvGrpSpPr/>
          <p:nvPr/>
        </p:nvGrpSpPr>
        <p:grpSpPr>
          <a:xfrm>
            <a:off x="4620830" y="5337895"/>
            <a:ext cx="6754174" cy="1397208"/>
            <a:chOff x="4620830" y="5337895"/>
            <a:chExt cx="6754174" cy="1397208"/>
          </a:xfrm>
        </p:grpSpPr>
        <p:pic>
          <p:nvPicPr>
            <p:cNvPr id="14" name="Imagem 13">
              <a:extLst>
                <a:ext uri="{FF2B5EF4-FFF2-40B4-BE49-F238E27FC236}">
                  <a16:creationId xmlns:a16="http://schemas.microsoft.com/office/drawing/2014/main" xmlns="" id="{A6EC804A-7346-B998-DEFB-DF8E7C09A466}"/>
                </a:ext>
              </a:extLst>
            </p:cNvPr>
            <p:cNvPicPr>
              <a:picLocks noChangeAspect="1"/>
            </p:cNvPicPr>
            <p:nvPr/>
          </p:nvPicPr>
          <p:blipFill>
            <a:blip r:embed="rId5" cstate="print"/>
            <a:stretch>
              <a:fillRect/>
            </a:stretch>
          </p:blipFill>
          <p:spPr>
            <a:xfrm>
              <a:off x="4650355" y="5337895"/>
              <a:ext cx="6724649" cy="1209893"/>
            </a:xfrm>
            <a:prstGeom prst="rect">
              <a:avLst/>
            </a:prstGeom>
          </p:spPr>
        </p:pic>
        <p:sp>
          <p:nvSpPr>
            <p:cNvPr id="8" name="CaixaDeTexto 7">
              <a:extLst>
                <a:ext uri="{FF2B5EF4-FFF2-40B4-BE49-F238E27FC236}">
                  <a16:creationId xmlns:a16="http://schemas.microsoft.com/office/drawing/2014/main" xmlns="" id="{91847F6A-2FC2-3836-6FA4-5A64495176C0}"/>
                </a:ext>
              </a:extLst>
            </p:cNvPr>
            <p:cNvSpPr txBox="1"/>
            <p:nvPr/>
          </p:nvSpPr>
          <p:spPr>
            <a:xfrm>
              <a:off x="4620830" y="6504271"/>
              <a:ext cx="1797225" cy="230832"/>
            </a:xfrm>
            <a:prstGeom prst="rect">
              <a:avLst/>
            </a:prstGeom>
            <a:noFill/>
          </p:spPr>
          <p:txBody>
            <a:bodyPr wrap="square" rtlCol="0">
              <a:spAutoFit/>
            </a:bodyPr>
            <a:lstStyle/>
            <a:p>
              <a:r>
                <a:rPr lang="pt-BR" sz="900" dirty="0"/>
                <a:t>Fonte: </a:t>
              </a:r>
              <a:r>
                <a:rPr lang="pt-BR" sz="900" dirty="0" err="1"/>
                <a:t>Wired</a:t>
              </a:r>
              <a:r>
                <a:rPr lang="pt-BR" sz="900" dirty="0"/>
                <a:t>, acesso em 25/09/25</a:t>
              </a:r>
            </a:p>
          </p:txBody>
        </p:sp>
      </p:grpSp>
      <p:grpSp>
        <p:nvGrpSpPr>
          <p:cNvPr id="16" name="Grupo 15"/>
          <p:cNvGrpSpPr/>
          <p:nvPr/>
        </p:nvGrpSpPr>
        <p:grpSpPr>
          <a:xfrm>
            <a:off x="555513" y="4207520"/>
            <a:ext cx="3936092" cy="1468648"/>
            <a:chOff x="555513" y="4207520"/>
            <a:chExt cx="3936092" cy="1468648"/>
          </a:xfrm>
        </p:grpSpPr>
        <p:pic>
          <p:nvPicPr>
            <p:cNvPr id="7" name="Imagem 6">
              <a:extLst>
                <a:ext uri="{FF2B5EF4-FFF2-40B4-BE49-F238E27FC236}">
                  <a16:creationId xmlns:a16="http://schemas.microsoft.com/office/drawing/2014/main" xmlns="" id="{CAC1EAEE-B83E-3381-F9DD-D15DD808B8BD}"/>
                </a:ext>
              </a:extLst>
            </p:cNvPr>
            <p:cNvPicPr>
              <a:picLocks noChangeAspect="1"/>
            </p:cNvPicPr>
            <p:nvPr/>
          </p:nvPicPr>
          <p:blipFill>
            <a:blip r:embed="rId6" cstate="print"/>
            <a:stretch>
              <a:fillRect/>
            </a:stretch>
          </p:blipFill>
          <p:spPr>
            <a:xfrm>
              <a:off x="600075" y="4207520"/>
              <a:ext cx="3891530" cy="1292375"/>
            </a:xfrm>
            <a:prstGeom prst="rect">
              <a:avLst/>
            </a:prstGeom>
          </p:spPr>
        </p:pic>
        <p:sp>
          <p:nvSpPr>
            <p:cNvPr id="9" name="CaixaDeTexto 8">
              <a:extLst>
                <a:ext uri="{FF2B5EF4-FFF2-40B4-BE49-F238E27FC236}">
                  <a16:creationId xmlns:a16="http://schemas.microsoft.com/office/drawing/2014/main" xmlns="" id="{4644814A-6C11-4C00-9EC2-8585209546FB}"/>
                </a:ext>
              </a:extLst>
            </p:cNvPr>
            <p:cNvSpPr txBox="1"/>
            <p:nvPr/>
          </p:nvSpPr>
          <p:spPr>
            <a:xfrm>
              <a:off x="555513" y="5445336"/>
              <a:ext cx="1903015" cy="230832"/>
            </a:xfrm>
            <a:prstGeom prst="rect">
              <a:avLst/>
            </a:prstGeom>
            <a:noFill/>
          </p:spPr>
          <p:txBody>
            <a:bodyPr wrap="square" rtlCol="0">
              <a:spAutoFit/>
            </a:bodyPr>
            <a:lstStyle/>
            <a:p>
              <a:r>
                <a:rPr lang="pt-BR" sz="900" dirty="0"/>
                <a:t>Fonte: CNBC, acesso em 26/09/25</a:t>
              </a:r>
            </a:p>
          </p:txBody>
        </p:sp>
      </p:grpSp>
      <p:grpSp>
        <p:nvGrpSpPr>
          <p:cNvPr id="12" name="Grupo 11"/>
          <p:cNvGrpSpPr/>
          <p:nvPr/>
        </p:nvGrpSpPr>
        <p:grpSpPr>
          <a:xfrm>
            <a:off x="7840335" y="3732143"/>
            <a:ext cx="3805147" cy="1566664"/>
            <a:chOff x="8263029" y="3723517"/>
            <a:chExt cx="3805147" cy="1566664"/>
          </a:xfrm>
        </p:grpSpPr>
        <p:pic>
          <p:nvPicPr>
            <p:cNvPr id="6" name="Imagem 5">
              <a:extLst>
                <a:ext uri="{FF2B5EF4-FFF2-40B4-BE49-F238E27FC236}">
                  <a16:creationId xmlns:a16="http://schemas.microsoft.com/office/drawing/2014/main" xmlns="" id="{81FB6842-4355-4189-D4B3-E39869858D02}"/>
                </a:ext>
              </a:extLst>
            </p:cNvPr>
            <p:cNvPicPr>
              <a:picLocks noChangeAspect="1"/>
            </p:cNvPicPr>
            <p:nvPr/>
          </p:nvPicPr>
          <p:blipFill>
            <a:blip r:embed="rId7" cstate="print"/>
            <a:stretch>
              <a:fillRect/>
            </a:stretch>
          </p:blipFill>
          <p:spPr>
            <a:xfrm>
              <a:off x="8287678" y="3723517"/>
              <a:ext cx="3780498" cy="1371955"/>
            </a:xfrm>
            <a:prstGeom prst="rect">
              <a:avLst/>
            </a:prstGeom>
          </p:spPr>
        </p:pic>
        <p:sp>
          <p:nvSpPr>
            <p:cNvPr id="15" name="CaixaDeTexto 14">
              <a:extLst>
                <a:ext uri="{FF2B5EF4-FFF2-40B4-BE49-F238E27FC236}">
                  <a16:creationId xmlns:a16="http://schemas.microsoft.com/office/drawing/2014/main" xmlns="" id="{10C46DAB-761E-9AE3-49F6-BEC96F215030}"/>
                </a:ext>
              </a:extLst>
            </p:cNvPr>
            <p:cNvSpPr txBox="1"/>
            <p:nvPr/>
          </p:nvSpPr>
          <p:spPr>
            <a:xfrm>
              <a:off x="8263029" y="5059349"/>
              <a:ext cx="2457450" cy="230832"/>
            </a:xfrm>
            <a:prstGeom prst="rect">
              <a:avLst/>
            </a:prstGeom>
            <a:noFill/>
          </p:spPr>
          <p:txBody>
            <a:bodyPr wrap="square" rtlCol="0">
              <a:spAutoFit/>
            </a:bodyPr>
            <a:lstStyle/>
            <a:p>
              <a:r>
                <a:rPr lang="pt-BR" sz="900" dirty="0"/>
                <a:t>Fonte: Variety, acesso em 26/09/25</a:t>
              </a:r>
            </a:p>
          </p:txBody>
        </p:sp>
      </p:grpSp>
    </p:spTree>
    <p:extLst>
      <p:ext uri="{BB962C8B-B14F-4D97-AF65-F5344CB8AC3E}">
        <p14:creationId xmlns:p14="http://schemas.microsoft.com/office/powerpoint/2010/main" val="4225154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0773373-EF17-26AE-201E-05FA3B5352B2}"/>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0FA3B2EA-EF3E-7E9A-FF77-3CC505F1DE54}"/>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7AD523B9-1A31-190F-B800-F1F5BE3B4BCC}"/>
              </a:ext>
            </a:extLst>
          </p:cNvPr>
          <p:cNvSpPr>
            <a:spLocks noGrp="1"/>
          </p:cNvSpPr>
          <p:nvPr>
            <p:ph type="title"/>
          </p:nvPr>
        </p:nvSpPr>
        <p:spPr>
          <a:xfrm>
            <a:off x="255494" y="-234868"/>
            <a:ext cx="10515600" cy="1325563"/>
          </a:xfrm>
        </p:spPr>
        <p:txBody>
          <a:bodyPr>
            <a:normAutofit/>
          </a:bodyPr>
          <a:lstStyle/>
          <a:p>
            <a:r>
              <a:rPr lang="pt-BR" sz="3600" dirty="0">
                <a:ln w="0"/>
                <a:solidFill>
                  <a:schemeClr val="accent1"/>
                </a:solidFill>
                <a:effectLst>
                  <a:outerShdw blurRad="38100" dist="25400" dir="5400000" algn="ctr" rotWithShape="0">
                    <a:srgbClr val="6E747A">
                      <a:alpha val="43000"/>
                    </a:srgbClr>
                  </a:outerShdw>
                </a:effectLst>
              </a:rPr>
              <a:t>Caso </a:t>
            </a:r>
            <a:r>
              <a:rPr lang="pt-BR" sz="3600" dirty="0" err="1">
                <a:ln w="0"/>
                <a:solidFill>
                  <a:schemeClr val="accent1"/>
                </a:solidFill>
                <a:effectLst>
                  <a:outerShdw blurRad="38100" dist="25400" dir="5400000" algn="ctr" rotWithShape="0">
                    <a:srgbClr val="6E747A">
                      <a:alpha val="43000"/>
                    </a:srgbClr>
                  </a:outerShdw>
                </a:effectLst>
              </a:rPr>
              <a:t>Sora</a:t>
            </a:r>
            <a:r>
              <a:rPr lang="pt-BR" sz="3600" dirty="0">
                <a:ln w="0"/>
                <a:solidFill>
                  <a:schemeClr val="accent1"/>
                </a:solidFill>
                <a:effectLst>
                  <a:outerShdw blurRad="38100" dist="25400" dir="5400000" algn="ctr" rotWithShape="0">
                    <a:srgbClr val="6E747A">
                      <a:alpha val="43000"/>
                    </a:srgbClr>
                  </a:outerShdw>
                </a:effectLst>
              </a:rPr>
              <a:t> - Open IA: Linha Cronológica </a:t>
            </a:r>
            <a:endParaRPr lang="pt-BR" sz="3600" dirty="0">
              <a:ln w="0"/>
              <a:solidFill>
                <a:schemeClr val="accent1"/>
              </a:solidFill>
              <a:effectLst>
                <a:outerShdw blurRad="38100" dist="25400" dir="5400000" algn="ctr" rotWithShape="0">
                  <a:srgbClr val="6E747A">
                    <a:alpha val="43000"/>
                  </a:srgbClr>
                </a:outerShdw>
              </a:effectLst>
              <a:ea typeface="Calibri Light"/>
              <a:cs typeface="Calibri Light"/>
            </a:endParaRPr>
          </a:p>
        </p:txBody>
      </p:sp>
      <p:sp>
        <p:nvSpPr>
          <p:cNvPr id="5" name="Espaço Reservado para Conteúdo 4">
            <a:extLst>
              <a:ext uri="{FF2B5EF4-FFF2-40B4-BE49-F238E27FC236}">
                <a16:creationId xmlns:a16="http://schemas.microsoft.com/office/drawing/2014/main" xmlns="" id="{9A1B2107-DC3D-EA38-3587-21799E82BBB3}"/>
              </a:ext>
            </a:extLst>
          </p:cNvPr>
          <p:cNvSpPr>
            <a:spLocks noGrp="1"/>
          </p:cNvSpPr>
          <p:nvPr>
            <p:ph idx="1"/>
          </p:nvPr>
        </p:nvSpPr>
        <p:spPr/>
        <p:txBody>
          <a:bodyPr vert="horz" lIns="91440" tIns="45720" rIns="91440" bIns="45720" rtlCol="0" anchor="t">
            <a:normAutofit/>
          </a:bodyPr>
          <a:lstStyle/>
          <a:p>
            <a:pPr lvl="1"/>
            <a:endParaRPr lang="pt-BR" sz="2200" u="sng" dirty="0">
              <a:ea typeface="Calibri"/>
              <a:cs typeface="Calibri"/>
            </a:endParaRPr>
          </a:p>
          <a:p>
            <a:pPr marL="914400" lvl="2" indent="0">
              <a:buNone/>
            </a:pPr>
            <a:endParaRPr lang="pt-BR" sz="2200">
              <a:solidFill>
                <a:srgbClr val="000000"/>
              </a:solidFill>
              <a:ea typeface="Calibri"/>
              <a:cs typeface="Calibri"/>
            </a:endParaRPr>
          </a:p>
        </p:txBody>
      </p:sp>
      <p:graphicFrame>
        <p:nvGraphicFramePr>
          <p:cNvPr id="3" name="Tabela 2">
            <a:extLst>
              <a:ext uri="{FF2B5EF4-FFF2-40B4-BE49-F238E27FC236}">
                <a16:creationId xmlns:a16="http://schemas.microsoft.com/office/drawing/2014/main" xmlns="" id="{BCB93B55-DACA-DD3D-2D20-CCE419BBFC50}"/>
              </a:ext>
            </a:extLst>
          </p:cNvPr>
          <p:cNvGraphicFramePr>
            <a:graphicFrameLocks noGrp="1"/>
          </p:cNvGraphicFramePr>
          <p:nvPr/>
        </p:nvGraphicFramePr>
        <p:xfrm>
          <a:off x="257735" y="728383"/>
          <a:ext cx="11505194" cy="5943021"/>
        </p:xfrm>
        <a:graphic>
          <a:graphicData uri="http://schemas.openxmlformats.org/drawingml/2006/table">
            <a:tbl>
              <a:tblPr firstRow="1" firstCol="1" bandRow="1">
                <a:tableStyleId>{BDBED569-4797-4DF1-A0F4-6AAB3CD982D8}</a:tableStyleId>
              </a:tblPr>
              <a:tblGrid>
                <a:gridCol w="3130400">
                  <a:extLst>
                    <a:ext uri="{9D8B030D-6E8A-4147-A177-3AD203B41FA5}">
                      <a16:colId xmlns:a16="http://schemas.microsoft.com/office/drawing/2014/main" xmlns="" val="213311108"/>
                    </a:ext>
                  </a:extLst>
                </a:gridCol>
                <a:gridCol w="4754826">
                  <a:extLst>
                    <a:ext uri="{9D8B030D-6E8A-4147-A177-3AD203B41FA5}">
                      <a16:colId xmlns:a16="http://schemas.microsoft.com/office/drawing/2014/main" xmlns="" val="2924510365"/>
                    </a:ext>
                  </a:extLst>
                </a:gridCol>
                <a:gridCol w="3619968">
                  <a:extLst>
                    <a:ext uri="{9D8B030D-6E8A-4147-A177-3AD203B41FA5}">
                      <a16:colId xmlns:a16="http://schemas.microsoft.com/office/drawing/2014/main" xmlns="" val="692621020"/>
                    </a:ext>
                  </a:extLst>
                </a:gridCol>
              </a:tblGrid>
              <a:tr h="1845712">
                <a:tc>
                  <a:txBody>
                    <a:bodyPr/>
                    <a:lstStyle/>
                    <a:p>
                      <a:pPr lvl="0" algn="just">
                        <a:buNone/>
                      </a:pPr>
                      <a:r>
                        <a:rPr lang="pt-BR" sz="1800" b="1" i="0" u="none" strike="noStrike" baseline="0" noProof="0" dirty="0">
                          <a:solidFill>
                            <a:srgbClr val="000000"/>
                          </a:solidFill>
                          <a:latin typeface="Calibri"/>
                        </a:rPr>
                        <a:t>29 set. 2025 –</a:t>
                      </a:r>
                      <a:r>
                        <a:rPr lang="pt-BR" sz="1800" b="0" i="0" u="none" strike="noStrike" baseline="0" noProof="0" dirty="0">
                          <a:solidFill>
                            <a:srgbClr val="000000"/>
                          </a:solidFill>
                          <a:latin typeface="Calibri"/>
                        </a:rPr>
                        <a:t> </a:t>
                      </a:r>
                      <a:r>
                        <a:rPr lang="pt-BR" sz="1800" b="0" i="1" u="none" strike="noStrike" baseline="0" noProof="0" dirty="0">
                          <a:solidFill>
                            <a:srgbClr val="000000"/>
                          </a:solidFill>
                          <a:latin typeface="Calibri"/>
                        </a:rPr>
                        <a:t>“</a:t>
                      </a:r>
                      <a:r>
                        <a:rPr lang="pt-BR" sz="1800" b="0" i="1" u="none" strike="noStrike" baseline="0" noProof="0" dirty="0" err="1">
                          <a:solidFill>
                            <a:srgbClr val="000000"/>
                          </a:solidFill>
                          <a:latin typeface="Calibri"/>
                        </a:rPr>
                        <a:t>OpenAI’s</a:t>
                      </a:r>
                      <a:r>
                        <a:rPr lang="pt-BR" sz="1800" b="0" i="1" u="none" strike="noStrike" baseline="0" noProof="0" dirty="0">
                          <a:solidFill>
                            <a:srgbClr val="000000"/>
                          </a:solidFill>
                          <a:latin typeface="Calibri"/>
                        </a:rPr>
                        <a:t> New Sora </a:t>
                      </a:r>
                      <a:r>
                        <a:rPr lang="pt-BR" sz="1800" b="0" i="1" u="none" strike="noStrike" baseline="0" noProof="0" dirty="0" err="1">
                          <a:solidFill>
                            <a:srgbClr val="000000"/>
                          </a:solidFill>
                          <a:latin typeface="Calibri"/>
                        </a:rPr>
                        <a:t>Video</a:t>
                      </a:r>
                      <a:r>
                        <a:rPr lang="pt-BR" sz="1800" b="0" i="1" u="none" strike="noStrike" baseline="0" noProof="0" dirty="0">
                          <a:solidFill>
                            <a:srgbClr val="000000"/>
                          </a:solidFill>
                          <a:latin typeface="Calibri"/>
                        </a:rPr>
                        <a:t> </a:t>
                      </a:r>
                      <a:r>
                        <a:rPr lang="pt-BR" sz="1800" b="0" i="1" u="none" strike="noStrike" baseline="0" noProof="0" dirty="0" err="1">
                          <a:solidFill>
                            <a:srgbClr val="000000"/>
                          </a:solidFill>
                          <a:latin typeface="Calibri"/>
                        </a:rPr>
                        <a:t>Generator</a:t>
                      </a:r>
                      <a:r>
                        <a:rPr lang="pt-BR" sz="1800" b="0" i="1" u="none" strike="noStrike" baseline="0" noProof="0" dirty="0">
                          <a:solidFill>
                            <a:srgbClr val="000000"/>
                          </a:solidFill>
                          <a:latin typeface="Calibri"/>
                        </a:rPr>
                        <a:t> to Require Copyright </a:t>
                      </a:r>
                      <a:r>
                        <a:rPr lang="pt-BR" sz="1800" b="0" i="1" u="none" strike="noStrike" baseline="0" noProof="0" dirty="0" err="1">
                          <a:solidFill>
                            <a:srgbClr val="000000"/>
                          </a:solidFill>
                          <a:latin typeface="Calibri"/>
                        </a:rPr>
                        <a:t>Holders</a:t>
                      </a:r>
                      <a:r>
                        <a:rPr lang="pt-BR" sz="1800" b="0" i="1" u="none" strike="noStrike" baseline="0" noProof="0" dirty="0">
                          <a:solidFill>
                            <a:srgbClr val="000000"/>
                          </a:solidFill>
                          <a:latin typeface="Calibri"/>
                        </a:rPr>
                        <a:t> to </a:t>
                      </a:r>
                      <a:r>
                        <a:rPr lang="pt-BR" sz="1800" b="0" i="1" u="none" strike="noStrike" baseline="0" noProof="0" dirty="0" err="1">
                          <a:solidFill>
                            <a:srgbClr val="000000"/>
                          </a:solidFill>
                          <a:latin typeface="Calibri"/>
                        </a:rPr>
                        <a:t>Opt</a:t>
                      </a:r>
                      <a:r>
                        <a:rPr lang="pt-BR" sz="1800" b="0" i="1" u="none" strike="noStrike" baseline="0" noProof="0" dirty="0">
                          <a:solidFill>
                            <a:srgbClr val="000000"/>
                          </a:solidFill>
                          <a:latin typeface="Calibri"/>
                        </a:rPr>
                        <a:t> Out”</a:t>
                      </a:r>
                      <a:endParaRPr lang="pt-BR" b="0" i="1" dirty="0"/>
                    </a:p>
                  </a:txBody>
                  <a:tcPr/>
                </a:tc>
                <a:tc>
                  <a:txBody>
                    <a:bodyPr/>
                    <a:lstStyle/>
                    <a:p>
                      <a:pPr lvl="0" algn="just">
                        <a:buNone/>
                      </a:pPr>
                      <a:r>
                        <a:rPr lang="pt-BR" sz="1800" b="0" i="0" u="none" strike="noStrike" noProof="0" dirty="0" err="1">
                          <a:latin typeface="Calibri"/>
                        </a:rPr>
                        <a:t>OpenAI</a:t>
                      </a:r>
                      <a:r>
                        <a:rPr lang="pt-BR" sz="1800" b="0" i="0" u="none" strike="noStrike" noProof="0" dirty="0">
                          <a:latin typeface="Calibri"/>
                        </a:rPr>
                        <a:t> anuncia o novo </a:t>
                      </a:r>
                      <a:r>
                        <a:rPr lang="pt-BR" sz="1800" b="0" i="1" u="none" strike="noStrike" noProof="0" dirty="0">
                          <a:latin typeface="Calibri"/>
                        </a:rPr>
                        <a:t>Sora</a:t>
                      </a:r>
                      <a:r>
                        <a:rPr lang="pt-BR" sz="1800" b="0" i="0" u="none" strike="noStrike" noProof="0" dirty="0">
                          <a:latin typeface="Calibri"/>
                        </a:rPr>
                        <a:t>, que </a:t>
                      </a:r>
                      <a:r>
                        <a:rPr lang="pt-BR" sz="1800" b="1" i="0" u="none" strike="noStrike" noProof="0" dirty="0">
                          <a:latin typeface="Calibri"/>
                        </a:rPr>
                        <a:t>permite gerar vídeos com material protegido por direitos autorais, a menos que os detentores optem por sair (modelo </a:t>
                      </a:r>
                      <a:r>
                        <a:rPr lang="pt-BR" sz="1800" b="1" i="1" u="none" strike="noStrike" noProof="0" dirty="0" err="1">
                          <a:latin typeface="Calibri"/>
                        </a:rPr>
                        <a:t>opt-out</a:t>
                      </a:r>
                      <a:r>
                        <a:rPr lang="pt-BR" sz="1800" b="1" i="0" u="none" strike="noStrike" noProof="0" dirty="0">
                          <a:latin typeface="Calibri"/>
                        </a:rPr>
                        <a:t>).</a:t>
                      </a:r>
                      <a:endParaRPr lang="pt-BR" b="1" dirty="0"/>
                    </a:p>
                  </a:txBody>
                  <a:tcPr/>
                </a:tc>
                <a:tc>
                  <a:txBody>
                    <a:bodyPr/>
                    <a:lstStyle/>
                    <a:p>
                      <a:pPr lvl="0" algn="just">
                        <a:buNone/>
                      </a:pPr>
                      <a:r>
                        <a:rPr lang="pt-BR" sz="1600" b="0" i="0" u="none" strike="noStrike" baseline="0" noProof="0">
                          <a:solidFill>
                            <a:srgbClr val="000000"/>
                          </a:solidFill>
                          <a:latin typeface="Calibri"/>
                        </a:rPr>
                        <a:t>OpenAI is planning to release a new version of its Sora video generator that creates videos featuring copyright material unless copyright holders opt out of having their work appear, according to people familiar with the matter</a:t>
                      </a:r>
                      <a:endParaRPr lang="pt-BR" sz="1600" b="0"/>
                    </a:p>
                  </a:txBody>
                  <a:tcPr/>
                </a:tc>
                <a:extLst>
                  <a:ext uri="{0D108BD9-81ED-4DB2-BD59-A6C34878D82A}">
                    <a16:rowId xmlns:a16="http://schemas.microsoft.com/office/drawing/2014/main" xmlns="" val="304408960"/>
                  </a:ext>
                </a:extLst>
              </a:tr>
              <a:tr h="1158575">
                <a:tc>
                  <a:txBody>
                    <a:bodyPr/>
                    <a:lstStyle/>
                    <a:p>
                      <a:pPr lvl="0" algn="just">
                        <a:buNone/>
                      </a:pPr>
                      <a:r>
                        <a:rPr lang="pt-BR" sz="1800" b="1" i="0" u="none" strike="noStrike" noProof="0" dirty="0">
                          <a:latin typeface="Calibri"/>
                        </a:rPr>
                        <a:t>1 out. 2025 – </a:t>
                      </a:r>
                      <a:r>
                        <a:rPr lang="pt-BR" sz="1800" b="0" i="1" u="none" strike="noStrike" noProof="0" dirty="0">
                          <a:latin typeface="Calibri"/>
                        </a:rPr>
                        <a:t>“WME to OpenAI: </a:t>
                      </a:r>
                      <a:r>
                        <a:rPr lang="pt-BR" sz="1800" b="0" i="1" u="none" strike="noStrike" noProof="0" dirty="0" err="1">
                          <a:latin typeface="Calibri"/>
                        </a:rPr>
                        <a:t>All</a:t>
                      </a:r>
                      <a:r>
                        <a:rPr lang="pt-BR" sz="1800" b="0" i="1" u="none" strike="noStrike" noProof="0" dirty="0">
                          <a:latin typeface="Calibri"/>
                        </a:rPr>
                        <a:t> </a:t>
                      </a:r>
                      <a:r>
                        <a:rPr lang="pt-BR" sz="1800" b="0" i="1" u="none" strike="noStrike" noProof="0" dirty="0" err="1">
                          <a:latin typeface="Calibri"/>
                        </a:rPr>
                        <a:t>Our</a:t>
                      </a:r>
                      <a:r>
                        <a:rPr lang="pt-BR" sz="1800" b="0" i="1" u="none" strike="noStrike" noProof="0" dirty="0">
                          <a:latin typeface="Calibri"/>
                        </a:rPr>
                        <a:t> </a:t>
                      </a:r>
                      <a:r>
                        <a:rPr lang="pt-BR" sz="1800" b="0" i="1" u="none" strike="noStrike" noProof="0" dirty="0" err="1">
                          <a:latin typeface="Calibri"/>
                        </a:rPr>
                        <a:t>Clients</a:t>
                      </a:r>
                      <a:r>
                        <a:rPr lang="pt-BR" sz="1800" b="0" i="1" u="none" strike="noStrike" noProof="0" dirty="0">
                          <a:latin typeface="Calibri"/>
                        </a:rPr>
                        <a:t> Are </a:t>
                      </a:r>
                      <a:r>
                        <a:rPr lang="pt-BR" sz="1800" b="0" i="1" u="none" strike="noStrike" noProof="0" dirty="0" err="1">
                          <a:latin typeface="Calibri"/>
                        </a:rPr>
                        <a:t>Opting</a:t>
                      </a:r>
                      <a:r>
                        <a:rPr lang="pt-BR" sz="1800" b="0" i="1" u="none" strike="noStrike" noProof="0" dirty="0">
                          <a:latin typeface="Calibri"/>
                        </a:rPr>
                        <a:t> Out </a:t>
                      </a:r>
                      <a:r>
                        <a:rPr lang="pt-BR" sz="1800" b="0" i="1" u="none" strike="noStrike" noProof="0" dirty="0" err="1">
                          <a:latin typeface="Calibri"/>
                        </a:rPr>
                        <a:t>of</a:t>
                      </a:r>
                      <a:r>
                        <a:rPr lang="pt-BR" sz="1800" b="0" i="1" u="none" strike="noStrike" noProof="0" dirty="0">
                          <a:latin typeface="Calibri"/>
                        </a:rPr>
                        <a:t> </a:t>
                      </a:r>
                      <a:r>
                        <a:rPr lang="pt-BR" sz="1800" b="0" i="1" u="none" strike="noStrike" noProof="0" dirty="0" err="1">
                          <a:latin typeface="Calibri"/>
                        </a:rPr>
                        <a:t>Sora</a:t>
                      </a:r>
                      <a:r>
                        <a:rPr lang="pt-BR" sz="1800" b="0" i="1" u="none" strike="noStrike" noProof="0" dirty="0">
                          <a:latin typeface="Calibri"/>
                        </a:rPr>
                        <a:t> 2”</a:t>
                      </a:r>
                      <a:endParaRPr lang="pt-BR" sz="1800" b="0" i="1" u="none" strike="noStrike" noProof="0" dirty="0"/>
                    </a:p>
                    <a:p>
                      <a:pPr lvl="0">
                        <a:buNone/>
                      </a:pPr>
                      <a:endParaRPr lang="pt-BR" sz="1800" b="1" i="0" u="none" strike="noStrike" noProof="0" dirty="0">
                        <a:latin typeface="Calibri"/>
                      </a:endParaRPr>
                    </a:p>
                  </a:txBody>
                  <a:tcPr/>
                </a:tc>
                <a:tc>
                  <a:txBody>
                    <a:bodyPr/>
                    <a:lstStyle/>
                    <a:p>
                      <a:pPr lvl="0" algn="just">
                        <a:buNone/>
                      </a:pPr>
                      <a:r>
                        <a:rPr lang="pt-BR" sz="1800" b="0" i="0" u="none" strike="noStrike" baseline="0" noProof="0" dirty="0">
                          <a:solidFill>
                            <a:srgbClr val="000000"/>
                          </a:solidFill>
                          <a:latin typeface="Calibri"/>
                        </a:rPr>
                        <a:t>Agência WME comunica à OpenAI que </a:t>
                      </a:r>
                      <a:r>
                        <a:rPr lang="pt-BR" sz="1800" b="1" i="0" u="none" strike="noStrike" baseline="0" noProof="0" dirty="0">
                          <a:solidFill>
                            <a:srgbClr val="FF0000"/>
                          </a:solidFill>
                          <a:latin typeface="Calibri"/>
                        </a:rPr>
                        <a:t>todos os seus clientes decidiram pelo </a:t>
                      </a:r>
                      <a:r>
                        <a:rPr lang="pt-BR" sz="1800" b="1" i="0" u="none" strike="noStrike" baseline="0" noProof="0" dirty="0" err="1">
                          <a:solidFill>
                            <a:srgbClr val="FF0000"/>
                          </a:solidFill>
                          <a:latin typeface="Calibri"/>
                        </a:rPr>
                        <a:t>opt.out</a:t>
                      </a:r>
                      <a:r>
                        <a:rPr lang="pt-BR" sz="1800" b="1" i="0" u="none" strike="noStrike" baseline="0" noProof="0" dirty="0">
                          <a:solidFill>
                            <a:srgbClr val="FF0000"/>
                          </a:solidFill>
                          <a:latin typeface="Calibri"/>
                        </a:rPr>
                        <a:t> </a:t>
                      </a:r>
                      <a:r>
                        <a:rPr lang="pt-BR" sz="1800" b="0" i="0" u="none" strike="noStrike" baseline="0" noProof="0" dirty="0">
                          <a:solidFill>
                            <a:srgbClr val="000000"/>
                          </a:solidFill>
                          <a:latin typeface="Calibri"/>
                        </a:rPr>
                        <a:t>do Sora 2, por risco à imagem e uso indevido de propriedade intelectual.</a:t>
                      </a:r>
                      <a:endParaRPr lang="pt-BR" dirty="0"/>
                    </a:p>
                  </a:txBody>
                  <a:tcPr/>
                </a:tc>
                <a:tc>
                  <a:txBody>
                    <a:bodyPr/>
                    <a:lstStyle/>
                    <a:p>
                      <a:pPr lvl="0" algn="just">
                        <a:buNone/>
                      </a:pPr>
                      <a:r>
                        <a:rPr lang="pt-BR" sz="1600" b="0" i="0" u="none" strike="noStrike" baseline="0" noProof="0" dirty="0">
                          <a:solidFill>
                            <a:srgbClr val="000000"/>
                          </a:solidFill>
                          <a:latin typeface="Calibri"/>
                        </a:rPr>
                        <a:t>"regardless of what the studios are doing with their IP ,the talent agency is taking a protective stance for </a:t>
                      </a:r>
                      <a:r>
                        <a:rPr lang="pt-BR" sz="1600" b="0" i="0" u="none" strike="noStrike" baseline="0" noProof="0">
                          <a:solidFill>
                            <a:srgbClr val="000000"/>
                          </a:solidFill>
                          <a:latin typeface="Calibri"/>
                        </a:rPr>
                        <a:t>artists it reps"</a:t>
                      </a:r>
                      <a:endParaRPr lang="pt-BR" sz="1600"/>
                    </a:p>
                  </a:txBody>
                  <a:tcPr/>
                </a:tc>
                <a:extLst>
                  <a:ext uri="{0D108BD9-81ED-4DB2-BD59-A6C34878D82A}">
                    <a16:rowId xmlns:a16="http://schemas.microsoft.com/office/drawing/2014/main" xmlns="" val="2962044947"/>
                  </a:ext>
                </a:extLst>
              </a:tr>
              <a:tr h="1158575">
                <a:tc>
                  <a:txBody>
                    <a:bodyPr/>
                    <a:lstStyle/>
                    <a:p>
                      <a:pPr lvl="0">
                        <a:buNone/>
                      </a:pPr>
                      <a:r>
                        <a:rPr lang="pt-BR" sz="1800" b="1" i="0" u="none" strike="noStrike" noProof="0" dirty="0">
                          <a:latin typeface="Calibri"/>
                        </a:rPr>
                        <a:t>3 out. 2025 – </a:t>
                      </a:r>
                      <a:r>
                        <a:rPr lang="pt-BR" sz="1800" b="0" i="1" u="none" strike="noStrike" noProof="0" dirty="0">
                          <a:latin typeface="Calibri"/>
                        </a:rPr>
                        <a:t>“</a:t>
                      </a:r>
                      <a:r>
                        <a:rPr lang="pt-BR" sz="1800" b="0" i="1" u="none" strike="noStrike" noProof="0" dirty="0" err="1">
                          <a:latin typeface="Calibri"/>
                        </a:rPr>
                        <a:t>Sora</a:t>
                      </a:r>
                      <a:r>
                        <a:rPr lang="pt-BR" sz="1800" b="0" i="1" u="none" strike="noStrike" noProof="0" dirty="0">
                          <a:latin typeface="Calibri"/>
                        </a:rPr>
                        <a:t> </a:t>
                      </a:r>
                      <a:r>
                        <a:rPr lang="pt-BR" sz="1800" b="0" i="1" u="none" strike="noStrike" noProof="0" dirty="0" err="1">
                          <a:latin typeface="Calibri"/>
                        </a:rPr>
                        <a:t>Update</a:t>
                      </a:r>
                      <a:r>
                        <a:rPr lang="pt-BR" sz="1800" b="0" i="1" u="none" strike="noStrike" noProof="0" dirty="0">
                          <a:latin typeface="Calibri"/>
                        </a:rPr>
                        <a:t>”</a:t>
                      </a:r>
                      <a:r>
                        <a:rPr lang="pt-BR" sz="1800" b="1" i="1" u="none" strike="noStrike" noProof="0" dirty="0">
                          <a:latin typeface="Calibri"/>
                        </a:rPr>
                        <a:t> </a:t>
                      </a:r>
                      <a:endParaRPr lang="pt-BR" b="1" i="1" dirty="0"/>
                    </a:p>
                  </a:txBody>
                  <a:tcPr/>
                </a:tc>
                <a:tc>
                  <a:txBody>
                    <a:bodyPr/>
                    <a:lstStyle/>
                    <a:p>
                      <a:pPr lvl="0" algn="just">
                        <a:buNone/>
                      </a:pPr>
                      <a:r>
                        <a:rPr lang="pt-BR" sz="1800" b="0" i="0" u="none" strike="noStrike" baseline="0" noProof="0" dirty="0">
                          <a:solidFill>
                            <a:srgbClr val="000000"/>
                          </a:solidFill>
                        </a:rPr>
                        <a:t>Altman publica o post “</a:t>
                      </a:r>
                      <a:r>
                        <a:rPr lang="pt-BR" sz="1800" b="0" i="1" u="none" strike="noStrike" baseline="0" noProof="0" dirty="0">
                          <a:solidFill>
                            <a:srgbClr val="000000"/>
                          </a:solidFill>
                        </a:rPr>
                        <a:t>Sora update #1</a:t>
                      </a:r>
                      <a:r>
                        <a:rPr lang="pt-BR" sz="1800" b="0" i="0" u="none" strike="noStrike" baseline="0" noProof="0" dirty="0">
                          <a:solidFill>
                            <a:srgbClr val="000000"/>
                          </a:solidFill>
                        </a:rPr>
                        <a:t>”, </a:t>
                      </a:r>
                      <a:r>
                        <a:rPr lang="pt-BR" sz="1800" b="1" i="0" u="none" strike="noStrike" baseline="0" noProof="0" dirty="0">
                          <a:solidFill>
                            <a:srgbClr val="000000"/>
                          </a:solidFill>
                        </a:rPr>
                        <a:t>reconhecendo falhas e prometendo novo modelo para permitir aos titulares controle “granular” e repartir receitas</a:t>
                      </a:r>
                      <a:r>
                        <a:rPr lang="pt-BR" sz="1800" b="0" i="0" u="none" strike="noStrike" baseline="0" noProof="0" dirty="0">
                          <a:solidFill>
                            <a:srgbClr val="000000"/>
                          </a:solidFill>
                        </a:rPr>
                        <a:t>.</a:t>
                      </a:r>
                    </a:p>
                  </a:txBody>
                  <a:tcPr/>
                </a:tc>
                <a:tc>
                  <a:txBody>
                    <a:bodyPr/>
                    <a:lstStyle/>
                    <a:p>
                      <a:pPr lvl="0" algn="just">
                        <a:buNone/>
                      </a:pPr>
                      <a:r>
                        <a:rPr lang="pt-BR" sz="1600" b="0" i="0" u="none" strike="noStrike" baseline="0" noProof="0">
                          <a:solidFill>
                            <a:srgbClr val="000000"/>
                          </a:solidFill>
                          <a:latin typeface="Calibri"/>
                        </a:rPr>
                        <a:t>"We are going to try sharing some of this revenue with rightsholders who want their characters generated by users."</a:t>
                      </a:r>
                      <a:endParaRPr lang="pt-BR" sz="1600"/>
                    </a:p>
                  </a:txBody>
                  <a:tcPr/>
                </a:tc>
                <a:extLst>
                  <a:ext uri="{0D108BD9-81ED-4DB2-BD59-A6C34878D82A}">
                    <a16:rowId xmlns:a16="http://schemas.microsoft.com/office/drawing/2014/main" xmlns="" val="2598598509"/>
                  </a:ext>
                </a:extLst>
              </a:tr>
              <a:tr h="1719869">
                <a:tc>
                  <a:txBody>
                    <a:bodyPr/>
                    <a:lstStyle/>
                    <a:p>
                      <a:pPr lvl="0" algn="just">
                        <a:buNone/>
                      </a:pPr>
                      <a:r>
                        <a:rPr lang="pt-BR" sz="1800" b="1" i="0" u="none" strike="noStrike" noProof="0" dirty="0">
                          <a:latin typeface="Calibri"/>
                        </a:rPr>
                        <a:t>7 out. 2025 – </a:t>
                      </a:r>
                      <a:r>
                        <a:rPr lang="pt-BR" sz="1800" b="0" i="1" u="none" strike="noStrike" noProof="0" dirty="0">
                          <a:latin typeface="Calibri"/>
                        </a:rPr>
                        <a:t>“</a:t>
                      </a:r>
                      <a:r>
                        <a:rPr lang="pt-BR" sz="1800" b="0" i="1" u="none" strike="noStrike" noProof="0" dirty="0" err="1"/>
                        <a:t>Japan</a:t>
                      </a:r>
                      <a:r>
                        <a:rPr lang="pt-BR" sz="1800" b="0" i="1" u="none" strike="noStrike" noProof="0" dirty="0"/>
                        <a:t> </a:t>
                      </a:r>
                      <a:r>
                        <a:rPr lang="pt-BR" sz="1800" b="0" i="1" u="none" strike="noStrike" noProof="0" dirty="0" err="1"/>
                        <a:t>backlash</a:t>
                      </a:r>
                      <a:r>
                        <a:rPr lang="pt-BR" sz="1800" b="0" i="1" u="none" strike="noStrike" noProof="0" dirty="0"/>
                        <a:t> </a:t>
                      </a:r>
                      <a:r>
                        <a:rPr lang="pt-BR" sz="1800" b="0" i="1" u="none" strike="noStrike" noProof="0" dirty="0" err="1"/>
                        <a:t>pushes</a:t>
                      </a:r>
                      <a:r>
                        <a:rPr lang="pt-BR" sz="1800" b="0" i="1" u="none" strike="noStrike" noProof="0" dirty="0"/>
                        <a:t> OpenAI to scrap </a:t>
                      </a:r>
                      <a:r>
                        <a:rPr lang="pt-BR" sz="1800" b="0" i="1" u="none" strike="noStrike" noProof="0" dirty="0" err="1"/>
                        <a:t>Sora's</a:t>
                      </a:r>
                      <a:r>
                        <a:rPr lang="pt-BR" sz="1800" b="0" i="1" u="none" strike="noStrike" noProof="0" dirty="0"/>
                        <a:t> </a:t>
                      </a:r>
                      <a:r>
                        <a:rPr lang="pt-BR" sz="1800" b="0" i="1" u="none" strike="noStrike" noProof="0" dirty="0" err="1"/>
                        <a:t>opt</a:t>
                      </a:r>
                      <a:r>
                        <a:rPr lang="pt-BR" sz="1800" b="0" i="1" u="none" strike="noStrike" noProof="0" dirty="0"/>
                        <a:t> out model over anime </a:t>
                      </a:r>
                      <a:r>
                        <a:rPr lang="pt-BR" sz="1800" b="0" i="1" u="none" strike="noStrike" noProof="0" dirty="0" err="1"/>
                        <a:t>lookalikes</a:t>
                      </a:r>
                      <a:r>
                        <a:rPr lang="pt-BR" sz="1800" b="0" i="1" u="none" strike="noStrike" noProof="0" dirty="0"/>
                        <a:t>”</a:t>
                      </a:r>
                      <a:endParaRPr lang="pt-BR" b="0" i="1" dirty="0"/>
                    </a:p>
                  </a:txBody>
                  <a:tcPr/>
                </a:tc>
                <a:tc>
                  <a:txBody>
                    <a:bodyPr/>
                    <a:lstStyle/>
                    <a:p>
                      <a:pPr lvl="0" algn="just">
                        <a:buNone/>
                      </a:pPr>
                      <a:r>
                        <a:rPr lang="pt-BR" sz="1800" b="0" i="0" u="none" strike="noStrike" baseline="0" noProof="0" dirty="0">
                          <a:solidFill>
                            <a:srgbClr val="000000"/>
                          </a:solidFill>
                          <a:latin typeface="Calibri"/>
                        </a:rPr>
                        <a:t>Após enxurrada de vídeos com estilo e personagens de animes (Pokémon, Dragon Ball), </a:t>
                      </a:r>
                      <a:r>
                        <a:rPr lang="pt-BR" sz="1800" b="1" i="0" u="none" strike="noStrike" baseline="0" noProof="0" dirty="0">
                          <a:solidFill>
                            <a:srgbClr val="000000"/>
                          </a:solidFill>
                          <a:latin typeface="Calibri"/>
                        </a:rPr>
                        <a:t>o Japão reage fortemente</a:t>
                      </a:r>
                      <a:r>
                        <a:rPr lang="pt-BR" sz="1800" b="0" i="0" u="none" strike="noStrike" baseline="0" noProof="0" dirty="0">
                          <a:solidFill>
                            <a:srgbClr val="000000"/>
                          </a:solidFill>
                          <a:latin typeface="Calibri"/>
                        </a:rPr>
                        <a:t>.</a:t>
                      </a:r>
                      <a:endParaRPr lang="pt-BR" dirty="0"/>
                    </a:p>
                  </a:txBody>
                  <a:tcPr/>
                </a:tc>
                <a:tc>
                  <a:txBody>
                    <a:bodyPr/>
                    <a:lstStyle/>
                    <a:p>
                      <a:pPr lvl="0" algn="just">
                        <a:buNone/>
                      </a:pPr>
                      <a:r>
                        <a:rPr lang="pt-BR" sz="1600" b="0" i="0" u="none" strike="noStrike" baseline="0" noProof="0" dirty="0">
                          <a:solidFill>
                            <a:srgbClr val="000000"/>
                          </a:solidFill>
                          <a:latin typeface="Calibri"/>
                        </a:rPr>
                        <a:t>OpenAI </a:t>
                      </a:r>
                      <a:r>
                        <a:rPr lang="pt-BR" sz="1600" b="0" i="0" u="none" strike="noStrike" baseline="0" noProof="0" dirty="0" err="1">
                          <a:solidFill>
                            <a:srgbClr val="000000"/>
                          </a:solidFill>
                          <a:latin typeface="Calibri"/>
                        </a:rPr>
                        <a:t>will</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replace</a:t>
                      </a:r>
                      <a:r>
                        <a:rPr lang="pt-BR" sz="1600" b="0" i="0" u="none" strike="noStrike" baseline="0" noProof="0" dirty="0">
                          <a:solidFill>
                            <a:srgbClr val="000000"/>
                          </a:solidFill>
                          <a:latin typeface="Calibri"/>
                        </a:rPr>
                        <a:t> its “</a:t>
                      </a:r>
                      <a:r>
                        <a:rPr lang="pt-BR" sz="1600" b="0" i="0" u="none" strike="noStrike" baseline="0" noProof="0" dirty="0" err="1">
                          <a:solidFill>
                            <a:srgbClr val="000000"/>
                          </a:solidFill>
                          <a:latin typeface="Calibri"/>
                        </a:rPr>
                        <a:t>opt-out</a:t>
                      </a:r>
                      <a:r>
                        <a:rPr lang="pt-BR" sz="1600" b="0" i="0" u="none" strike="noStrike" baseline="0" noProof="0" dirty="0">
                          <a:solidFill>
                            <a:srgbClr val="000000"/>
                          </a:solidFill>
                          <a:latin typeface="Calibri"/>
                        </a:rPr>
                        <a:t>” system, </a:t>
                      </a:r>
                      <a:r>
                        <a:rPr lang="pt-BR" sz="1600" b="0" i="0" u="none" strike="noStrike" baseline="0" noProof="0" dirty="0" err="1">
                          <a:solidFill>
                            <a:srgbClr val="000000"/>
                          </a:solidFill>
                          <a:latin typeface="Calibri"/>
                        </a:rPr>
                        <a:t>which</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allowed</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content</a:t>
                      </a:r>
                      <a:r>
                        <a:rPr lang="pt-BR" sz="1600" b="0" i="0" u="none" strike="noStrike" baseline="0" noProof="0" dirty="0">
                          <a:solidFill>
                            <a:srgbClr val="000000"/>
                          </a:solidFill>
                          <a:latin typeface="Calibri"/>
                        </a:rPr>
                        <a:t> use </a:t>
                      </a:r>
                      <a:r>
                        <a:rPr lang="pt-BR" sz="1600" b="0" i="0" u="none" strike="noStrike" baseline="0" noProof="0" dirty="0" err="1">
                          <a:solidFill>
                            <a:srgbClr val="000000"/>
                          </a:solidFill>
                          <a:latin typeface="Calibri"/>
                        </a:rPr>
                        <a:t>unless</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blocked</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with</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an</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opt</a:t>
                      </a:r>
                      <a:r>
                        <a:rPr lang="pt-BR" sz="1600" b="0" i="0" u="none" strike="noStrike" baseline="0" noProof="0" dirty="0">
                          <a:solidFill>
                            <a:srgbClr val="000000"/>
                          </a:solidFill>
                          <a:latin typeface="Calibri"/>
                        </a:rPr>
                        <a:t>-</a:t>
                      </a:r>
                      <a:r>
                        <a:rPr lang="pt-BR" sz="1600" b="0" i="0" u="none" strike="noStrike" baseline="0" noProof="0" dirty="0" err="1">
                          <a:solidFill>
                            <a:srgbClr val="000000"/>
                          </a:solidFill>
                          <a:latin typeface="Calibri"/>
                        </a:rPr>
                        <a:t>in-like</a:t>
                      </a:r>
                      <a:r>
                        <a:rPr lang="pt-BR" sz="1600" b="0" i="0" u="none" strike="noStrike" baseline="0" noProof="0" dirty="0">
                          <a:solidFill>
                            <a:srgbClr val="000000"/>
                          </a:solidFill>
                          <a:latin typeface="Calibri"/>
                        </a:rPr>
                        <a:t>” framework </a:t>
                      </a:r>
                      <a:r>
                        <a:rPr lang="pt-BR" sz="1600" b="0" i="0" u="none" strike="noStrike" baseline="0" noProof="0" dirty="0" err="1">
                          <a:solidFill>
                            <a:srgbClr val="000000"/>
                          </a:solidFill>
                          <a:latin typeface="Calibri"/>
                        </a:rPr>
                        <a:t>that</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gives</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creators</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control</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and</a:t>
                      </a:r>
                      <a:r>
                        <a:rPr lang="pt-BR" sz="1600" b="0" i="0" u="none" strike="noStrike" baseline="0" noProof="0" dirty="0">
                          <a:solidFill>
                            <a:srgbClr val="000000"/>
                          </a:solidFill>
                          <a:latin typeface="Calibri"/>
                        </a:rPr>
                        <a:t> a </a:t>
                      </a:r>
                      <a:r>
                        <a:rPr lang="pt-BR" sz="1600" b="0" i="0" u="none" strike="noStrike" baseline="0" noProof="0" dirty="0" err="1">
                          <a:solidFill>
                            <a:srgbClr val="000000"/>
                          </a:solidFill>
                          <a:latin typeface="Calibri"/>
                        </a:rPr>
                        <a:t>share</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of</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revenue</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according</a:t>
                      </a:r>
                      <a:r>
                        <a:rPr lang="pt-BR" sz="1600" b="0" i="0" u="none" strike="noStrike" baseline="0" noProof="0" dirty="0">
                          <a:solidFill>
                            <a:srgbClr val="000000"/>
                          </a:solidFill>
                          <a:latin typeface="Calibri"/>
                        </a:rPr>
                        <a:t> </a:t>
                      </a:r>
                      <a:r>
                        <a:rPr lang="pt-BR" sz="1600" b="0" i="0" u="none" strike="noStrike" baseline="0" noProof="0" dirty="0" err="1">
                          <a:solidFill>
                            <a:srgbClr val="000000"/>
                          </a:solidFill>
                          <a:latin typeface="Calibri"/>
                        </a:rPr>
                        <a:t>to</a:t>
                      </a:r>
                      <a:r>
                        <a:rPr lang="pt-BR" sz="1600" b="0" i="0" u="none" strike="noStrike" baseline="0" noProof="0" dirty="0">
                          <a:solidFill>
                            <a:srgbClr val="000000"/>
                          </a:solidFill>
                          <a:latin typeface="Calibri"/>
                        </a:rPr>
                        <a:t> its CEO Sam Altman.</a:t>
                      </a:r>
                      <a:endParaRPr lang="pt-BR" sz="1600" dirty="0"/>
                    </a:p>
                  </a:txBody>
                  <a:tcPr/>
                </a:tc>
                <a:extLst>
                  <a:ext uri="{0D108BD9-81ED-4DB2-BD59-A6C34878D82A}">
                    <a16:rowId xmlns:a16="http://schemas.microsoft.com/office/drawing/2014/main" xmlns="" val="2514735916"/>
                  </a:ext>
                </a:extLst>
              </a:tr>
            </a:tbl>
          </a:graphicData>
        </a:graphic>
      </p:graphicFrame>
    </p:spTree>
    <p:extLst>
      <p:ext uri="{BB962C8B-B14F-4D97-AF65-F5344CB8AC3E}">
        <p14:creationId xmlns:p14="http://schemas.microsoft.com/office/powerpoint/2010/main" val="4036323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30B1814-3A49-8BAB-843C-E483165B780B}"/>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DCD70A44-1104-7D04-B936-CD6F1C2BC705}"/>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37FEDCE5-1310-ACCF-3A12-5FF4CD0D5502}"/>
              </a:ext>
            </a:extLst>
          </p:cNvPr>
          <p:cNvSpPr>
            <a:spLocks noGrp="1"/>
          </p:cNvSpPr>
          <p:nvPr>
            <p:ph type="title"/>
          </p:nvPr>
        </p:nvSpPr>
        <p:spPr>
          <a:xfrm>
            <a:off x="838200" y="202162"/>
            <a:ext cx="10672482" cy="1280740"/>
          </a:xfrm>
        </p:spPr>
        <p:txBody>
          <a:bodyPr>
            <a:normAutofit fontScale="90000"/>
          </a:bodyPr>
          <a:lstStyle/>
          <a:p>
            <a:pPr algn="just"/>
            <a:r>
              <a:rPr lang="pt-BR" dirty="0">
                <a:ln w="0"/>
                <a:solidFill>
                  <a:schemeClr val="accent1"/>
                </a:solidFill>
                <a:effectLst>
                  <a:outerShdw blurRad="38100" dist="25400" dir="5400000" algn="ctr" rotWithShape="0">
                    <a:srgbClr val="6E747A">
                      <a:alpha val="43000"/>
                    </a:srgbClr>
                  </a:outerShdw>
                </a:effectLst>
              </a:rPr>
              <a:t>Japão: abordagem regulatória, real significado e consequências  </a:t>
            </a:r>
            <a:endParaRPr lang="pt-BR" dirty="0">
              <a:solidFill>
                <a:schemeClr val="accent1"/>
              </a:solidFill>
            </a:endParaRPr>
          </a:p>
        </p:txBody>
      </p:sp>
      <p:sp>
        <p:nvSpPr>
          <p:cNvPr id="5" name="Espaço Reservado para Conteúdo 4">
            <a:extLst>
              <a:ext uri="{FF2B5EF4-FFF2-40B4-BE49-F238E27FC236}">
                <a16:creationId xmlns:a16="http://schemas.microsoft.com/office/drawing/2014/main" xmlns="" id="{B5D5D30A-925A-7A41-CB62-583383F61FCC}"/>
              </a:ext>
            </a:extLst>
          </p:cNvPr>
          <p:cNvSpPr>
            <a:spLocks noGrp="1"/>
          </p:cNvSpPr>
          <p:nvPr>
            <p:ph idx="1"/>
          </p:nvPr>
        </p:nvSpPr>
        <p:spPr>
          <a:xfrm>
            <a:off x="770964" y="1870448"/>
            <a:ext cx="10683689" cy="4272898"/>
          </a:xfrm>
        </p:spPr>
        <p:txBody>
          <a:bodyPr vert="horz" lIns="91440" tIns="45720" rIns="91440" bIns="45720" rtlCol="0" anchor="t">
            <a:normAutofit/>
          </a:bodyPr>
          <a:lstStyle/>
          <a:p>
            <a:pPr marL="0" indent="0" algn="just">
              <a:buNone/>
            </a:pPr>
            <a:r>
              <a:rPr lang="pt-BR" sz="1800"/>
              <a:t>Previsão que permite o uso de conteúdos protegidos por direitos de autor e conexos para a mineração de textos e dados (Art. 30-4, Lei de Direitos Autorais Japonesa). </a:t>
            </a:r>
            <a:endParaRPr lang="pt-BR" sz="1800">
              <a:ea typeface="Calibri" panose="020F0502020204030204"/>
              <a:cs typeface="Calibri" panose="020F0502020204030204"/>
            </a:endParaRPr>
          </a:p>
          <a:p>
            <a:pPr marL="457200" lvl="1" indent="0" algn="just">
              <a:buNone/>
            </a:pPr>
            <a:r>
              <a:rPr lang="pt-BR" sz="1800"/>
              <a:t>Requisitos:  </a:t>
            </a:r>
            <a:endParaRPr lang="pt-BR" sz="1800">
              <a:ea typeface="Calibri"/>
              <a:cs typeface="Calibri"/>
            </a:endParaRPr>
          </a:p>
          <a:p>
            <a:pPr marL="457200" lvl="1" indent="0" algn="just">
              <a:buNone/>
            </a:pPr>
            <a:r>
              <a:rPr lang="pt-BR" sz="1800"/>
              <a:t>1) casos em que não haja propósito de “fruição” do conteúdo protegido por direitos de autor e conexos; </a:t>
            </a:r>
            <a:endParaRPr lang="pt-BR" sz="1800">
              <a:ea typeface="Calibri"/>
              <a:cs typeface="Calibri"/>
            </a:endParaRPr>
          </a:p>
          <a:p>
            <a:pPr marL="457200" lvl="1" indent="0" algn="just">
              <a:buNone/>
            </a:pPr>
            <a:r>
              <a:rPr lang="pt-BR" sz="1800"/>
              <a:t>2) a utilização do referido conteúdo não pode prejudicar injustificadamente os interesse do titular de direitos de autor e conexos.</a:t>
            </a:r>
            <a:endParaRPr lang="pt-BR" sz="1800" b="1">
              <a:ea typeface="Calibri"/>
              <a:cs typeface="Calibri"/>
            </a:endParaRPr>
          </a:p>
          <a:p>
            <a:pPr marL="457200" lvl="1" indent="0" algn="just">
              <a:buNone/>
            </a:pPr>
            <a:endParaRPr lang="pt-BR" sz="2300" u="sng">
              <a:ea typeface="Calibri"/>
              <a:cs typeface="Calibri"/>
            </a:endParaRPr>
          </a:p>
          <a:p>
            <a:pPr marL="457200" lvl="1" indent="0" algn="just">
              <a:buNone/>
            </a:pPr>
            <a:endParaRPr lang="pt-BR" sz="2300">
              <a:ea typeface="Calibri"/>
              <a:cs typeface="Calibri"/>
            </a:endParaRPr>
          </a:p>
          <a:p>
            <a:pPr lvl="1"/>
            <a:endParaRPr lang="pt-BR" sz="2300">
              <a:ea typeface="Calibri"/>
              <a:cs typeface="Calibri"/>
            </a:endParaRPr>
          </a:p>
          <a:p>
            <a:pPr lvl="1"/>
            <a:endParaRPr lang="pt-BR" sz="2000" b="1">
              <a:ea typeface="Calibri" panose="020F0502020204030204"/>
              <a:cs typeface="Calibri" panose="020F0502020204030204"/>
            </a:endParaRPr>
          </a:p>
        </p:txBody>
      </p:sp>
      <p:cxnSp>
        <p:nvCxnSpPr>
          <p:cNvPr id="6" name="Conector de Seta Reta 5">
            <a:extLst>
              <a:ext uri="{FF2B5EF4-FFF2-40B4-BE49-F238E27FC236}">
                <a16:creationId xmlns:a16="http://schemas.microsoft.com/office/drawing/2014/main" xmlns="" id="{C6B8C30E-0B7E-EA37-4487-1554DAD4AFBA}"/>
              </a:ext>
            </a:extLst>
          </p:cNvPr>
          <p:cNvCxnSpPr>
            <a:cxnSpLocks/>
          </p:cNvCxnSpPr>
          <p:nvPr/>
        </p:nvCxnSpPr>
        <p:spPr>
          <a:xfrm>
            <a:off x="842051" y="1412150"/>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3" name="CaixaDeTexto 2">
            <a:extLst>
              <a:ext uri="{FF2B5EF4-FFF2-40B4-BE49-F238E27FC236}">
                <a16:creationId xmlns:a16="http://schemas.microsoft.com/office/drawing/2014/main" xmlns="" id="{123BE7F4-048E-E616-01F0-527099438CD6}"/>
              </a:ext>
            </a:extLst>
          </p:cNvPr>
          <p:cNvSpPr txBox="1"/>
          <p:nvPr/>
        </p:nvSpPr>
        <p:spPr>
          <a:xfrm>
            <a:off x="750794" y="1411941"/>
            <a:ext cx="60960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2400" dirty="0">
                <a:solidFill>
                  <a:srgbClr val="0070C0"/>
                </a:solidFill>
                <a:latin typeface="Calibri Light"/>
              </a:rPr>
              <a:t>Abordagem do Japão </a:t>
            </a:r>
            <a:endParaRPr lang="pt-BR" sz="2400" dirty="0">
              <a:solidFill>
                <a:srgbClr val="000000"/>
              </a:solidFill>
              <a:latin typeface="Calibri"/>
              <a:ea typeface="Calibri"/>
              <a:cs typeface="Calibri"/>
            </a:endParaRPr>
          </a:p>
        </p:txBody>
      </p:sp>
      <p:sp>
        <p:nvSpPr>
          <p:cNvPr id="7" name="CaixaDeTexto 6">
            <a:extLst>
              <a:ext uri="{FF2B5EF4-FFF2-40B4-BE49-F238E27FC236}">
                <a16:creationId xmlns:a16="http://schemas.microsoft.com/office/drawing/2014/main" xmlns="" id="{F9727AD3-8FD0-A060-D346-F5A489ADAA61}"/>
              </a:ext>
            </a:extLst>
          </p:cNvPr>
          <p:cNvSpPr txBox="1"/>
          <p:nvPr/>
        </p:nvSpPr>
        <p:spPr>
          <a:xfrm>
            <a:off x="746820" y="4013925"/>
            <a:ext cx="10867467" cy="21102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lgn="just">
              <a:lnSpc>
                <a:spcPct val="90000"/>
              </a:lnSpc>
              <a:spcBef>
                <a:spcPts val="500"/>
              </a:spcBef>
            </a:pPr>
            <a:endParaRPr lang="pt-BR" sz="2300" u="sng" dirty="0">
              <a:ea typeface="Calibri"/>
              <a:cs typeface="Calibri"/>
            </a:endParaRPr>
          </a:p>
          <a:p>
            <a:pPr marL="742950" lvl="1" indent="-285750" algn="just">
              <a:lnSpc>
                <a:spcPct val="90000"/>
              </a:lnSpc>
              <a:spcBef>
                <a:spcPts val="500"/>
              </a:spcBef>
              <a:buFont typeface="Wingdings" pitchFamily="2" charset="2"/>
              <a:buChar char="§"/>
            </a:pPr>
            <a:r>
              <a:rPr lang="pt-BR" dirty="0">
                <a:ea typeface="Calibri"/>
                <a:cs typeface="Calibri"/>
              </a:rPr>
              <a:t>Esclarecimento governamental sobre o real âmbito de aplicação do art. 30-3.</a:t>
            </a:r>
          </a:p>
          <a:p>
            <a:pPr marL="742950" lvl="1" indent="-285750" algn="just">
              <a:lnSpc>
                <a:spcPct val="90000"/>
              </a:lnSpc>
              <a:spcBef>
                <a:spcPts val="500"/>
              </a:spcBef>
              <a:buFont typeface="Wingdings" pitchFamily="2" charset="2"/>
              <a:buChar char="§"/>
            </a:pPr>
            <a:r>
              <a:rPr lang="pt-BR" b="1" dirty="0">
                <a:ea typeface="Calibri"/>
                <a:cs typeface="Calibri"/>
              </a:rPr>
              <a:t>A exploração das obras protegidas por direitos autorais para fins de treinamento dos sistemas de IA não satisfaz o requisito legal do “propósito de não fruição”. </a:t>
            </a:r>
            <a:r>
              <a:rPr lang="pt-BR" dirty="0">
                <a:ea typeface="Calibri"/>
                <a:cs typeface="Calibri"/>
              </a:rPr>
              <a:t>(COPYRIGHT DIVISION, 2024) </a:t>
            </a:r>
          </a:p>
          <a:p>
            <a:pPr marL="742950" lvl="1" indent="-285750" algn="just">
              <a:lnSpc>
                <a:spcPct val="90000"/>
              </a:lnSpc>
              <a:spcBef>
                <a:spcPts val="500"/>
              </a:spcBef>
              <a:buFont typeface="Wingdings" pitchFamily="2" charset="2"/>
              <a:buChar char="§"/>
            </a:pPr>
            <a:r>
              <a:rPr lang="pt-BR" dirty="0">
                <a:ea typeface="Calibri"/>
                <a:cs typeface="Calibri"/>
              </a:rPr>
              <a:t>Aplicação do art. 30-4 deve considerar “se o [o resultado gerado por IA] vai competir no mercado com trabalhos protegidos por direitos autorais” e “se [o resultado gerado por IA] vai impedir potenciais canais de venda de trabalhos protegidos por direitos autorais no futuro”. (COPYRIGHT DIVISION, 2024) </a:t>
            </a:r>
          </a:p>
        </p:txBody>
      </p:sp>
      <p:sp>
        <p:nvSpPr>
          <p:cNvPr id="8" name="CaixaDeTexto 7">
            <a:extLst>
              <a:ext uri="{FF2B5EF4-FFF2-40B4-BE49-F238E27FC236}">
                <a16:creationId xmlns:a16="http://schemas.microsoft.com/office/drawing/2014/main" xmlns="" id="{DC6B0C87-18AC-1E45-2CB3-D6A4C5C58733}"/>
              </a:ext>
            </a:extLst>
          </p:cNvPr>
          <p:cNvSpPr txBox="1"/>
          <p:nvPr/>
        </p:nvSpPr>
        <p:spPr>
          <a:xfrm>
            <a:off x="773206" y="3899647"/>
            <a:ext cx="729502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2400" dirty="0">
                <a:solidFill>
                  <a:srgbClr val="0070C0"/>
                </a:solidFill>
              </a:rPr>
              <a:t>Entendimento Geral sobre IA e direitos autorias no Japão</a:t>
            </a:r>
          </a:p>
        </p:txBody>
      </p:sp>
    </p:spTree>
    <p:extLst>
      <p:ext uri="{BB962C8B-B14F-4D97-AF65-F5344CB8AC3E}">
        <p14:creationId xmlns:p14="http://schemas.microsoft.com/office/powerpoint/2010/main" val="3881481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1052D64-92BC-DF5D-1C9C-D22BF32BB97D}"/>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39A13638-B6C8-C835-763D-6ED75B8DC245}"/>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559BEEB5-4369-B90F-3CB6-608D213DEC83}"/>
              </a:ext>
            </a:extLst>
          </p:cNvPr>
          <p:cNvSpPr>
            <a:spLocks noGrp="1"/>
          </p:cNvSpPr>
          <p:nvPr>
            <p:ph type="title"/>
          </p:nvPr>
        </p:nvSpPr>
        <p:spPr>
          <a:xfrm>
            <a:off x="838201" y="191119"/>
            <a:ext cx="10659165" cy="1325563"/>
          </a:xfrm>
        </p:spPr>
        <p:txBody>
          <a:bodyPr>
            <a:normAutofit/>
          </a:bodyPr>
          <a:lstStyle/>
          <a:p>
            <a:pPr algn="just"/>
            <a:r>
              <a:rPr lang="pt-BR" sz="4000" dirty="0">
                <a:ln w="0"/>
                <a:solidFill>
                  <a:schemeClr val="accent1"/>
                </a:solidFill>
                <a:effectLst>
                  <a:outerShdw blurRad="38100" dist="25400" dir="5400000" algn="ctr" rotWithShape="0">
                    <a:srgbClr val="6E747A">
                      <a:alpha val="43000"/>
                    </a:srgbClr>
                  </a:outerShdw>
                </a:effectLst>
              </a:rPr>
              <a:t>Japão: abordagem regulatória, real significado e consequências  </a:t>
            </a:r>
            <a:endParaRPr lang="pt-BR" sz="4000" dirty="0">
              <a:ln w="0"/>
              <a:solidFill>
                <a:schemeClr val="accent1"/>
              </a:solidFill>
              <a:effectLst>
                <a:outerShdw blurRad="38100" dist="25400" dir="5400000" algn="ctr" rotWithShape="0">
                  <a:srgbClr val="6E747A">
                    <a:alpha val="43000"/>
                  </a:srgbClr>
                </a:outerShdw>
              </a:effectLst>
              <a:ea typeface="Calibri Light"/>
              <a:cs typeface="Calibri Light"/>
            </a:endParaRPr>
          </a:p>
        </p:txBody>
      </p:sp>
      <p:sp>
        <p:nvSpPr>
          <p:cNvPr id="5" name="Espaço Reservado para Conteúdo 4">
            <a:extLst>
              <a:ext uri="{FF2B5EF4-FFF2-40B4-BE49-F238E27FC236}">
                <a16:creationId xmlns:a16="http://schemas.microsoft.com/office/drawing/2014/main" xmlns="" id="{B4B1F8C8-18F8-E77E-7860-D0AA29942730}"/>
              </a:ext>
            </a:extLst>
          </p:cNvPr>
          <p:cNvSpPr>
            <a:spLocks noGrp="1"/>
          </p:cNvSpPr>
          <p:nvPr>
            <p:ph idx="1"/>
          </p:nvPr>
        </p:nvSpPr>
        <p:spPr>
          <a:xfrm>
            <a:off x="164548" y="1715189"/>
            <a:ext cx="11343861" cy="4660556"/>
          </a:xfrm>
        </p:spPr>
        <p:txBody>
          <a:bodyPr vert="horz" lIns="91440" tIns="45720" rIns="91440" bIns="45720" rtlCol="0" anchor="t">
            <a:normAutofit lnSpcReduction="10000"/>
          </a:bodyPr>
          <a:lstStyle/>
          <a:p>
            <a:pPr marL="457200" lvl="1" indent="0">
              <a:buNone/>
            </a:pPr>
            <a:endParaRPr lang="pt-BR" sz="2200" u="sng" dirty="0">
              <a:ea typeface="Calibri"/>
              <a:cs typeface="Calibri"/>
            </a:endParaRPr>
          </a:p>
          <a:p>
            <a:pPr lvl="2" algn="just">
              <a:buFont typeface="Wingdings" pitchFamily="2" charset="2"/>
              <a:buChar char="§"/>
            </a:pPr>
            <a:r>
              <a:rPr lang="pt-BR" dirty="0"/>
              <a:t>Ministro da Economia, Comércio e Indústria </a:t>
            </a:r>
            <a:r>
              <a:rPr lang="pt-BR" dirty="0" err="1"/>
              <a:t>japonê</a:t>
            </a:r>
            <a:r>
              <a:rPr lang="pt-BR" dirty="0"/>
              <a:t> publicou um </a:t>
            </a:r>
            <a:r>
              <a:rPr lang="pt-BR" b="1" dirty="0"/>
              <a:t>“Guia de IA para empresas” </a:t>
            </a:r>
            <a:r>
              <a:rPr lang="pt-BR" dirty="0"/>
              <a:t>encorajando as empresas de IA a introduzir salvaguardas apropriadas para respeitar os direitos relacionados à conteúdos protegidos por direitos autorais”. (HAYS, 2025)</a:t>
            </a:r>
            <a:endParaRPr lang="pt-BR" dirty="0">
              <a:ea typeface="Calibri"/>
              <a:cs typeface="Calibri"/>
            </a:endParaRPr>
          </a:p>
          <a:p>
            <a:pPr lvl="2" algn="just">
              <a:buFont typeface="Courier New" panose="020B0604020202020204" pitchFamily="34" charset="0"/>
              <a:buChar char="o"/>
            </a:pPr>
            <a:endParaRPr lang="pt-BR" dirty="0">
              <a:ea typeface="Calibri"/>
              <a:cs typeface="Calibri"/>
            </a:endParaRPr>
          </a:p>
          <a:p>
            <a:pPr lvl="2" algn="just">
              <a:buFont typeface="Wingdings" pitchFamily="2" charset="2"/>
              <a:buChar char="§"/>
            </a:pPr>
            <a:r>
              <a:rPr lang="pt-BR" dirty="0"/>
              <a:t>Governo japonês publicou um relatório </a:t>
            </a:r>
            <a:r>
              <a:rPr lang="pt-BR" b="1" dirty="0"/>
              <a:t>encorajando as indústrias a encontrarem termos contratuais para resolver a questão: </a:t>
            </a:r>
            <a:r>
              <a:rPr lang="pt-BR" dirty="0"/>
              <a:t>“desenvolvedores e fornecedores de IA podem, de maneira proativa, tomar medidas para fornecer compensações nos acordos com titulares de direitos autorais.” (HAYS, 2025)</a:t>
            </a:r>
            <a:endParaRPr lang="pt-BR" dirty="0">
              <a:ea typeface="Calibri"/>
              <a:cs typeface="Calibri"/>
            </a:endParaRPr>
          </a:p>
          <a:p>
            <a:pPr lvl="2" algn="just">
              <a:buFont typeface="Courier New" panose="020B0604020202020204" pitchFamily="34" charset="0"/>
              <a:buChar char="o"/>
            </a:pPr>
            <a:endParaRPr lang="pt-BR" dirty="0">
              <a:ea typeface="Calibri"/>
              <a:cs typeface="Calibri"/>
            </a:endParaRPr>
          </a:p>
          <a:p>
            <a:pPr lvl="2" algn="just">
              <a:buFont typeface="Wingdings" pitchFamily="2" charset="2"/>
              <a:buChar char="§"/>
            </a:pPr>
            <a:r>
              <a:rPr lang="pt-BR" b="1" dirty="0"/>
              <a:t>Judicialização por parte dos titulares japoneses de conteúdos protegidos por direitos de autor e conexos: </a:t>
            </a:r>
            <a:endParaRPr lang="pt-BR" b="1" dirty="0">
              <a:ea typeface="Calibri"/>
              <a:cs typeface="Calibri"/>
            </a:endParaRPr>
          </a:p>
          <a:p>
            <a:pPr lvl="2" algn="just">
              <a:buFont typeface="Courier New" panose="020B0604020202020204" pitchFamily="34" charset="0"/>
              <a:buChar char="o"/>
            </a:pPr>
            <a:endParaRPr lang="pt-BR" b="1" dirty="0">
              <a:solidFill>
                <a:srgbClr val="000000"/>
              </a:solidFill>
              <a:ea typeface="Calibri" panose="020F0502020204030204"/>
              <a:cs typeface="Calibri" panose="020F0502020204030204"/>
            </a:endParaRPr>
          </a:p>
          <a:p>
            <a:pPr lvl="3" algn="just">
              <a:buFont typeface="Courier New" panose="020B0604020202020204" pitchFamily="34" charset="0"/>
              <a:buChar char="o"/>
            </a:pPr>
            <a:r>
              <a:rPr lang="pt-BR" sz="2000" b="1" dirty="0" err="1">
                <a:solidFill>
                  <a:srgbClr val="0070C0"/>
                </a:solidFill>
              </a:rPr>
              <a:t>Yomiuri</a:t>
            </a:r>
            <a:r>
              <a:rPr lang="pt-BR" sz="2000" b="1" dirty="0">
                <a:solidFill>
                  <a:srgbClr val="0070C0"/>
                </a:solidFill>
              </a:rPr>
              <a:t> Shimbun Holdings </a:t>
            </a:r>
            <a:r>
              <a:rPr lang="pt-BR" sz="2000" b="1" dirty="0"/>
              <a:t>contra </a:t>
            </a:r>
            <a:r>
              <a:rPr lang="pt-BR" sz="2000" b="1" dirty="0" err="1">
                <a:solidFill>
                  <a:srgbClr val="FF0000"/>
                </a:solidFill>
              </a:rPr>
              <a:t>Perplexity</a:t>
            </a:r>
            <a:r>
              <a:rPr lang="pt-BR" sz="2000" b="1" dirty="0">
                <a:solidFill>
                  <a:srgbClr val="FF0000"/>
                </a:solidFill>
              </a:rPr>
              <a:t> AI</a:t>
            </a:r>
            <a:r>
              <a:rPr lang="pt-BR" sz="2000" b="1" dirty="0"/>
              <a:t> ;</a:t>
            </a:r>
            <a:endParaRPr lang="pt-BR" sz="2000" b="1" dirty="0">
              <a:ea typeface="Calibri" panose="020F0502020204030204"/>
              <a:cs typeface="Calibri" panose="020F0502020204030204"/>
            </a:endParaRPr>
          </a:p>
          <a:p>
            <a:pPr lvl="3" algn="just">
              <a:buFont typeface="Courier New" panose="020B0604020202020204" pitchFamily="34" charset="0"/>
              <a:buChar char="o"/>
            </a:pPr>
            <a:endParaRPr lang="pt-BR" sz="2000" b="1" dirty="0">
              <a:ea typeface="Calibri" panose="020F0502020204030204"/>
              <a:cs typeface="Calibri" panose="020F0502020204030204"/>
            </a:endParaRPr>
          </a:p>
          <a:p>
            <a:pPr lvl="3" algn="just">
              <a:buFont typeface="Courier New" panose="020B0604020202020204" pitchFamily="34" charset="0"/>
              <a:buChar char="o"/>
            </a:pPr>
            <a:r>
              <a:rPr lang="pt-BR" sz="2000" b="1" dirty="0">
                <a:solidFill>
                  <a:srgbClr val="0070C0"/>
                </a:solidFill>
              </a:rPr>
              <a:t>Asahi Shimbun Co. e Nikkei Inc.</a:t>
            </a:r>
            <a:r>
              <a:rPr lang="pt-BR" sz="2000" dirty="0">
                <a:solidFill>
                  <a:srgbClr val="0070C0"/>
                </a:solidFill>
              </a:rPr>
              <a:t> </a:t>
            </a:r>
            <a:r>
              <a:rPr lang="pt-BR" sz="2000" b="1" dirty="0"/>
              <a:t>contra </a:t>
            </a:r>
            <a:r>
              <a:rPr lang="pt-BR" sz="2000" b="1" dirty="0" err="1">
                <a:solidFill>
                  <a:srgbClr val="FF0000"/>
                </a:solidFill>
              </a:rPr>
              <a:t>Perplexity</a:t>
            </a:r>
            <a:r>
              <a:rPr lang="pt-BR" sz="2000" b="1" dirty="0">
                <a:solidFill>
                  <a:srgbClr val="FF0000"/>
                </a:solidFill>
              </a:rPr>
              <a:t> AI</a:t>
            </a:r>
            <a:r>
              <a:rPr lang="pt-BR" sz="2200" b="1" dirty="0">
                <a:solidFill>
                  <a:srgbClr val="FF0000"/>
                </a:solidFill>
              </a:rPr>
              <a:t> . </a:t>
            </a:r>
            <a:endParaRPr lang="pt-BR" sz="2200" b="1" dirty="0">
              <a:solidFill>
                <a:srgbClr val="FF0000"/>
              </a:solidFill>
              <a:ea typeface="Calibri"/>
              <a:cs typeface="Calibri"/>
            </a:endParaRPr>
          </a:p>
        </p:txBody>
      </p:sp>
      <p:cxnSp>
        <p:nvCxnSpPr>
          <p:cNvPr id="6" name="Conector de Seta Reta 5">
            <a:extLst>
              <a:ext uri="{FF2B5EF4-FFF2-40B4-BE49-F238E27FC236}">
                <a16:creationId xmlns:a16="http://schemas.microsoft.com/office/drawing/2014/main" xmlns="" id="{5473C79F-F9FB-ABE8-58C6-BE75552445D7}"/>
              </a:ext>
            </a:extLst>
          </p:cNvPr>
          <p:cNvCxnSpPr>
            <a:cxnSpLocks/>
          </p:cNvCxnSpPr>
          <p:nvPr/>
        </p:nvCxnSpPr>
        <p:spPr>
          <a:xfrm>
            <a:off x="842051" y="1412150"/>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xmlns="" id="{DBE8A309-79BD-9383-0144-FFF473AD1820}"/>
              </a:ext>
            </a:extLst>
          </p:cNvPr>
          <p:cNvSpPr txBox="1"/>
          <p:nvPr/>
        </p:nvSpPr>
        <p:spPr>
          <a:xfrm>
            <a:off x="839304" y="1452217"/>
            <a:ext cx="60960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2400" dirty="0">
                <a:solidFill>
                  <a:srgbClr val="0070C0"/>
                </a:solidFill>
              </a:rPr>
              <a:t>Consequências: </a:t>
            </a:r>
          </a:p>
        </p:txBody>
      </p:sp>
    </p:spTree>
    <p:extLst>
      <p:ext uri="{BB962C8B-B14F-4D97-AF65-F5344CB8AC3E}">
        <p14:creationId xmlns:p14="http://schemas.microsoft.com/office/powerpoint/2010/main" val="2960648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20EB7C4-1B7A-361A-E3E1-6D93867A8C97}"/>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3710EBEA-A81B-3F75-978C-B5FA7ED534DE}"/>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B71A0465-224D-9D35-A9E5-156185B465B4}"/>
              </a:ext>
            </a:extLst>
          </p:cNvPr>
          <p:cNvSpPr>
            <a:spLocks noGrp="1"/>
          </p:cNvSpPr>
          <p:nvPr>
            <p:ph type="title"/>
          </p:nvPr>
        </p:nvSpPr>
        <p:spPr>
          <a:xfrm>
            <a:off x="838200" y="202162"/>
            <a:ext cx="10515600" cy="1325563"/>
          </a:xfrm>
        </p:spPr>
        <p:txBody>
          <a:bodyPr>
            <a:normAutofit/>
          </a:bodyPr>
          <a:lstStyle/>
          <a:p>
            <a:r>
              <a:rPr lang="pt-BR" sz="4000" dirty="0">
                <a:ln w="0"/>
                <a:solidFill>
                  <a:schemeClr val="accent1"/>
                </a:solidFill>
                <a:effectLst>
                  <a:outerShdw blurRad="38100" dist="25400" dir="5400000" algn="ctr" rotWithShape="0">
                    <a:srgbClr val="6E747A">
                      <a:alpha val="43000"/>
                    </a:srgbClr>
                  </a:outerShdw>
                </a:effectLst>
              </a:rPr>
              <a:t>Cingapura: TDM e suas implicações</a:t>
            </a:r>
            <a:endParaRPr lang="pt-BR" sz="4000" dirty="0">
              <a:ln w="0"/>
              <a:solidFill>
                <a:schemeClr val="accent1"/>
              </a:solidFill>
              <a:effectLst>
                <a:outerShdw blurRad="38100" dist="25400" dir="5400000" algn="ctr" rotWithShape="0">
                  <a:srgbClr val="6E747A">
                    <a:alpha val="43000"/>
                  </a:srgbClr>
                </a:outerShdw>
              </a:effectLst>
              <a:ea typeface="Calibri Light"/>
              <a:cs typeface="Calibri Light"/>
            </a:endParaRPr>
          </a:p>
        </p:txBody>
      </p:sp>
      <p:sp>
        <p:nvSpPr>
          <p:cNvPr id="5" name="Espaço Reservado para Conteúdo 4">
            <a:extLst>
              <a:ext uri="{FF2B5EF4-FFF2-40B4-BE49-F238E27FC236}">
                <a16:creationId xmlns:a16="http://schemas.microsoft.com/office/drawing/2014/main" xmlns="" id="{ACD204D6-E194-8637-450C-221296DA27BF}"/>
              </a:ext>
            </a:extLst>
          </p:cNvPr>
          <p:cNvSpPr>
            <a:spLocks noGrp="1"/>
          </p:cNvSpPr>
          <p:nvPr>
            <p:ph idx="1"/>
          </p:nvPr>
        </p:nvSpPr>
        <p:spPr>
          <a:xfrm>
            <a:off x="330199" y="3250233"/>
            <a:ext cx="11211340" cy="1811339"/>
          </a:xfrm>
        </p:spPr>
        <p:txBody>
          <a:bodyPr vert="horz" lIns="91440" tIns="45720" rIns="91440" bIns="45720" rtlCol="0" anchor="t">
            <a:normAutofit/>
          </a:bodyPr>
          <a:lstStyle/>
          <a:p>
            <a:pPr marL="457200" lvl="1" indent="0">
              <a:buNone/>
            </a:pPr>
            <a:endParaRPr lang="pt-BR" sz="2200" dirty="0">
              <a:ea typeface="Calibri"/>
              <a:cs typeface="Calibri"/>
            </a:endParaRPr>
          </a:p>
          <a:p>
            <a:pPr marL="457200" lvl="1" indent="0" algn="just">
              <a:buNone/>
            </a:pPr>
            <a:r>
              <a:rPr lang="pt-BR" dirty="0">
                <a:solidFill>
                  <a:srgbClr val="0070C0"/>
                </a:solidFill>
                <a:ea typeface="+mn-lt"/>
                <a:cs typeface="+mn-lt"/>
              </a:rPr>
              <a:t>Requisitos para Mineração de Dados:</a:t>
            </a:r>
          </a:p>
          <a:p>
            <a:pPr marL="457200" lvl="1" indent="0" algn="just">
              <a:buNone/>
            </a:pPr>
            <a:r>
              <a:rPr lang="pt-BR" sz="2000" dirty="0">
                <a:solidFill>
                  <a:srgbClr val="000000"/>
                </a:solidFill>
                <a:ea typeface="+mn-lt"/>
                <a:cs typeface="+mn-lt"/>
              </a:rPr>
              <a:t>Cópia ou comunicação de obras protegidas para treinamento de IA é permitida apenas se:</a:t>
            </a:r>
          </a:p>
          <a:p>
            <a:pPr marL="800100" lvl="1" indent="-342900" algn="just">
              <a:buFont typeface="Wingdings" pitchFamily="2" charset="2"/>
              <a:buChar char="§"/>
            </a:pPr>
            <a:r>
              <a:rPr lang="pt-BR" sz="2000" dirty="0">
                <a:solidFill>
                  <a:srgbClr val="000000"/>
                </a:solidFill>
                <a:ea typeface="+mn-lt"/>
                <a:cs typeface="+mn-lt"/>
              </a:rPr>
              <a:t>O acesso ao material protegido foi legal</a:t>
            </a:r>
          </a:p>
          <a:p>
            <a:pPr marL="800100" lvl="1" indent="-342900" algn="just">
              <a:buFont typeface="Wingdings" pitchFamily="2" charset="2"/>
              <a:buChar char="§"/>
            </a:pPr>
            <a:r>
              <a:rPr lang="pt-BR" sz="2000" dirty="0">
                <a:solidFill>
                  <a:srgbClr val="000000"/>
                </a:solidFill>
                <a:ea typeface="+mn-lt"/>
                <a:cs typeface="+mn-lt"/>
              </a:rPr>
              <a:t>Outras condições específicas sejam atendidas</a:t>
            </a:r>
            <a:endParaRPr lang="pt-BR" sz="2000" dirty="0">
              <a:ea typeface="Calibri"/>
              <a:cs typeface="Calibri"/>
            </a:endParaRPr>
          </a:p>
          <a:p>
            <a:pPr marL="457200" lvl="1" indent="0" algn="just">
              <a:buNone/>
            </a:pPr>
            <a:endParaRPr lang="pt-BR" sz="2000" dirty="0">
              <a:solidFill>
                <a:srgbClr val="000000"/>
              </a:solidFill>
              <a:ea typeface="+mn-lt"/>
              <a:cs typeface="+mn-lt"/>
            </a:endParaRPr>
          </a:p>
          <a:p>
            <a:pPr marL="800100" lvl="1" indent="-342900" algn="just">
              <a:buFont typeface="Courier New" panose="020B0604020202020204" pitchFamily="34" charset="0"/>
              <a:buChar char="o"/>
            </a:pPr>
            <a:endParaRPr lang="pt-BR" sz="2000" dirty="0">
              <a:solidFill>
                <a:srgbClr val="000000"/>
              </a:solidFill>
              <a:ea typeface="+mn-lt"/>
              <a:cs typeface="+mn-lt"/>
            </a:endParaRPr>
          </a:p>
          <a:p>
            <a:pPr marL="800100" lvl="1" indent="-342900" algn="just">
              <a:buFont typeface="Courier New" panose="020B0604020202020204" pitchFamily="34" charset="0"/>
              <a:buChar char="o"/>
            </a:pPr>
            <a:endParaRPr lang="pt-BR" sz="2200" dirty="0">
              <a:solidFill>
                <a:srgbClr val="000000"/>
              </a:solidFill>
              <a:ea typeface="Calibri"/>
              <a:cs typeface="Calibri"/>
            </a:endParaRPr>
          </a:p>
          <a:p>
            <a:pPr marL="457200" lvl="1" indent="0" algn="just">
              <a:buNone/>
            </a:pPr>
            <a:endParaRPr lang="pt-BR" sz="2000" dirty="0">
              <a:ea typeface="Calibri"/>
              <a:cs typeface="Calibri"/>
            </a:endParaRPr>
          </a:p>
          <a:p>
            <a:pPr marL="914400" lvl="2" indent="0" algn="just">
              <a:buNone/>
            </a:pPr>
            <a:endParaRPr lang="pt-BR" sz="2200" dirty="0">
              <a:solidFill>
                <a:srgbClr val="000000"/>
              </a:solidFill>
              <a:ea typeface="Calibri"/>
              <a:cs typeface="Calibri"/>
            </a:endParaRPr>
          </a:p>
        </p:txBody>
      </p:sp>
      <p:sp>
        <p:nvSpPr>
          <p:cNvPr id="6" name="CaixaDeTexto 5">
            <a:extLst>
              <a:ext uri="{FF2B5EF4-FFF2-40B4-BE49-F238E27FC236}">
                <a16:creationId xmlns:a16="http://schemas.microsoft.com/office/drawing/2014/main" xmlns="" id="{D930FB3A-4D97-7EBB-B08D-6976E26A9BFC}"/>
              </a:ext>
            </a:extLst>
          </p:cNvPr>
          <p:cNvSpPr txBox="1"/>
          <p:nvPr/>
        </p:nvSpPr>
        <p:spPr>
          <a:xfrm>
            <a:off x="795130" y="1308652"/>
            <a:ext cx="10745304"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pt-BR" sz="2000" dirty="0"/>
              <a:t>Copyright </a:t>
            </a:r>
            <a:r>
              <a:rPr lang="pt-BR" sz="2000" dirty="0" err="1"/>
              <a:t>Act</a:t>
            </a:r>
            <a:r>
              <a:rPr lang="pt-BR" sz="2000" dirty="0"/>
              <a:t>  - Seção 243-244 : Uso de conteúdos protegidos por direitos autorais para fins de treinamento de análise computacional depende de acesso lícito aos mesmos.  </a:t>
            </a:r>
            <a:endParaRPr lang="pt-BR" sz="2000" dirty="0">
              <a:ea typeface="Calibri" panose="020F0502020204030204"/>
              <a:cs typeface="Calibri" panose="020F0502020204030204"/>
            </a:endParaRPr>
          </a:p>
          <a:p>
            <a:pPr algn="just"/>
            <a:endParaRPr lang="pt-BR" sz="2000" dirty="0">
              <a:ea typeface="Calibri" panose="020F0502020204030204"/>
              <a:cs typeface="Calibri" panose="020F0502020204030204"/>
            </a:endParaRPr>
          </a:p>
          <a:p>
            <a:pPr algn="just"/>
            <a:r>
              <a:rPr lang="pt-BR" sz="2000" dirty="0">
                <a:ea typeface="Calibri" panose="020F0502020204030204"/>
                <a:cs typeface="Calibri" panose="020F0502020204030204"/>
              </a:rPr>
              <a:t>Recente declaração do governo de Cingapura reforça a necessidade de proteção aos direitos autorais no âmbito do treinamento dos sistemas de IA e que incentiva o licenciamento de obras protegidas para fins de treinamento de modelos de IA.</a:t>
            </a:r>
          </a:p>
        </p:txBody>
      </p:sp>
      <p:cxnSp>
        <p:nvCxnSpPr>
          <p:cNvPr id="8" name="Conector de Seta Reta 7">
            <a:extLst>
              <a:ext uri="{FF2B5EF4-FFF2-40B4-BE49-F238E27FC236}">
                <a16:creationId xmlns:a16="http://schemas.microsoft.com/office/drawing/2014/main" xmlns="" id="{6E31BA23-EC12-2310-62DE-5A06C73C4677}"/>
              </a:ext>
            </a:extLst>
          </p:cNvPr>
          <p:cNvCxnSpPr>
            <a:cxnSpLocks/>
          </p:cNvCxnSpPr>
          <p:nvPr/>
        </p:nvCxnSpPr>
        <p:spPr>
          <a:xfrm>
            <a:off x="842051" y="1147107"/>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9" name="Retângulo: Cantos Arredondados 8">
            <a:extLst>
              <a:ext uri="{FF2B5EF4-FFF2-40B4-BE49-F238E27FC236}">
                <a16:creationId xmlns:a16="http://schemas.microsoft.com/office/drawing/2014/main" xmlns="" id="{88086B5D-6D62-114B-74A9-08CEB710DC53}"/>
              </a:ext>
            </a:extLst>
          </p:cNvPr>
          <p:cNvSpPr/>
          <p:nvPr/>
        </p:nvSpPr>
        <p:spPr>
          <a:xfrm>
            <a:off x="792197" y="2180593"/>
            <a:ext cx="10745624" cy="1062718"/>
          </a:xfrm>
          <a:prstGeom prst="roundRect">
            <a:avLst/>
          </a:prstGeom>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pt-BR"/>
          </a:p>
        </p:txBody>
      </p:sp>
      <p:sp>
        <p:nvSpPr>
          <p:cNvPr id="10" name="CaixaDeTexto 9">
            <a:extLst>
              <a:ext uri="{FF2B5EF4-FFF2-40B4-BE49-F238E27FC236}">
                <a16:creationId xmlns:a16="http://schemas.microsoft.com/office/drawing/2014/main" xmlns="" id="{1ED803F1-5716-54DE-EA99-BBB39D6181E6}"/>
              </a:ext>
            </a:extLst>
          </p:cNvPr>
          <p:cNvSpPr txBox="1"/>
          <p:nvPr/>
        </p:nvSpPr>
        <p:spPr>
          <a:xfrm>
            <a:off x="795130" y="5295348"/>
            <a:ext cx="1095513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pt-BR" sz="2000" dirty="0">
                <a:latin typeface="Calibri"/>
                <a:ea typeface="Calibri"/>
                <a:cs typeface="Calibri"/>
              </a:rPr>
              <a:t>Copyright </a:t>
            </a:r>
            <a:r>
              <a:rPr lang="pt-BR" sz="2000" dirty="0" err="1">
                <a:latin typeface="Calibri"/>
                <a:ea typeface="Calibri"/>
                <a:cs typeface="Calibri"/>
              </a:rPr>
              <a:t>Act</a:t>
            </a:r>
            <a:r>
              <a:rPr lang="pt-BR" sz="2000" dirty="0">
                <a:latin typeface="Calibri"/>
                <a:ea typeface="Calibri"/>
                <a:cs typeface="Calibri"/>
              </a:rPr>
              <a:t> - Seção 190-191: Se os dados minerados forem utilizados para criar conteúdos artísticos que concorram com as obras originais, o uso não se configuraria como justo</a:t>
            </a:r>
            <a:endParaRPr lang="pt-BR" dirty="0"/>
          </a:p>
        </p:txBody>
      </p:sp>
    </p:spTree>
    <p:extLst>
      <p:ext uri="{BB962C8B-B14F-4D97-AF65-F5344CB8AC3E}">
        <p14:creationId xmlns:p14="http://schemas.microsoft.com/office/powerpoint/2010/main" val="1350098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E761BA2-ADAD-36F4-E8E1-9235F209062F}"/>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390E7491-B444-43EF-9C4D-0B4FD0B1E9EE}"/>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B4F697A1-1396-DAEF-49B4-20521051FFD1}"/>
              </a:ext>
            </a:extLst>
          </p:cNvPr>
          <p:cNvSpPr>
            <a:spLocks noGrp="1"/>
          </p:cNvSpPr>
          <p:nvPr>
            <p:ph type="title"/>
          </p:nvPr>
        </p:nvSpPr>
        <p:spPr>
          <a:xfrm>
            <a:off x="838200" y="202162"/>
            <a:ext cx="10515600" cy="1325563"/>
          </a:xfrm>
        </p:spPr>
        <p:txBody>
          <a:bodyPr>
            <a:normAutofit/>
          </a:bodyPr>
          <a:lstStyle/>
          <a:p>
            <a:pPr>
              <a:lnSpc>
                <a:spcPct val="100000"/>
              </a:lnSpc>
              <a:spcBef>
                <a:spcPts val="0"/>
              </a:spcBef>
              <a:buClr>
                <a:schemeClr val="dk1"/>
              </a:buClr>
              <a:buSzPts val="1800"/>
            </a:pPr>
            <a:r>
              <a:rPr lang="pt-BR" sz="3800" kern="0" dirty="0">
                <a:ln w="0"/>
                <a:solidFill>
                  <a:schemeClr val="accent1"/>
                </a:solidFill>
                <a:effectLst>
                  <a:outerShdw blurRad="38100" dist="25400" dir="5400000" algn="ctr" rotWithShape="0">
                    <a:srgbClr val="6E747A">
                      <a:alpha val="43000"/>
                    </a:srgbClr>
                  </a:outerShdw>
                </a:effectLst>
                <a:latin typeface="Calibri Light" panose="020F0302020204030204" pitchFamily="34" charset="0"/>
                <a:ea typeface="Calibri Light" panose="020F0302020204030204" pitchFamily="34" charset="0"/>
                <a:cs typeface="Calibri Light" panose="020F0302020204030204" pitchFamily="34" charset="0"/>
                <a:sym typeface="Calibri"/>
              </a:rPr>
              <a:t>Cenário Internacional - Conclusões</a:t>
            </a:r>
          </a:p>
        </p:txBody>
      </p:sp>
      <p:sp>
        <p:nvSpPr>
          <p:cNvPr id="5" name="Espaço Reservado para Conteúdo 4">
            <a:extLst>
              <a:ext uri="{FF2B5EF4-FFF2-40B4-BE49-F238E27FC236}">
                <a16:creationId xmlns:a16="http://schemas.microsoft.com/office/drawing/2014/main" xmlns="" id="{0752F291-4B65-2A6A-76AF-BDB2AE99F625}"/>
              </a:ext>
            </a:extLst>
          </p:cNvPr>
          <p:cNvSpPr>
            <a:spLocks noGrp="1"/>
          </p:cNvSpPr>
          <p:nvPr>
            <p:ph idx="1"/>
          </p:nvPr>
        </p:nvSpPr>
        <p:spPr>
          <a:xfrm>
            <a:off x="330199" y="3250233"/>
            <a:ext cx="11211340" cy="1811339"/>
          </a:xfrm>
        </p:spPr>
        <p:txBody>
          <a:bodyPr vert="horz" lIns="91440" tIns="45720" rIns="91440" bIns="45720" rtlCol="0" anchor="t">
            <a:normAutofit/>
          </a:bodyPr>
          <a:lstStyle/>
          <a:p>
            <a:pPr marL="457200" lvl="1" indent="0">
              <a:buNone/>
            </a:pPr>
            <a:endParaRPr lang="pt-BR" sz="2200" dirty="0">
              <a:ea typeface="Calibri"/>
              <a:cs typeface="Calibri"/>
            </a:endParaRPr>
          </a:p>
          <a:p>
            <a:pPr marL="457200" lvl="1" indent="0" algn="just">
              <a:buNone/>
            </a:pPr>
            <a:endParaRPr lang="pt-BR" sz="2000" dirty="0">
              <a:solidFill>
                <a:srgbClr val="000000"/>
              </a:solidFill>
              <a:ea typeface="+mn-lt"/>
              <a:cs typeface="+mn-lt"/>
            </a:endParaRPr>
          </a:p>
          <a:p>
            <a:pPr marL="800100" lvl="1" indent="-342900" algn="just">
              <a:buFont typeface="Courier New" panose="020B0604020202020204" pitchFamily="34" charset="0"/>
              <a:buChar char="o"/>
            </a:pPr>
            <a:endParaRPr lang="pt-BR" sz="2000" dirty="0">
              <a:solidFill>
                <a:srgbClr val="000000"/>
              </a:solidFill>
              <a:ea typeface="+mn-lt"/>
              <a:cs typeface="+mn-lt"/>
            </a:endParaRPr>
          </a:p>
          <a:p>
            <a:pPr marL="800100" lvl="1" indent="-342900" algn="just">
              <a:buFont typeface="Courier New" panose="020B0604020202020204" pitchFamily="34" charset="0"/>
              <a:buChar char="o"/>
            </a:pPr>
            <a:endParaRPr lang="pt-BR" sz="2200" dirty="0">
              <a:solidFill>
                <a:srgbClr val="000000"/>
              </a:solidFill>
              <a:ea typeface="Calibri"/>
              <a:cs typeface="Calibri"/>
            </a:endParaRPr>
          </a:p>
          <a:p>
            <a:pPr marL="457200" lvl="1" indent="0" algn="just">
              <a:buNone/>
            </a:pPr>
            <a:endParaRPr lang="pt-BR" sz="2000" dirty="0">
              <a:ea typeface="Calibri"/>
              <a:cs typeface="Calibri"/>
            </a:endParaRPr>
          </a:p>
          <a:p>
            <a:pPr marL="914400" lvl="2" indent="0" algn="just">
              <a:buNone/>
            </a:pPr>
            <a:endParaRPr lang="pt-BR" sz="2200" dirty="0">
              <a:solidFill>
                <a:srgbClr val="000000"/>
              </a:solidFill>
              <a:ea typeface="Calibri"/>
              <a:cs typeface="Calibri"/>
            </a:endParaRPr>
          </a:p>
        </p:txBody>
      </p:sp>
      <p:sp>
        <p:nvSpPr>
          <p:cNvPr id="6" name="CaixaDeTexto 5">
            <a:extLst>
              <a:ext uri="{FF2B5EF4-FFF2-40B4-BE49-F238E27FC236}">
                <a16:creationId xmlns:a16="http://schemas.microsoft.com/office/drawing/2014/main" xmlns="" id="{D7DC5149-6C51-CB18-1E83-61259F1D7A21}"/>
              </a:ext>
            </a:extLst>
          </p:cNvPr>
          <p:cNvSpPr txBox="1"/>
          <p:nvPr/>
        </p:nvSpPr>
        <p:spPr>
          <a:xfrm>
            <a:off x="795130" y="1308652"/>
            <a:ext cx="10745304"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gn="just">
              <a:buFont typeface="Wingdings" pitchFamily="2" charset="2"/>
              <a:buChar char="§"/>
            </a:pPr>
            <a:r>
              <a:rPr lang="pt-BR" sz="2000" dirty="0">
                <a:ea typeface="Calibri" panose="020F0502020204030204"/>
                <a:cs typeface="Calibri" panose="020F0502020204030204"/>
              </a:rPr>
              <a:t>O advento da IA Generativa (Chat GPT 3.5 é de meados de outubro de 2022</a:t>
            </a:r>
          </a:p>
          <a:p>
            <a:pPr marL="342900" indent="-342900" algn="just">
              <a:buFont typeface="Arial" panose="020B0604020202020204" pitchFamily="34" charset="0"/>
              <a:buChar char="•"/>
            </a:pPr>
            <a:endParaRPr lang="pt-BR" sz="2000" dirty="0">
              <a:ea typeface="Calibri" panose="020F0502020204030204"/>
              <a:cs typeface="Calibri" panose="020F0502020204030204"/>
            </a:endParaRPr>
          </a:p>
          <a:p>
            <a:pPr marL="342900" indent="-342900" algn="just">
              <a:buFont typeface="Arial" panose="020B0604020202020204" pitchFamily="34" charset="0"/>
              <a:buChar char="•"/>
            </a:pPr>
            <a:endParaRPr lang="pt-BR" sz="2000" dirty="0">
              <a:ea typeface="Calibri" panose="020F0502020204030204"/>
              <a:cs typeface="Calibri" panose="020F0502020204030204"/>
            </a:endParaRPr>
          </a:p>
          <a:p>
            <a:pPr marL="342900" indent="-342900" algn="just">
              <a:buFont typeface="Wingdings" pitchFamily="2" charset="2"/>
              <a:buChar char="§"/>
            </a:pPr>
            <a:r>
              <a:rPr lang="pt-BR" sz="2000" dirty="0">
                <a:ea typeface="Calibri" panose="020F0502020204030204"/>
                <a:cs typeface="Calibri" panose="020F0502020204030204"/>
              </a:rPr>
              <a:t>A única legislação que saiu depois disso foi o Regulamento Europeu, que por ter sido feito sem uma reflexão aprofundada sobre todos as implicações da nova tecnologia nas regras que foram estabelecidas                      necessidade de revisão das regras</a:t>
            </a:r>
          </a:p>
          <a:p>
            <a:pPr marL="342900" indent="-342900" algn="just">
              <a:buFont typeface="Arial" panose="020B0604020202020204" pitchFamily="34" charset="0"/>
              <a:buChar char="•"/>
            </a:pPr>
            <a:endParaRPr lang="pt-BR" sz="2000" dirty="0">
              <a:ea typeface="Calibri" panose="020F0502020204030204"/>
              <a:cs typeface="Calibri" panose="020F0502020204030204"/>
            </a:endParaRPr>
          </a:p>
          <a:p>
            <a:pPr marL="342900" indent="-342900" algn="just">
              <a:buFont typeface="Wingdings" pitchFamily="2" charset="2"/>
              <a:buChar char="§"/>
            </a:pPr>
            <a:r>
              <a:rPr lang="pt-BR" sz="2000" dirty="0">
                <a:ea typeface="Calibri" panose="020F0502020204030204"/>
                <a:cs typeface="Calibri" panose="020F0502020204030204"/>
              </a:rPr>
              <a:t>Todos os demais países do mundo, e também a UE vivenciam um cenário de ampla judicialização e insegurança jurídica a respeito da IA</a:t>
            </a:r>
          </a:p>
          <a:p>
            <a:pPr marL="342900" indent="-342900" algn="just">
              <a:buFont typeface="Arial" panose="020B0604020202020204" pitchFamily="34" charset="0"/>
              <a:buChar char="•"/>
            </a:pPr>
            <a:endParaRPr lang="pt-BR" sz="2000" dirty="0">
              <a:ea typeface="Calibri" panose="020F0502020204030204"/>
              <a:cs typeface="Calibri" panose="020F0502020204030204"/>
            </a:endParaRPr>
          </a:p>
          <a:p>
            <a:pPr marL="342900" indent="-342900" algn="just">
              <a:buFont typeface="Arial" panose="020B0604020202020204" pitchFamily="34" charset="0"/>
              <a:buChar char="•"/>
            </a:pPr>
            <a:endParaRPr lang="pt-BR" sz="2000" dirty="0">
              <a:ea typeface="Calibri" panose="020F0502020204030204"/>
              <a:cs typeface="Calibri" panose="020F0502020204030204"/>
            </a:endParaRPr>
          </a:p>
          <a:p>
            <a:pPr marL="342900" indent="-342900" algn="just">
              <a:buFont typeface="Wingdings" pitchFamily="2" charset="2"/>
              <a:buChar char="§"/>
            </a:pPr>
            <a:r>
              <a:rPr lang="pt-BR" sz="2000" dirty="0">
                <a:ea typeface="Calibri" panose="020F0502020204030204"/>
                <a:cs typeface="Calibri" panose="020F0502020204030204"/>
              </a:rPr>
              <a:t>O Brasil será o primeiro país relevante a regular a IA e o tem dos direitos autorais após uma compreensão mais consolidada sobre a IA Generativa e seus impactos nos criadores, o que é uma vantagem competitiva para o país</a:t>
            </a:r>
          </a:p>
        </p:txBody>
      </p:sp>
      <p:cxnSp>
        <p:nvCxnSpPr>
          <p:cNvPr id="8" name="Conector de Seta Reta 7">
            <a:extLst>
              <a:ext uri="{FF2B5EF4-FFF2-40B4-BE49-F238E27FC236}">
                <a16:creationId xmlns:a16="http://schemas.microsoft.com/office/drawing/2014/main" xmlns="" id="{60B69BC0-F9DE-F9F6-CB84-63A21AAC67B8}"/>
              </a:ext>
            </a:extLst>
          </p:cNvPr>
          <p:cNvCxnSpPr>
            <a:cxnSpLocks/>
          </p:cNvCxnSpPr>
          <p:nvPr/>
        </p:nvCxnSpPr>
        <p:spPr>
          <a:xfrm>
            <a:off x="842051" y="1147107"/>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11" name="Seta: para a Direita 10">
            <a:extLst>
              <a:ext uri="{FF2B5EF4-FFF2-40B4-BE49-F238E27FC236}">
                <a16:creationId xmlns:a16="http://schemas.microsoft.com/office/drawing/2014/main" xmlns="" id="{48109E18-ACA4-0004-6957-2BEB1EF57A74}"/>
              </a:ext>
            </a:extLst>
          </p:cNvPr>
          <p:cNvSpPr/>
          <p:nvPr/>
        </p:nvSpPr>
        <p:spPr>
          <a:xfrm>
            <a:off x="2782111" y="2897757"/>
            <a:ext cx="978408" cy="272100"/>
          </a:xfrm>
          <a:prstGeom prst="rightArrow">
            <a:avLst/>
          </a:prstGeom>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189949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7">
          <a:extLst>
            <a:ext uri="{FF2B5EF4-FFF2-40B4-BE49-F238E27FC236}">
              <a16:creationId xmlns:a16="http://schemas.microsoft.com/office/drawing/2014/main" xmlns="" id="{A4807079-B002-F4B8-29D3-0CE4BE8C18B2}"/>
            </a:ext>
          </a:extLst>
        </p:cNvPr>
        <p:cNvGrpSpPr/>
        <p:nvPr/>
      </p:nvGrpSpPr>
      <p:grpSpPr>
        <a:xfrm>
          <a:off x="0" y="0"/>
          <a:ext cx="0" cy="0"/>
          <a:chOff x="0" y="0"/>
          <a:chExt cx="0" cy="0"/>
        </a:xfrm>
      </p:grpSpPr>
      <p:sp>
        <p:nvSpPr>
          <p:cNvPr id="5" name="Título 1">
            <a:extLst>
              <a:ext uri="{FF2B5EF4-FFF2-40B4-BE49-F238E27FC236}">
                <a16:creationId xmlns:a16="http://schemas.microsoft.com/office/drawing/2014/main" xmlns="" id="{FEF89953-8BB6-5465-4ADD-642B7C7CD829}"/>
              </a:ext>
            </a:extLst>
          </p:cNvPr>
          <p:cNvSpPr txBox="1">
            <a:spLocks/>
          </p:cNvSpPr>
          <p:nvPr/>
        </p:nvSpPr>
        <p:spPr>
          <a:xfrm>
            <a:off x="545211" y="39157"/>
            <a:ext cx="11221223" cy="118869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pt-BR" sz="3800" kern="0" dirty="0">
                <a:ln w="0"/>
                <a:solidFill>
                  <a:schemeClr val="accent1"/>
                </a:solidFill>
                <a:effectLst>
                  <a:outerShdw blurRad="38100" dist="25400" dir="5400000" algn="ctr" rotWithShape="0">
                    <a:srgbClr val="6E747A">
                      <a:alpha val="43000"/>
                    </a:srgbClr>
                  </a:outerShdw>
                </a:effectLst>
                <a:latin typeface="+mj-lt"/>
                <a:ea typeface="Calibri" panose="020F0502020204030204" pitchFamily="34" charset="0"/>
                <a:cs typeface="Calibri" panose="020F0502020204030204" pitchFamily="34" charset="0"/>
              </a:rPr>
              <a:t>PL 2338/2023 e o respeito à Constituição brasileira</a:t>
            </a:r>
            <a:endParaRPr lang="pt-BR" sz="3800" kern="0" dirty="0">
              <a:latin typeface="+mj-lt"/>
              <a:ea typeface="Calibri" panose="020F0502020204030204" pitchFamily="34" charset="0"/>
              <a:cs typeface="Calibri" panose="020F0502020204030204" pitchFamily="34" charset="0"/>
            </a:endParaRPr>
          </a:p>
        </p:txBody>
      </p:sp>
      <p:graphicFrame>
        <p:nvGraphicFramePr>
          <p:cNvPr id="2" name="Tabela 1">
            <a:extLst>
              <a:ext uri="{FF2B5EF4-FFF2-40B4-BE49-F238E27FC236}">
                <a16:creationId xmlns:a16="http://schemas.microsoft.com/office/drawing/2014/main" xmlns="" id="{7371FCAE-E10A-B18D-245D-293DDEAC3FBD}"/>
              </a:ext>
            </a:extLst>
          </p:cNvPr>
          <p:cNvGraphicFramePr>
            <a:graphicFrameLocks noGrp="1"/>
          </p:cNvGraphicFramePr>
          <p:nvPr>
            <p:extLst>
              <p:ext uri="{D42A27DB-BD31-4B8C-83A1-F6EECF244321}">
                <p14:modId xmlns:p14="http://schemas.microsoft.com/office/powerpoint/2010/main" val="1248597740"/>
              </p:ext>
            </p:extLst>
          </p:nvPr>
        </p:nvGraphicFramePr>
        <p:xfrm>
          <a:off x="614219" y="1141591"/>
          <a:ext cx="10963561" cy="5323966"/>
        </p:xfrm>
        <a:graphic>
          <a:graphicData uri="http://schemas.openxmlformats.org/drawingml/2006/table">
            <a:tbl>
              <a:tblPr firstRow="1" bandRow="1">
                <a:tableStyleId>{69012ECD-51FC-41F1-AA8D-1B2483CD663E}</a:tableStyleId>
              </a:tblPr>
              <a:tblGrid>
                <a:gridCol w="5605426">
                  <a:extLst>
                    <a:ext uri="{9D8B030D-6E8A-4147-A177-3AD203B41FA5}">
                      <a16:colId xmlns:a16="http://schemas.microsoft.com/office/drawing/2014/main" xmlns="" val="655640171"/>
                    </a:ext>
                  </a:extLst>
                </a:gridCol>
                <a:gridCol w="3751246">
                  <a:extLst>
                    <a:ext uri="{9D8B030D-6E8A-4147-A177-3AD203B41FA5}">
                      <a16:colId xmlns:a16="http://schemas.microsoft.com/office/drawing/2014/main" xmlns="" val="1590852682"/>
                    </a:ext>
                  </a:extLst>
                </a:gridCol>
                <a:gridCol w="1606889">
                  <a:extLst>
                    <a:ext uri="{9D8B030D-6E8A-4147-A177-3AD203B41FA5}">
                      <a16:colId xmlns:a16="http://schemas.microsoft.com/office/drawing/2014/main" xmlns="" val="10791731"/>
                    </a:ext>
                  </a:extLst>
                </a:gridCol>
              </a:tblGrid>
              <a:tr h="358062">
                <a:tc>
                  <a:txBody>
                    <a:bodyPr/>
                    <a:lstStyle/>
                    <a:p>
                      <a:pPr algn="ctr"/>
                      <a:r>
                        <a:rPr lang="pt-BR" sz="1800" dirty="0">
                          <a:solidFill>
                            <a:schemeClr val="tx1"/>
                          </a:solidFill>
                        </a:rPr>
                        <a:t>DIREITO HUMANO FUNDAMENTAL</a:t>
                      </a:r>
                    </a:p>
                  </a:txBody>
                  <a:tcPr>
                    <a:solidFill>
                      <a:schemeClr val="accent1">
                        <a:lumMod val="60000"/>
                        <a:lumOff val="40000"/>
                      </a:schemeClr>
                    </a:solidFill>
                  </a:tcPr>
                </a:tc>
                <a:tc>
                  <a:txBody>
                    <a:bodyPr/>
                    <a:lstStyle/>
                    <a:p>
                      <a:pPr algn="ctr"/>
                      <a:r>
                        <a:rPr lang="pt-BR" sz="1800">
                          <a:solidFill>
                            <a:schemeClr val="tx1"/>
                          </a:solidFill>
                        </a:rPr>
                        <a:t>EXERCÍCIO DO DIREITO</a:t>
                      </a:r>
                    </a:p>
                  </a:txBody>
                  <a:tcPr>
                    <a:solidFill>
                      <a:schemeClr val="accent1">
                        <a:lumMod val="60000"/>
                        <a:lumOff val="40000"/>
                      </a:schemeClr>
                    </a:solidFill>
                  </a:tcPr>
                </a:tc>
                <a:tc>
                  <a:txBody>
                    <a:bodyPr/>
                    <a:lstStyle/>
                    <a:p>
                      <a:pPr algn="ctr"/>
                      <a:r>
                        <a:rPr lang="pt-BR" sz="1800">
                          <a:solidFill>
                            <a:schemeClr val="tx1"/>
                          </a:solidFill>
                        </a:rPr>
                        <a:t>REF. PL 2338</a:t>
                      </a:r>
                    </a:p>
                  </a:txBody>
                  <a:tcPr>
                    <a:solidFill>
                      <a:schemeClr val="accent1">
                        <a:lumMod val="60000"/>
                        <a:lumOff val="40000"/>
                      </a:schemeClr>
                    </a:solidFill>
                  </a:tcPr>
                </a:tc>
                <a:extLst>
                  <a:ext uri="{0D108BD9-81ED-4DB2-BD59-A6C34878D82A}">
                    <a16:rowId xmlns:a16="http://schemas.microsoft.com/office/drawing/2014/main" xmlns="" val="3307012345"/>
                  </a:ext>
                </a:extLst>
              </a:tr>
              <a:tr h="467169">
                <a:tc rowSpan="3">
                  <a:txBody>
                    <a:bodyPr/>
                    <a:lstStyle/>
                    <a:p>
                      <a:r>
                        <a:rPr lang="pt-BR" sz="1600" b="1" dirty="0"/>
                        <a:t>Art. 5º, XXVII </a:t>
                      </a:r>
                      <a:r>
                        <a:rPr lang="pt-BR" sz="1600" dirty="0"/>
                        <a:t>- </a:t>
                      </a:r>
                      <a:r>
                        <a:rPr lang="pt-BR" sz="1600" b="1" dirty="0"/>
                        <a:t>aos autores pertence o</a:t>
                      </a:r>
                      <a:r>
                        <a:rPr lang="pt-BR" sz="1600" dirty="0"/>
                        <a:t> </a:t>
                      </a:r>
                      <a:r>
                        <a:rPr lang="pt-BR" sz="1600" b="1" dirty="0">
                          <a:solidFill>
                            <a:srgbClr val="FF0000"/>
                          </a:solidFill>
                        </a:rPr>
                        <a:t>direito exclusivo </a:t>
                      </a:r>
                      <a:r>
                        <a:rPr lang="pt-BR" sz="1600" dirty="0"/>
                        <a:t>de utilização, publicação ou reprodução de suas obras, transmissível aos herdeiros pelo tempo que a lei fixar;</a:t>
                      </a:r>
                    </a:p>
                  </a:txBody>
                  <a:tcPr/>
                </a:tc>
                <a:tc>
                  <a:txBody>
                    <a:bodyPr/>
                    <a:lstStyle/>
                    <a:p>
                      <a:r>
                        <a:rPr lang="pt-BR" sz="1600" dirty="0"/>
                        <a:t>Autorizar previamente (LDA, art. 29)</a:t>
                      </a:r>
                    </a:p>
                  </a:txBody>
                  <a:tcPr/>
                </a:tc>
                <a:tc>
                  <a:txBody>
                    <a:bodyPr/>
                    <a:lstStyle/>
                    <a:p>
                      <a:pPr algn="ctr"/>
                      <a:r>
                        <a:rPr lang="pt-BR" sz="1600" dirty="0"/>
                        <a:t>-</a:t>
                      </a:r>
                    </a:p>
                  </a:txBody>
                  <a:tcPr/>
                </a:tc>
                <a:extLst>
                  <a:ext uri="{0D108BD9-81ED-4DB2-BD59-A6C34878D82A}">
                    <a16:rowId xmlns:a16="http://schemas.microsoft.com/office/drawing/2014/main" xmlns="" val="2669005107"/>
                  </a:ext>
                </a:extLst>
              </a:tr>
              <a:tr h="507531">
                <a:tc vMerge="1">
                  <a:txBody>
                    <a:bodyPr/>
                    <a:lstStyle/>
                    <a:p>
                      <a:endParaRPr lang="pt-B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600" dirty="0"/>
                        <a:t>Receber remuneração compensatória </a:t>
                      </a:r>
                    </a:p>
                  </a:txBody>
                  <a:tcPr/>
                </a:tc>
                <a:tc>
                  <a:txBody>
                    <a:bodyPr/>
                    <a:lstStyle/>
                    <a:p>
                      <a:pPr algn="ctr"/>
                      <a:r>
                        <a:rPr lang="pt-BR" sz="1600" dirty="0"/>
                        <a:t>Art. 65</a:t>
                      </a:r>
                    </a:p>
                  </a:txBody>
                  <a:tcPr/>
                </a:tc>
                <a:extLst>
                  <a:ext uri="{0D108BD9-81ED-4DB2-BD59-A6C34878D82A}">
                    <a16:rowId xmlns:a16="http://schemas.microsoft.com/office/drawing/2014/main" xmlns="" val="6462403"/>
                  </a:ext>
                </a:extLst>
              </a:tr>
              <a:tr h="539266">
                <a:tc vMerge="1">
                  <a:txBody>
                    <a:bodyPr/>
                    <a:lstStyle/>
                    <a:p>
                      <a:endParaRPr lang="pt-BR"/>
                    </a:p>
                  </a:txBody>
                  <a:tcPr/>
                </a:tc>
                <a:tc>
                  <a:txBody>
                    <a:bodyPr/>
                    <a:lstStyle/>
                    <a:p>
                      <a:r>
                        <a:rPr lang="pt-BR" sz="1600" dirty="0"/>
                        <a:t>Proibir o uso (</a:t>
                      </a:r>
                      <a:r>
                        <a:rPr lang="pt-BR" sz="1600" i="1" dirty="0" err="1"/>
                        <a:t>opt-out</a:t>
                      </a:r>
                      <a:r>
                        <a:rPr lang="pt-BR" sz="1600" dirty="0"/>
                        <a:t>) </a:t>
                      </a:r>
                    </a:p>
                  </a:txBody>
                  <a:tcPr/>
                </a:tc>
                <a:tc>
                  <a:txBody>
                    <a:bodyPr/>
                    <a:lstStyle/>
                    <a:p>
                      <a:pPr algn="ctr"/>
                      <a:r>
                        <a:rPr lang="pt-BR" sz="1600" dirty="0"/>
                        <a:t>Art. 64</a:t>
                      </a:r>
                    </a:p>
                  </a:txBody>
                  <a:tcPr marB="46800"/>
                </a:tc>
                <a:extLst>
                  <a:ext uri="{0D108BD9-81ED-4DB2-BD59-A6C34878D82A}">
                    <a16:rowId xmlns:a16="http://schemas.microsoft.com/office/drawing/2014/main" xmlns="" val="1381604834"/>
                  </a:ext>
                </a:extLst>
              </a:tr>
              <a:tr h="86868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600" b="1"/>
                        <a:t>Art. 5°, XXVIII </a:t>
                      </a:r>
                      <a:r>
                        <a:rPr lang="pt-BR" sz="1600"/>
                        <a:t>- são assegurados, nos termos da lei:</a:t>
                      </a:r>
                    </a:p>
                    <a:p>
                      <a:r>
                        <a:rPr lang="pt-BR" sz="1600"/>
                        <a:t>b) o direito de </a:t>
                      </a:r>
                      <a:r>
                        <a:rPr lang="pt-BR" sz="1600" b="1">
                          <a:solidFill>
                            <a:srgbClr val="FF0000"/>
                          </a:solidFill>
                        </a:rPr>
                        <a:t>fiscalização do aproveitamento econômico das obras que criarem ou de que participarem </a:t>
                      </a:r>
                      <a:r>
                        <a:rPr lang="pt-BR" sz="1600"/>
                        <a:t>aos criadores, aos intérpretes e às respectivas representações sindicais e associativas;</a:t>
                      </a:r>
                    </a:p>
                    <a:p>
                      <a:endParaRPr lang="pt-BR" sz="1600"/>
                    </a:p>
                  </a:txBody>
                  <a:tcPr>
                    <a:lnB w="12700" cap="flat" cmpd="sng" algn="ctr">
                      <a:solidFill>
                        <a:schemeClr val="accent1">
                          <a:lumMod val="40000"/>
                          <a:lumOff val="60000"/>
                        </a:schemeClr>
                      </a:solidFill>
                      <a:prstDash val="solid"/>
                      <a:round/>
                      <a:headEnd type="none" w="med" len="med"/>
                      <a:tailEnd type="none" w="med" len="med"/>
                    </a:lnB>
                  </a:tcPr>
                </a:tc>
                <a:tc>
                  <a:txBody>
                    <a:bodyPr/>
                    <a:lstStyle/>
                    <a:p>
                      <a:r>
                        <a:rPr lang="pt-BR" sz="1600" dirty="0"/>
                        <a:t>Transparência acerca dos conteúdos utilizados no treinamento – transparência no input </a:t>
                      </a:r>
                    </a:p>
                  </a:txBody>
                  <a:tcPr/>
                </a:tc>
                <a:tc>
                  <a:txBody>
                    <a:bodyPr/>
                    <a:lstStyle/>
                    <a:p>
                      <a:pPr algn="ctr"/>
                      <a:r>
                        <a:rPr lang="pt-BR" sz="1600"/>
                        <a:t>Art. 62</a:t>
                      </a:r>
                    </a:p>
                  </a:txBody>
                  <a:tcPr/>
                </a:tc>
                <a:extLst>
                  <a:ext uri="{0D108BD9-81ED-4DB2-BD59-A6C34878D82A}">
                    <a16:rowId xmlns:a16="http://schemas.microsoft.com/office/drawing/2014/main" xmlns="" val="2183281372"/>
                  </a:ext>
                </a:extLst>
              </a:tr>
              <a:tr h="868680">
                <a:tc vMerge="1">
                  <a:txBody>
                    <a:bodyPr/>
                    <a:lstStyle/>
                    <a:p>
                      <a:endParaRPr lang="pt-BR"/>
                    </a:p>
                  </a:txBody>
                  <a:tcPr/>
                </a:tc>
                <a:tc>
                  <a:txBody>
                    <a:bodyPr/>
                    <a:lstStyle/>
                    <a:p>
                      <a:r>
                        <a:rPr lang="pt-BR" sz="1600"/>
                        <a:t>Rotulagem e identificação por metadados do conteúdo sintético – transparência no output</a:t>
                      </a:r>
                      <a:endParaRPr lang="pt-BR" sz="1600" i="1"/>
                    </a:p>
                  </a:txBody>
                  <a:tcPr>
                    <a:lnB w="12700" cap="flat" cmpd="sng" algn="ctr">
                      <a:solidFill>
                        <a:schemeClr val="accent1">
                          <a:lumMod val="40000"/>
                          <a:lumOff val="60000"/>
                        </a:schemeClr>
                      </a:solidFill>
                      <a:prstDash val="solid"/>
                      <a:round/>
                      <a:headEnd type="none" w="med" len="med"/>
                      <a:tailEnd type="none" w="med" len="med"/>
                    </a:lnB>
                  </a:tcPr>
                </a:tc>
                <a:tc>
                  <a:txBody>
                    <a:bodyPr/>
                    <a:lstStyle/>
                    <a:p>
                      <a:pPr algn="ctr"/>
                      <a:r>
                        <a:rPr lang="pt-BR" sz="1600"/>
                        <a:t>Art. 19 e </a:t>
                      </a:r>
                    </a:p>
                    <a:p>
                      <a:pPr algn="ctr"/>
                      <a:r>
                        <a:rPr lang="pt-BR" sz="1600"/>
                        <a:t>Art. 20 </a:t>
                      </a:r>
                    </a:p>
                  </a:txBody>
                  <a:tcPr/>
                </a:tc>
                <a:extLst>
                  <a:ext uri="{0D108BD9-81ED-4DB2-BD59-A6C34878D82A}">
                    <a16:rowId xmlns:a16="http://schemas.microsoft.com/office/drawing/2014/main" xmlns="" val="1314049217"/>
                  </a:ext>
                </a:extLst>
              </a:tr>
              <a:tr h="518160">
                <a:tc rowSpan="3">
                  <a:txBody>
                    <a:bodyPr/>
                    <a:lstStyle/>
                    <a:p>
                      <a:r>
                        <a:rPr lang="pt-BR" sz="1600" b="1"/>
                        <a:t>Art. 5°, XXVIII </a:t>
                      </a:r>
                      <a:r>
                        <a:rPr lang="pt-BR" sz="1600"/>
                        <a:t>- são assegurados, nos termos da lei:</a:t>
                      </a:r>
                    </a:p>
                    <a:p>
                      <a:r>
                        <a:rPr lang="pt-BR" sz="1600"/>
                        <a:t>a) a </a:t>
                      </a:r>
                      <a:r>
                        <a:rPr lang="pt-BR" sz="1600" b="1"/>
                        <a:t>proteção</a:t>
                      </a:r>
                      <a:r>
                        <a:rPr lang="pt-BR" sz="1600"/>
                        <a:t> às participações individuais em obras coletivas e à </a:t>
                      </a:r>
                      <a:r>
                        <a:rPr lang="pt-BR" sz="1600" b="1">
                          <a:solidFill>
                            <a:srgbClr val="FF0000"/>
                          </a:solidFill>
                        </a:rPr>
                        <a:t>reprodução da imagem e voz humanas</a:t>
                      </a:r>
                      <a:r>
                        <a:rPr lang="pt-BR" sz="1600"/>
                        <a:t>, inclusive nas atividades desportivas;</a:t>
                      </a:r>
                    </a:p>
                    <a:p>
                      <a:pPr marL="540000" indent="0">
                        <a:buFont typeface="Arial" panose="020B0604020202020204" pitchFamily="34" charset="0"/>
                        <a:buNone/>
                      </a:pPr>
                      <a:r>
                        <a:rPr lang="pt-BR" sz="1400"/>
                        <a:t>LDA, art. 90, §2º: A proteção aos artistas intérpretes ou executantes estende-se à reprodução da voz e imagem, </a:t>
                      </a:r>
                      <a:r>
                        <a:rPr lang="pt-BR" sz="1400" b="1"/>
                        <a:t>quando associadas às suas atuações. </a:t>
                      </a:r>
                      <a:endParaRPr lang="pt-BR" sz="1600" b="1"/>
                    </a:p>
                  </a:txBody>
                  <a:tcPr>
                    <a:lnT w="12700" cap="flat" cmpd="sng" algn="ctr">
                      <a:solidFill>
                        <a:schemeClr val="accent1">
                          <a:lumMod val="40000"/>
                          <a:lumOff val="60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600"/>
                        <a:t>Autorizar previamente (LDA, art. 90)*</a:t>
                      </a:r>
                    </a:p>
                  </a:txBody>
                  <a:tcPr>
                    <a:lnT w="12700" cap="flat" cmpd="sng" algn="ctr">
                      <a:solidFill>
                        <a:schemeClr val="accent1">
                          <a:lumMod val="40000"/>
                          <a:lumOff val="60000"/>
                        </a:schemeClr>
                      </a:solidFill>
                      <a:prstDash val="solid"/>
                      <a:round/>
                      <a:headEnd type="none" w="med" len="med"/>
                      <a:tailEnd type="none" w="med" len="med"/>
                    </a:lnT>
                  </a:tcPr>
                </a:tc>
                <a:tc rowSpan="3">
                  <a:txBody>
                    <a:bodyPr/>
                    <a:lstStyle/>
                    <a:p>
                      <a:pPr algn="ctr"/>
                      <a:endParaRPr lang="pt-BR" sz="1800"/>
                    </a:p>
                    <a:p>
                      <a:pPr algn="ctr"/>
                      <a:r>
                        <a:rPr lang="pt-BR" sz="1800"/>
                        <a:t>Art. 66</a:t>
                      </a:r>
                    </a:p>
                    <a:p>
                      <a:pPr algn="ctr"/>
                      <a:r>
                        <a:rPr lang="pt-BR" sz="1800"/>
                        <a:t>*</a:t>
                      </a:r>
                      <a:r>
                        <a:rPr lang="pt-BR" sz="1400">
                          <a:solidFill>
                            <a:srgbClr val="FF0000"/>
                          </a:solidFill>
                        </a:rPr>
                        <a:t>Possibilidade de melhoria</a:t>
                      </a:r>
                    </a:p>
                    <a:p>
                      <a:pPr algn="ctr"/>
                      <a:endParaRPr lang="pt-BR" sz="1600"/>
                    </a:p>
                  </a:txBody>
                  <a:tcPr/>
                </a:tc>
                <a:extLst>
                  <a:ext uri="{0D108BD9-81ED-4DB2-BD59-A6C34878D82A}">
                    <a16:rowId xmlns:a16="http://schemas.microsoft.com/office/drawing/2014/main" xmlns="" val="2087364672"/>
                  </a:ext>
                </a:extLst>
              </a:tr>
              <a:tr h="518160">
                <a:tc vMerge="1">
                  <a:txBody>
                    <a:bodyPr/>
                    <a:lstStyle/>
                    <a:p>
                      <a:endParaRPr lang="pt-B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600"/>
                        <a:t>Proibir o uso (</a:t>
                      </a:r>
                      <a:r>
                        <a:rPr lang="pt-BR" sz="1600" i="1" err="1"/>
                        <a:t>opt-out</a:t>
                      </a:r>
                      <a:r>
                        <a:rPr lang="pt-BR" sz="1600"/>
                        <a:t>)* </a:t>
                      </a:r>
                    </a:p>
                  </a:txBody>
                  <a:tcPr/>
                </a:tc>
                <a:tc vMerge="1">
                  <a:txBody>
                    <a:bodyPr/>
                    <a:lstStyle/>
                    <a:p>
                      <a:endParaRPr lang="pt-BR"/>
                    </a:p>
                  </a:txBody>
                  <a:tcPr/>
                </a:tc>
                <a:extLst>
                  <a:ext uri="{0D108BD9-81ED-4DB2-BD59-A6C34878D82A}">
                    <a16:rowId xmlns:a16="http://schemas.microsoft.com/office/drawing/2014/main" xmlns="" val="2007361413"/>
                  </a:ext>
                </a:extLst>
              </a:tr>
              <a:tr h="518160">
                <a:tc vMerge="1">
                  <a:txBody>
                    <a:bodyPr/>
                    <a:lstStyle/>
                    <a:p>
                      <a:endParaRPr lang="pt-B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600" dirty="0"/>
                        <a:t>Receber remuneração compensatória* </a:t>
                      </a:r>
                    </a:p>
                  </a:txBody>
                  <a:tcPr/>
                </a:tc>
                <a:tc vMerge="1">
                  <a:txBody>
                    <a:bodyPr/>
                    <a:lstStyle/>
                    <a:p>
                      <a:endParaRPr lang="pt-BR"/>
                    </a:p>
                  </a:txBody>
                  <a:tcPr/>
                </a:tc>
                <a:extLst>
                  <a:ext uri="{0D108BD9-81ED-4DB2-BD59-A6C34878D82A}">
                    <a16:rowId xmlns:a16="http://schemas.microsoft.com/office/drawing/2014/main" xmlns="" val="3771835472"/>
                  </a:ext>
                </a:extLst>
              </a:tr>
            </a:tbl>
          </a:graphicData>
        </a:graphic>
      </p:graphicFrame>
    </p:spTree>
    <p:extLst>
      <p:ext uri="{BB962C8B-B14F-4D97-AF65-F5344CB8AC3E}">
        <p14:creationId xmlns:p14="http://schemas.microsoft.com/office/powerpoint/2010/main" val="3385138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7">
          <a:extLst>
            <a:ext uri="{FF2B5EF4-FFF2-40B4-BE49-F238E27FC236}">
              <a16:creationId xmlns:a16="http://schemas.microsoft.com/office/drawing/2014/main" xmlns="" id="{91016256-B5CB-AD5B-6A18-382B8549F39B}"/>
            </a:ext>
          </a:extLst>
        </p:cNvPr>
        <p:cNvGrpSpPr/>
        <p:nvPr/>
      </p:nvGrpSpPr>
      <p:grpSpPr>
        <a:xfrm>
          <a:off x="0" y="0"/>
          <a:ext cx="0" cy="0"/>
          <a:chOff x="0" y="0"/>
          <a:chExt cx="0" cy="0"/>
        </a:xfrm>
      </p:grpSpPr>
      <p:sp>
        <p:nvSpPr>
          <p:cNvPr id="7" name="CaixaDeTexto 6">
            <a:extLst>
              <a:ext uri="{FF2B5EF4-FFF2-40B4-BE49-F238E27FC236}">
                <a16:creationId xmlns:a16="http://schemas.microsoft.com/office/drawing/2014/main" xmlns="" id="{32B54374-5663-93EC-23A1-BC2A9DE5ACF0}"/>
              </a:ext>
            </a:extLst>
          </p:cNvPr>
          <p:cNvSpPr txBox="1"/>
          <p:nvPr/>
        </p:nvSpPr>
        <p:spPr>
          <a:xfrm>
            <a:off x="779543" y="1521435"/>
            <a:ext cx="10600717" cy="3139321"/>
          </a:xfrm>
          <a:prstGeom prst="rect">
            <a:avLst/>
          </a:prstGeom>
          <a:noFill/>
        </p:spPr>
        <p:txBody>
          <a:bodyPr wrap="square">
            <a:spAutoFit/>
          </a:bodyPr>
          <a:lstStyle/>
          <a:p>
            <a:pPr marL="285750" indent="-285750">
              <a:buFont typeface="Wingdings" pitchFamily="2" charset="2"/>
              <a:buChar char="§"/>
            </a:pPr>
            <a:r>
              <a:rPr lang="pt-BR" sz="2200" dirty="0"/>
              <a:t>Criar remuneração ou qualquer outro esquema que foque apenas nos  resultados (outputs) dos sistemas de IA será INCONSTITUCIONAL, por ignorar todos os usos que violam a exclusividade de exploração constitucionalmente prevista para os autores</a:t>
            </a:r>
          </a:p>
          <a:p>
            <a:pPr marL="285750" indent="-285750"/>
            <a:endParaRPr lang="pt-BR" sz="2200" dirty="0"/>
          </a:p>
          <a:p>
            <a:pPr marL="285750" indent="-285750">
              <a:buFont typeface="Wingdings" pitchFamily="2" charset="2"/>
              <a:buChar char="§"/>
            </a:pPr>
            <a:r>
              <a:rPr lang="pt-BR" sz="2200" dirty="0"/>
              <a:t>Há ainda o problema da falta de controle sobre os outputs uma vez que as empresas de IA Generativa têm lançado sistemas que funcionam off-line.</a:t>
            </a:r>
          </a:p>
          <a:p>
            <a:pPr marL="285750" indent="-285750">
              <a:buFont typeface="Arial" panose="020B0604020202020204" pitchFamily="34" charset="0"/>
              <a:buChar char="•"/>
            </a:pPr>
            <a:endParaRPr lang="pt-BR" sz="2200" dirty="0"/>
          </a:p>
          <a:p>
            <a:pPr marL="285750" indent="-285750">
              <a:buFont typeface="Wingdings" pitchFamily="2" charset="2"/>
              <a:buChar char="§"/>
            </a:pPr>
            <a:r>
              <a:rPr lang="pt-BR" sz="2200" dirty="0"/>
              <a:t>É preciso aprimorar a proteção aos autores e demais titulares nos outputs, mas isso não substitui a proteção já garantida no Senado nos inputs.</a:t>
            </a:r>
          </a:p>
        </p:txBody>
      </p:sp>
      <p:cxnSp>
        <p:nvCxnSpPr>
          <p:cNvPr id="4" name="Conector de Seta Reta 5">
            <a:extLst>
              <a:ext uri="{FF2B5EF4-FFF2-40B4-BE49-F238E27FC236}">
                <a16:creationId xmlns:a16="http://schemas.microsoft.com/office/drawing/2014/main" xmlns="" id="{01BEDA2A-46CF-9A99-DD26-A473D70807A8}"/>
              </a:ext>
            </a:extLst>
          </p:cNvPr>
          <p:cNvCxnSpPr/>
          <p:nvPr/>
        </p:nvCxnSpPr>
        <p:spPr>
          <a:xfrm flipV="1">
            <a:off x="638355" y="1035170"/>
            <a:ext cx="10946920" cy="25879"/>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6" name="Título 1">
            <a:extLst>
              <a:ext uri="{FF2B5EF4-FFF2-40B4-BE49-F238E27FC236}">
                <a16:creationId xmlns:a16="http://schemas.microsoft.com/office/drawing/2014/main" xmlns="" id="{FEF89953-8BB6-5465-4ADD-642B7C7CD829}"/>
              </a:ext>
            </a:extLst>
          </p:cNvPr>
          <p:cNvSpPr txBox="1">
            <a:spLocks/>
          </p:cNvSpPr>
          <p:nvPr/>
        </p:nvSpPr>
        <p:spPr>
          <a:xfrm>
            <a:off x="545211" y="39157"/>
            <a:ext cx="11221223" cy="118869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pt-BR" sz="3800" kern="0" dirty="0">
                <a:ln w="0"/>
                <a:solidFill>
                  <a:schemeClr val="accent1"/>
                </a:solidFill>
                <a:effectLst>
                  <a:outerShdw blurRad="38100" dist="25400" dir="5400000" algn="ctr" rotWithShape="0">
                    <a:srgbClr val="6E747A">
                      <a:alpha val="43000"/>
                    </a:srgbClr>
                  </a:outerShdw>
                </a:effectLst>
                <a:latin typeface="+mj-lt"/>
                <a:ea typeface="Calibri" panose="020F0502020204030204" pitchFamily="34" charset="0"/>
                <a:cs typeface="Calibri" panose="020F0502020204030204" pitchFamily="34" charset="0"/>
              </a:rPr>
              <a:t>PL 2338/2023 e o respeito à Constituição brasileira</a:t>
            </a:r>
            <a:endParaRPr lang="pt-BR" sz="3800" kern="0" dirty="0">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51095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F76386E-5149-FADC-D50F-1B5BD1FA2250}"/>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43D17DD4-DD89-A3A6-3FC9-A2F8A16DDD1F}"/>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a:noFill/>
        </p:spPr>
      </p:pic>
      <p:sp>
        <p:nvSpPr>
          <p:cNvPr id="2" name="Título 1">
            <a:extLst>
              <a:ext uri="{FF2B5EF4-FFF2-40B4-BE49-F238E27FC236}">
                <a16:creationId xmlns:a16="http://schemas.microsoft.com/office/drawing/2014/main" xmlns="" id="{8A1B880A-86FC-0266-F502-25B6E87A250C}"/>
              </a:ext>
            </a:extLst>
          </p:cNvPr>
          <p:cNvSpPr>
            <a:spLocks noGrp="1"/>
          </p:cNvSpPr>
          <p:nvPr>
            <p:ph type="title"/>
          </p:nvPr>
        </p:nvSpPr>
        <p:spPr>
          <a:xfrm>
            <a:off x="422695" y="0"/>
            <a:ext cx="11576648" cy="1161923"/>
          </a:xfrm>
        </p:spPr>
        <p:txBody>
          <a:bodyPr>
            <a:normAutofit/>
          </a:bodyPr>
          <a:lstStyle/>
          <a:p>
            <a:r>
              <a:rPr lang="pt-BR" sz="3600" dirty="0">
                <a:ln w="0"/>
                <a:solidFill>
                  <a:schemeClr val="accent1"/>
                </a:solidFill>
                <a:effectLst>
                  <a:outerShdw blurRad="38100" dist="25400" dir="5400000" algn="ctr" rotWithShape="0">
                    <a:srgbClr val="6E747A">
                      <a:alpha val="43000"/>
                    </a:srgbClr>
                  </a:outerShdw>
                </a:effectLst>
              </a:rPr>
              <a:t>Oportunidades de melhoria na Câmara dos Deputados</a:t>
            </a:r>
          </a:p>
        </p:txBody>
      </p:sp>
      <p:graphicFrame>
        <p:nvGraphicFramePr>
          <p:cNvPr id="7" name="Espaço Reservado para Conteúdo 6">
            <a:extLst>
              <a:ext uri="{FF2B5EF4-FFF2-40B4-BE49-F238E27FC236}">
                <a16:creationId xmlns:a16="http://schemas.microsoft.com/office/drawing/2014/main" xmlns="" id="{FBDD4F0C-2267-6AF0-552A-49465582B818}"/>
              </a:ext>
            </a:extLst>
          </p:cNvPr>
          <p:cNvGraphicFramePr>
            <a:graphicFrameLocks noGrp="1"/>
          </p:cNvGraphicFramePr>
          <p:nvPr>
            <p:ph sz="half" idx="1"/>
            <p:extLst>
              <p:ext uri="{D42A27DB-BD31-4B8C-83A1-F6EECF244321}">
                <p14:modId xmlns:p14="http://schemas.microsoft.com/office/powerpoint/2010/main" val="1756623705"/>
              </p:ext>
            </p:extLst>
          </p:nvPr>
        </p:nvGraphicFramePr>
        <p:xfrm>
          <a:off x="505239" y="1023377"/>
          <a:ext cx="11181522" cy="5883960"/>
        </p:xfrm>
        <a:graphic>
          <a:graphicData uri="http://schemas.openxmlformats.org/drawingml/2006/table">
            <a:tbl>
              <a:tblPr firstRow="1" bandRow="1">
                <a:tableStyleId>{3B4B98B0-60AC-42C2-AFA5-B58CD77FA1E5}</a:tableStyleId>
              </a:tblPr>
              <a:tblGrid>
                <a:gridCol w="7193988">
                  <a:extLst>
                    <a:ext uri="{9D8B030D-6E8A-4147-A177-3AD203B41FA5}">
                      <a16:colId xmlns:a16="http://schemas.microsoft.com/office/drawing/2014/main" xmlns="" val="1809308483"/>
                    </a:ext>
                  </a:extLst>
                </a:gridCol>
                <a:gridCol w="3987534">
                  <a:extLst>
                    <a:ext uri="{9D8B030D-6E8A-4147-A177-3AD203B41FA5}">
                      <a16:colId xmlns:a16="http://schemas.microsoft.com/office/drawing/2014/main" xmlns="" val="2884835670"/>
                    </a:ext>
                  </a:extLst>
                </a:gridCol>
              </a:tblGrid>
              <a:tr h="370840">
                <a:tc>
                  <a:txBody>
                    <a:bodyPr/>
                    <a:lstStyle/>
                    <a:p>
                      <a:pPr>
                        <a:buFont typeface="Courier New" panose="02070309020205020404" pitchFamily="49" charset="0"/>
                        <a:buNone/>
                      </a:pPr>
                      <a:r>
                        <a:rPr lang="pt-BR" sz="1600" b="1" dirty="0">
                          <a:solidFill>
                            <a:srgbClr val="002060"/>
                          </a:solidFill>
                        </a:rPr>
                        <a:t>Quanto à remuneração</a:t>
                      </a:r>
                      <a:r>
                        <a:rPr lang="pt-BR" sz="1600" dirty="0">
                          <a:solidFill>
                            <a:srgbClr val="002060"/>
                          </a:solidFill>
                        </a:rPr>
                        <a:t> aos criadores:</a:t>
                      </a:r>
                    </a:p>
                    <a:p>
                      <a:pPr lvl="1">
                        <a:buFont typeface="Wingdings" panose="05000000000000000000" pitchFamily="2" charset="2"/>
                        <a:buChar char="§"/>
                      </a:pPr>
                      <a:r>
                        <a:rPr lang="pt-BR" sz="1600" b="0" dirty="0"/>
                        <a:t>Direito </a:t>
                      </a:r>
                      <a:r>
                        <a:rPr lang="pt-BR" sz="1600" b="1" dirty="0"/>
                        <a:t>irrenunciável e inalienável</a:t>
                      </a:r>
                      <a:r>
                        <a:rPr lang="pt-BR" sz="1600" b="0" dirty="0"/>
                        <a:t>; </a:t>
                      </a:r>
                    </a:p>
                    <a:p>
                      <a:pPr lvl="1">
                        <a:buFont typeface="Wingdings" panose="05000000000000000000" pitchFamily="2" charset="2"/>
                        <a:buChar char="§"/>
                      </a:pPr>
                      <a:r>
                        <a:rPr lang="pt-BR" sz="1600" b="0" dirty="0"/>
                        <a:t>No </a:t>
                      </a:r>
                      <a:r>
                        <a:rPr lang="pt-BR" sz="1600" b="0" i="1" dirty="0"/>
                        <a:t>input</a:t>
                      </a:r>
                      <a:r>
                        <a:rPr lang="pt-BR" sz="1600" b="0" dirty="0"/>
                        <a:t>, apenas para sistemas de IA Generativa;</a:t>
                      </a:r>
                    </a:p>
                    <a:p>
                      <a:pPr lvl="1">
                        <a:buFont typeface="Wingdings" panose="05000000000000000000" pitchFamily="2" charset="2"/>
                        <a:buChar char="§"/>
                      </a:pPr>
                      <a:r>
                        <a:rPr lang="pt-BR" sz="1600" b="0" dirty="0"/>
                        <a:t>Fortalecimento da cláusula </a:t>
                      </a:r>
                      <a:r>
                        <a:rPr lang="pt-BR" sz="1600" b="0" dirty="0" err="1"/>
                        <a:t>anti-lavagem</a:t>
                      </a:r>
                      <a:r>
                        <a:rPr lang="pt-BR" sz="1600" b="0" dirty="0"/>
                        <a:t> de dados (art. 63 do PL); </a:t>
                      </a:r>
                    </a:p>
                    <a:p>
                      <a:pPr lvl="1">
                        <a:buFont typeface="Wingdings" panose="05000000000000000000" pitchFamily="2" charset="2"/>
                        <a:buChar char="§"/>
                      </a:pPr>
                      <a:r>
                        <a:rPr lang="pt-BR" sz="1600" b="0" dirty="0"/>
                        <a:t>Caracterização da “tokenização”.</a:t>
                      </a:r>
                    </a:p>
                    <a:p>
                      <a:endParaRPr lang="pt-BR" dirty="0"/>
                    </a:p>
                  </a:txBody>
                  <a:tcPr marL="137160" marR="137160" marT="36000" marB="137160"/>
                </a:tc>
                <a:tc>
                  <a:txBody>
                    <a:bodyPr/>
                    <a:lstStyle/>
                    <a:p>
                      <a:pPr marL="0" algn="l" defTabSz="914400" rtl="0" eaLnBrk="1" latinLnBrk="0" hangingPunct="1">
                        <a:buFont typeface="Courier New" panose="02070309020205020404" pitchFamily="49" charset="0"/>
                        <a:buNone/>
                      </a:pPr>
                      <a:r>
                        <a:rPr lang="pt-BR" sz="1600" b="1" kern="1200" dirty="0">
                          <a:solidFill>
                            <a:srgbClr val="002060"/>
                          </a:solidFill>
                          <a:latin typeface="+mn-lt"/>
                          <a:ea typeface="+mn-ea"/>
                          <a:cs typeface="+mn-cs"/>
                        </a:rPr>
                        <a:t>Quanto à regulamentação dos resultados dos sistemas de IA Generativa (output):</a:t>
                      </a:r>
                    </a:p>
                    <a:p>
                      <a:pPr lvl="1">
                        <a:buFont typeface="Wingdings" panose="05000000000000000000" pitchFamily="2" charset="2"/>
                        <a:buChar char="§"/>
                      </a:pPr>
                      <a:r>
                        <a:rPr lang="pt-BR" sz="1600" b="0" i="0" dirty="0"/>
                        <a:t>Obrigação de informação do </a:t>
                      </a:r>
                      <a:r>
                        <a:rPr lang="pt-BR" sz="1600" b="0" i="1" dirty="0" err="1"/>
                        <a:t>prompt</a:t>
                      </a:r>
                      <a:r>
                        <a:rPr lang="pt-BR" sz="1600" b="0" i="0" dirty="0"/>
                        <a:t> se houver </a:t>
                      </a:r>
                      <a:r>
                        <a:rPr lang="pt-BR" sz="1600" b="1" i="0" dirty="0"/>
                        <a:t>uso comercial</a:t>
                      </a:r>
                      <a:r>
                        <a:rPr lang="pt-BR" sz="1600" b="0" i="0" dirty="0"/>
                        <a:t> do </a:t>
                      </a:r>
                      <a:r>
                        <a:rPr lang="pt-BR" sz="1600" b="0" i="1" dirty="0"/>
                        <a:t>output</a:t>
                      </a:r>
                      <a:r>
                        <a:rPr lang="pt-BR" sz="1600" b="0" i="0" dirty="0"/>
                        <a:t>; </a:t>
                      </a:r>
                    </a:p>
                    <a:p>
                      <a:pPr lvl="1">
                        <a:buFont typeface="Wingdings" panose="05000000000000000000" pitchFamily="2" charset="2"/>
                        <a:buChar char="§"/>
                      </a:pPr>
                      <a:r>
                        <a:rPr lang="pt-BR" sz="1600" b="0" i="0" dirty="0"/>
                        <a:t>Necessidade de licenciamento se houver </a:t>
                      </a:r>
                      <a:r>
                        <a:rPr lang="pt-BR" sz="1600" b="1" i="0" dirty="0"/>
                        <a:t>uso comercial </a:t>
                      </a:r>
                      <a:r>
                        <a:rPr lang="pt-BR" sz="1600" b="0" i="0" dirty="0"/>
                        <a:t>do </a:t>
                      </a:r>
                      <a:r>
                        <a:rPr lang="pt-BR" sz="1600" b="0" i="1" dirty="0"/>
                        <a:t>output</a:t>
                      </a:r>
                      <a:r>
                        <a:rPr lang="pt-BR" sz="1600" b="0" i="0" dirty="0"/>
                        <a:t>.</a:t>
                      </a:r>
                    </a:p>
                    <a:p>
                      <a:pPr lvl="1">
                        <a:buFont typeface="Wingdings" panose="05000000000000000000" pitchFamily="2" charset="2"/>
                        <a:buChar char="§"/>
                      </a:pPr>
                      <a:r>
                        <a:rPr lang="pt-BR" sz="1600" b="0" i="0" dirty="0"/>
                        <a:t>Exclusão da proteção do fonograma se o som tiver sido gerado exclusivamente por IA. </a:t>
                      </a:r>
                    </a:p>
                  </a:txBody>
                  <a:tcPr marL="137160" marR="137160" marT="36000" marB="137160"/>
                </a:tc>
                <a:extLst>
                  <a:ext uri="{0D108BD9-81ED-4DB2-BD59-A6C34878D82A}">
                    <a16:rowId xmlns:a16="http://schemas.microsoft.com/office/drawing/2014/main" xmlns="" val="2861881720"/>
                  </a:ext>
                </a:extLst>
              </a:tr>
              <a:tr h="370840">
                <a:tc>
                  <a:txBody>
                    <a:bodyPr/>
                    <a:lstStyle/>
                    <a:p>
                      <a:pPr>
                        <a:buFont typeface="Courier New" panose="02070309020205020404" pitchFamily="49" charset="0"/>
                        <a:buNone/>
                      </a:pPr>
                      <a:r>
                        <a:rPr lang="pt-BR" sz="1600" b="1" dirty="0">
                          <a:solidFill>
                            <a:srgbClr val="002060"/>
                          </a:solidFill>
                        </a:rPr>
                        <a:t>Quanto à transparência:</a:t>
                      </a:r>
                    </a:p>
                    <a:p>
                      <a:pPr lvl="1">
                        <a:buFont typeface="Wingdings" panose="05000000000000000000" pitchFamily="2" charset="2"/>
                        <a:buChar char="§"/>
                      </a:pPr>
                      <a:r>
                        <a:rPr lang="pt-BR" sz="1600" b="1" dirty="0"/>
                        <a:t>Responsabilidade subsidiária do distribuidor </a:t>
                      </a:r>
                      <a:r>
                        <a:rPr lang="pt-BR" sz="1600" dirty="0"/>
                        <a:t>pelo cumprimento da obrigação de transparência no </a:t>
                      </a:r>
                      <a:r>
                        <a:rPr lang="pt-BR" sz="1600" i="1" dirty="0"/>
                        <a:t>input</a:t>
                      </a:r>
                      <a:r>
                        <a:rPr lang="pt-BR" sz="1600" dirty="0"/>
                        <a:t>. </a:t>
                      </a:r>
                    </a:p>
                    <a:p>
                      <a:endParaRPr lang="pt-BR" dirty="0"/>
                    </a:p>
                  </a:txBody>
                  <a:tcPr marL="137160" marR="137160" marT="36000" marB="137160"/>
                </a:tc>
                <a:tc>
                  <a:txBody>
                    <a:bodyPr/>
                    <a:lstStyle/>
                    <a:p>
                      <a:pPr>
                        <a:buFont typeface="Courier New" panose="02070309020205020404" pitchFamily="49" charset="0"/>
                        <a:buNone/>
                      </a:pPr>
                      <a:r>
                        <a:rPr lang="pt-BR" sz="1600" b="1" dirty="0">
                          <a:solidFill>
                            <a:srgbClr val="002060"/>
                          </a:solidFill>
                        </a:rPr>
                        <a:t>Quanto ao estímulo econômico:</a:t>
                      </a:r>
                    </a:p>
                    <a:p>
                      <a:pPr lvl="1">
                        <a:buFont typeface="Wingdings" panose="05000000000000000000" pitchFamily="2" charset="2"/>
                        <a:buChar char="§"/>
                      </a:pPr>
                      <a:r>
                        <a:rPr lang="pt-BR" sz="1600" b="1" dirty="0"/>
                        <a:t>Reconhecimento legal </a:t>
                      </a:r>
                      <a:r>
                        <a:rPr lang="pt-BR" sz="1600" dirty="0"/>
                        <a:t>do conteúdo protegido por direitos de autor e conexos</a:t>
                      </a:r>
                      <a:r>
                        <a:rPr lang="pt-BR" sz="1600" b="1" dirty="0"/>
                        <a:t> como insumo </a:t>
                      </a:r>
                      <a:r>
                        <a:rPr lang="pt-BR" sz="1600" dirty="0"/>
                        <a:t>para empresas de IA Generativa =&gt;</a:t>
                      </a:r>
                      <a:r>
                        <a:rPr lang="pt-BR" sz="1600" b="1" dirty="0"/>
                        <a:t> crédito tributário.</a:t>
                      </a:r>
                    </a:p>
                    <a:p>
                      <a:pPr lvl="1">
                        <a:buFont typeface="Wingdings" panose="05000000000000000000" pitchFamily="2" charset="2"/>
                        <a:buChar char="§"/>
                      </a:pPr>
                      <a:r>
                        <a:rPr lang="pt-BR" sz="1600" b="1" dirty="0"/>
                        <a:t>Estímulo a estruturação </a:t>
                      </a:r>
                      <a:r>
                        <a:rPr lang="pt-BR" sz="1600" dirty="0"/>
                        <a:t>de banco repositório com </a:t>
                      </a:r>
                      <a:r>
                        <a:rPr lang="pt-BR" sz="1600" dirty="0" err="1"/>
                        <a:t>infos</a:t>
                      </a:r>
                      <a:r>
                        <a:rPr lang="pt-BR" sz="1600" dirty="0"/>
                        <a:t> sobre titulares de direitos e </a:t>
                      </a:r>
                      <a:r>
                        <a:rPr lang="pt-BR" sz="1600" i="1" dirty="0" err="1"/>
                        <a:t>opt-out</a:t>
                      </a:r>
                      <a:r>
                        <a:rPr lang="pt-BR" sz="1600" dirty="0"/>
                        <a:t>.</a:t>
                      </a:r>
                    </a:p>
                  </a:txBody>
                  <a:tcPr marL="137160" marR="137160" marT="36000" marB="137160"/>
                </a:tc>
                <a:extLst>
                  <a:ext uri="{0D108BD9-81ED-4DB2-BD59-A6C34878D82A}">
                    <a16:rowId xmlns:a16="http://schemas.microsoft.com/office/drawing/2014/main" xmlns="" val="1943721197"/>
                  </a:ext>
                </a:extLst>
              </a:tr>
              <a:tr h="370840">
                <a:tc>
                  <a:txBody>
                    <a:bodyPr/>
                    <a:lstStyle/>
                    <a:p>
                      <a:pPr>
                        <a:buFont typeface="Courier New" panose="02070309020205020404" pitchFamily="49" charset="0"/>
                        <a:buNone/>
                      </a:pPr>
                      <a:r>
                        <a:rPr lang="pt-BR" sz="1600" b="1">
                          <a:solidFill>
                            <a:srgbClr val="002060"/>
                          </a:solidFill>
                        </a:rPr>
                        <a:t>Quanto à utilização de voz e imagem </a:t>
                      </a:r>
                      <a:r>
                        <a:rPr lang="pt-BR" sz="1600">
                          <a:solidFill>
                            <a:srgbClr val="002060"/>
                          </a:solidFill>
                        </a:rPr>
                        <a:t>associados aos direitos autorais:</a:t>
                      </a:r>
                    </a:p>
                    <a:p>
                      <a:pPr marL="360000" indent="0">
                        <a:buFont typeface="Wingdings" panose="05000000000000000000" pitchFamily="2" charset="2"/>
                        <a:buChar char="§"/>
                      </a:pPr>
                      <a:r>
                        <a:rPr lang="pt-BR" sz="1600"/>
                        <a:t>Proibição da cessão;</a:t>
                      </a:r>
                    </a:p>
                    <a:p>
                      <a:pPr marL="360000" indent="0">
                        <a:buFont typeface="Wingdings" panose="05000000000000000000" pitchFamily="2" charset="2"/>
                        <a:buChar char="§"/>
                      </a:pPr>
                      <a:r>
                        <a:rPr lang="pt-BR" sz="1600"/>
                        <a:t>Negociação informada;</a:t>
                      </a:r>
                    </a:p>
                    <a:p>
                      <a:pPr marL="360000" indent="0">
                        <a:buFont typeface="Wingdings" panose="05000000000000000000" pitchFamily="2" charset="2"/>
                        <a:buChar char="§"/>
                      </a:pPr>
                      <a:r>
                        <a:rPr lang="pt-BR" sz="1600"/>
                        <a:t>Prazo máximo para o licenciamento; e</a:t>
                      </a:r>
                    </a:p>
                    <a:p>
                      <a:pPr marL="360000" indent="0">
                        <a:buFont typeface="Wingdings" panose="05000000000000000000" pitchFamily="2" charset="2"/>
                        <a:buChar char="§"/>
                      </a:pPr>
                      <a:r>
                        <a:rPr lang="pt-BR" sz="1600"/>
                        <a:t>Uso da réplica digital gera nova remuneração.</a:t>
                      </a:r>
                    </a:p>
                  </a:txBody>
                  <a:tcPr marL="137160" marR="137160" marT="36000" marB="137160"/>
                </a:tc>
                <a:tc>
                  <a:txBody>
                    <a:bodyPr/>
                    <a:lstStyle/>
                    <a:p>
                      <a:r>
                        <a:rPr lang="pt-BR" dirty="0"/>
                        <a:t> </a:t>
                      </a:r>
                    </a:p>
                  </a:txBody>
                  <a:tcPr marL="137160" marR="137160" marT="36000" marB="137160"/>
                </a:tc>
                <a:extLst>
                  <a:ext uri="{0D108BD9-81ED-4DB2-BD59-A6C34878D82A}">
                    <a16:rowId xmlns:a16="http://schemas.microsoft.com/office/drawing/2014/main" xmlns="" val="3220926205"/>
                  </a:ext>
                </a:extLst>
              </a:tr>
            </a:tbl>
          </a:graphicData>
        </a:graphic>
      </p:graphicFrame>
    </p:spTree>
    <p:extLst>
      <p:ext uri="{BB962C8B-B14F-4D97-AF65-F5344CB8AC3E}">
        <p14:creationId xmlns:p14="http://schemas.microsoft.com/office/powerpoint/2010/main" val="2716975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 name="CaixaDeTexto 8">
            <a:extLst>
              <a:ext uri="{FF2B5EF4-FFF2-40B4-BE49-F238E27FC236}">
                <a16:creationId xmlns:a16="http://schemas.microsoft.com/office/drawing/2014/main" xmlns="" id="{E380DEC2-D57E-B2B5-EB6C-BC586C7D6854}"/>
              </a:ext>
            </a:extLst>
          </p:cNvPr>
          <p:cNvSpPr txBox="1"/>
          <p:nvPr/>
        </p:nvSpPr>
        <p:spPr>
          <a:xfrm>
            <a:off x="942120" y="1262351"/>
            <a:ext cx="10323978" cy="4771819"/>
          </a:xfrm>
          <a:prstGeom prst="rect">
            <a:avLst/>
          </a:prstGeom>
          <a:noFill/>
        </p:spPr>
        <p:txBody>
          <a:bodyPr wrap="square" lIns="121920" tIns="60960" rIns="121920" bIns="6096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just">
              <a:lnSpc>
                <a:spcPct val="107000"/>
              </a:lnSpc>
            </a:pPr>
            <a:r>
              <a:rPr lang="pt-BR" sz="2100" b="1" kern="1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Declaração Universal dos Direitos Humanos de 1948, Art. 27°</a:t>
            </a:r>
          </a:p>
          <a:p>
            <a:pPr lvl="1" algn="just">
              <a:lnSpc>
                <a:spcPct val="107000"/>
              </a:lnSpc>
            </a:pPr>
            <a:r>
              <a:rPr lang="pt-BR" sz="1700" kern="100" dirty="0">
                <a:latin typeface="Calibri" panose="020F0502020204030204" pitchFamily="34" charset="0"/>
                <a:ea typeface="Calibri" panose="020F0502020204030204" pitchFamily="34" charset="0"/>
                <a:cs typeface="Calibri" panose="020F0502020204030204" pitchFamily="34" charset="0"/>
              </a:rPr>
              <a:t>Todos têm direito à proteção dos </a:t>
            </a:r>
            <a:r>
              <a:rPr lang="pt-BR" sz="1700" b="1" kern="100" dirty="0">
                <a:solidFill>
                  <a:srgbClr val="FF0000"/>
                </a:solidFill>
                <a:latin typeface="Calibri" panose="020F0502020204030204" pitchFamily="34" charset="0"/>
                <a:ea typeface="Calibri" panose="020F0502020204030204" pitchFamily="34" charset="0"/>
                <a:cs typeface="Calibri" panose="020F0502020204030204" pitchFamily="34" charset="0"/>
              </a:rPr>
              <a:t>interesses morais e materiais </a:t>
            </a:r>
            <a:r>
              <a:rPr lang="pt-BR" sz="1700" kern="100" dirty="0">
                <a:latin typeface="Calibri" panose="020F0502020204030204" pitchFamily="34" charset="0"/>
                <a:ea typeface="Calibri" panose="020F0502020204030204" pitchFamily="34" charset="0"/>
                <a:cs typeface="Calibri" panose="020F0502020204030204" pitchFamily="34" charset="0"/>
              </a:rPr>
              <a:t>ligados a qualquer </a:t>
            </a:r>
            <a:r>
              <a:rPr lang="pt-BR" sz="1700" b="1" kern="100" dirty="0">
                <a:latin typeface="Calibri" panose="020F0502020204030204" pitchFamily="34" charset="0"/>
                <a:ea typeface="Calibri" panose="020F0502020204030204" pitchFamily="34" charset="0"/>
                <a:cs typeface="Calibri" panose="020F0502020204030204" pitchFamily="34" charset="0"/>
              </a:rPr>
              <a:t>produção científica, literária ou artística da sua autoria.</a:t>
            </a:r>
          </a:p>
          <a:p>
            <a:pPr algn="just">
              <a:lnSpc>
                <a:spcPct val="107000"/>
              </a:lnSpc>
            </a:pPr>
            <a:endParaRPr lang="pt-BR" sz="2000"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07000"/>
              </a:lnSpc>
            </a:pPr>
            <a:r>
              <a:rPr lang="pt-BR" sz="2100" b="1" kern="1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Constituição Federal, Art. 5°</a:t>
            </a:r>
            <a:r>
              <a:rPr lang="pt-BR" sz="2100" kern="1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 </a:t>
            </a:r>
            <a:endParaRPr lang="pt-BR" sz="21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endParaRPr>
          </a:p>
          <a:p>
            <a:pPr lvl="1" algn="just"/>
            <a:r>
              <a:rPr lang="pt-BR" sz="1600" b="1" kern="100" dirty="0">
                <a:effectLst/>
                <a:latin typeface="Calibri" panose="020F0502020204030204" pitchFamily="34" charset="0"/>
                <a:ea typeface="Calibri" panose="020F0502020204030204" pitchFamily="34" charset="0"/>
                <a:cs typeface="Calibri" panose="020F0502020204030204" pitchFamily="34" charset="0"/>
              </a:rPr>
              <a:t>XXVII</a:t>
            </a:r>
            <a:r>
              <a:rPr lang="pt-BR" sz="1600" kern="100" dirty="0">
                <a:effectLst/>
                <a:latin typeface="Calibri" panose="020F0502020204030204" pitchFamily="34" charset="0"/>
                <a:ea typeface="Calibri" panose="020F0502020204030204" pitchFamily="34" charset="0"/>
                <a:cs typeface="Calibri" panose="020F0502020204030204" pitchFamily="34" charset="0"/>
              </a:rPr>
              <a:t> - aos autores pertence o </a:t>
            </a:r>
            <a:r>
              <a:rPr lang="pt-BR" sz="1600" b="1" kern="100" dirty="0">
                <a:effectLst/>
                <a:latin typeface="Calibri" panose="020F0502020204030204" pitchFamily="34" charset="0"/>
                <a:ea typeface="Calibri" panose="020F0502020204030204" pitchFamily="34" charset="0"/>
                <a:cs typeface="Calibri" panose="020F0502020204030204" pitchFamily="34" charset="0"/>
              </a:rPr>
              <a:t>direito exclusivo</a:t>
            </a:r>
            <a:r>
              <a:rPr lang="pt-BR" sz="1600" kern="100" dirty="0">
                <a:effectLst/>
                <a:latin typeface="Calibri" panose="020F0502020204030204" pitchFamily="34" charset="0"/>
                <a:ea typeface="Calibri" panose="020F0502020204030204" pitchFamily="34" charset="0"/>
                <a:cs typeface="Calibri" panose="020F0502020204030204" pitchFamily="34" charset="0"/>
              </a:rPr>
              <a:t> </a:t>
            </a:r>
            <a:r>
              <a:rPr lang="pt-BR" sz="1600" b="1" kern="100" dirty="0">
                <a:effectLst/>
                <a:latin typeface="Calibri" panose="020F0502020204030204" pitchFamily="34" charset="0"/>
                <a:ea typeface="Calibri" panose="020F0502020204030204" pitchFamily="34" charset="0"/>
                <a:cs typeface="Calibri" panose="020F0502020204030204" pitchFamily="34" charset="0"/>
              </a:rPr>
              <a:t>de utilização, publicação ou reprodução de suas obras,</a:t>
            </a:r>
            <a:r>
              <a:rPr lang="pt-BR" sz="1600" kern="100" dirty="0">
                <a:effectLst/>
                <a:latin typeface="Calibri" panose="020F0502020204030204" pitchFamily="34" charset="0"/>
                <a:ea typeface="Calibri" panose="020F0502020204030204" pitchFamily="34" charset="0"/>
                <a:cs typeface="Calibri" panose="020F0502020204030204" pitchFamily="34" charset="0"/>
              </a:rPr>
              <a:t> transmissível aos herdeiros pelo tempo que a lei fixar;</a:t>
            </a:r>
          </a:p>
          <a:p>
            <a:pPr lvl="1" algn="just"/>
            <a:r>
              <a:rPr lang="pt-BR" sz="1600" b="1" kern="100" dirty="0">
                <a:effectLst/>
                <a:latin typeface="Calibri" panose="020F0502020204030204" pitchFamily="34" charset="0"/>
                <a:ea typeface="Calibri" panose="020F0502020204030204" pitchFamily="34" charset="0"/>
                <a:cs typeface="Calibri" panose="020F0502020204030204" pitchFamily="34" charset="0"/>
              </a:rPr>
              <a:t>XXVIII</a:t>
            </a:r>
            <a:r>
              <a:rPr lang="pt-BR" sz="1600" kern="100" dirty="0">
                <a:effectLst/>
                <a:latin typeface="Calibri" panose="020F0502020204030204" pitchFamily="34" charset="0"/>
                <a:ea typeface="Calibri" panose="020F0502020204030204" pitchFamily="34" charset="0"/>
                <a:cs typeface="Calibri" panose="020F0502020204030204" pitchFamily="34" charset="0"/>
              </a:rPr>
              <a:t> - são assegurados, nos termos da lei:</a:t>
            </a:r>
          </a:p>
          <a:p>
            <a:pPr marL="800100" lvl="1" indent="-342900" algn="just">
              <a:buAutoNum type="alphaLcParenR"/>
            </a:pPr>
            <a:r>
              <a:rPr lang="pt-BR" sz="1600" kern="100" dirty="0">
                <a:effectLst/>
                <a:latin typeface="Calibri" panose="020F0502020204030204" pitchFamily="34" charset="0"/>
                <a:ea typeface="Calibri" panose="020F0502020204030204" pitchFamily="34" charset="0"/>
                <a:cs typeface="Calibri" panose="020F0502020204030204" pitchFamily="34" charset="0"/>
              </a:rPr>
              <a:t>a proteção às participações individuais em obras coletivas e </a:t>
            </a:r>
            <a:r>
              <a:rPr lang="pt-BR" sz="1600" b="1" kern="100" dirty="0">
                <a:effectLst/>
                <a:latin typeface="Calibri" panose="020F0502020204030204" pitchFamily="34" charset="0"/>
                <a:ea typeface="Calibri" panose="020F0502020204030204" pitchFamily="34" charset="0"/>
                <a:cs typeface="Calibri" panose="020F0502020204030204" pitchFamily="34" charset="0"/>
              </a:rPr>
              <a:t>à reprodução da imagem e voz humanas,</a:t>
            </a:r>
            <a:r>
              <a:rPr lang="pt-BR" sz="1600" kern="100" dirty="0">
                <a:effectLst/>
                <a:latin typeface="Calibri" panose="020F0502020204030204" pitchFamily="34" charset="0"/>
                <a:ea typeface="Calibri" panose="020F0502020204030204" pitchFamily="34" charset="0"/>
                <a:cs typeface="Calibri" panose="020F0502020204030204" pitchFamily="34" charset="0"/>
              </a:rPr>
              <a:t> inclusive nas atividades desportivas;</a:t>
            </a:r>
          </a:p>
          <a:p>
            <a:pPr marL="800100" lvl="1" indent="-342900" algn="just">
              <a:buAutoNum type="alphaLcParenR"/>
            </a:pPr>
            <a:r>
              <a:rPr lang="pt-BR" sz="1600" kern="100" dirty="0">
                <a:effectLst/>
                <a:latin typeface="Calibri" panose="020F0502020204030204" pitchFamily="34" charset="0"/>
                <a:ea typeface="Calibri" panose="020F0502020204030204" pitchFamily="34" charset="0"/>
                <a:cs typeface="Calibri" panose="020F0502020204030204" pitchFamily="34" charset="0"/>
              </a:rPr>
              <a:t>o direito de </a:t>
            </a:r>
            <a:r>
              <a:rPr lang="pt-BR" sz="1600" b="1" kern="100" dirty="0">
                <a:effectLst/>
                <a:latin typeface="Calibri" panose="020F0502020204030204" pitchFamily="34" charset="0"/>
                <a:ea typeface="Calibri" panose="020F0502020204030204" pitchFamily="34" charset="0"/>
                <a:cs typeface="Calibri" panose="020F0502020204030204" pitchFamily="34" charset="0"/>
              </a:rPr>
              <a:t>fiscalização do aproveitamento econômico </a:t>
            </a:r>
            <a:r>
              <a:rPr lang="pt-BR" sz="1600" kern="100" dirty="0">
                <a:effectLst/>
                <a:latin typeface="Calibri" panose="020F0502020204030204" pitchFamily="34" charset="0"/>
                <a:ea typeface="Calibri" panose="020F0502020204030204" pitchFamily="34" charset="0"/>
                <a:cs typeface="Calibri" panose="020F0502020204030204" pitchFamily="34" charset="0"/>
              </a:rPr>
              <a:t>das obras que criarem ou de que participarem aos criadores, aos intérpretes e às respectivas representações sindicais e associativas;</a:t>
            </a:r>
          </a:p>
          <a:p>
            <a:pPr lvl="1" algn="just"/>
            <a:endParaRPr lang="pt-BR" sz="1800" kern="100" dirty="0">
              <a:latin typeface="Calibri" panose="020F0502020204030204" pitchFamily="34" charset="0"/>
              <a:ea typeface="Calibri" panose="020F0502020204030204" pitchFamily="34" charset="0"/>
              <a:cs typeface="Calibri" panose="020F0502020204030204" pitchFamily="34" charset="0"/>
            </a:endParaRPr>
          </a:p>
          <a:p>
            <a:pPr algn="just">
              <a:spcAft>
                <a:spcPts val="100"/>
              </a:spcAft>
            </a:pPr>
            <a:r>
              <a:rPr lang="pt-BR" sz="2100" b="1" kern="1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Tratados internacionais</a:t>
            </a:r>
          </a:p>
          <a:p>
            <a:pPr marL="742950" lvl="1" indent="-285750" algn="just">
              <a:spcAft>
                <a:spcPts val="100"/>
              </a:spcAft>
              <a:buFont typeface="Wingdings" panose="05000000000000000000" pitchFamily="2" charset="2"/>
              <a:buChar char="§"/>
            </a:pPr>
            <a:r>
              <a:rPr lang="pt-BR" sz="1600" b="1" dirty="0">
                <a:latin typeface="Calibri "/>
                <a:ea typeface="Calibri" panose="020F0502020204030204" pitchFamily="34" charset="0"/>
                <a:cs typeface="Calibri" panose="020F0502020204030204" pitchFamily="34" charset="0"/>
              </a:rPr>
              <a:t>Berna:</a:t>
            </a:r>
            <a:r>
              <a:rPr lang="pt-BR" sz="1600" dirty="0">
                <a:latin typeface="Calibri "/>
                <a:ea typeface="Calibri" panose="020F0502020204030204" pitchFamily="34" charset="0"/>
                <a:cs typeface="Calibri" panose="020F0502020204030204" pitchFamily="34" charset="0"/>
              </a:rPr>
              <a:t> direitos de autor – desde 1922 c/ atualização Decreto nº 75.699/1975 (norma supralegal) </a:t>
            </a:r>
          </a:p>
          <a:p>
            <a:pPr marL="742950" lvl="1" indent="-285750" algn="just">
              <a:spcAft>
                <a:spcPts val="100"/>
              </a:spcAft>
              <a:buFont typeface="Wingdings" panose="05000000000000000000" pitchFamily="2" charset="2"/>
              <a:buChar char="§"/>
            </a:pPr>
            <a:r>
              <a:rPr lang="pt-BR" sz="1600" b="1" dirty="0">
                <a:latin typeface="Calibri "/>
                <a:ea typeface="Calibri" panose="020F0502020204030204" pitchFamily="34" charset="0"/>
                <a:cs typeface="Calibri" panose="020F0502020204030204" pitchFamily="34" charset="0"/>
              </a:rPr>
              <a:t>Roma:</a:t>
            </a:r>
            <a:r>
              <a:rPr lang="pt-BR" sz="1600" dirty="0">
                <a:latin typeface="Calibri "/>
                <a:ea typeface="Calibri" panose="020F0502020204030204" pitchFamily="34" charset="0"/>
                <a:cs typeface="Calibri" panose="020F0502020204030204" pitchFamily="34" charset="0"/>
              </a:rPr>
              <a:t> direitos conexos – Decreto nº 57.125/1965 (norma supralegal)</a:t>
            </a:r>
          </a:p>
          <a:p>
            <a:pPr marL="742950" lvl="1" indent="-285750" algn="just">
              <a:spcAft>
                <a:spcPts val="100"/>
              </a:spcAft>
              <a:buFont typeface="Wingdings" panose="05000000000000000000" pitchFamily="2" charset="2"/>
              <a:buChar char="§"/>
            </a:pPr>
            <a:r>
              <a:rPr lang="pt-BR" sz="1600" b="1" dirty="0">
                <a:latin typeface="Calibri "/>
                <a:ea typeface="Calibri" panose="020F0502020204030204" pitchFamily="34" charset="0"/>
                <a:cs typeface="Calibri" panose="020F0502020204030204" pitchFamily="34" charset="0"/>
              </a:rPr>
              <a:t>TRIPS:</a:t>
            </a:r>
            <a:r>
              <a:rPr lang="pt-BR" sz="1600" dirty="0">
                <a:latin typeface="Calibri "/>
                <a:ea typeface="Calibri" panose="020F0502020204030204" pitchFamily="34" charset="0"/>
                <a:cs typeface="Calibri" panose="020F0502020204030204" pitchFamily="34" charset="0"/>
              </a:rPr>
              <a:t> direitos de propriedade intelectual relacionadas ao comércio – Decreto nº 9.289/2018</a:t>
            </a:r>
          </a:p>
        </p:txBody>
      </p:sp>
      <p:sp>
        <p:nvSpPr>
          <p:cNvPr id="5" name="Título 1">
            <a:extLst>
              <a:ext uri="{FF2B5EF4-FFF2-40B4-BE49-F238E27FC236}">
                <a16:creationId xmlns:a16="http://schemas.microsoft.com/office/drawing/2014/main" xmlns="" id="{B2835C20-AB20-B09A-F87C-E7F89A0113C8}"/>
              </a:ext>
            </a:extLst>
          </p:cNvPr>
          <p:cNvSpPr txBox="1">
            <a:spLocks/>
          </p:cNvSpPr>
          <p:nvPr/>
        </p:nvSpPr>
        <p:spPr>
          <a:xfrm>
            <a:off x="942120" y="125417"/>
            <a:ext cx="10393392" cy="118869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pt-BR" sz="3800" kern="0" dirty="0">
                <a:ln w="0"/>
                <a:solidFill>
                  <a:schemeClr val="accent1"/>
                </a:solidFill>
                <a:effectLst>
                  <a:outerShdw blurRad="38100" dist="25400" dir="5400000" algn="ctr" rotWithShape="0">
                    <a:srgbClr val="6E747A">
                      <a:alpha val="43000"/>
                    </a:srgbClr>
                  </a:outerShdw>
                </a:effectLst>
                <a:latin typeface="Calibri Light" panose="020F0302020204030204" pitchFamily="34" charset="0"/>
                <a:ea typeface="Calibri Light" panose="020F0302020204030204" pitchFamily="34" charset="0"/>
                <a:cs typeface="Calibri Light" panose="020F0302020204030204" pitchFamily="34" charset="0"/>
              </a:rPr>
              <a:t>Sistema de proteção aos Direitos Autorais</a:t>
            </a:r>
            <a:endParaRPr lang="pt-BR" sz="3800" kern="0" dirty="0">
              <a:latin typeface="Calibri Light" panose="020F0302020204030204" pitchFamily="34" charset="0"/>
              <a:ea typeface="Calibri Light" panose="020F0302020204030204" pitchFamily="34" charset="0"/>
              <a:cs typeface="Calibri Light" panose="020F0302020204030204" pitchFamily="34" charset="0"/>
            </a:endParaRPr>
          </a:p>
        </p:txBody>
      </p:sp>
      <p:cxnSp>
        <p:nvCxnSpPr>
          <p:cNvPr id="4" name="Conector de Seta Reta 5">
            <a:extLst>
              <a:ext uri="{FF2B5EF4-FFF2-40B4-BE49-F238E27FC236}">
                <a16:creationId xmlns:a16="http://schemas.microsoft.com/office/drawing/2014/main" xmlns="" id="{01BEDA2A-46CF-9A99-DD26-A473D70807A8}"/>
              </a:ext>
            </a:extLst>
          </p:cNvPr>
          <p:cNvCxnSpPr/>
          <p:nvPr/>
        </p:nvCxnSpPr>
        <p:spPr>
          <a:xfrm>
            <a:off x="775875" y="1018912"/>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5793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470FBE06-74EE-E5E5-0ED7-5EB5B09CA342}"/>
              </a:ext>
            </a:extLst>
          </p:cNvPr>
          <p:cNvPicPr>
            <a:picLocks noGrp="1" noRot="1" noChangeAspect="1" noMove="1" noResize="1" noEditPoints="1" noAdjustHandles="1" noChangeArrowheads="1" noChangeShapeType="1" noCrop="1"/>
          </p:cNvPicPr>
          <p:nvPr/>
        </p:nvPicPr>
        <p:blipFill>
          <a:blip r:embed="rId3"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27EDA3AE-3169-AC6E-9479-BD74821D3946}"/>
              </a:ext>
            </a:extLst>
          </p:cNvPr>
          <p:cNvSpPr>
            <a:spLocks noGrp="1"/>
          </p:cNvSpPr>
          <p:nvPr>
            <p:ph type="title"/>
          </p:nvPr>
        </p:nvSpPr>
        <p:spPr>
          <a:xfrm>
            <a:off x="838200" y="47382"/>
            <a:ext cx="10515600" cy="1325563"/>
          </a:xfrm>
        </p:spPr>
        <p:txBody>
          <a:bodyPr>
            <a:normAutofit/>
          </a:bodyPr>
          <a:lstStyle/>
          <a:p>
            <a:pPr>
              <a:lnSpc>
                <a:spcPct val="100000"/>
              </a:lnSpc>
              <a:spcBef>
                <a:spcPts val="0"/>
              </a:spcBef>
              <a:buClr>
                <a:schemeClr val="dk1"/>
              </a:buClr>
              <a:buSzPts val="1800"/>
            </a:pPr>
            <a:r>
              <a:rPr lang="pt-BR" sz="3800" kern="0" dirty="0">
                <a:ln w="0"/>
                <a:solidFill>
                  <a:schemeClr val="accent1"/>
                </a:solidFill>
                <a:effectLst>
                  <a:outerShdw blurRad="38100" dist="25400" dir="5400000" algn="ctr" rotWithShape="0">
                    <a:srgbClr val="6E747A">
                      <a:alpha val="43000"/>
                    </a:srgbClr>
                  </a:outerShdw>
                </a:effectLst>
                <a:latin typeface="Calibri Light" panose="020F0302020204030204" pitchFamily="34" charset="0"/>
                <a:ea typeface="Calibri Light" panose="020F0302020204030204" pitchFamily="34" charset="0"/>
                <a:cs typeface="Calibri Light" panose="020F0302020204030204" pitchFamily="34" charset="0"/>
                <a:sym typeface="Calibri"/>
              </a:rPr>
              <a:t>Ainda sobre o essencial capítulo de direitos de autor e conexos no PL 2338/2023</a:t>
            </a:r>
          </a:p>
        </p:txBody>
      </p:sp>
      <p:graphicFrame>
        <p:nvGraphicFramePr>
          <p:cNvPr id="8" name="Espaço Reservado para Conteúdo 7">
            <a:extLst>
              <a:ext uri="{FF2B5EF4-FFF2-40B4-BE49-F238E27FC236}">
                <a16:creationId xmlns:a16="http://schemas.microsoft.com/office/drawing/2014/main" xmlns="" id="{CE170DFE-67CE-390A-E73F-6E59A69CE850}"/>
              </a:ext>
            </a:extLst>
          </p:cNvPr>
          <p:cNvGraphicFramePr>
            <a:graphicFrameLocks noGrp="1"/>
          </p:cNvGraphicFramePr>
          <p:nvPr>
            <p:ph idx="1"/>
            <p:extLst>
              <p:ext uri="{D42A27DB-BD31-4B8C-83A1-F6EECF244321}">
                <p14:modId xmlns:p14="http://schemas.microsoft.com/office/powerpoint/2010/main" val="3237339099"/>
              </p:ext>
            </p:extLst>
          </p:nvPr>
        </p:nvGraphicFramePr>
        <p:xfrm>
          <a:off x="914400" y="1463312"/>
          <a:ext cx="11032435" cy="5029200"/>
        </p:xfrm>
        <a:graphic>
          <a:graphicData uri="http://schemas.openxmlformats.org/drawingml/2006/table">
            <a:tbl>
              <a:tblPr firstRow="1" bandRow="1">
                <a:tableStyleId>{5FD0F851-EC5A-4D38-B0AD-8093EC10F338}</a:tableStyleId>
              </a:tblPr>
              <a:tblGrid>
                <a:gridCol w="11032435">
                  <a:extLst>
                    <a:ext uri="{9D8B030D-6E8A-4147-A177-3AD203B41FA5}">
                      <a16:colId xmlns:a16="http://schemas.microsoft.com/office/drawing/2014/main" xmlns="" val="3276597971"/>
                    </a:ext>
                  </a:extLst>
                </a:gridCol>
              </a:tblGrid>
              <a:tr h="370840">
                <a:tc>
                  <a:txBody>
                    <a:bodyPr/>
                    <a:lstStyle/>
                    <a:p>
                      <a:pPr marL="0" indent="0">
                        <a:buNone/>
                      </a:pPr>
                      <a:r>
                        <a:rPr lang="pt-BR" sz="1800" b="1" dirty="0">
                          <a:solidFill>
                            <a:srgbClr val="002060"/>
                          </a:solidFill>
                        </a:rPr>
                        <a:t>Viabilidade de licenciamento e remuneração dos criadores</a:t>
                      </a:r>
                    </a:p>
                    <a:p>
                      <a:pPr lvl="1">
                        <a:buFont typeface="Wingdings" panose="05000000000000000000" pitchFamily="2" charset="2"/>
                        <a:buChar char="§"/>
                      </a:pPr>
                      <a:r>
                        <a:rPr lang="pt-BR" sz="1600" b="1" dirty="0"/>
                        <a:t>Gestão coletiva</a:t>
                      </a:r>
                      <a:r>
                        <a:rPr lang="pt-BR" sz="1600" b="0" dirty="0"/>
                        <a:t>: obrigatória para titulares pessoas naturais e provavelmente predominante para PME, à semelhança dos pagamentos no </a:t>
                      </a:r>
                      <a:r>
                        <a:rPr lang="pt-BR" sz="1600" b="0" i="1" dirty="0"/>
                        <a:t>streaming </a:t>
                      </a:r>
                      <a:r>
                        <a:rPr lang="pt-BR" sz="1600" b="0" dirty="0"/>
                        <a:t>de música.</a:t>
                      </a:r>
                    </a:p>
                    <a:p>
                      <a:pPr lvl="1">
                        <a:buFont typeface="Wingdings" panose="05000000000000000000" pitchFamily="2" charset="2"/>
                        <a:buChar char="§"/>
                      </a:pPr>
                      <a:endParaRPr lang="pt-BR" sz="1600" b="0" dirty="0"/>
                    </a:p>
                    <a:p>
                      <a:pPr lvl="1">
                        <a:buFont typeface="Wingdings" panose="05000000000000000000" pitchFamily="2" charset="2"/>
                        <a:buChar char="§"/>
                      </a:pPr>
                      <a:r>
                        <a:rPr lang="pt-BR" sz="1600" b="1" dirty="0"/>
                        <a:t>Negociação direta ou individual</a:t>
                      </a:r>
                      <a:r>
                        <a:rPr lang="pt-BR" sz="1600" b="0" dirty="0"/>
                        <a:t>: deve ficar restrita a empresas com grande repertório. </a:t>
                      </a:r>
                    </a:p>
                    <a:p>
                      <a:pPr lvl="2"/>
                      <a:r>
                        <a:rPr lang="pt-BR" sz="1600" b="0" dirty="0">
                          <a:solidFill>
                            <a:srgbClr val="FF0000"/>
                          </a:solidFill>
                        </a:rPr>
                        <a:t>Liberdade de associação é obrigação constitucional</a:t>
                      </a:r>
                      <a:r>
                        <a:rPr lang="pt-BR" sz="1600" b="0" dirty="0"/>
                        <a:t>. </a:t>
                      </a:r>
                    </a:p>
                    <a:p>
                      <a:pPr lvl="2"/>
                      <a:r>
                        <a:rPr lang="pt-BR" sz="1600" b="0" dirty="0"/>
                        <a:t>Ex.: Licenciamentos feitos pela </a:t>
                      </a:r>
                      <a:r>
                        <a:rPr lang="pt-BR" sz="1600" b="0" dirty="0" err="1"/>
                        <a:t>Perplexity</a:t>
                      </a:r>
                      <a:r>
                        <a:rPr lang="pt-BR" sz="1600" b="0" dirty="0"/>
                        <a:t> e OpenAI com empresas de jornalismo.</a:t>
                      </a:r>
                    </a:p>
                    <a:p>
                      <a:pPr lvl="1">
                        <a:buFont typeface="Wingdings" panose="05000000000000000000" pitchFamily="2" charset="2"/>
                        <a:buChar char="§"/>
                      </a:pPr>
                      <a:endParaRPr lang="pt-BR" sz="1600" b="0" dirty="0"/>
                    </a:p>
                    <a:p>
                      <a:pPr lvl="1">
                        <a:buFont typeface="Wingdings" panose="05000000000000000000" pitchFamily="2" charset="2"/>
                        <a:buChar char="§"/>
                      </a:pPr>
                      <a:r>
                        <a:rPr lang="pt-BR" sz="1600" b="1" dirty="0"/>
                        <a:t>Hub de licenciamento</a:t>
                      </a:r>
                      <a:r>
                        <a:rPr lang="pt-BR" sz="1600" b="0" dirty="0"/>
                        <a:t>: novos modelos de negócio - </a:t>
                      </a:r>
                      <a:r>
                        <a:rPr lang="pt-BR" sz="1600" b="0" i="1" dirty="0"/>
                        <a:t>marketplace/</a:t>
                      </a:r>
                      <a:r>
                        <a:rPr lang="pt-BR" sz="1600" b="0" i="1" dirty="0" err="1"/>
                        <a:t>one</a:t>
                      </a:r>
                      <a:r>
                        <a:rPr lang="pt-BR" sz="1600" b="0" i="1" dirty="0"/>
                        <a:t>-stop-shop</a:t>
                      </a:r>
                      <a:r>
                        <a:rPr lang="pt-BR" sz="1600" b="0" dirty="0"/>
                        <a:t>.</a:t>
                      </a:r>
                    </a:p>
                    <a:p>
                      <a:pPr lvl="2"/>
                      <a:r>
                        <a:rPr lang="pt-BR" sz="1600" b="0" dirty="0"/>
                        <a:t>Iniciativas no exterior:  </a:t>
                      </a:r>
                    </a:p>
                    <a:p>
                      <a:endParaRPr lang="pt-BR" dirty="0"/>
                    </a:p>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dirty="0">
                          <a:solidFill>
                            <a:srgbClr val="002060"/>
                          </a:solidFill>
                        </a:rPr>
                        <a:t>A regra para remuneração de titulares estrangeiros é a reciprocidade material</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dirty="0"/>
                        <a:t>Brasil tem tentado discutir o tema em âmbito multilateral, mas países desenvolvidos têm bloqueado a discussão</a:t>
                      </a:r>
                      <a:r>
                        <a:rPr lang="pt-BR" sz="1800" b="0" dirty="0"/>
                        <a:t>. Tratamento como direito residual permite aplicar reciprocidade, que é um estímulo para que outros países criem o mesmo tipo de regra.</a:t>
                      </a:r>
                      <a:endParaRPr lang="pt-BR" dirty="0"/>
                    </a:p>
                  </a:txBody>
                  <a:tcPr/>
                </a:tc>
                <a:extLst>
                  <a:ext uri="{0D108BD9-81ED-4DB2-BD59-A6C34878D82A}">
                    <a16:rowId xmlns:a16="http://schemas.microsoft.com/office/drawing/2014/main" xmlns="" val="620269237"/>
                  </a:ext>
                </a:extLst>
              </a:tr>
              <a:tr h="370840">
                <a:tc>
                  <a:txBody>
                    <a:bodyPr/>
                    <a:lstStyle/>
                    <a:p>
                      <a:pPr marL="0" indent="0">
                        <a:buNone/>
                      </a:pPr>
                      <a:r>
                        <a:rPr lang="pt-BR" sz="1800" b="1" dirty="0">
                          <a:solidFill>
                            <a:srgbClr val="002060"/>
                          </a:solidFill>
                        </a:rPr>
                        <a:t>Rastreamento e pagamento dos direitos autorais a partir do output</a:t>
                      </a:r>
                      <a:endParaRPr lang="pt-BR" sz="1600" dirty="0">
                        <a:solidFill>
                          <a:srgbClr val="002060"/>
                        </a:solidFill>
                      </a:endParaRPr>
                    </a:p>
                    <a:p>
                      <a:pPr lvl="1">
                        <a:buFont typeface="Wingdings" panose="05000000000000000000" pitchFamily="2" charset="2"/>
                        <a:buChar char="§"/>
                      </a:pPr>
                      <a:r>
                        <a:rPr lang="pt-BR" sz="1600" dirty="0"/>
                        <a:t>Tecnologias de “impressões digitais”, blockchain, protocolo C2PA</a:t>
                      </a:r>
                    </a:p>
                    <a:p>
                      <a:pPr lvl="2"/>
                      <a:r>
                        <a:rPr lang="pt-BR" sz="1600" dirty="0"/>
                        <a:t>Ex. empresas: </a:t>
                      </a:r>
                      <a:r>
                        <a:rPr lang="pt-BR" sz="1600" dirty="0" err="1"/>
                        <a:t>ProRata</a:t>
                      </a:r>
                      <a:r>
                        <a:rPr lang="pt-BR" sz="1600" dirty="0"/>
                        <a:t>, (EUA) </a:t>
                      </a:r>
                      <a:r>
                        <a:rPr lang="pt-BR" sz="1600" dirty="0" err="1"/>
                        <a:t>FirstBrave</a:t>
                      </a:r>
                      <a:r>
                        <a:rPr lang="pt-BR" sz="1600" dirty="0"/>
                        <a:t> (China), </a:t>
                      </a:r>
                      <a:r>
                        <a:rPr lang="pt-BR" sz="1600" dirty="0" err="1"/>
                        <a:t>Audible</a:t>
                      </a:r>
                      <a:r>
                        <a:rPr lang="pt-BR" sz="1600" dirty="0"/>
                        <a:t> Magic para </a:t>
                      </a:r>
                      <a:r>
                        <a:rPr lang="pt-BR" sz="1600" dirty="0" err="1"/>
                        <a:t>Udio</a:t>
                      </a:r>
                      <a:r>
                        <a:rPr lang="pt-BR" sz="1600" dirty="0"/>
                        <a:t> (EUA), </a:t>
                      </a:r>
                      <a:r>
                        <a:rPr lang="pt-BR" sz="1600" dirty="0" err="1"/>
                        <a:t>TuneTraders</a:t>
                      </a:r>
                      <a:r>
                        <a:rPr lang="pt-BR" sz="1600" dirty="0"/>
                        <a:t> (Brasil) </a:t>
                      </a:r>
                    </a:p>
                    <a:p>
                      <a:pPr lvl="2"/>
                      <a:endParaRPr lang="pt-BR" sz="1600" dirty="0"/>
                    </a:p>
                  </a:txBody>
                  <a:tcPr/>
                </a:tc>
                <a:extLst>
                  <a:ext uri="{0D108BD9-81ED-4DB2-BD59-A6C34878D82A}">
                    <a16:rowId xmlns:a16="http://schemas.microsoft.com/office/drawing/2014/main" xmlns="" val="646667135"/>
                  </a:ext>
                </a:extLst>
              </a:tr>
            </a:tbl>
          </a:graphicData>
        </a:graphic>
      </p:graphicFrame>
      <p:grpSp>
        <p:nvGrpSpPr>
          <p:cNvPr id="9" name="Agrupar 8">
            <a:extLst>
              <a:ext uri="{FF2B5EF4-FFF2-40B4-BE49-F238E27FC236}">
                <a16:creationId xmlns:a16="http://schemas.microsoft.com/office/drawing/2014/main" xmlns="" id="{BA1D5748-33F8-CD84-6F0D-337A748C14D0}"/>
              </a:ext>
            </a:extLst>
          </p:cNvPr>
          <p:cNvGrpSpPr/>
          <p:nvPr/>
        </p:nvGrpSpPr>
        <p:grpSpPr>
          <a:xfrm>
            <a:off x="3878685" y="3547902"/>
            <a:ext cx="6460728" cy="320391"/>
            <a:chOff x="4422150" y="4514040"/>
            <a:chExt cx="6460728" cy="320391"/>
          </a:xfrm>
        </p:grpSpPr>
        <p:pic>
          <p:nvPicPr>
            <p:cNvPr id="10" name="Imagem 9">
              <a:extLst>
                <a:ext uri="{FF2B5EF4-FFF2-40B4-BE49-F238E27FC236}">
                  <a16:creationId xmlns:a16="http://schemas.microsoft.com/office/drawing/2014/main" xmlns="" id="{E7B3D0EB-B043-3AA9-DA2A-9B86D669869E}"/>
                </a:ext>
              </a:extLst>
            </p:cNvPr>
            <p:cNvPicPr>
              <a:picLocks noChangeAspect="1"/>
            </p:cNvPicPr>
            <p:nvPr/>
          </p:nvPicPr>
          <p:blipFill rotWithShape="1">
            <a:blip r:embed="rId4" cstate="print"/>
            <a:srcRect l="2317" t="26622"/>
            <a:stretch/>
          </p:blipFill>
          <p:spPr>
            <a:xfrm>
              <a:off x="4422150" y="4519641"/>
              <a:ext cx="2551735" cy="314789"/>
            </a:xfrm>
            <a:prstGeom prst="rect">
              <a:avLst/>
            </a:prstGeom>
          </p:spPr>
        </p:pic>
        <p:pic>
          <p:nvPicPr>
            <p:cNvPr id="11" name="Imagem 10">
              <a:extLst>
                <a:ext uri="{FF2B5EF4-FFF2-40B4-BE49-F238E27FC236}">
                  <a16:creationId xmlns:a16="http://schemas.microsoft.com/office/drawing/2014/main" xmlns="" id="{363FE388-B6A7-183B-570A-CBECBD172E60}"/>
                </a:ext>
              </a:extLst>
            </p:cNvPr>
            <p:cNvPicPr>
              <a:picLocks noChangeAspect="1"/>
            </p:cNvPicPr>
            <p:nvPr/>
          </p:nvPicPr>
          <p:blipFill>
            <a:blip r:embed="rId5" cstate="print"/>
            <a:stretch>
              <a:fillRect/>
            </a:stretch>
          </p:blipFill>
          <p:spPr>
            <a:xfrm>
              <a:off x="9589758" y="4514041"/>
              <a:ext cx="1293120" cy="320390"/>
            </a:xfrm>
            <a:prstGeom prst="rect">
              <a:avLst/>
            </a:prstGeom>
          </p:spPr>
        </p:pic>
        <p:pic>
          <p:nvPicPr>
            <p:cNvPr id="12" name="Imagem 11">
              <a:extLst>
                <a:ext uri="{FF2B5EF4-FFF2-40B4-BE49-F238E27FC236}">
                  <a16:creationId xmlns:a16="http://schemas.microsoft.com/office/drawing/2014/main" xmlns="" id="{84606F46-8018-95F7-F116-E5B0DF4F899A}"/>
                </a:ext>
              </a:extLst>
            </p:cNvPr>
            <p:cNvPicPr>
              <a:picLocks noChangeAspect="1"/>
            </p:cNvPicPr>
            <p:nvPr/>
          </p:nvPicPr>
          <p:blipFill>
            <a:blip r:embed="rId6" cstate="print"/>
            <a:stretch>
              <a:fillRect/>
            </a:stretch>
          </p:blipFill>
          <p:spPr>
            <a:xfrm>
              <a:off x="6973885" y="4519642"/>
              <a:ext cx="1293125" cy="304148"/>
            </a:xfrm>
            <a:prstGeom prst="rect">
              <a:avLst/>
            </a:prstGeom>
          </p:spPr>
        </p:pic>
        <p:pic>
          <p:nvPicPr>
            <p:cNvPr id="13" name="Imagem 12">
              <a:extLst>
                <a:ext uri="{FF2B5EF4-FFF2-40B4-BE49-F238E27FC236}">
                  <a16:creationId xmlns:a16="http://schemas.microsoft.com/office/drawing/2014/main" xmlns="" id="{844BEF3E-1D73-5CBD-3231-90C011535D5D}"/>
                </a:ext>
              </a:extLst>
            </p:cNvPr>
            <p:cNvPicPr>
              <a:picLocks noChangeAspect="1"/>
            </p:cNvPicPr>
            <p:nvPr/>
          </p:nvPicPr>
          <p:blipFill rotWithShape="1">
            <a:blip r:embed="rId7" cstate="print"/>
            <a:srcRect t="16476"/>
            <a:stretch/>
          </p:blipFill>
          <p:spPr>
            <a:xfrm>
              <a:off x="8267010" y="4514040"/>
              <a:ext cx="1322748" cy="320391"/>
            </a:xfrm>
            <a:prstGeom prst="rect">
              <a:avLst/>
            </a:prstGeom>
          </p:spPr>
        </p:pic>
      </p:grpSp>
    </p:spTree>
    <p:extLst>
      <p:ext uri="{BB962C8B-B14F-4D97-AF65-F5344CB8AC3E}">
        <p14:creationId xmlns:p14="http://schemas.microsoft.com/office/powerpoint/2010/main" val="724777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470FBE06-74EE-E5E5-0ED7-5EB5B09CA342}"/>
              </a:ext>
            </a:extLst>
          </p:cNvPr>
          <p:cNvPicPr>
            <a:picLocks noGrp="1" noRot="1" noChangeAspect="1" noMove="1" noResize="1" noEditPoints="1" noAdjustHandles="1" noChangeArrowheads="1" noChangeShapeType="1" noCrop="1"/>
          </p:cNvPicPr>
          <p:nvPr/>
        </p:nvPicPr>
        <p:blipFill>
          <a:blip r:embed="rId3"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27EDA3AE-3169-AC6E-9479-BD74821D3946}"/>
              </a:ext>
            </a:extLst>
          </p:cNvPr>
          <p:cNvSpPr>
            <a:spLocks noGrp="1"/>
          </p:cNvSpPr>
          <p:nvPr>
            <p:ph type="title"/>
          </p:nvPr>
        </p:nvSpPr>
        <p:spPr>
          <a:xfrm>
            <a:off x="838200" y="112014"/>
            <a:ext cx="10515600" cy="1325563"/>
          </a:xfrm>
        </p:spPr>
        <p:txBody>
          <a:bodyPr/>
          <a:lstStyle/>
          <a:p>
            <a:r>
              <a:rPr lang="pt-BR" b="1">
                <a:ln w="0"/>
                <a:solidFill>
                  <a:schemeClr val="accent1"/>
                </a:solidFill>
                <a:effectLst>
                  <a:outerShdw blurRad="38100" dist="25400" dir="5400000" algn="ctr" rotWithShape="0">
                    <a:srgbClr val="6E747A">
                      <a:alpha val="43000"/>
                    </a:srgbClr>
                  </a:outerShdw>
                </a:effectLst>
                <a:latin typeface="+mn-lt"/>
              </a:rPr>
              <a:t>Conclusão</a:t>
            </a:r>
            <a:endParaRPr lang="pt-BR" b="1">
              <a:latin typeface="+mn-lt"/>
            </a:endParaRPr>
          </a:p>
        </p:txBody>
      </p:sp>
      <p:sp>
        <p:nvSpPr>
          <p:cNvPr id="3" name="Espaço Reservado para Conteúdo 2">
            <a:extLst>
              <a:ext uri="{FF2B5EF4-FFF2-40B4-BE49-F238E27FC236}">
                <a16:creationId xmlns:a16="http://schemas.microsoft.com/office/drawing/2014/main" xmlns="" id="{28FD7B44-10C1-5570-08D5-3F099E6E9A7B}"/>
              </a:ext>
            </a:extLst>
          </p:cNvPr>
          <p:cNvSpPr>
            <a:spLocks noGrp="1"/>
          </p:cNvSpPr>
          <p:nvPr>
            <p:ph idx="1"/>
          </p:nvPr>
        </p:nvSpPr>
        <p:spPr>
          <a:xfrm>
            <a:off x="838200" y="1575594"/>
            <a:ext cx="10515600" cy="4531908"/>
          </a:xfrm>
        </p:spPr>
        <p:txBody>
          <a:bodyPr>
            <a:normAutofit fontScale="85000" lnSpcReduction="20000"/>
          </a:bodyPr>
          <a:lstStyle/>
          <a:p>
            <a:pPr marL="360000" indent="-360000">
              <a:buFont typeface="Wingdings" panose="05000000000000000000" pitchFamily="2" charset="2"/>
              <a:buChar char="§"/>
            </a:pPr>
            <a:r>
              <a:rPr lang="pt-BR" sz="2400" dirty="0"/>
              <a:t>Ausente a regulação dos direitos autorais no âmbito da IA, haverá um cenário de grande insegurança jurídica, com ampla judicialização, prejudicando empresas e usuários de IA.</a:t>
            </a:r>
          </a:p>
          <a:p>
            <a:pPr marL="0" indent="0">
              <a:buNone/>
            </a:pPr>
            <a:endParaRPr lang="pt-BR" sz="2400" dirty="0"/>
          </a:p>
          <a:p>
            <a:pPr marL="360000" indent="-360000">
              <a:buFont typeface="Wingdings" panose="05000000000000000000" pitchFamily="2" charset="2"/>
              <a:buChar char="§"/>
            </a:pPr>
            <a:r>
              <a:rPr lang="pt-BR" sz="2400" dirty="0"/>
              <a:t>A falta de remuneração equivale à expropriação da riqueza gerada pela indústria cultural e criativa por outra, impactando negativamente a produção e diversidade cultural brasileira.</a:t>
            </a:r>
          </a:p>
          <a:p>
            <a:pPr lvl="1"/>
            <a:r>
              <a:rPr lang="pt-BR" sz="2000" dirty="0"/>
              <a:t>A tecnologia evolui rapidamente e encontra respostas às dificuldades técnicas para efetiva proteção dos direitos autorais no contexto da IA da generativa.</a:t>
            </a:r>
            <a:endParaRPr lang="pt-BR" sz="2000" dirty="0">
              <a:solidFill>
                <a:srgbClr val="FF0000"/>
              </a:solidFill>
            </a:endParaRPr>
          </a:p>
          <a:p>
            <a:pPr marL="360000" indent="-360000">
              <a:buFont typeface="Wingdings" panose="05000000000000000000" pitchFamily="2" charset="2"/>
              <a:buChar char="§"/>
            </a:pPr>
            <a:r>
              <a:rPr lang="pt-BR" sz="2400" dirty="0">
                <a:solidFill>
                  <a:srgbClr val="FF0000"/>
                </a:solidFill>
              </a:rPr>
              <a:t>A previsão de que as empresas de IA devem seguir a lei brasileira ao lançarem seus produtos no Brasil independentemente de onde mineraram e treinaram seus sistemas torna irrelevante movimentos para minerar e treinar sistemas fora do Brasil</a:t>
            </a:r>
          </a:p>
          <a:p>
            <a:pPr marL="360000" indent="-360000">
              <a:buFont typeface="Wingdings" panose="05000000000000000000" pitchFamily="2" charset="2"/>
              <a:buChar char="§"/>
            </a:pPr>
            <a:r>
              <a:rPr lang="pt-BR" sz="2400" dirty="0">
                <a:solidFill>
                  <a:srgbClr val="FF0000"/>
                </a:solidFill>
              </a:rPr>
              <a:t>Ao criar obrigações claras a respeito dos direitos autorais no PL 2338 o Brasil sai na frente como polo de atração de investimentos pelas empresas de IA porque será o único país do mundo que terá resolvido a questão do uso de conteúdos protegidos por direitos de autor e direitos conexos por sistema de IA, afastando a judicialização que caracteriza  os outros países</a:t>
            </a:r>
          </a:p>
          <a:p>
            <a:pPr marL="360000" indent="-360000">
              <a:buFont typeface="Wingdings" panose="05000000000000000000" pitchFamily="2" charset="2"/>
              <a:buChar char="§"/>
            </a:pPr>
            <a:r>
              <a:rPr lang="pt-BR" sz="2400" dirty="0">
                <a:solidFill>
                  <a:srgbClr val="FF0000"/>
                </a:solidFill>
              </a:rPr>
              <a:t>Obras são os insumos mais raros da IA generativa: a </a:t>
            </a:r>
            <a:r>
              <a:rPr lang="pt-BR" sz="2400" dirty="0">
                <a:solidFill>
                  <a:srgbClr val="FF0000"/>
                </a:solidFill>
                <a:sym typeface="Wingdings" panose="05000000000000000000" pitchFamily="2" charset="2"/>
              </a:rPr>
              <a:t>criatividade é característica exclusivamente humana e insubstituível.</a:t>
            </a:r>
            <a:endParaRPr lang="pt-BR" dirty="0"/>
          </a:p>
        </p:txBody>
      </p:sp>
    </p:spTree>
    <p:extLst>
      <p:ext uri="{BB962C8B-B14F-4D97-AF65-F5344CB8AC3E}">
        <p14:creationId xmlns:p14="http://schemas.microsoft.com/office/powerpoint/2010/main" val="4006213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470FBE06-74EE-E5E5-0ED7-5EB5B09CA342}"/>
              </a:ext>
            </a:extLst>
          </p:cNvPr>
          <p:cNvPicPr>
            <a:picLocks noGrp="1" noRot="1" noChangeAspect="1" noMove="1" noResize="1" noEditPoints="1" noAdjustHandles="1" noChangeArrowheads="1" noChangeShapeType="1" noCrop="1"/>
          </p:cNvPicPr>
          <p:nvPr/>
        </p:nvPicPr>
        <p:blipFill>
          <a:blip r:embed="rId2" cstate="print">
            <a:alphaModFix/>
          </a:blip>
          <a:stretch>
            <a:fillRect/>
          </a:stretch>
        </p:blipFill>
        <p:spPr>
          <a:xfrm>
            <a:off x="0" y="0"/>
            <a:ext cx="12192002" cy="6858000"/>
          </a:xfrm>
          <a:prstGeom prst="rect">
            <a:avLst/>
          </a:prstGeom>
        </p:spPr>
      </p:pic>
      <p:sp>
        <p:nvSpPr>
          <p:cNvPr id="5" name="Título 4">
            <a:extLst>
              <a:ext uri="{FF2B5EF4-FFF2-40B4-BE49-F238E27FC236}">
                <a16:creationId xmlns:a16="http://schemas.microsoft.com/office/drawing/2014/main" xmlns="" id="{B2E080C3-D92C-45B1-F7F3-477EC33C1917}"/>
              </a:ext>
            </a:extLst>
          </p:cNvPr>
          <p:cNvSpPr>
            <a:spLocks noGrp="1"/>
          </p:cNvSpPr>
          <p:nvPr>
            <p:ph type="ctrTitle"/>
          </p:nvPr>
        </p:nvSpPr>
        <p:spPr/>
        <p:txBody>
          <a:bodyPr/>
          <a:lstStyle/>
          <a:p>
            <a:r>
              <a:rPr lang="pt-BR" b="1">
                <a:solidFill>
                  <a:schemeClr val="bg1"/>
                </a:solidFill>
              </a:rPr>
              <a:t>Obrigado</a:t>
            </a:r>
            <a:r>
              <a:rPr lang="pt-BR"/>
              <a:t/>
            </a:r>
            <a:br>
              <a:rPr lang="pt-BR"/>
            </a:br>
            <a:endParaRPr lang="pt-BR"/>
          </a:p>
        </p:txBody>
      </p:sp>
      <p:sp>
        <p:nvSpPr>
          <p:cNvPr id="6" name="Subtítulo 5">
            <a:extLst>
              <a:ext uri="{FF2B5EF4-FFF2-40B4-BE49-F238E27FC236}">
                <a16:creationId xmlns:a16="http://schemas.microsoft.com/office/drawing/2014/main" xmlns="" id="{D9CFBBAE-2557-6774-8CE0-7240D303FFD0}"/>
              </a:ext>
            </a:extLst>
          </p:cNvPr>
          <p:cNvSpPr>
            <a:spLocks noGrp="1"/>
          </p:cNvSpPr>
          <p:nvPr>
            <p:ph type="subTitle" idx="1"/>
          </p:nvPr>
        </p:nvSpPr>
        <p:spPr/>
        <p:txBody>
          <a:bodyPr/>
          <a:lstStyle/>
          <a:p>
            <a:pPr algn="ctr"/>
            <a:r>
              <a:rPr lang="pt-BR" sz="3500" b="1" dirty="0">
                <a:solidFill>
                  <a:schemeClr val="bg1"/>
                </a:solidFill>
                <a:latin typeface="Calibri" panose="020F0502020204030204" pitchFamily="34" charset="0"/>
                <a:ea typeface="Calibri" panose="020F0502020204030204" pitchFamily="34" charset="0"/>
                <a:cs typeface="Calibri" panose="020F0502020204030204" pitchFamily="34" charset="0"/>
              </a:rPr>
              <a:t>Marcos Alves de Souza</a:t>
            </a:r>
          </a:p>
          <a:p>
            <a:pPr algn="ctr"/>
            <a:r>
              <a:rPr lang="pt-BR" sz="3200" b="1" dirty="0">
                <a:solidFill>
                  <a:schemeClr val="bg1"/>
                </a:solidFill>
                <a:latin typeface="Calibri" panose="020F0502020204030204" pitchFamily="34" charset="0"/>
                <a:ea typeface="Calibri" panose="020F0502020204030204" pitchFamily="34" charset="0"/>
                <a:cs typeface="Calibri" panose="020F0502020204030204" pitchFamily="34" charset="0"/>
              </a:rPr>
              <a:t>Secretaria de Direitos Autorais e Intelectuais</a:t>
            </a:r>
          </a:p>
          <a:p>
            <a:endParaRPr lang="pt-BR" dirty="0">
              <a:latin typeface="Century Gothic" panose="020B0502020202020204" pitchFamily="34" charset="0"/>
            </a:endParaRPr>
          </a:p>
        </p:txBody>
      </p:sp>
    </p:spTree>
    <p:extLst>
      <p:ext uri="{BB962C8B-B14F-4D97-AF65-F5344CB8AC3E}">
        <p14:creationId xmlns:p14="http://schemas.microsoft.com/office/powerpoint/2010/main" val="1625980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470FBE06-74EE-E5E5-0ED7-5EB5B09CA342}"/>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203184" cy="6869624"/>
          </a:xfrm>
          <a:prstGeom prst="rect">
            <a:avLst/>
          </a:prstGeom>
          <a:noFill/>
          <a:ln>
            <a:noFill/>
          </a:ln>
        </p:spPr>
      </p:pic>
      <p:sp>
        <p:nvSpPr>
          <p:cNvPr id="2" name="Título 1">
            <a:extLst>
              <a:ext uri="{FF2B5EF4-FFF2-40B4-BE49-F238E27FC236}">
                <a16:creationId xmlns:a16="http://schemas.microsoft.com/office/drawing/2014/main" xmlns="" id="{27EDA3AE-3169-AC6E-9479-BD74821D3946}"/>
              </a:ext>
            </a:extLst>
          </p:cNvPr>
          <p:cNvSpPr>
            <a:spLocks noGrp="1"/>
          </p:cNvSpPr>
          <p:nvPr>
            <p:ph type="title"/>
          </p:nvPr>
        </p:nvSpPr>
        <p:spPr>
          <a:xfrm>
            <a:off x="838200" y="202162"/>
            <a:ext cx="10515600" cy="1325563"/>
          </a:xfrm>
        </p:spPr>
        <p:txBody>
          <a:bodyPr>
            <a:normAutofit/>
          </a:bodyPr>
          <a:lstStyle/>
          <a:p>
            <a:r>
              <a:rPr lang="pt-BR" sz="4000" dirty="0">
                <a:ln w="0"/>
                <a:solidFill>
                  <a:schemeClr val="accent1"/>
                </a:solidFill>
                <a:effectLst>
                  <a:outerShdw blurRad="38100" dist="38100" dir="2700000" algn="tl">
                    <a:srgbClr val="000000">
                      <a:alpha val="43137"/>
                    </a:srgbClr>
                  </a:outerShdw>
                </a:effectLst>
              </a:rPr>
              <a:t>Regulação de Direitos Autorais no contexto da </a:t>
            </a:r>
            <a:r>
              <a:rPr lang="pt-BR" sz="3800" dirty="0">
                <a:ln w="0"/>
                <a:solidFill>
                  <a:schemeClr val="accent1"/>
                </a:solidFill>
                <a:effectLst>
                  <a:outerShdw blurRad="38100" dist="38100" dir="2700000" algn="tl">
                    <a:srgbClr val="000000">
                      <a:alpha val="43137"/>
                    </a:srgbClr>
                  </a:outerShdw>
                </a:effectLst>
              </a:rPr>
              <a:t>Inteligência</a:t>
            </a:r>
            <a:r>
              <a:rPr lang="pt-BR" sz="4000" dirty="0">
                <a:ln w="0"/>
                <a:solidFill>
                  <a:schemeClr val="accent1"/>
                </a:solidFill>
                <a:effectLst>
                  <a:outerShdw blurRad="38100" dist="38100" dir="2700000" algn="tl">
                    <a:srgbClr val="000000">
                      <a:alpha val="43137"/>
                    </a:srgbClr>
                  </a:outerShdw>
                </a:effectLst>
              </a:rPr>
              <a:t> Artificial Generativa</a:t>
            </a:r>
          </a:p>
        </p:txBody>
      </p:sp>
      <p:sp>
        <p:nvSpPr>
          <p:cNvPr id="5" name="Espaço Reservado para Conteúdo 4">
            <a:extLst>
              <a:ext uri="{FF2B5EF4-FFF2-40B4-BE49-F238E27FC236}">
                <a16:creationId xmlns:a16="http://schemas.microsoft.com/office/drawing/2014/main" xmlns="" id="{E964B92D-B93E-B68A-B6DF-3E1BEA22110A}"/>
              </a:ext>
            </a:extLst>
          </p:cNvPr>
          <p:cNvSpPr>
            <a:spLocks noGrp="1"/>
          </p:cNvSpPr>
          <p:nvPr>
            <p:ph idx="1"/>
          </p:nvPr>
        </p:nvSpPr>
        <p:spPr>
          <a:xfrm>
            <a:off x="838200" y="1729887"/>
            <a:ext cx="10515600" cy="4728063"/>
          </a:xfrm>
        </p:spPr>
        <p:txBody>
          <a:bodyPr>
            <a:normAutofit/>
          </a:bodyPr>
          <a:lstStyle/>
          <a:p>
            <a:pPr>
              <a:buFont typeface="Wingdings" pitchFamily="2" charset="2"/>
              <a:buChar char="§"/>
            </a:pPr>
            <a:r>
              <a:rPr lang="pt-BR" sz="2400" dirty="0"/>
              <a:t>É inegável que a IA Generativa utiliza obras protegidas.</a:t>
            </a:r>
          </a:p>
          <a:p>
            <a:pPr lvl="1">
              <a:buFont typeface="Wingdings" pitchFamily="2" charset="2"/>
              <a:buChar char="§"/>
            </a:pPr>
            <a:r>
              <a:rPr lang="pt-BR" sz="2200" dirty="0"/>
              <a:t>Expressividade contida na obra é o que a IAG busca replicar.</a:t>
            </a:r>
          </a:p>
          <a:p>
            <a:pPr lvl="1">
              <a:buFont typeface="Wingdings" pitchFamily="2" charset="2"/>
              <a:buChar char="§"/>
            </a:pPr>
            <a:r>
              <a:rPr lang="pt-BR" sz="2200" dirty="0"/>
              <a:t>Portanto, autorização prévia para uso e, na falta dela, implica em violações.</a:t>
            </a:r>
          </a:p>
          <a:p>
            <a:pPr lvl="1"/>
            <a:endParaRPr lang="pt-BR" dirty="0"/>
          </a:p>
          <a:p>
            <a:pPr lvl="1"/>
            <a:endParaRPr lang="pt-BR" dirty="0"/>
          </a:p>
          <a:p>
            <a:pPr lvl="1"/>
            <a:endParaRPr lang="pt-BR" dirty="0"/>
          </a:p>
          <a:p>
            <a:pPr lvl="1">
              <a:buNone/>
            </a:pPr>
            <a:endParaRPr lang="pt-BR" dirty="0"/>
          </a:p>
          <a:p>
            <a:pPr lvl="1"/>
            <a:endParaRPr lang="pt-BR" dirty="0"/>
          </a:p>
          <a:p>
            <a:pPr>
              <a:buFont typeface="Wingdings" pitchFamily="2" charset="2"/>
              <a:buChar char="§"/>
            </a:pPr>
            <a:r>
              <a:rPr lang="pt-BR" sz="2400" dirty="0"/>
              <a:t>Conteúdos protegidos por direitos de autor e direitos conexos são </a:t>
            </a:r>
            <a:r>
              <a:rPr lang="pt-BR" sz="2400" b="1" u="sng" dirty="0"/>
              <a:t>INSUMOS ESSENCIAIS </a:t>
            </a:r>
            <a:r>
              <a:rPr lang="pt-BR" sz="2400" dirty="0"/>
              <a:t>para IAG e devem ser remunerados.</a:t>
            </a:r>
          </a:p>
          <a:p>
            <a:endParaRPr lang="pt-BR" dirty="0"/>
          </a:p>
          <a:p>
            <a:pPr marL="457200" lvl="1" indent="0">
              <a:buNone/>
            </a:pPr>
            <a:endParaRPr lang="pt-BR" sz="2800" dirty="0"/>
          </a:p>
          <a:p>
            <a:pPr marL="457200" lvl="1" indent="0">
              <a:buNone/>
            </a:pPr>
            <a:endParaRPr lang="pt-BR" sz="2800" dirty="0"/>
          </a:p>
        </p:txBody>
      </p:sp>
      <p:graphicFrame>
        <p:nvGraphicFramePr>
          <p:cNvPr id="3" name="Tabela 8">
            <a:extLst>
              <a:ext uri="{FF2B5EF4-FFF2-40B4-BE49-F238E27FC236}">
                <a16:creationId xmlns:a16="http://schemas.microsoft.com/office/drawing/2014/main" xmlns="" id="{9E542D1A-AA9B-0798-412F-FC0117234A92}"/>
              </a:ext>
            </a:extLst>
          </p:cNvPr>
          <p:cNvGraphicFramePr>
            <a:graphicFrameLocks noGrp="1"/>
          </p:cNvGraphicFramePr>
          <p:nvPr>
            <p:extLst>
              <p:ext uri="{D42A27DB-BD31-4B8C-83A1-F6EECF244321}">
                <p14:modId xmlns:p14="http://schemas.microsoft.com/office/powerpoint/2010/main" val="2985334748"/>
              </p:ext>
            </p:extLst>
          </p:nvPr>
        </p:nvGraphicFramePr>
        <p:xfrm>
          <a:off x="2837879" y="2940924"/>
          <a:ext cx="6516243" cy="1755740"/>
        </p:xfrm>
        <a:graphic>
          <a:graphicData uri="http://schemas.openxmlformats.org/drawingml/2006/table">
            <a:tbl>
              <a:tblPr firstRow="1" bandRow="1">
                <a:tableStyleId>{5C22544A-7EE6-4342-B048-85BDC9FD1C3A}</a:tableStyleId>
              </a:tblPr>
              <a:tblGrid>
                <a:gridCol w="3224403">
                  <a:extLst>
                    <a:ext uri="{9D8B030D-6E8A-4147-A177-3AD203B41FA5}">
                      <a16:colId xmlns:a16="http://schemas.microsoft.com/office/drawing/2014/main" xmlns="" val="1913840883"/>
                    </a:ext>
                  </a:extLst>
                </a:gridCol>
                <a:gridCol w="3291840">
                  <a:extLst>
                    <a:ext uri="{9D8B030D-6E8A-4147-A177-3AD203B41FA5}">
                      <a16:colId xmlns:a16="http://schemas.microsoft.com/office/drawing/2014/main" xmlns="" val="3914340124"/>
                    </a:ext>
                  </a:extLst>
                </a:gridCol>
              </a:tblGrid>
              <a:tr h="340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600" dirty="0">
                          <a:solidFill>
                            <a:schemeClr val="tx1"/>
                          </a:solidFill>
                        </a:rPr>
                        <a:t>No desenvolvimento da IA </a:t>
                      </a:r>
                      <a:r>
                        <a:rPr lang="pt-BR" sz="1600" dirty="0" err="1">
                          <a:solidFill>
                            <a:schemeClr val="tx1"/>
                          </a:solidFill>
                        </a:rPr>
                        <a:t>Gen</a:t>
                      </a:r>
                      <a:r>
                        <a:rPr lang="pt-BR" sz="1600" dirty="0">
                          <a:solidFill>
                            <a:schemeClr val="tx1"/>
                          </a:solidFill>
                        </a:rPr>
                        <a:t>:</a:t>
                      </a:r>
                    </a:p>
                  </a:txBody>
                  <a:tcPr marL="0" marR="0" marT="0" marB="0">
                    <a:lnB w="38100" cmpd="sng">
                      <a:noFill/>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600" dirty="0">
                          <a:solidFill>
                            <a:schemeClr val="tx1"/>
                          </a:solidFill>
                        </a:rPr>
                        <a:t>No resultado da IA </a:t>
                      </a:r>
                      <a:r>
                        <a:rPr lang="pt-BR" sz="1600" dirty="0" err="1">
                          <a:solidFill>
                            <a:schemeClr val="tx1"/>
                          </a:solidFill>
                        </a:rPr>
                        <a:t>Gen</a:t>
                      </a:r>
                      <a:r>
                        <a:rPr lang="pt-BR" sz="1600" dirty="0">
                          <a:solidFill>
                            <a:schemeClr val="tx1"/>
                          </a:solidFill>
                        </a:rPr>
                        <a:t>:</a:t>
                      </a:r>
                    </a:p>
                  </a:txBody>
                  <a:tcPr marL="0" marR="0" marT="0" marB="0">
                    <a:lnB w="38100" cmpd="sng">
                      <a:noFill/>
                    </a:lnB>
                    <a:noFill/>
                  </a:tcPr>
                </a:tc>
                <a:extLst>
                  <a:ext uri="{0D108BD9-81ED-4DB2-BD59-A6C34878D82A}">
                    <a16:rowId xmlns:a16="http://schemas.microsoft.com/office/drawing/2014/main" xmlns="" val="3382187926"/>
                  </a:ext>
                </a:extLst>
              </a:tr>
              <a:tr h="324000">
                <a:tc>
                  <a:txBody>
                    <a:bodyPr/>
                    <a:lstStyle/>
                    <a:p>
                      <a:pPr marL="285750" marR="0" lvl="0" indent="-285750" algn="l" defTabSz="914400" rtl="0" eaLnBrk="1" fontAlgn="auto" latinLnBrk="0" hangingPunct="1">
                        <a:lnSpc>
                          <a:spcPts val="1680"/>
                        </a:lnSpc>
                        <a:spcBef>
                          <a:spcPts val="0"/>
                        </a:spcBef>
                        <a:spcAft>
                          <a:spcPts val="600"/>
                        </a:spcAft>
                        <a:buClrTx/>
                        <a:buSzTx/>
                        <a:buFont typeface="Wingdings" pitchFamily="2" charset="2"/>
                        <a:buChar char="§"/>
                        <a:tabLst/>
                        <a:defRPr/>
                      </a:pPr>
                      <a:r>
                        <a:rPr lang="pt-BR" sz="1600" dirty="0">
                          <a:solidFill>
                            <a:schemeClr val="tx1"/>
                          </a:solidFill>
                        </a:rPr>
                        <a:t>Mineração =&gt; reprodução</a:t>
                      </a:r>
                    </a:p>
                  </a:txBody>
                  <a:tcPr marL="0" marR="0" marT="0" marB="0" anchor="ctr">
                    <a:lnT w="38100" cmpd="sng">
                      <a:noFill/>
                    </a:lnT>
                    <a:lnB w="12700" cmpd="sng">
                      <a:noFill/>
                    </a:lnB>
                    <a:noFill/>
                  </a:tcPr>
                </a:tc>
                <a:tc>
                  <a:txBody>
                    <a:bodyPr/>
                    <a:lstStyle/>
                    <a:p>
                      <a:pPr marL="285750" lvl="0" indent="-285750">
                        <a:lnSpc>
                          <a:spcPts val="1680"/>
                        </a:lnSpc>
                        <a:spcAft>
                          <a:spcPts val="600"/>
                        </a:spcAft>
                        <a:buFont typeface="Wingdings" pitchFamily="2" charset="2"/>
                        <a:buChar char="§"/>
                      </a:pPr>
                      <a:r>
                        <a:rPr lang="pt-BR" sz="1600" dirty="0">
                          <a:solidFill>
                            <a:schemeClr val="tx1"/>
                          </a:solidFill>
                        </a:rPr>
                        <a:t>Derivação</a:t>
                      </a:r>
                    </a:p>
                  </a:txBody>
                  <a:tcPr marL="0" marR="0" marT="0" marB="0" anchor="ctr">
                    <a:lnT w="38100" cmpd="sng">
                      <a:noFill/>
                    </a:lnT>
                    <a:lnB w="12700" cmpd="sng">
                      <a:noFill/>
                    </a:lnB>
                    <a:noFill/>
                  </a:tcPr>
                </a:tc>
                <a:extLst>
                  <a:ext uri="{0D108BD9-81ED-4DB2-BD59-A6C34878D82A}">
                    <a16:rowId xmlns:a16="http://schemas.microsoft.com/office/drawing/2014/main" xmlns="" val="4046673715"/>
                  </a:ext>
                </a:extLst>
              </a:tr>
              <a:tr h="324000">
                <a:tc>
                  <a:txBody>
                    <a:bodyPr/>
                    <a:lstStyle/>
                    <a:p>
                      <a:pPr marL="285750" marR="0" lvl="0" indent="-285750" algn="l" defTabSz="914400" rtl="0" eaLnBrk="1" fontAlgn="auto" latinLnBrk="0" hangingPunct="1">
                        <a:lnSpc>
                          <a:spcPts val="1680"/>
                        </a:lnSpc>
                        <a:spcBef>
                          <a:spcPts val="0"/>
                        </a:spcBef>
                        <a:spcAft>
                          <a:spcPts val="600"/>
                        </a:spcAft>
                        <a:buClrTx/>
                        <a:buSzTx/>
                        <a:buFont typeface="Wingdings" pitchFamily="2" charset="2"/>
                        <a:buChar char="§"/>
                        <a:tabLst/>
                        <a:defRPr/>
                      </a:pPr>
                      <a:r>
                        <a:rPr lang="pt-BR" sz="1600" dirty="0">
                          <a:solidFill>
                            <a:schemeClr val="tx1"/>
                          </a:solidFill>
                        </a:rPr>
                        <a:t>“Tokenização” =&gt; reprodução</a:t>
                      </a:r>
                    </a:p>
                  </a:txBody>
                  <a:tcPr marL="0" marR="0" marT="0" marB="0" anchor="ctr">
                    <a:lnT w="12700" cmpd="sng">
                      <a:noFill/>
                    </a:lnT>
                    <a:lnB w="12700" cmpd="sng">
                      <a:noFill/>
                    </a:lnB>
                    <a:noFill/>
                  </a:tcPr>
                </a:tc>
                <a:tc>
                  <a:txBody>
                    <a:bodyPr/>
                    <a:lstStyle/>
                    <a:p>
                      <a:pPr marL="285750" lvl="0" indent="-285750">
                        <a:lnSpc>
                          <a:spcPts val="1680"/>
                        </a:lnSpc>
                        <a:spcAft>
                          <a:spcPts val="600"/>
                        </a:spcAft>
                        <a:buFont typeface="Wingdings" pitchFamily="2" charset="2"/>
                        <a:buChar char="§"/>
                      </a:pPr>
                      <a:r>
                        <a:rPr lang="pt-BR" sz="1600" dirty="0">
                          <a:solidFill>
                            <a:schemeClr val="tx1"/>
                          </a:solidFill>
                        </a:rPr>
                        <a:t>Direitos morais</a:t>
                      </a:r>
                    </a:p>
                  </a:txBody>
                  <a:tcPr marL="0" marR="0" marT="0" marB="0" anchor="ctr">
                    <a:lnT w="12700" cmpd="sng">
                      <a:noFill/>
                    </a:lnT>
                    <a:lnB w="12700" cmpd="sng">
                      <a:noFill/>
                    </a:lnB>
                    <a:noFill/>
                  </a:tcPr>
                </a:tc>
                <a:extLst>
                  <a:ext uri="{0D108BD9-81ED-4DB2-BD59-A6C34878D82A}">
                    <a16:rowId xmlns:a16="http://schemas.microsoft.com/office/drawing/2014/main" xmlns="" val="2892746757"/>
                  </a:ext>
                </a:extLst>
              </a:tr>
              <a:tr h="324000">
                <a:tc>
                  <a:txBody>
                    <a:bodyPr/>
                    <a:lstStyle/>
                    <a:p>
                      <a:pPr marL="285750" marR="0" lvl="0" indent="-285750" algn="l" defTabSz="914400" rtl="0" eaLnBrk="1" fontAlgn="auto" latinLnBrk="0" hangingPunct="1">
                        <a:lnSpc>
                          <a:spcPts val="1680"/>
                        </a:lnSpc>
                        <a:spcBef>
                          <a:spcPts val="0"/>
                        </a:spcBef>
                        <a:spcAft>
                          <a:spcPts val="600"/>
                        </a:spcAft>
                        <a:buClrTx/>
                        <a:buSzTx/>
                        <a:buFont typeface="Wingdings" pitchFamily="2" charset="2"/>
                        <a:buChar char="§"/>
                        <a:tabLst/>
                        <a:defRPr/>
                      </a:pPr>
                      <a:r>
                        <a:rPr lang="pt-BR" sz="1600" kern="1200" dirty="0">
                          <a:solidFill>
                            <a:schemeClr val="tx1"/>
                          </a:solidFill>
                          <a:latin typeface="+mn-lt"/>
                          <a:ea typeface="+mn-ea"/>
                          <a:cs typeface="+mn-cs"/>
                        </a:rPr>
                        <a:t>Inclusão em base de dados</a:t>
                      </a:r>
                    </a:p>
                  </a:txBody>
                  <a:tcPr marL="0" marR="0" marT="0" marB="0" anchor="ctr">
                    <a:lnT w="12700" cmpd="sng">
                      <a:noFill/>
                    </a:lnT>
                    <a:lnB w="12700" cmpd="sng">
                      <a:noFill/>
                    </a:lnB>
                    <a:noFill/>
                  </a:tcPr>
                </a:tc>
                <a:tc>
                  <a:txBody>
                    <a:bodyPr/>
                    <a:lstStyle/>
                    <a:p>
                      <a:pPr marL="285750" lvl="0" indent="-285750">
                        <a:lnSpc>
                          <a:spcPts val="1680"/>
                        </a:lnSpc>
                        <a:spcAft>
                          <a:spcPts val="600"/>
                        </a:spcAft>
                        <a:buFont typeface="Wingdings" pitchFamily="2" charset="2"/>
                        <a:buChar char="§"/>
                      </a:pPr>
                      <a:r>
                        <a:rPr lang="pt-BR" sz="1600" dirty="0">
                          <a:solidFill>
                            <a:schemeClr val="tx1"/>
                          </a:solidFill>
                        </a:rPr>
                        <a:t>Possíveis plágios</a:t>
                      </a:r>
                    </a:p>
                  </a:txBody>
                  <a:tcPr marL="0" marR="0" marT="0" marB="0" anchor="ctr">
                    <a:lnT w="12700" cmpd="sng">
                      <a:noFill/>
                    </a:lnT>
                    <a:lnB w="12700" cmpd="sng">
                      <a:noFill/>
                    </a:lnB>
                    <a:noFill/>
                  </a:tcPr>
                </a:tc>
                <a:extLst>
                  <a:ext uri="{0D108BD9-81ED-4DB2-BD59-A6C34878D82A}">
                    <a16:rowId xmlns:a16="http://schemas.microsoft.com/office/drawing/2014/main" xmlns="" val="1883400639"/>
                  </a:ext>
                </a:extLst>
              </a:tr>
              <a:tr h="324000">
                <a:tc>
                  <a:txBody>
                    <a:bodyPr/>
                    <a:lstStyle/>
                    <a:p>
                      <a:pPr marL="285750" marR="0" lvl="0" indent="-285750" algn="l" defTabSz="914400" rtl="0" eaLnBrk="1" fontAlgn="auto" latinLnBrk="0" hangingPunct="1">
                        <a:lnSpc>
                          <a:spcPts val="1680"/>
                        </a:lnSpc>
                        <a:spcBef>
                          <a:spcPts val="0"/>
                        </a:spcBef>
                        <a:spcAft>
                          <a:spcPts val="600"/>
                        </a:spcAft>
                        <a:buClrTx/>
                        <a:buSzTx/>
                        <a:buFont typeface="Wingdings" pitchFamily="2" charset="2"/>
                        <a:buChar char="§"/>
                        <a:tabLst/>
                        <a:defRPr/>
                      </a:pPr>
                      <a:r>
                        <a:rPr lang="pt-BR" sz="1600" dirty="0">
                          <a:solidFill>
                            <a:schemeClr val="tx1"/>
                          </a:solidFill>
                        </a:rPr>
                        <a:t>Quebra de TPM</a:t>
                      </a:r>
                    </a:p>
                  </a:txBody>
                  <a:tcPr marL="0" marR="0" marT="0" marB="0" anchor="ctr">
                    <a:lnT w="12700" cmpd="sng">
                      <a:noFill/>
                    </a:lnT>
                    <a:lnB w="12700" cmpd="sng">
                      <a:noFill/>
                    </a:lnB>
                    <a:noFill/>
                  </a:tcPr>
                </a:tc>
                <a:tc>
                  <a:txBody>
                    <a:bodyPr/>
                    <a:lstStyle/>
                    <a:p>
                      <a:pPr marL="285750" lvl="0" indent="-285750">
                        <a:lnSpc>
                          <a:spcPts val="1680"/>
                        </a:lnSpc>
                        <a:spcAft>
                          <a:spcPts val="600"/>
                        </a:spcAft>
                        <a:buFont typeface="Wingdings" pitchFamily="2" charset="2"/>
                        <a:buChar char="§"/>
                      </a:pPr>
                      <a:endParaRPr lang="pt-BR" sz="1600" dirty="0">
                        <a:solidFill>
                          <a:schemeClr val="tx1"/>
                        </a:solidFill>
                      </a:endParaRPr>
                    </a:p>
                  </a:txBody>
                  <a:tcPr marL="0" marR="0" marT="0" marB="0" anchor="ctr">
                    <a:lnT w="12700" cmpd="sng">
                      <a:noFill/>
                    </a:lnT>
                    <a:lnB w="12700" cmpd="sng">
                      <a:noFill/>
                    </a:lnB>
                    <a:noFill/>
                  </a:tcPr>
                </a:tc>
                <a:extLst>
                  <a:ext uri="{0D108BD9-81ED-4DB2-BD59-A6C34878D82A}">
                    <a16:rowId xmlns:a16="http://schemas.microsoft.com/office/drawing/2014/main" xmlns="" val="10004"/>
                  </a:ext>
                </a:extLst>
              </a:tr>
              <a:tr h="0">
                <a:tc>
                  <a:txBody>
                    <a:bodyPr/>
                    <a:lstStyle/>
                    <a:p>
                      <a:pPr marL="285750" lvl="0" indent="-285750">
                        <a:lnSpc>
                          <a:spcPts val="1680"/>
                        </a:lnSpc>
                        <a:spcAft>
                          <a:spcPts val="600"/>
                        </a:spcAft>
                        <a:buFont typeface="Wingdings" pitchFamily="2" charset="2"/>
                        <a:buChar char="§"/>
                      </a:pPr>
                      <a:r>
                        <a:rPr lang="pt-BR" sz="1600" dirty="0">
                          <a:solidFill>
                            <a:schemeClr val="tx1"/>
                          </a:solidFill>
                        </a:rPr>
                        <a:t>Quebra de DRM</a:t>
                      </a:r>
                    </a:p>
                  </a:txBody>
                  <a:tcPr marL="0" marR="0" marT="0" marB="0" anchor="ctr">
                    <a:lnT w="12700" cmpd="sng">
                      <a:noFill/>
                    </a:lnT>
                    <a:lnB w="12700" cmpd="sng">
                      <a:noFill/>
                    </a:lnB>
                    <a:noFill/>
                  </a:tcPr>
                </a:tc>
                <a:tc>
                  <a:txBody>
                    <a:bodyPr/>
                    <a:lstStyle/>
                    <a:p>
                      <a:pPr>
                        <a:lnSpc>
                          <a:spcPts val="1680"/>
                        </a:lnSpc>
                        <a:spcAft>
                          <a:spcPts val="600"/>
                        </a:spcAft>
                      </a:pPr>
                      <a:endParaRPr lang="pt-BR" sz="1600" dirty="0">
                        <a:solidFill>
                          <a:schemeClr val="tx1"/>
                        </a:solidFill>
                      </a:endParaRPr>
                    </a:p>
                  </a:txBody>
                  <a:tcPr marL="0" marR="0" marT="0" marB="0" anchor="ctr">
                    <a:lnT w="12700" cmpd="sng">
                      <a:noFill/>
                    </a:lnT>
                    <a:lnB w="12700" cmpd="sng">
                      <a:noFill/>
                    </a:lnB>
                    <a:noFill/>
                  </a:tcPr>
                </a:tc>
                <a:extLst>
                  <a:ext uri="{0D108BD9-81ED-4DB2-BD59-A6C34878D82A}">
                    <a16:rowId xmlns:a16="http://schemas.microsoft.com/office/drawing/2014/main" xmlns="" val="1405911316"/>
                  </a:ext>
                </a:extLst>
              </a:tr>
            </a:tbl>
          </a:graphicData>
        </a:graphic>
      </p:graphicFrame>
      <p:cxnSp>
        <p:nvCxnSpPr>
          <p:cNvPr id="6" name="Conector de Seta Reta 5">
            <a:extLst>
              <a:ext uri="{FF2B5EF4-FFF2-40B4-BE49-F238E27FC236}">
                <a16:creationId xmlns:a16="http://schemas.microsoft.com/office/drawing/2014/main" xmlns="" id="{01BEDA2A-46CF-9A99-DD26-A473D70807A8}"/>
              </a:ext>
            </a:extLst>
          </p:cNvPr>
          <p:cNvCxnSpPr/>
          <p:nvPr/>
        </p:nvCxnSpPr>
        <p:spPr>
          <a:xfrm>
            <a:off x="823045" y="1519244"/>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9958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470FBE06-74EE-E5E5-0ED7-5EB5B09CA342}"/>
              </a:ext>
            </a:extLst>
          </p:cNvPr>
          <p:cNvPicPr>
            <a:picLocks noGrp="1" noRot="1" noChangeAspect="1" noMove="1" noResize="1" noEditPoints="1" noAdjustHandles="1" noChangeArrowheads="1" noChangeShapeType="1" noCrop="1"/>
          </p:cNvPicPr>
          <p:nvPr/>
        </p:nvPicPr>
        <p:blipFill>
          <a:blip r:embed="rId2" cstate="print">
            <a:alphaModFix amt="5000"/>
          </a:blip>
          <a:stretch>
            <a:fillRect/>
          </a:stretch>
        </p:blipFill>
        <p:spPr>
          <a:xfrm>
            <a:off x="0" y="0"/>
            <a:ext cx="12192002" cy="6858000"/>
          </a:xfrm>
          <a:prstGeom prst="rect">
            <a:avLst/>
          </a:prstGeom>
        </p:spPr>
      </p:pic>
      <p:sp>
        <p:nvSpPr>
          <p:cNvPr id="2" name="Título 1">
            <a:extLst>
              <a:ext uri="{FF2B5EF4-FFF2-40B4-BE49-F238E27FC236}">
                <a16:creationId xmlns:a16="http://schemas.microsoft.com/office/drawing/2014/main" xmlns="" id="{27EDA3AE-3169-AC6E-9479-BD74821D3946}"/>
              </a:ext>
            </a:extLst>
          </p:cNvPr>
          <p:cNvSpPr>
            <a:spLocks noGrp="1"/>
          </p:cNvSpPr>
          <p:nvPr>
            <p:ph type="title"/>
          </p:nvPr>
        </p:nvSpPr>
        <p:spPr>
          <a:xfrm>
            <a:off x="838200" y="134936"/>
            <a:ext cx="10515600" cy="1325563"/>
          </a:xfrm>
        </p:spPr>
        <p:txBody>
          <a:bodyPr>
            <a:normAutofit/>
          </a:bodyPr>
          <a:lstStyle/>
          <a:p>
            <a:r>
              <a:rPr lang="pt-BR" sz="4000" dirty="0">
                <a:ln w="0"/>
                <a:solidFill>
                  <a:schemeClr val="accent1"/>
                </a:solidFill>
                <a:effectLst>
                  <a:outerShdw blurRad="38100" dist="38100" dir="2700000" algn="tl">
                    <a:srgbClr val="000000">
                      <a:alpha val="43137"/>
                    </a:srgbClr>
                  </a:outerShdw>
                </a:effectLst>
                <a:latin typeface="+mn-lt"/>
              </a:rPr>
              <a:t>Discussão internacional – IA e direitos autorais</a:t>
            </a:r>
            <a:endParaRPr lang="pt-BR" sz="4000" dirty="0">
              <a:effectLst>
                <a:outerShdw blurRad="38100" dist="38100" dir="2700000" algn="tl">
                  <a:srgbClr val="000000">
                    <a:alpha val="43137"/>
                  </a:srgbClr>
                </a:outerShdw>
              </a:effectLst>
              <a:latin typeface="+mn-lt"/>
            </a:endParaRPr>
          </a:p>
        </p:txBody>
      </p:sp>
      <p:sp>
        <p:nvSpPr>
          <p:cNvPr id="3" name="Espaço Reservado para Conteúdo 2">
            <a:extLst>
              <a:ext uri="{FF2B5EF4-FFF2-40B4-BE49-F238E27FC236}">
                <a16:creationId xmlns:a16="http://schemas.microsoft.com/office/drawing/2014/main" xmlns="" id="{28FD7B44-10C1-5570-08D5-3F099E6E9A7B}"/>
              </a:ext>
            </a:extLst>
          </p:cNvPr>
          <p:cNvSpPr>
            <a:spLocks noGrp="1"/>
          </p:cNvSpPr>
          <p:nvPr>
            <p:ph idx="1"/>
          </p:nvPr>
        </p:nvSpPr>
        <p:spPr>
          <a:xfrm>
            <a:off x="838200" y="1358104"/>
            <a:ext cx="10515600" cy="4920232"/>
          </a:xfrm>
        </p:spPr>
        <p:txBody>
          <a:bodyPr vert="horz" lIns="91440" tIns="45720" rIns="91440" bIns="45720" rtlCol="0" anchor="t">
            <a:normAutofit/>
          </a:bodyPr>
          <a:lstStyle/>
          <a:p>
            <a:pPr marL="0" indent="0">
              <a:buNone/>
            </a:pPr>
            <a:r>
              <a:rPr lang="pt-BR" sz="2400" b="1" dirty="0"/>
              <a:t>G20 - Declaração 2024, BRICS – Declaração de 2025. </a:t>
            </a:r>
          </a:p>
          <a:p>
            <a:pPr>
              <a:buFont typeface="Wingdings" pitchFamily="2" charset="2"/>
              <a:buChar char="§"/>
            </a:pPr>
            <a:r>
              <a:rPr lang="pt-BR" sz="2400" dirty="0"/>
              <a:t>Ênfase no </a:t>
            </a:r>
            <a:r>
              <a:rPr lang="pt-BR" sz="2400" b="1" dirty="0">
                <a:solidFill>
                  <a:srgbClr val="FF0000"/>
                </a:solidFill>
              </a:rPr>
              <a:t>pagamento apropriado </a:t>
            </a:r>
            <a:r>
              <a:rPr lang="pt-BR" sz="2400" dirty="0"/>
              <a:t>aos titulares no ambiente digital.</a:t>
            </a:r>
          </a:p>
          <a:p>
            <a:pPr marL="0" indent="0">
              <a:buNone/>
            </a:pPr>
            <a:endParaRPr lang="pt-BR" sz="2400" b="1" dirty="0"/>
          </a:p>
          <a:p>
            <a:pPr marL="0" indent="0">
              <a:buNone/>
            </a:pPr>
            <a:r>
              <a:rPr lang="pt-BR" sz="2400" b="1" dirty="0"/>
              <a:t>OMPI – GRULAC – Plano de Trabalho s</a:t>
            </a:r>
            <a:r>
              <a:rPr lang="pt-BR" sz="2400" b="1" i="0" dirty="0">
                <a:solidFill>
                  <a:srgbClr val="000000"/>
                </a:solidFill>
                <a:effectLst/>
              </a:rPr>
              <a:t>obre Direitos Autorais no Ambiente Digital </a:t>
            </a:r>
          </a:p>
          <a:p>
            <a:endParaRPr lang="pt-BR" sz="2400" b="0" i="0" dirty="0">
              <a:solidFill>
                <a:srgbClr val="000000"/>
              </a:solidFill>
              <a:effectLst/>
              <a:latin typeface="Calibri" panose="020F0502020204030204" pitchFamily="34" charset="0"/>
            </a:endParaRPr>
          </a:p>
          <a:p>
            <a:pPr marL="0" indent="0">
              <a:buNone/>
            </a:pPr>
            <a:r>
              <a:rPr lang="pt-BR" sz="2400" b="1" dirty="0">
                <a:solidFill>
                  <a:srgbClr val="000000"/>
                </a:solidFill>
                <a:latin typeface="Calibri" panose="020F0502020204030204" pitchFamily="34" charset="0"/>
              </a:rPr>
              <a:t>UNESCO – Declaração do </a:t>
            </a:r>
            <a:r>
              <a:rPr lang="pt-BR" sz="2400" b="1" dirty="0" err="1">
                <a:solidFill>
                  <a:srgbClr val="000000"/>
                </a:solidFill>
                <a:latin typeface="Calibri" panose="020F0502020204030204" pitchFamily="34" charset="0"/>
              </a:rPr>
              <a:t>Mondiacult</a:t>
            </a:r>
            <a:r>
              <a:rPr lang="pt-BR" sz="2400" b="1" dirty="0">
                <a:solidFill>
                  <a:srgbClr val="000000"/>
                </a:solidFill>
                <a:latin typeface="Calibri" panose="020F0502020204030204" pitchFamily="34" charset="0"/>
              </a:rPr>
              <a:t>- outubro 2025</a:t>
            </a:r>
            <a:endParaRPr lang="pt-BR" sz="2400" b="1" i="0" dirty="0">
              <a:solidFill>
                <a:srgbClr val="000000"/>
              </a:solidFill>
              <a:effectLst/>
              <a:latin typeface="Calibri" panose="020F0502020204030204" pitchFamily="34" charset="0"/>
            </a:endParaRPr>
          </a:p>
          <a:p>
            <a:pPr marL="0" indent="0">
              <a:buNone/>
            </a:pPr>
            <a:endParaRPr lang="pt-BR" sz="2400" b="1" dirty="0">
              <a:solidFill>
                <a:srgbClr val="000000"/>
              </a:solidFill>
              <a:latin typeface="Calibri" panose="020F0502020204030204" pitchFamily="34" charset="0"/>
            </a:endParaRPr>
          </a:p>
          <a:p>
            <a:pPr marL="0" indent="0">
              <a:buNone/>
            </a:pPr>
            <a:r>
              <a:rPr lang="pt-BR" sz="2400" b="1" i="0" dirty="0">
                <a:solidFill>
                  <a:srgbClr val="000000"/>
                </a:solidFill>
                <a:effectLst/>
                <a:latin typeface="Calibri" panose="020F0502020204030204" pitchFamily="34" charset="0"/>
              </a:rPr>
              <a:t>Reino Unido:</a:t>
            </a:r>
          </a:p>
          <a:p>
            <a:pPr>
              <a:buFont typeface="Wingdings" pitchFamily="2" charset="2"/>
              <a:buChar char="§"/>
            </a:pPr>
            <a:r>
              <a:rPr lang="pt-BR" sz="2200" dirty="0">
                <a:solidFill>
                  <a:srgbClr val="000000"/>
                </a:solidFill>
                <a:latin typeface="Calibri" panose="020F0502020204030204" pitchFamily="34" charset="0"/>
              </a:rPr>
              <a:t>Discussões legislativas;</a:t>
            </a:r>
          </a:p>
          <a:p>
            <a:pPr>
              <a:buFont typeface="Wingdings" pitchFamily="2" charset="2"/>
              <a:buChar char="§"/>
            </a:pPr>
            <a:r>
              <a:rPr lang="pt-BR" sz="2200" dirty="0">
                <a:solidFill>
                  <a:srgbClr val="000000"/>
                </a:solidFill>
                <a:latin typeface="Calibri" panose="020F0502020204030204" pitchFamily="34" charset="0"/>
              </a:rPr>
              <a:t>“</a:t>
            </a:r>
            <a:r>
              <a:rPr lang="pt-BR" sz="2200" dirty="0" err="1">
                <a:solidFill>
                  <a:srgbClr val="000000"/>
                </a:solidFill>
                <a:latin typeface="Calibri" panose="020F0502020204030204" pitchFamily="34" charset="0"/>
              </a:rPr>
              <a:t>Is</a:t>
            </a:r>
            <a:r>
              <a:rPr lang="pt-BR" sz="2200" dirty="0">
                <a:solidFill>
                  <a:srgbClr val="000000"/>
                </a:solidFill>
                <a:latin typeface="Calibri" panose="020F0502020204030204" pitchFamily="34" charset="0"/>
              </a:rPr>
              <a:t> </a:t>
            </a:r>
            <a:r>
              <a:rPr lang="pt-BR" sz="2200" dirty="0" err="1">
                <a:solidFill>
                  <a:srgbClr val="000000"/>
                </a:solidFill>
                <a:latin typeface="Calibri" panose="020F0502020204030204" pitchFamily="34" charset="0"/>
              </a:rPr>
              <a:t>this</a:t>
            </a:r>
            <a:r>
              <a:rPr lang="pt-BR" sz="2200" dirty="0">
                <a:solidFill>
                  <a:srgbClr val="000000"/>
                </a:solidFill>
                <a:latin typeface="Calibri" panose="020F0502020204030204" pitchFamily="34" charset="0"/>
              </a:rPr>
              <a:t> </a:t>
            </a:r>
            <a:r>
              <a:rPr lang="pt-BR" sz="2200" dirty="0" err="1">
                <a:solidFill>
                  <a:srgbClr val="000000"/>
                </a:solidFill>
                <a:latin typeface="Calibri" panose="020F0502020204030204" pitchFamily="34" charset="0"/>
              </a:rPr>
              <a:t>What</a:t>
            </a:r>
            <a:r>
              <a:rPr lang="pt-BR" sz="2200" dirty="0">
                <a:solidFill>
                  <a:srgbClr val="000000"/>
                </a:solidFill>
                <a:latin typeface="Calibri" panose="020F0502020204030204" pitchFamily="34" charset="0"/>
              </a:rPr>
              <a:t> </a:t>
            </a:r>
            <a:r>
              <a:rPr lang="pt-BR" sz="2200" dirty="0" err="1">
                <a:solidFill>
                  <a:srgbClr val="000000"/>
                </a:solidFill>
                <a:latin typeface="Calibri" panose="020F0502020204030204" pitchFamily="34" charset="0"/>
              </a:rPr>
              <a:t>We</a:t>
            </a:r>
            <a:r>
              <a:rPr lang="pt-BR" sz="2200" dirty="0">
                <a:solidFill>
                  <a:srgbClr val="000000"/>
                </a:solidFill>
                <a:latin typeface="Calibri" panose="020F0502020204030204" pitchFamily="34" charset="0"/>
              </a:rPr>
              <a:t> </a:t>
            </a:r>
            <a:r>
              <a:rPr lang="pt-BR" sz="2200" dirty="0" err="1">
                <a:solidFill>
                  <a:srgbClr val="000000"/>
                </a:solidFill>
                <a:latin typeface="Calibri" panose="020F0502020204030204" pitchFamily="34" charset="0"/>
              </a:rPr>
              <a:t>Want</a:t>
            </a:r>
            <a:r>
              <a:rPr lang="pt-BR" sz="2200" dirty="0">
                <a:solidFill>
                  <a:srgbClr val="000000"/>
                </a:solidFill>
                <a:latin typeface="Calibri" panose="020F0502020204030204" pitchFamily="34" charset="0"/>
              </a:rPr>
              <a:t>?”</a:t>
            </a:r>
            <a:endParaRPr lang="pt-BR" sz="2200" i="0" dirty="0">
              <a:solidFill>
                <a:srgbClr val="000000"/>
              </a:solidFill>
              <a:effectLst/>
              <a:latin typeface="Calibri" panose="020F0502020204030204" pitchFamily="34" charset="0"/>
            </a:endParaRPr>
          </a:p>
        </p:txBody>
      </p:sp>
      <p:grpSp>
        <p:nvGrpSpPr>
          <p:cNvPr id="7" name="Grupo 6"/>
          <p:cNvGrpSpPr/>
          <p:nvPr/>
        </p:nvGrpSpPr>
        <p:grpSpPr>
          <a:xfrm>
            <a:off x="8842079" y="3500443"/>
            <a:ext cx="2087282" cy="3119510"/>
            <a:chOff x="8842079" y="3500443"/>
            <a:chExt cx="2087282" cy="3119510"/>
          </a:xfrm>
        </p:grpSpPr>
        <p:pic>
          <p:nvPicPr>
            <p:cNvPr id="13" name="Imagem 12">
              <a:hlinkClick r:id="rId3"/>
              <a:extLst>
                <a:ext uri="{FF2B5EF4-FFF2-40B4-BE49-F238E27FC236}">
                  <a16:creationId xmlns:a16="http://schemas.microsoft.com/office/drawing/2014/main" xmlns="" id="{603E0D4E-84DF-4C46-3072-3E3E02B4F7BC}"/>
                </a:ext>
              </a:extLst>
            </p:cNvPr>
            <p:cNvPicPr>
              <a:picLocks noChangeAspect="1"/>
            </p:cNvPicPr>
            <p:nvPr/>
          </p:nvPicPr>
          <p:blipFill>
            <a:blip r:embed="rId4" cstate="print"/>
            <a:stretch>
              <a:fillRect/>
            </a:stretch>
          </p:blipFill>
          <p:spPr>
            <a:xfrm>
              <a:off x="8842079" y="3500443"/>
              <a:ext cx="2087282" cy="2937948"/>
            </a:xfrm>
            <a:prstGeom prst="rect">
              <a:avLst/>
            </a:prstGeom>
          </p:spPr>
        </p:pic>
        <p:sp>
          <p:nvSpPr>
            <p:cNvPr id="5" name="CaixaDeTexto 4">
              <a:extLst>
                <a:ext uri="{FF2B5EF4-FFF2-40B4-BE49-F238E27FC236}">
                  <a16:creationId xmlns:a16="http://schemas.microsoft.com/office/drawing/2014/main" xmlns="" id="{C0E78D05-A503-E865-2529-6576DDF19919}"/>
                </a:ext>
              </a:extLst>
            </p:cNvPr>
            <p:cNvSpPr txBox="1"/>
            <p:nvPr/>
          </p:nvSpPr>
          <p:spPr>
            <a:xfrm>
              <a:off x="8850395" y="6389121"/>
              <a:ext cx="1993009" cy="230832"/>
            </a:xfrm>
            <a:prstGeom prst="rect">
              <a:avLst/>
            </a:prstGeom>
            <a:noFill/>
          </p:spPr>
          <p:txBody>
            <a:bodyPr wrap="square" rtlCol="0">
              <a:spAutoFit/>
            </a:bodyPr>
            <a:lstStyle/>
            <a:p>
              <a:r>
                <a:rPr lang="pt-BR" sz="900" dirty="0"/>
                <a:t>Fonte: Music Ally, acesso em 25/09/25</a:t>
              </a:r>
            </a:p>
          </p:txBody>
        </p:sp>
      </p:grpSp>
      <p:cxnSp>
        <p:nvCxnSpPr>
          <p:cNvPr id="8" name="Conector de Seta Reta 5">
            <a:extLst>
              <a:ext uri="{FF2B5EF4-FFF2-40B4-BE49-F238E27FC236}">
                <a16:creationId xmlns:a16="http://schemas.microsoft.com/office/drawing/2014/main" xmlns="" id="{01BEDA2A-46CF-9A99-DD26-A473D70807A8}"/>
              </a:ext>
            </a:extLst>
          </p:cNvPr>
          <p:cNvCxnSpPr/>
          <p:nvPr/>
        </p:nvCxnSpPr>
        <p:spPr>
          <a:xfrm>
            <a:off x="823045" y="1122448"/>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0495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7022F54-8643-4C71-2369-C0F0F3B572D7}"/>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EE33EEE9-E855-BC1A-A0EA-4538CC5A22A9}"/>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3588" cy="6858594"/>
          </a:xfrm>
          <a:prstGeom prst="rect">
            <a:avLst/>
          </a:prstGeom>
          <a:noFill/>
          <a:ln>
            <a:noFill/>
          </a:ln>
        </p:spPr>
      </p:pic>
      <p:sp>
        <p:nvSpPr>
          <p:cNvPr id="2" name="Título 1">
            <a:extLst>
              <a:ext uri="{FF2B5EF4-FFF2-40B4-BE49-F238E27FC236}">
                <a16:creationId xmlns:a16="http://schemas.microsoft.com/office/drawing/2014/main" xmlns="" id="{80A6C1DE-3290-6607-D82C-19767D7D3484}"/>
              </a:ext>
            </a:extLst>
          </p:cNvPr>
          <p:cNvSpPr>
            <a:spLocks noGrp="1"/>
          </p:cNvSpPr>
          <p:nvPr>
            <p:ph type="title"/>
          </p:nvPr>
        </p:nvSpPr>
        <p:spPr>
          <a:xfrm>
            <a:off x="674225" y="192516"/>
            <a:ext cx="10843549" cy="1325563"/>
          </a:xfrm>
        </p:spPr>
        <p:txBody>
          <a:bodyPr>
            <a:normAutofit/>
          </a:bodyPr>
          <a:lstStyle/>
          <a:p>
            <a:pPr algn="just"/>
            <a:r>
              <a:rPr lang="pt-BR" sz="3800" dirty="0">
                <a:ln w="0"/>
                <a:solidFill>
                  <a:schemeClr val="accent1"/>
                </a:solidFill>
                <a:effectLst>
                  <a:outerShdw blurRad="38100" dist="38100" dir="2700000" algn="tl">
                    <a:srgbClr val="000000">
                      <a:alpha val="43137"/>
                    </a:srgbClr>
                  </a:outerShdw>
                </a:effectLst>
              </a:rPr>
              <a:t>União Europeia: abordagem do direito de oposição (</a:t>
            </a:r>
            <a:r>
              <a:rPr lang="pt-BR" sz="3800" i="1" dirty="0" err="1">
                <a:ln w="0"/>
                <a:solidFill>
                  <a:schemeClr val="accent1"/>
                </a:solidFill>
                <a:effectLst>
                  <a:outerShdw blurRad="38100" dist="38100" dir="2700000" algn="tl">
                    <a:srgbClr val="000000">
                      <a:alpha val="43137"/>
                    </a:srgbClr>
                  </a:outerShdw>
                </a:effectLst>
              </a:rPr>
              <a:t>opt-out</a:t>
            </a:r>
            <a:r>
              <a:rPr lang="pt-BR" sz="3800" dirty="0">
                <a:ln w="0"/>
                <a:solidFill>
                  <a:schemeClr val="accent1"/>
                </a:solidFill>
                <a:effectLst>
                  <a:outerShdw blurRad="38100" dist="38100" dir="2700000" algn="tl">
                    <a:srgbClr val="000000">
                      <a:alpha val="43137"/>
                    </a:srgbClr>
                  </a:outerShdw>
                </a:effectLst>
              </a:rPr>
              <a:t>) e problemas enfrentados</a:t>
            </a:r>
          </a:p>
        </p:txBody>
      </p:sp>
      <p:cxnSp>
        <p:nvCxnSpPr>
          <p:cNvPr id="3" name="Conector de Seta Reta 2">
            <a:extLst>
              <a:ext uri="{FF2B5EF4-FFF2-40B4-BE49-F238E27FC236}">
                <a16:creationId xmlns:a16="http://schemas.microsoft.com/office/drawing/2014/main" xmlns="" id="{4FD2F8B3-722A-ABEB-B30F-C41CB9F3AF9B}"/>
              </a:ext>
            </a:extLst>
          </p:cNvPr>
          <p:cNvCxnSpPr/>
          <p:nvPr/>
        </p:nvCxnSpPr>
        <p:spPr>
          <a:xfrm>
            <a:off x="774817" y="2059396"/>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graphicFrame>
        <p:nvGraphicFramePr>
          <p:cNvPr id="12" name="Espaço Reservado para Conteúdo 11">
            <a:extLst>
              <a:ext uri="{FF2B5EF4-FFF2-40B4-BE49-F238E27FC236}">
                <a16:creationId xmlns:a16="http://schemas.microsoft.com/office/drawing/2014/main" xmlns="" id="{809DF118-1756-C778-815C-9311FD994B48}"/>
              </a:ext>
            </a:extLst>
          </p:cNvPr>
          <p:cNvGraphicFramePr>
            <a:graphicFrameLocks noGrp="1"/>
          </p:cNvGraphicFramePr>
          <p:nvPr>
            <p:ph idx="1"/>
          </p:nvPr>
        </p:nvGraphicFramePr>
        <p:xfrm>
          <a:off x="742709" y="2421037"/>
          <a:ext cx="10705575" cy="2296855"/>
        </p:xfrm>
        <a:graphic>
          <a:graphicData uri="http://schemas.openxmlformats.org/drawingml/2006/table">
            <a:tbl>
              <a:tblPr firstRow="1" bandRow="1">
                <a:tableStyleId>{BDBED569-4797-4DF1-A0F4-6AAB3CD982D8}</a:tableStyleId>
              </a:tblPr>
              <a:tblGrid>
                <a:gridCol w="3660833">
                  <a:extLst>
                    <a:ext uri="{9D8B030D-6E8A-4147-A177-3AD203B41FA5}">
                      <a16:colId xmlns:a16="http://schemas.microsoft.com/office/drawing/2014/main" xmlns="" val="666677256"/>
                    </a:ext>
                  </a:extLst>
                </a:gridCol>
                <a:gridCol w="3522371">
                  <a:extLst>
                    <a:ext uri="{9D8B030D-6E8A-4147-A177-3AD203B41FA5}">
                      <a16:colId xmlns:a16="http://schemas.microsoft.com/office/drawing/2014/main" xmlns="" val="4006513056"/>
                    </a:ext>
                  </a:extLst>
                </a:gridCol>
                <a:gridCol w="3522371">
                  <a:extLst>
                    <a:ext uri="{9D8B030D-6E8A-4147-A177-3AD203B41FA5}">
                      <a16:colId xmlns:a16="http://schemas.microsoft.com/office/drawing/2014/main" xmlns="" val="1574003638"/>
                    </a:ext>
                  </a:extLst>
                </a:gridCol>
              </a:tblGrid>
              <a:tr h="365342">
                <a:tc>
                  <a:txBody>
                    <a:bodyPr/>
                    <a:lstStyle/>
                    <a:p>
                      <a:pPr lvl="0" algn="ctr">
                        <a:buNone/>
                      </a:pPr>
                      <a:r>
                        <a:rPr lang="pt-BR" sz="1800" b="1" i="0" u="none" strike="noStrike" noProof="0" dirty="0">
                          <a:solidFill>
                            <a:srgbClr val="0070C0"/>
                          </a:solidFill>
                          <a:latin typeface="Calibri"/>
                        </a:rPr>
                        <a:t>Transparência</a:t>
                      </a:r>
                      <a:endParaRPr lang="pt-BR" dirty="0">
                        <a:solidFill>
                          <a:srgbClr val="0070C0"/>
                        </a:solidFill>
                      </a:endParaRPr>
                    </a:p>
                  </a:txBody>
                  <a:tcPr/>
                </a:tc>
                <a:tc>
                  <a:txBody>
                    <a:bodyPr/>
                    <a:lstStyle/>
                    <a:p>
                      <a:pPr lvl="0" algn="ctr">
                        <a:buNone/>
                      </a:pPr>
                      <a:r>
                        <a:rPr lang="pt-BR" sz="1800" b="1" i="0" u="none" strike="noStrike" noProof="0">
                          <a:solidFill>
                            <a:srgbClr val="0070C0"/>
                          </a:solidFill>
                          <a:latin typeface="Calibri"/>
                        </a:rPr>
                        <a:t>Direito de </a:t>
                      </a:r>
                      <a:r>
                        <a:rPr lang="pt-BR" sz="1800" b="1" i="0" u="none" strike="noStrike" noProof="0" err="1">
                          <a:solidFill>
                            <a:srgbClr val="0070C0"/>
                          </a:solidFill>
                          <a:latin typeface="Calibri"/>
                        </a:rPr>
                        <a:t>Opt-out</a:t>
                      </a:r>
                      <a:endParaRPr lang="pt-BR" err="1">
                        <a:solidFill>
                          <a:srgbClr val="0070C0"/>
                        </a:solidFill>
                      </a:endParaRPr>
                    </a:p>
                  </a:txBody>
                  <a:tcPr/>
                </a:tc>
                <a:tc>
                  <a:txBody>
                    <a:bodyPr/>
                    <a:lstStyle/>
                    <a:p>
                      <a:pPr lvl="0" algn="ctr">
                        <a:buNone/>
                      </a:pPr>
                      <a:r>
                        <a:rPr lang="pt-BR" sz="1800" b="1" i="0" u="none" strike="noStrike" noProof="0" dirty="0">
                          <a:solidFill>
                            <a:srgbClr val="0070C0"/>
                          </a:solidFill>
                          <a:latin typeface="Calibri"/>
                        </a:rPr>
                        <a:t>Base Legal</a:t>
                      </a:r>
                      <a:endParaRPr lang="pt-BR" dirty="0">
                        <a:solidFill>
                          <a:srgbClr val="0070C0"/>
                        </a:solidFill>
                      </a:endParaRPr>
                    </a:p>
                  </a:txBody>
                  <a:tcPr anchor="ctr"/>
                </a:tc>
                <a:extLst>
                  <a:ext uri="{0D108BD9-81ED-4DB2-BD59-A6C34878D82A}">
                    <a16:rowId xmlns:a16="http://schemas.microsoft.com/office/drawing/2014/main" xmlns="" val="1760948949"/>
                  </a:ext>
                </a:extLst>
              </a:tr>
              <a:tr h="1931095">
                <a:tc>
                  <a:txBody>
                    <a:bodyPr/>
                    <a:lstStyle/>
                    <a:p>
                      <a:pPr lvl="0" algn="just">
                        <a:buNone/>
                      </a:pPr>
                      <a:r>
                        <a:rPr lang="pt-BR" sz="1800" b="0" i="0" u="none" strike="noStrike" noProof="0" dirty="0">
                          <a:solidFill>
                            <a:srgbClr val="000000"/>
                          </a:solidFill>
                          <a:latin typeface="Calibri"/>
                        </a:rPr>
                        <a:t>AI </a:t>
                      </a:r>
                      <a:r>
                        <a:rPr lang="pt-BR" sz="1800" b="0" i="0" u="none" strike="noStrike" noProof="0" dirty="0" err="1">
                          <a:solidFill>
                            <a:srgbClr val="000000"/>
                          </a:solidFill>
                          <a:latin typeface="Calibri"/>
                        </a:rPr>
                        <a:t>Act</a:t>
                      </a:r>
                      <a:r>
                        <a:rPr lang="pt-BR" sz="1800" b="0" i="0" u="none" strike="noStrike" noProof="0" dirty="0">
                          <a:solidFill>
                            <a:srgbClr val="000000"/>
                          </a:solidFill>
                          <a:latin typeface="Calibri"/>
                        </a:rPr>
                        <a:t> prevê apenas transparência em relação aos conteúdos utilizados no treinamento de sistemas de IA e um </a:t>
                      </a:r>
                      <a:r>
                        <a:rPr lang="pt-BR" sz="1800" b="1" i="0" u="none" strike="noStrike" noProof="0" dirty="0">
                          <a:solidFill>
                            <a:srgbClr val="000000"/>
                          </a:solidFill>
                          <a:latin typeface="Calibri"/>
                        </a:rPr>
                        <a:t>direito de oposição a esse uso (</a:t>
                      </a:r>
                      <a:r>
                        <a:rPr lang="pt-BR" sz="1800" b="1" i="0" u="none" strike="noStrike" noProof="0" dirty="0" err="1">
                          <a:solidFill>
                            <a:srgbClr val="000000"/>
                          </a:solidFill>
                          <a:latin typeface="Calibri"/>
                        </a:rPr>
                        <a:t>opt-out</a:t>
                      </a:r>
                      <a:r>
                        <a:rPr lang="pt-BR" sz="1800" b="1" i="0" u="none" strike="noStrike" noProof="0" dirty="0">
                          <a:solidFill>
                            <a:srgbClr val="000000"/>
                          </a:solidFill>
                          <a:latin typeface="Calibri"/>
                        </a:rPr>
                        <a:t>)</a:t>
                      </a:r>
                      <a:r>
                        <a:rPr lang="pt-BR" sz="1800" b="0" i="0" u="none" strike="noStrike" noProof="0" dirty="0">
                          <a:solidFill>
                            <a:srgbClr val="000000"/>
                          </a:solidFill>
                          <a:latin typeface="Calibri"/>
                        </a:rPr>
                        <a:t>;</a:t>
                      </a:r>
                      <a:endParaRPr lang="pt-BR" dirty="0"/>
                    </a:p>
                  </a:txBody>
                  <a:tcPr/>
                </a:tc>
                <a:tc>
                  <a:txBody>
                    <a:bodyPr/>
                    <a:lstStyle/>
                    <a:p>
                      <a:pPr lvl="0" algn="just">
                        <a:buNone/>
                      </a:pPr>
                      <a:r>
                        <a:rPr lang="pt-BR" sz="1800" b="0" i="0" u="none" strike="noStrike" noProof="0">
                          <a:solidFill>
                            <a:srgbClr val="000000"/>
                          </a:solidFill>
                          <a:latin typeface="Calibri"/>
                        </a:rPr>
                        <a:t>Os titulares de direitos autorais podem se opor ao uso de suas obras protegidas para mineração de dados e treinamento de IA.</a:t>
                      </a:r>
                      <a:endParaRPr lang="pt-BR"/>
                    </a:p>
                  </a:txBody>
                  <a:tcPr/>
                </a:tc>
                <a:tc>
                  <a:txBody>
                    <a:bodyPr/>
                    <a:lstStyle/>
                    <a:p>
                      <a:pPr lvl="0" algn="just">
                        <a:buNone/>
                      </a:pPr>
                      <a:r>
                        <a:rPr lang="pt-BR" sz="1800" b="1" i="0" u="none" strike="noStrike" noProof="0" dirty="0">
                          <a:solidFill>
                            <a:srgbClr val="000000"/>
                          </a:solidFill>
                          <a:latin typeface="Calibri"/>
                        </a:rPr>
                        <a:t>Artigo 4º da Diretiva 790/2019</a:t>
                      </a:r>
                      <a:r>
                        <a:rPr lang="pt-BR" sz="1800" b="0" i="0" u="none" strike="noStrike" noProof="0" dirty="0">
                          <a:solidFill>
                            <a:srgbClr val="000000"/>
                          </a:solidFill>
                          <a:latin typeface="Calibri"/>
                        </a:rPr>
                        <a:t>, que permite o exercício deste direito através de reserva expressa de direitos por métodos legíveis por máquina (metadados, robots.txt, </a:t>
                      </a:r>
                      <a:r>
                        <a:rPr lang="pt-BR" sz="1800" b="0" i="0" u="none" strike="noStrike" noProof="0" dirty="0" err="1">
                          <a:solidFill>
                            <a:srgbClr val="000000"/>
                          </a:solidFill>
                          <a:latin typeface="Calibri"/>
                        </a:rPr>
                        <a:t>etc</a:t>
                      </a:r>
                      <a:r>
                        <a:rPr lang="pt-BR" sz="1800" b="0" i="0" u="none" strike="noStrike" noProof="0" dirty="0">
                          <a:solidFill>
                            <a:srgbClr val="000000"/>
                          </a:solidFill>
                          <a:latin typeface="Calibri"/>
                        </a:rPr>
                        <a:t>).</a:t>
                      </a:r>
                      <a:endParaRPr lang="pt-BR" dirty="0"/>
                    </a:p>
                  </a:txBody>
                  <a:tcPr/>
                </a:tc>
                <a:extLst>
                  <a:ext uri="{0D108BD9-81ED-4DB2-BD59-A6C34878D82A}">
                    <a16:rowId xmlns:a16="http://schemas.microsoft.com/office/drawing/2014/main" xmlns="" val="3463164706"/>
                  </a:ext>
                </a:extLst>
              </a:tr>
            </a:tbl>
          </a:graphicData>
        </a:graphic>
      </p:graphicFrame>
      <p:sp>
        <p:nvSpPr>
          <p:cNvPr id="8" name="CaixaDeTexto 7">
            <a:extLst>
              <a:ext uri="{FF2B5EF4-FFF2-40B4-BE49-F238E27FC236}">
                <a16:creationId xmlns:a16="http://schemas.microsoft.com/office/drawing/2014/main" xmlns="" id="{EACB4A05-9D21-59BB-0400-29DCD90AB3B1}"/>
              </a:ext>
            </a:extLst>
          </p:cNvPr>
          <p:cNvSpPr txBox="1"/>
          <p:nvPr/>
        </p:nvSpPr>
        <p:spPr>
          <a:xfrm>
            <a:off x="3728343" y="1516600"/>
            <a:ext cx="5241401"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2800" dirty="0">
                <a:latin typeface="Calibri Light"/>
                <a:ea typeface="Calibri"/>
                <a:cs typeface="Calibri"/>
              </a:rPr>
              <a:t>Abordagem da União Europeia</a:t>
            </a:r>
            <a:r>
              <a:rPr lang="pt-BR" sz="3200" dirty="0">
                <a:ea typeface="Calibri"/>
                <a:cs typeface="Calibri"/>
              </a:rPr>
              <a:t> </a:t>
            </a:r>
          </a:p>
        </p:txBody>
      </p:sp>
      <p:sp>
        <p:nvSpPr>
          <p:cNvPr id="9" name="CaixaDeTexto 8">
            <a:extLst>
              <a:ext uri="{FF2B5EF4-FFF2-40B4-BE49-F238E27FC236}">
                <a16:creationId xmlns:a16="http://schemas.microsoft.com/office/drawing/2014/main" xmlns="" id="{8282B439-6C11-07CB-E00D-F45C2B7812B4}"/>
              </a:ext>
            </a:extLst>
          </p:cNvPr>
          <p:cNvSpPr txBox="1"/>
          <p:nvPr/>
        </p:nvSpPr>
        <p:spPr>
          <a:xfrm>
            <a:off x="4882551" y="2011101"/>
            <a:ext cx="295023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2000" b="1" i="1" dirty="0" err="1">
                <a:latin typeface="Calibri Light"/>
              </a:rPr>
              <a:t>Opt-Out</a:t>
            </a:r>
            <a:endParaRPr lang="pt-BR" sz="2000" b="1" dirty="0">
              <a:ea typeface="Calibri"/>
              <a:cs typeface="Calibri"/>
            </a:endParaRPr>
          </a:p>
        </p:txBody>
      </p:sp>
      <p:cxnSp>
        <p:nvCxnSpPr>
          <p:cNvPr id="10" name="Conector de Seta Reta 9">
            <a:extLst>
              <a:ext uri="{FF2B5EF4-FFF2-40B4-BE49-F238E27FC236}">
                <a16:creationId xmlns:a16="http://schemas.microsoft.com/office/drawing/2014/main" xmlns="" id="{24C27AC5-426C-7C3E-59EA-94C530838A5B}"/>
              </a:ext>
            </a:extLst>
          </p:cNvPr>
          <p:cNvCxnSpPr>
            <a:cxnSpLocks/>
          </p:cNvCxnSpPr>
          <p:nvPr/>
        </p:nvCxnSpPr>
        <p:spPr>
          <a:xfrm>
            <a:off x="774816" y="1557826"/>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4488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F2C90EB-B87C-AFD7-F2AE-72AEA6D579F9}"/>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57808166-1AF8-3D0C-C130-2237C8AFF004}"/>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47ED8B0C-F2DE-43D0-EC39-E9D40CC3CE4F}"/>
              </a:ext>
            </a:extLst>
          </p:cNvPr>
          <p:cNvSpPr>
            <a:spLocks noGrp="1"/>
          </p:cNvSpPr>
          <p:nvPr>
            <p:ph type="title"/>
          </p:nvPr>
        </p:nvSpPr>
        <p:spPr>
          <a:xfrm>
            <a:off x="741745" y="202162"/>
            <a:ext cx="10718156" cy="1325563"/>
          </a:xfrm>
        </p:spPr>
        <p:txBody>
          <a:bodyPr/>
          <a:lstStyle/>
          <a:p>
            <a:pPr algn="just"/>
            <a:r>
              <a:rPr lang="pt-BR" sz="4000" dirty="0">
                <a:ln w="0"/>
                <a:solidFill>
                  <a:schemeClr val="accent1"/>
                </a:solidFill>
                <a:effectLst>
                  <a:outerShdw blurRad="38100" dist="25400" dir="5400000" algn="ctr" rotWithShape="0">
                    <a:srgbClr val="6E747A">
                      <a:alpha val="43000"/>
                    </a:srgbClr>
                  </a:outerShdw>
                </a:effectLst>
              </a:rPr>
              <a:t>União Europeia: abordagem do direito de oposição (</a:t>
            </a:r>
            <a:r>
              <a:rPr lang="pt-BR" sz="4000" i="1" dirty="0" err="1">
                <a:ln w="0"/>
                <a:solidFill>
                  <a:schemeClr val="accent1"/>
                </a:solidFill>
                <a:effectLst>
                  <a:outerShdw blurRad="38100" dist="25400" dir="5400000" algn="ctr" rotWithShape="0">
                    <a:srgbClr val="6E747A">
                      <a:alpha val="43000"/>
                    </a:srgbClr>
                  </a:outerShdw>
                </a:effectLst>
              </a:rPr>
              <a:t>opt-out</a:t>
            </a:r>
            <a:r>
              <a:rPr lang="pt-BR" sz="4000" i="1" dirty="0">
                <a:ln w="0"/>
                <a:solidFill>
                  <a:schemeClr val="accent1"/>
                </a:solidFill>
                <a:effectLst>
                  <a:outerShdw blurRad="38100" dist="25400" dir="5400000" algn="ctr" rotWithShape="0">
                    <a:srgbClr val="6E747A">
                      <a:alpha val="43000"/>
                    </a:srgbClr>
                  </a:outerShdw>
                </a:effectLst>
              </a:rPr>
              <a:t>) </a:t>
            </a:r>
            <a:r>
              <a:rPr lang="pt-BR" sz="4000" dirty="0">
                <a:ln w="0"/>
                <a:solidFill>
                  <a:schemeClr val="accent1"/>
                </a:solidFill>
                <a:effectLst>
                  <a:outerShdw blurRad="38100" dist="25400" dir="5400000" algn="ctr" rotWithShape="0">
                    <a:srgbClr val="6E747A">
                      <a:alpha val="43000"/>
                    </a:srgbClr>
                  </a:outerShdw>
                </a:effectLst>
              </a:rPr>
              <a:t>e problemas enfrentados</a:t>
            </a:r>
            <a:endParaRPr lang="pt-BR" dirty="0">
              <a:solidFill>
                <a:schemeClr val="accent1"/>
              </a:solidFill>
            </a:endParaRPr>
          </a:p>
        </p:txBody>
      </p:sp>
      <p:sp>
        <p:nvSpPr>
          <p:cNvPr id="5" name="Espaço Reservado para Conteúdo 4">
            <a:extLst>
              <a:ext uri="{FF2B5EF4-FFF2-40B4-BE49-F238E27FC236}">
                <a16:creationId xmlns:a16="http://schemas.microsoft.com/office/drawing/2014/main" xmlns="" id="{8F995DEB-45AA-7582-35B7-4414D50419DF}"/>
              </a:ext>
            </a:extLst>
          </p:cNvPr>
          <p:cNvSpPr>
            <a:spLocks noGrp="1"/>
          </p:cNvSpPr>
          <p:nvPr>
            <p:ph idx="1"/>
          </p:nvPr>
        </p:nvSpPr>
        <p:spPr>
          <a:xfrm>
            <a:off x="793630" y="1729887"/>
            <a:ext cx="10666272" cy="4504949"/>
          </a:xfrm>
        </p:spPr>
        <p:txBody>
          <a:bodyPr vert="horz" lIns="91440" tIns="45720" rIns="91440" bIns="45720" rtlCol="0" anchor="t">
            <a:normAutofit fontScale="70000" lnSpcReduction="20000"/>
          </a:bodyPr>
          <a:lstStyle/>
          <a:p>
            <a:pPr algn="just">
              <a:spcAft>
                <a:spcPts val="600"/>
              </a:spcAft>
              <a:buFont typeface="Wingdings" pitchFamily="2" charset="2"/>
              <a:buChar char="§"/>
            </a:pPr>
            <a:r>
              <a:rPr lang="pt-BR" b="1" dirty="0">
                <a:solidFill>
                  <a:srgbClr val="0070C0"/>
                </a:solidFill>
              </a:rPr>
              <a:t>Cenário “perde-perde</a:t>
            </a:r>
            <a:r>
              <a:rPr lang="pt-BR" dirty="0">
                <a:solidFill>
                  <a:srgbClr val="0070C0"/>
                </a:solidFill>
              </a:rPr>
              <a:t>”:</a:t>
            </a:r>
            <a:r>
              <a:rPr lang="pt-BR" dirty="0"/>
              <a:t> Os agentes de IA ficam sem os conteúdos protegidos dos titulares que exerceram o direito de oposição e os titulares ficam sem uma possível fonte de remuneração (Diretiva europeia não prevê mecanismo de remuneração ou pagamento pelo uso de conteúdos protegidos pelos sistemas de IA) </a:t>
            </a:r>
            <a:endParaRPr lang="pt-BR" dirty="0">
              <a:solidFill>
                <a:srgbClr val="000000"/>
              </a:solidFill>
            </a:endParaRPr>
          </a:p>
          <a:p>
            <a:pPr algn="just">
              <a:spcAft>
                <a:spcPts val="600"/>
              </a:spcAft>
              <a:buFont typeface="Wingdings" pitchFamily="2" charset="2"/>
              <a:buChar char="§"/>
            </a:pPr>
            <a:r>
              <a:rPr lang="pt-BR" b="1" i="1" dirty="0" err="1">
                <a:solidFill>
                  <a:srgbClr val="0070C0"/>
                </a:solidFill>
              </a:rPr>
              <a:t>Opt-out</a:t>
            </a:r>
            <a:r>
              <a:rPr lang="pt-BR" i="1" dirty="0">
                <a:solidFill>
                  <a:srgbClr val="0070C0"/>
                </a:solidFill>
              </a:rPr>
              <a:t> </a:t>
            </a:r>
            <a:r>
              <a:rPr lang="pt-BR" b="1" dirty="0">
                <a:solidFill>
                  <a:srgbClr val="0070C0"/>
                </a:solidFill>
              </a:rPr>
              <a:t>desfavorece pequenos titulares e conteúdo de nicho: </a:t>
            </a:r>
            <a:r>
              <a:rPr lang="pt-BR" dirty="0"/>
              <a:t>Agentes de IA darão prioridade ao licenciamento de titulares de grandes conteúdos populares pela praticidade no licenciamento dos mesmos.</a:t>
            </a:r>
            <a:endParaRPr lang="pt-BR" dirty="0">
              <a:ea typeface="Calibri"/>
              <a:cs typeface="Calibri"/>
            </a:endParaRPr>
          </a:p>
          <a:p>
            <a:pPr algn="just">
              <a:spcAft>
                <a:spcPts val="600"/>
              </a:spcAft>
              <a:buFont typeface="Wingdings" pitchFamily="2" charset="2"/>
              <a:buChar char="§"/>
            </a:pPr>
            <a:r>
              <a:rPr lang="pt-BR" b="1" i="1" dirty="0" err="1">
                <a:solidFill>
                  <a:srgbClr val="0070C0"/>
                </a:solidFill>
              </a:rPr>
              <a:t>Opt-out</a:t>
            </a:r>
            <a:r>
              <a:rPr lang="pt-BR" b="1" dirty="0">
                <a:solidFill>
                  <a:srgbClr val="0070C0"/>
                </a:solidFill>
              </a:rPr>
              <a:t> aumenta o risco de sistemas de IA enviesados:</a:t>
            </a:r>
            <a:r>
              <a:rPr lang="pt-BR" b="1" dirty="0"/>
              <a:t> </a:t>
            </a:r>
            <a:r>
              <a:rPr lang="pt-BR" dirty="0"/>
              <a:t>Ao privilegiar conteúdos do </a:t>
            </a:r>
            <a:r>
              <a:rPr lang="pt-BR" i="1" dirty="0" err="1"/>
              <a:t>mainstream</a:t>
            </a:r>
            <a:r>
              <a:rPr lang="pt-BR" dirty="0"/>
              <a:t>, tal abordagem prejudica o reflexo da diversidade cultural nos sistemas de IA. </a:t>
            </a:r>
            <a:endParaRPr lang="pt-BR" dirty="0">
              <a:ea typeface="Calibri"/>
              <a:cs typeface="Calibri"/>
            </a:endParaRPr>
          </a:p>
          <a:p>
            <a:pPr algn="just">
              <a:spcAft>
                <a:spcPts val="600"/>
              </a:spcAft>
              <a:buFont typeface="Wingdings" pitchFamily="2" charset="2"/>
              <a:buChar char="§"/>
            </a:pPr>
            <a:r>
              <a:rPr lang="pt-BR" b="1" i="1" dirty="0" err="1">
                <a:solidFill>
                  <a:srgbClr val="0070C0"/>
                </a:solidFill>
              </a:rPr>
              <a:t>Opt-out</a:t>
            </a:r>
            <a:r>
              <a:rPr lang="pt-BR" b="1" dirty="0">
                <a:solidFill>
                  <a:srgbClr val="0070C0"/>
                </a:solidFill>
              </a:rPr>
              <a:t> aumenta o controle das big </a:t>
            </a:r>
            <a:r>
              <a:rPr lang="pt-BR" b="1" dirty="0" err="1">
                <a:solidFill>
                  <a:srgbClr val="0070C0"/>
                </a:solidFill>
              </a:rPr>
              <a:t>techs</a:t>
            </a:r>
            <a:r>
              <a:rPr lang="pt-BR" b="1" dirty="0">
                <a:solidFill>
                  <a:srgbClr val="0070C0"/>
                </a:solidFill>
              </a:rPr>
              <a:t> sobre os dados:</a:t>
            </a:r>
            <a:r>
              <a:rPr lang="pt-BR" b="1" dirty="0"/>
              <a:t> </a:t>
            </a:r>
            <a:r>
              <a:rPr lang="pt-BR" dirty="0"/>
              <a:t>A necessidade de expressar o direito de oposição no conteúdo aumenta a quantidade de informações que empresas de tecnologia terão sobre tais conteúdos. </a:t>
            </a:r>
            <a:endParaRPr lang="pt-BR" dirty="0">
              <a:solidFill>
                <a:srgbClr val="000000"/>
              </a:solidFill>
            </a:endParaRPr>
          </a:p>
          <a:p>
            <a:pPr algn="just">
              <a:spcAft>
                <a:spcPts val="600"/>
              </a:spcAft>
              <a:buFont typeface="Wingdings" pitchFamily="2" charset="2"/>
              <a:buChar char="§"/>
            </a:pPr>
            <a:r>
              <a:rPr lang="pt-BR" b="1" i="1" dirty="0" err="1">
                <a:solidFill>
                  <a:srgbClr val="0070C0"/>
                </a:solidFill>
              </a:rPr>
              <a:t>Opt-out</a:t>
            </a:r>
            <a:r>
              <a:rPr lang="pt-BR" b="1" dirty="0">
                <a:solidFill>
                  <a:srgbClr val="0070C0"/>
                </a:solidFill>
              </a:rPr>
              <a:t> contribui para o aquecimento global: </a:t>
            </a:r>
            <a:r>
              <a:rPr lang="pt-BR" dirty="0"/>
              <a:t>Necessidade de respeitar as reservas de direitos independente de onde o sistema foi treinado; Pode levar a sistemas de IA específicos para cada país, aumentando o consumo de recursos naturais pelos mesmos (SENFTLEBEN, 2025)</a:t>
            </a:r>
            <a:endParaRPr lang="pt-BR" dirty="0">
              <a:ea typeface="Calibri"/>
              <a:cs typeface="Calibri"/>
            </a:endParaRPr>
          </a:p>
        </p:txBody>
      </p:sp>
      <p:cxnSp>
        <p:nvCxnSpPr>
          <p:cNvPr id="6" name="Conector de Seta Reta 5">
            <a:extLst>
              <a:ext uri="{FF2B5EF4-FFF2-40B4-BE49-F238E27FC236}">
                <a16:creationId xmlns:a16="http://schemas.microsoft.com/office/drawing/2014/main" xmlns="" id="{01BEDA2A-46CF-9A99-DD26-A473D70807A8}"/>
              </a:ext>
            </a:extLst>
          </p:cNvPr>
          <p:cNvCxnSpPr/>
          <p:nvPr/>
        </p:nvCxnSpPr>
        <p:spPr>
          <a:xfrm>
            <a:off x="823045" y="1519244"/>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1497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69F15DE-EB32-124A-4160-F8030EB74234}"/>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049EF3CD-E034-EB88-2326-BB1525582BF7}"/>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2664326D-9813-3F0D-FAB4-317A2D514991}"/>
              </a:ext>
            </a:extLst>
          </p:cNvPr>
          <p:cNvSpPr>
            <a:spLocks noGrp="1"/>
          </p:cNvSpPr>
          <p:nvPr>
            <p:ph type="title"/>
          </p:nvPr>
        </p:nvSpPr>
        <p:spPr>
          <a:xfrm>
            <a:off x="838200" y="202162"/>
            <a:ext cx="10631346" cy="1325563"/>
          </a:xfrm>
        </p:spPr>
        <p:txBody>
          <a:bodyPr/>
          <a:lstStyle/>
          <a:p>
            <a:pPr algn="just"/>
            <a:r>
              <a:rPr lang="pt-BR" sz="4000" dirty="0">
                <a:ln w="0"/>
                <a:solidFill>
                  <a:schemeClr val="accent1"/>
                </a:solidFill>
                <a:effectLst>
                  <a:outerShdw blurRad="38100" dist="25400" dir="5400000" algn="ctr" rotWithShape="0">
                    <a:srgbClr val="6E747A">
                      <a:alpha val="43000"/>
                    </a:srgbClr>
                  </a:outerShdw>
                </a:effectLst>
              </a:rPr>
              <a:t>União Europeia: abordagem do direito de oposição (</a:t>
            </a:r>
            <a:r>
              <a:rPr lang="pt-BR" sz="4000" i="1" dirty="0" err="1">
                <a:ln w="0"/>
                <a:solidFill>
                  <a:schemeClr val="accent1"/>
                </a:solidFill>
                <a:effectLst>
                  <a:outerShdw blurRad="38100" dist="25400" dir="5400000" algn="ctr" rotWithShape="0">
                    <a:srgbClr val="6E747A">
                      <a:alpha val="43000"/>
                    </a:srgbClr>
                  </a:outerShdw>
                </a:effectLst>
              </a:rPr>
              <a:t>opt-out</a:t>
            </a:r>
            <a:r>
              <a:rPr lang="pt-BR" sz="4000" i="1" dirty="0">
                <a:ln w="0"/>
                <a:solidFill>
                  <a:schemeClr val="accent1"/>
                </a:solidFill>
                <a:effectLst>
                  <a:outerShdw blurRad="38100" dist="25400" dir="5400000" algn="ctr" rotWithShape="0">
                    <a:srgbClr val="6E747A">
                      <a:alpha val="43000"/>
                    </a:srgbClr>
                  </a:outerShdw>
                </a:effectLst>
              </a:rPr>
              <a:t>) </a:t>
            </a:r>
            <a:r>
              <a:rPr lang="pt-BR" sz="4000" dirty="0">
                <a:ln w="0"/>
                <a:solidFill>
                  <a:schemeClr val="accent1"/>
                </a:solidFill>
                <a:effectLst>
                  <a:outerShdw blurRad="38100" dist="25400" dir="5400000" algn="ctr" rotWithShape="0">
                    <a:srgbClr val="6E747A">
                      <a:alpha val="43000"/>
                    </a:srgbClr>
                  </a:outerShdw>
                </a:effectLst>
              </a:rPr>
              <a:t>e problemas enfrentados</a:t>
            </a:r>
            <a:endParaRPr lang="pt-BR" dirty="0"/>
          </a:p>
        </p:txBody>
      </p:sp>
      <p:sp>
        <p:nvSpPr>
          <p:cNvPr id="5" name="Espaço Reservado para Conteúdo 4">
            <a:extLst>
              <a:ext uri="{FF2B5EF4-FFF2-40B4-BE49-F238E27FC236}">
                <a16:creationId xmlns:a16="http://schemas.microsoft.com/office/drawing/2014/main" xmlns="" id="{CD761C44-857B-B882-5DBE-E813B0B46729}"/>
              </a:ext>
            </a:extLst>
          </p:cNvPr>
          <p:cNvSpPr>
            <a:spLocks noGrp="1"/>
          </p:cNvSpPr>
          <p:nvPr>
            <p:ph idx="1"/>
          </p:nvPr>
        </p:nvSpPr>
        <p:spPr>
          <a:xfrm>
            <a:off x="929639" y="1603932"/>
            <a:ext cx="10640992" cy="4639817"/>
          </a:xfrm>
        </p:spPr>
        <p:txBody>
          <a:bodyPr vert="horz" lIns="91440" tIns="45720" rIns="91440" bIns="45720" rtlCol="0" anchor="t">
            <a:noAutofit/>
          </a:bodyPr>
          <a:lstStyle/>
          <a:p>
            <a:pPr>
              <a:buFont typeface="Wingdings" pitchFamily="2" charset="2"/>
              <a:buChar char="§"/>
            </a:pPr>
            <a:r>
              <a:rPr lang="pt-BR" sz="1800" dirty="0">
                <a:ea typeface="Calibri"/>
                <a:cs typeface="Calibri"/>
              </a:rPr>
              <a:t>Na prática, titulares </a:t>
            </a:r>
            <a:r>
              <a:rPr lang="pt-BR" sz="1800" b="1" dirty="0">
                <a:ea typeface="Calibri"/>
                <a:cs typeface="Calibri"/>
              </a:rPr>
              <a:t>não conseguiram fazer o </a:t>
            </a:r>
            <a:r>
              <a:rPr lang="pt-BR" sz="1800" b="1" dirty="0" err="1">
                <a:ea typeface="Calibri"/>
                <a:cs typeface="Calibri"/>
              </a:rPr>
              <a:t>opt-out</a:t>
            </a:r>
            <a:r>
              <a:rPr lang="pt-BR" sz="1800" dirty="0">
                <a:ea typeface="Calibri"/>
                <a:cs typeface="Calibri"/>
              </a:rPr>
              <a:t> e não foi viabilizado o sistema de remuneração aos titulares. </a:t>
            </a:r>
            <a:r>
              <a:rPr lang="pt-BR" sz="1600" dirty="0">
                <a:solidFill>
                  <a:srgbClr val="0070C0"/>
                </a:solidFill>
              </a:rPr>
              <a:t>Exemplos:</a:t>
            </a:r>
            <a:r>
              <a:rPr lang="pt-BR" sz="1600" dirty="0"/>
              <a:t> Processos da </a:t>
            </a:r>
            <a:r>
              <a:rPr lang="pt-BR" sz="1600" dirty="0">
                <a:solidFill>
                  <a:srgbClr val="0070C0"/>
                </a:solidFill>
              </a:rPr>
              <a:t>GEMA</a:t>
            </a:r>
            <a:r>
              <a:rPr lang="pt-BR" sz="1600" dirty="0"/>
              <a:t>, sociedade de gestão coletiva de autores da música da Alemanha, contra </a:t>
            </a:r>
            <a:r>
              <a:rPr lang="pt-BR" sz="1600" b="1" dirty="0">
                <a:solidFill>
                  <a:srgbClr val="FF0000"/>
                </a:solidFill>
              </a:rPr>
              <a:t>OpenAI e </a:t>
            </a:r>
            <a:r>
              <a:rPr lang="pt-BR" sz="1600" b="1" dirty="0" err="1">
                <a:solidFill>
                  <a:srgbClr val="FF0000"/>
                </a:solidFill>
              </a:rPr>
              <a:t>Suno</a:t>
            </a:r>
            <a:r>
              <a:rPr lang="pt-BR" sz="1600" b="1" dirty="0">
                <a:solidFill>
                  <a:srgbClr val="FF0000"/>
                </a:solidFill>
              </a:rPr>
              <a:t> AI </a:t>
            </a:r>
            <a:r>
              <a:rPr lang="pt-BR" sz="1600" dirty="0"/>
              <a:t>por justa indenização por violação de direitos autorais.</a:t>
            </a:r>
          </a:p>
          <a:p>
            <a:pPr>
              <a:buFont typeface="Wingdings" pitchFamily="2" charset="2"/>
              <a:buChar char="§"/>
            </a:pPr>
            <a:r>
              <a:rPr lang="pt-BR" sz="1800" dirty="0">
                <a:ea typeface="Calibri"/>
                <a:cs typeface="Calibri"/>
              </a:rPr>
              <a:t>Estudo da </a:t>
            </a:r>
            <a:r>
              <a:rPr lang="pt-BR" sz="1800" b="1" dirty="0">
                <a:solidFill>
                  <a:schemeClr val="accent5">
                    <a:lumMod val="49000"/>
                  </a:schemeClr>
                </a:solidFill>
                <a:ea typeface="Calibri"/>
                <a:cs typeface="Calibri"/>
              </a:rPr>
              <a:t>EUIPO - 2025</a:t>
            </a:r>
            <a:r>
              <a:rPr lang="pt-BR" sz="1800" dirty="0">
                <a:ea typeface="Calibri"/>
                <a:cs typeface="Calibri"/>
              </a:rPr>
              <a:t> aborda que não há uma única solução de </a:t>
            </a:r>
            <a:r>
              <a:rPr lang="pt-BR" sz="1800" i="1" dirty="0" err="1">
                <a:ea typeface="Calibri"/>
                <a:cs typeface="Calibri"/>
              </a:rPr>
              <a:t>opt-out</a:t>
            </a:r>
            <a:r>
              <a:rPr lang="pt-BR" sz="1800" dirty="0">
                <a:ea typeface="Calibri"/>
                <a:cs typeface="Calibri"/>
              </a:rPr>
              <a:t> e </a:t>
            </a:r>
            <a:r>
              <a:rPr lang="pt-BR" sz="1800" dirty="0">
                <a:ea typeface="+mn-lt"/>
                <a:cs typeface="+mn-lt"/>
              </a:rPr>
              <a:t>que sua implementação e eficácia enfrentam desafios técnicos e jurídicos. </a:t>
            </a:r>
            <a:endParaRPr lang="pt-BR" sz="2600" dirty="0">
              <a:ea typeface="+mn-lt"/>
              <a:cs typeface="+mn-lt"/>
            </a:endParaRPr>
          </a:p>
          <a:p>
            <a:pPr lvl="1" algn="just">
              <a:buNone/>
            </a:pPr>
            <a:r>
              <a:rPr lang="pt-BR" sz="1600" dirty="0">
                <a:solidFill>
                  <a:srgbClr val="000000"/>
                </a:solidFill>
                <a:ea typeface="+mn-lt"/>
                <a:cs typeface="+mn-lt"/>
              </a:rPr>
              <a:t>   "</a:t>
            </a:r>
            <a:r>
              <a:rPr lang="pt-BR" sz="1600" dirty="0" err="1">
                <a:solidFill>
                  <a:srgbClr val="000000"/>
                </a:solidFill>
                <a:ea typeface="+mn-lt"/>
                <a:cs typeface="+mn-lt"/>
              </a:rPr>
              <a:t>However</a:t>
            </a:r>
            <a:r>
              <a:rPr lang="pt-BR" sz="1600" dirty="0">
                <a:solidFill>
                  <a:srgbClr val="000000"/>
                </a:solidFill>
                <a:ea typeface="+mn-lt"/>
                <a:cs typeface="+mn-lt"/>
              </a:rPr>
              <a:t>, </a:t>
            </a:r>
            <a:r>
              <a:rPr lang="pt-BR" sz="1600" dirty="0" err="1">
                <a:solidFill>
                  <a:srgbClr val="000000"/>
                </a:solidFill>
                <a:ea typeface="+mn-lt"/>
                <a:cs typeface="+mn-lt"/>
              </a:rPr>
              <a:t>there</a:t>
            </a:r>
            <a:r>
              <a:rPr lang="pt-BR" sz="1600" dirty="0">
                <a:solidFill>
                  <a:srgbClr val="000000"/>
                </a:solidFill>
                <a:ea typeface="+mn-lt"/>
                <a:cs typeface="+mn-lt"/>
              </a:rPr>
              <a:t> </a:t>
            </a:r>
            <a:r>
              <a:rPr lang="pt-BR" sz="1600" dirty="0" err="1">
                <a:solidFill>
                  <a:srgbClr val="000000"/>
                </a:solidFill>
                <a:ea typeface="+mn-lt"/>
                <a:cs typeface="+mn-lt"/>
              </a:rPr>
              <a:t>is</a:t>
            </a:r>
            <a:r>
              <a:rPr lang="pt-BR" sz="1600" dirty="0">
                <a:solidFill>
                  <a:srgbClr val="000000"/>
                </a:solidFill>
                <a:ea typeface="+mn-lt"/>
                <a:cs typeface="+mn-lt"/>
              </a:rPr>
              <a:t> a </a:t>
            </a:r>
            <a:r>
              <a:rPr lang="pt-BR" sz="1600" dirty="0" err="1">
                <a:solidFill>
                  <a:srgbClr val="000000"/>
                </a:solidFill>
                <a:ea typeface="+mn-lt"/>
                <a:cs typeface="+mn-lt"/>
              </a:rPr>
              <a:t>prevailing</a:t>
            </a:r>
            <a:r>
              <a:rPr lang="pt-BR" sz="1600" dirty="0">
                <a:solidFill>
                  <a:srgbClr val="000000"/>
                </a:solidFill>
                <a:ea typeface="+mn-lt"/>
                <a:cs typeface="+mn-lt"/>
              </a:rPr>
              <a:t> consensus </a:t>
            </a:r>
            <a:r>
              <a:rPr lang="pt-BR" sz="1600" dirty="0" err="1">
                <a:solidFill>
                  <a:srgbClr val="000000"/>
                </a:solidFill>
                <a:ea typeface="+mn-lt"/>
                <a:cs typeface="+mn-lt"/>
              </a:rPr>
              <a:t>amongst</a:t>
            </a:r>
            <a:r>
              <a:rPr lang="pt-BR" sz="1600" dirty="0">
                <a:solidFill>
                  <a:srgbClr val="000000"/>
                </a:solidFill>
                <a:ea typeface="+mn-lt"/>
                <a:cs typeface="+mn-lt"/>
              </a:rPr>
              <a:t> stakeholders </a:t>
            </a:r>
            <a:r>
              <a:rPr lang="pt-BR" sz="1600" dirty="0" err="1">
                <a:solidFill>
                  <a:srgbClr val="000000"/>
                </a:solidFill>
                <a:ea typeface="+mn-lt"/>
                <a:cs typeface="+mn-lt"/>
              </a:rPr>
              <a:t>that</a:t>
            </a:r>
            <a:r>
              <a:rPr lang="pt-BR" sz="1600" dirty="0">
                <a:solidFill>
                  <a:srgbClr val="000000"/>
                </a:solidFill>
                <a:ea typeface="+mn-lt"/>
                <a:cs typeface="+mn-lt"/>
              </a:rPr>
              <a:t> REP ( </a:t>
            </a:r>
            <a:r>
              <a:rPr lang="pt-BR" sz="1600" dirty="0" err="1">
                <a:solidFill>
                  <a:srgbClr val="000000"/>
                </a:solidFill>
                <a:ea typeface="+mn-lt"/>
                <a:cs typeface="+mn-lt"/>
              </a:rPr>
              <a:t>Robots</a:t>
            </a:r>
            <a:r>
              <a:rPr lang="pt-BR" sz="1600" dirty="0">
                <a:solidFill>
                  <a:srgbClr val="000000"/>
                </a:solidFill>
                <a:ea typeface="+mn-lt"/>
                <a:cs typeface="+mn-lt"/>
              </a:rPr>
              <a:t> </a:t>
            </a:r>
            <a:r>
              <a:rPr lang="pt-BR" sz="1600" dirty="0" err="1">
                <a:solidFill>
                  <a:srgbClr val="000000"/>
                </a:solidFill>
                <a:ea typeface="+mn-lt"/>
                <a:cs typeface="+mn-lt"/>
              </a:rPr>
              <a:t>Exclusion</a:t>
            </a:r>
            <a:r>
              <a:rPr lang="pt-BR" sz="1600" dirty="0">
                <a:solidFill>
                  <a:srgbClr val="000000"/>
                </a:solidFill>
                <a:ea typeface="+mn-lt"/>
                <a:cs typeface="+mn-lt"/>
              </a:rPr>
              <a:t> </a:t>
            </a:r>
            <a:r>
              <a:rPr lang="pt-BR" sz="1600" dirty="0" err="1">
                <a:solidFill>
                  <a:srgbClr val="000000"/>
                </a:solidFill>
                <a:ea typeface="+mn-lt"/>
                <a:cs typeface="+mn-lt"/>
              </a:rPr>
              <a:t>Protocol</a:t>
            </a:r>
            <a:r>
              <a:rPr lang="pt-BR" sz="1600" dirty="0">
                <a:solidFill>
                  <a:srgbClr val="000000"/>
                </a:solidFill>
                <a:ea typeface="+mn-lt"/>
                <a:cs typeface="+mn-lt"/>
              </a:rPr>
              <a:t>) </a:t>
            </a:r>
            <a:r>
              <a:rPr lang="pt-BR" sz="1600" dirty="0" err="1">
                <a:solidFill>
                  <a:srgbClr val="000000"/>
                </a:solidFill>
                <a:ea typeface="+mn-lt"/>
                <a:cs typeface="+mn-lt"/>
              </a:rPr>
              <a:t>is</a:t>
            </a:r>
            <a:r>
              <a:rPr lang="pt-BR" sz="1600" dirty="0">
                <a:solidFill>
                  <a:srgbClr val="000000"/>
                </a:solidFill>
                <a:ea typeface="+mn-lt"/>
                <a:cs typeface="+mn-lt"/>
              </a:rPr>
              <a:t> </a:t>
            </a:r>
            <a:r>
              <a:rPr lang="pt-BR" sz="1600" dirty="0" err="1">
                <a:solidFill>
                  <a:srgbClr val="000000"/>
                </a:solidFill>
                <a:ea typeface="+mn-lt"/>
                <a:cs typeface="+mn-lt"/>
              </a:rPr>
              <a:t>not</a:t>
            </a:r>
            <a:r>
              <a:rPr lang="pt-BR" sz="1600" dirty="0">
                <a:solidFill>
                  <a:srgbClr val="000000"/>
                </a:solidFill>
                <a:ea typeface="+mn-lt"/>
                <a:cs typeface="+mn-lt"/>
              </a:rPr>
              <a:t> </a:t>
            </a:r>
            <a:r>
              <a:rPr lang="pt-BR" sz="1600" dirty="0" err="1">
                <a:solidFill>
                  <a:srgbClr val="000000"/>
                </a:solidFill>
                <a:ea typeface="+mn-lt"/>
                <a:cs typeface="+mn-lt"/>
              </a:rPr>
              <a:t>optimal</a:t>
            </a:r>
            <a:r>
              <a:rPr lang="pt-BR" sz="1600" dirty="0">
                <a:solidFill>
                  <a:srgbClr val="000000"/>
                </a:solidFill>
                <a:ea typeface="+mn-lt"/>
                <a:cs typeface="+mn-lt"/>
              </a:rPr>
              <a:t> as a TDM </a:t>
            </a:r>
            <a:r>
              <a:rPr lang="pt-BR" sz="1600" dirty="0" err="1">
                <a:solidFill>
                  <a:srgbClr val="000000"/>
                </a:solidFill>
                <a:ea typeface="+mn-lt"/>
                <a:cs typeface="+mn-lt"/>
              </a:rPr>
              <a:t>opt-out</a:t>
            </a:r>
            <a:r>
              <a:rPr lang="pt-BR" sz="1600" dirty="0">
                <a:solidFill>
                  <a:srgbClr val="000000"/>
                </a:solidFill>
                <a:ea typeface="+mn-lt"/>
                <a:cs typeface="+mn-lt"/>
              </a:rPr>
              <a:t> </a:t>
            </a:r>
            <a:r>
              <a:rPr lang="pt-BR" sz="1600" dirty="0" err="1">
                <a:solidFill>
                  <a:srgbClr val="000000"/>
                </a:solidFill>
                <a:ea typeface="+mn-lt"/>
                <a:cs typeface="+mn-lt"/>
              </a:rPr>
              <a:t>mechanism</a:t>
            </a:r>
            <a:r>
              <a:rPr lang="pt-BR" sz="1600" dirty="0">
                <a:solidFill>
                  <a:srgbClr val="000000"/>
                </a:solidFill>
                <a:ea typeface="+mn-lt"/>
                <a:cs typeface="+mn-lt"/>
              </a:rPr>
              <a:t> </a:t>
            </a:r>
            <a:r>
              <a:rPr lang="pt-BR" sz="1600" dirty="0" err="1">
                <a:solidFill>
                  <a:srgbClr val="000000"/>
                </a:solidFill>
                <a:ea typeface="+mn-lt"/>
                <a:cs typeface="+mn-lt"/>
              </a:rPr>
              <a:t>and</a:t>
            </a:r>
            <a:r>
              <a:rPr lang="pt-BR" sz="1600" dirty="0">
                <a:solidFill>
                  <a:srgbClr val="000000"/>
                </a:solidFill>
                <a:ea typeface="+mn-lt"/>
                <a:cs typeface="+mn-lt"/>
              </a:rPr>
              <a:t> serves more as a </a:t>
            </a:r>
            <a:r>
              <a:rPr lang="pt-BR" sz="1600" dirty="0" err="1">
                <a:solidFill>
                  <a:srgbClr val="000000"/>
                </a:solidFill>
                <a:ea typeface="+mn-lt"/>
                <a:cs typeface="+mn-lt"/>
              </a:rPr>
              <a:t>temporary</a:t>
            </a:r>
            <a:r>
              <a:rPr lang="pt-BR" sz="1600" dirty="0">
                <a:solidFill>
                  <a:srgbClr val="000000"/>
                </a:solidFill>
                <a:ea typeface="+mn-lt"/>
                <a:cs typeface="+mn-lt"/>
              </a:rPr>
              <a:t> </a:t>
            </a:r>
            <a:r>
              <a:rPr lang="pt-BR" sz="1600" dirty="0" err="1">
                <a:solidFill>
                  <a:srgbClr val="000000"/>
                </a:solidFill>
                <a:ea typeface="+mn-lt"/>
                <a:cs typeface="+mn-lt"/>
              </a:rPr>
              <a:t>solution</a:t>
            </a:r>
            <a:r>
              <a:rPr lang="pt-BR" sz="1600" dirty="0">
                <a:solidFill>
                  <a:srgbClr val="000000"/>
                </a:solidFill>
                <a:ea typeface="+mn-lt"/>
                <a:cs typeface="+mn-lt"/>
              </a:rPr>
              <a:t>“</a:t>
            </a:r>
            <a:endParaRPr lang="pt-BR" sz="1600" dirty="0">
              <a:ea typeface="Calibri" panose="020F0502020204030204"/>
              <a:cs typeface="Calibri" panose="020F0502020204030204"/>
            </a:endParaRPr>
          </a:p>
          <a:p>
            <a:pPr>
              <a:buFont typeface="Courier New" panose="020B0604020202020204" pitchFamily="34" charset="0"/>
              <a:buChar char="o"/>
            </a:pPr>
            <a:endParaRPr lang="en-US" sz="1800" b="1" dirty="0">
              <a:solidFill>
                <a:srgbClr val="FF0000"/>
              </a:solidFill>
              <a:ea typeface="Calibri" panose="020F0502020204030204"/>
              <a:cs typeface="Calibri" panose="020F0502020204030204"/>
            </a:endParaRPr>
          </a:p>
          <a:p>
            <a:pPr>
              <a:buNone/>
            </a:pPr>
            <a:r>
              <a:rPr lang="en-US" sz="1800" b="1" dirty="0">
                <a:solidFill>
                  <a:srgbClr val="FF0000"/>
                </a:solidFill>
                <a:ea typeface="Calibri" panose="020F0502020204030204"/>
                <a:cs typeface="Calibri" panose="020F0502020204030204"/>
              </a:rPr>
              <a:t>		</a:t>
            </a:r>
            <a:r>
              <a:rPr lang="en-US" sz="1800" b="1" dirty="0" err="1">
                <a:solidFill>
                  <a:srgbClr val="FF0000"/>
                </a:solidFill>
                <a:ea typeface="Calibri" panose="020F0502020204030204"/>
                <a:cs typeface="Calibri" panose="020F0502020204030204"/>
              </a:rPr>
              <a:t>Notícia</a:t>
            </a:r>
            <a:r>
              <a:rPr lang="en-US" sz="1800" b="1" dirty="0">
                <a:solidFill>
                  <a:srgbClr val="FF0000"/>
                </a:solidFill>
                <a:ea typeface="Calibri" panose="020F0502020204030204"/>
                <a:cs typeface="Calibri" panose="020F0502020204030204"/>
              </a:rPr>
              <a:t> de 20 de </a:t>
            </a:r>
            <a:r>
              <a:rPr lang="en-US" sz="1800" b="1" dirty="0" err="1">
                <a:solidFill>
                  <a:srgbClr val="FF0000"/>
                </a:solidFill>
                <a:ea typeface="Calibri" panose="020F0502020204030204"/>
                <a:cs typeface="Calibri" panose="020F0502020204030204"/>
              </a:rPr>
              <a:t>outubro</a:t>
            </a:r>
            <a:r>
              <a:rPr lang="en-US" sz="1800" b="1" dirty="0">
                <a:solidFill>
                  <a:srgbClr val="FF0000"/>
                </a:solidFill>
                <a:ea typeface="Calibri" panose="020F0502020204030204"/>
                <a:cs typeface="Calibri" panose="020F0502020204030204"/>
              </a:rPr>
              <a:t> de 2025 </a:t>
            </a:r>
            <a:r>
              <a:rPr lang="en-US" sz="1800" b="1" dirty="0" err="1">
                <a:solidFill>
                  <a:srgbClr val="FF0000"/>
                </a:solidFill>
                <a:ea typeface="Calibri" panose="020F0502020204030204"/>
                <a:cs typeface="Calibri" panose="020F0502020204030204"/>
              </a:rPr>
              <a:t>sobre</a:t>
            </a:r>
            <a:r>
              <a:rPr lang="en-US" sz="1800" b="1" dirty="0">
                <a:solidFill>
                  <a:srgbClr val="FF0000"/>
                </a:solidFill>
                <a:ea typeface="Calibri" panose="020F0502020204030204"/>
                <a:cs typeface="Calibri" panose="020F0502020204030204"/>
              </a:rPr>
              <a:t> </a:t>
            </a:r>
            <a:r>
              <a:rPr lang="en-US" sz="1800" b="1" dirty="0" err="1">
                <a:solidFill>
                  <a:srgbClr val="FF0000"/>
                </a:solidFill>
                <a:ea typeface="Calibri" panose="020F0502020204030204"/>
                <a:cs typeface="Calibri" panose="020F0502020204030204"/>
              </a:rPr>
              <a:t>desenvolvimentos</a:t>
            </a:r>
            <a:r>
              <a:rPr lang="en-US" sz="1800" b="1" dirty="0">
                <a:solidFill>
                  <a:srgbClr val="FF0000"/>
                </a:solidFill>
                <a:ea typeface="Calibri" panose="020F0502020204030204"/>
                <a:cs typeface="Calibri" panose="020F0502020204030204"/>
              </a:rPr>
              <a:t> das </a:t>
            </a:r>
            <a:r>
              <a:rPr lang="en-US" sz="1800" b="1" dirty="0" err="1">
                <a:solidFill>
                  <a:srgbClr val="FF0000"/>
                </a:solidFill>
                <a:ea typeface="Calibri" panose="020F0502020204030204"/>
                <a:cs typeface="Calibri" panose="020F0502020204030204"/>
              </a:rPr>
              <a:t>discussões</a:t>
            </a:r>
            <a:r>
              <a:rPr lang="en-US" sz="1800" b="1" dirty="0">
                <a:solidFill>
                  <a:srgbClr val="FF0000"/>
                </a:solidFill>
                <a:ea typeface="Calibri" panose="020F0502020204030204"/>
                <a:cs typeface="Calibri" panose="020F0502020204030204"/>
              </a:rPr>
              <a:t> no </a:t>
            </a:r>
            <a:r>
              <a:rPr lang="en-US" sz="1800" b="1" dirty="0" err="1">
                <a:solidFill>
                  <a:srgbClr val="FF0000"/>
                </a:solidFill>
                <a:ea typeface="Calibri" panose="020F0502020204030204"/>
                <a:cs typeface="Calibri" panose="020F0502020204030204"/>
              </a:rPr>
              <a:t>Parlamento</a:t>
            </a:r>
            <a:r>
              <a:rPr lang="en-US" sz="1800" b="1" dirty="0">
                <a:solidFill>
                  <a:srgbClr val="FF0000"/>
                </a:solidFill>
                <a:ea typeface="Calibri" panose="020F0502020204030204"/>
                <a:cs typeface="Calibri" panose="020F0502020204030204"/>
              </a:rPr>
              <a:t> </a:t>
            </a:r>
            <a:r>
              <a:rPr lang="en-US" sz="1800" b="1" dirty="0" err="1">
                <a:solidFill>
                  <a:srgbClr val="FF0000"/>
                </a:solidFill>
                <a:ea typeface="Calibri" panose="020F0502020204030204"/>
                <a:cs typeface="Calibri" panose="020F0502020204030204"/>
              </a:rPr>
              <a:t>Europeu</a:t>
            </a:r>
            <a:r>
              <a:rPr lang="en-US" sz="1800" b="1" dirty="0">
                <a:solidFill>
                  <a:srgbClr val="FF0000"/>
                </a:solidFill>
                <a:ea typeface="Calibri" panose="020F0502020204030204"/>
                <a:cs typeface="Calibri" panose="020F0502020204030204"/>
              </a:rPr>
              <a:t>:</a:t>
            </a:r>
          </a:p>
          <a:p>
            <a:pPr>
              <a:buFont typeface="Wingdings" pitchFamily="2" charset="2"/>
              <a:buChar char="§"/>
            </a:pPr>
            <a:r>
              <a:rPr lang="en-US" sz="1800" dirty="0">
                <a:solidFill>
                  <a:srgbClr val="000000"/>
                </a:solidFill>
                <a:ea typeface="Calibri" panose="020F0502020204030204"/>
                <a:cs typeface="Calibri" panose="020F0502020204030204"/>
              </a:rPr>
              <a:t>“AI firms are set to see the European Parliament call for EU copyright </a:t>
            </a:r>
            <a:r>
              <a:rPr lang="en-US" sz="1800" b="1" dirty="0">
                <a:solidFill>
                  <a:srgbClr val="000000"/>
                </a:solidFill>
                <a:ea typeface="Calibri" panose="020F0502020204030204"/>
                <a:cs typeface="Calibri" panose="020F0502020204030204"/>
              </a:rPr>
              <a:t>laws to apply regardless of the jurisdictions in which they develop generative AI systems”.</a:t>
            </a:r>
          </a:p>
          <a:p>
            <a:pPr>
              <a:buFont typeface="Wingdings" pitchFamily="2" charset="2"/>
              <a:buChar char="§"/>
            </a:pPr>
            <a:r>
              <a:rPr lang="en-US" sz="1800" dirty="0">
                <a:solidFill>
                  <a:srgbClr val="000000"/>
                </a:solidFill>
                <a:ea typeface="Calibri" panose="020F0502020204030204"/>
                <a:cs typeface="Calibri" panose="020F0502020204030204"/>
              </a:rPr>
              <a:t>“EU lawmakers are also converging on calls for the commission to promote a </a:t>
            </a:r>
            <a:r>
              <a:rPr lang="en-US" sz="1800" b="1" dirty="0">
                <a:solidFill>
                  <a:srgbClr val="000000"/>
                </a:solidFill>
                <a:ea typeface="Calibri" panose="020F0502020204030204"/>
                <a:cs typeface="Calibri" panose="020F0502020204030204"/>
              </a:rPr>
              <a:t>fair licensing framework </a:t>
            </a:r>
            <a:r>
              <a:rPr lang="en-US" sz="1800" dirty="0">
                <a:solidFill>
                  <a:srgbClr val="000000"/>
                </a:solidFill>
                <a:ea typeface="Calibri" panose="020F0502020204030204"/>
                <a:cs typeface="Calibri" panose="020F0502020204030204"/>
              </a:rPr>
              <a:t>underpinned by full and </a:t>
            </a:r>
            <a:r>
              <a:rPr lang="en-US" sz="1800" b="1" dirty="0">
                <a:solidFill>
                  <a:srgbClr val="000000"/>
                </a:solidFill>
                <a:ea typeface="Calibri" panose="020F0502020204030204"/>
                <a:cs typeface="Calibri" panose="020F0502020204030204"/>
              </a:rPr>
              <a:t>mandatory transparency </a:t>
            </a:r>
            <a:r>
              <a:rPr lang="en-US" sz="1800" dirty="0">
                <a:solidFill>
                  <a:srgbClr val="000000"/>
                </a:solidFill>
                <a:ea typeface="Calibri" panose="020F0502020204030204"/>
                <a:cs typeface="Calibri" panose="020F0502020204030204"/>
              </a:rPr>
              <a:t>obligations for AI companies, with the </a:t>
            </a:r>
            <a:r>
              <a:rPr lang="en-US" sz="1800" b="1" dirty="0">
                <a:solidFill>
                  <a:srgbClr val="000000"/>
                </a:solidFill>
                <a:ea typeface="Calibri" panose="020F0502020204030204"/>
                <a:cs typeface="Calibri" panose="020F0502020204030204"/>
              </a:rPr>
              <a:t>caveat that these firms should not be able to rely on trade secrets to avoid disclosing the copyright-protected content used to train their AI models”.</a:t>
            </a:r>
          </a:p>
          <a:p>
            <a:pPr>
              <a:buFont typeface="Wingdings" pitchFamily="2" charset="2"/>
              <a:buChar char="§"/>
            </a:pPr>
            <a:r>
              <a:rPr lang="en-US" sz="1800" dirty="0">
                <a:solidFill>
                  <a:srgbClr val="000000"/>
                </a:solidFill>
                <a:ea typeface="Calibri" panose="020F0502020204030204"/>
                <a:cs typeface="Calibri" panose="020F0502020204030204"/>
              </a:rPr>
              <a:t>“The draft compromise calls for </a:t>
            </a:r>
            <a:r>
              <a:rPr lang="en-US" sz="1800" b="1" dirty="0">
                <a:solidFill>
                  <a:srgbClr val="000000"/>
                </a:solidFill>
                <a:ea typeface="Calibri" panose="020F0502020204030204"/>
                <a:cs typeface="Calibri" panose="020F0502020204030204"/>
              </a:rPr>
              <a:t>ending the current system that requires rights holders to “opt out” </a:t>
            </a:r>
            <a:r>
              <a:rPr lang="en-US" sz="1800" dirty="0">
                <a:solidFill>
                  <a:srgbClr val="000000"/>
                </a:solidFill>
                <a:ea typeface="Calibri" panose="020F0502020204030204"/>
                <a:cs typeface="Calibri" panose="020F0502020204030204"/>
              </a:rPr>
              <a:t>of having their content used for AI training purposes”. (MLEX, 2025)</a:t>
            </a:r>
          </a:p>
          <a:p>
            <a:pPr>
              <a:buFont typeface="Courier New" panose="020B0604020202020204" pitchFamily="34" charset="0"/>
              <a:buChar char="o"/>
            </a:pPr>
            <a:endParaRPr lang="pt-BR" dirty="0">
              <a:solidFill>
                <a:srgbClr val="000000"/>
              </a:solidFill>
              <a:ea typeface="Calibri" panose="020F0502020204030204"/>
              <a:cs typeface="Calibri" panose="020F0502020204030204"/>
            </a:endParaRPr>
          </a:p>
        </p:txBody>
      </p:sp>
      <p:cxnSp>
        <p:nvCxnSpPr>
          <p:cNvPr id="6" name="Conector de Seta Reta 5">
            <a:extLst>
              <a:ext uri="{FF2B5EF4-FFF2-40B4-BE49-F238E27FC236}">
                <a16:creationId xmlns:a16="http://schemas.microsoft.com/office/drawing/2014/main" xmlns="" id="{054C213F-1C4F-1861-0626-C247CD35C721}"/>
              </a:ext>
            </a:extLst>
          </p:cNvPr>
          <p:cNvCxnSpPr/>
          <p:nvPr/>
        </p:nvCxnSpPr>
        <p:spPr>
          <a:xfrm>
            <a:off x="842336" y="1471016"/>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7" name="Seta para a direita 6"/>
          <p:cNvSpPr/>
          <p:nvPr/>
        </p:nvSpPr>
        <p:spPr>
          <a:xfrm>
            <a:off x="1268084" y="3985404"/>
            <a:ext cx="595222" cy="250166"/>
          </a:xfrm>
          <a:prstGeom prst="rightArrow">
            <a:avLst/>
          </a:prstGeom>
          <a:solidFill>
            <a:srgbClr val="FF0000"/>
          </a:solidFill>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4037795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46E3FE8-219B-650A-6511-8E47FF786972}"/>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19A7F088-CDD0-8EF8-3BF6-79621F8EE02E}"/>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1678758C-70BE-133F-94F7-16221181008E}"/>
              </a:ext>
            </a:extLst>
          </p:cNvPr>
          <p:cNvSpPr>
            <a:spLocks noGrp="1"/>
          </p:cNvSpPr>
          <p:nvPr>
            <p:ph type="title"/>
          </p:nvPr>
        </p:nvSpPr>
        <p:spPr>
          <a:xfrm>
            <a:off x="672860" y="204202"/>
            <a:ext cx="10910394" cy="1270916"/>
          </a:xfrm>
        </p:spPr>
        <p:txBody>
          <a:bodyPr/>
          <a:lstStyle/>
          <a:p>
            <a:pPr algn="just"/>
            <a:r>
              <a:rPr lang="pt-BR" sz="4000" dirty="0">
                <a:ln w="0"/>
                <a:solidFill>
                  <a:schemeClr val="accent1"/>
                </a:solidFill>
                <a:effectLst>
                  <a:outerShdw blurRad="38100" dist="25400" dir="5400000" algn="ctr" rotWithShape="0">
                    <a:srgbClr val="6E747A">
                      <a:alpha val="43000"/>
                    </a:srgbClr>
                  </a:outerShdw>
                </a:effectLst>
              </a:rPr>
              <a:t>União Europeia: abordagem do direito de oposição (</a:t>
            </a:r>
            <a:r>
              <a:rPr lang="pt-BR" sz="4000" i="1" dirty="0" err="1">
                <a:ln w="0"/>
                <a:solidFill>
                  <a:schemeClr val="accent1"/>
                </a:solidFill>
                <a:effectLst>
                  <a:outerShdw blurRad="38100" dist="25400" dir="5400000" algn="ctr" rotWithShape="0">
                    <a:srgbClr val="6E747A">
                      <a:alpha val="43000"/>
                    </a:srgbClr>
                  </a:outerShdw>
                </a:effectLst>
              </a:rPr>
              <a:t>opt-out</a:t>
            </a:r>
            <a:r>
              <a:rPr lang="pt-BR" sz="4000" i="1" dirty="0">
                <a:ln w="0"/>
                <a:solidFill>
                  <a:schemeClr val="accent1"/>
                </a:solidFill>
                <a:effectLst>
                  <a:outerShdw blurRad="38100" dist="25400" dir="5400000" algn="ctr" rotWithShape="0">
                    <a:srgbClr val="6E747A">
                      <a:alpha val="43000"/>
                    </a:srgbClr>
                  </a:outerShdw>
                </a:effectLst>
              </a:rPr>
              <a:t>) </a:t>
            </a:r>
            <a:r>
              <a:rPr lang="pt-BR" sz="4000" dirty="0">
                <a:ln w="0"/>
                <a:solidFill>
                  <a:schemeClr val="accent1"/>
                </a:solidFill>
                <a:effectLst>
                  <a:outerShdw blurRad="38100" dist="25400" dir="5400000" algn="ctr" rotWithShape="0">
                    <a:srgbClr val="6E747A">
                      <a:alpha val="43000"/>
                    </a:srgbClr>
                  </a:outerShdw>
                </a:effectLst>
              </a:rPr>
              <a:t>e problemas enfrentados</a:t>
            </a:r>
            <a:endParaRPr lang="pt-BR" dirty="0">
              <a:solidFill>
                <a:schemeClr val="accent1"/>
              </a:solidFill>
            </a:endParaRPr>
          </a:p>
        </p:txBody>
      </p:sp>
      <p:sp>
        <p:nvSpPr>
          <p:cNvPr id="5" name="Espaço Reservado para Conteúdo 4">
            <a:extLst>
              <a:ext uri="{FF2B5EF4-FFF2-40B4-BE49-F238E27FC236}">
                <a16:creationId xmlns:a16="http://schemas.microsoft.com/office/drawing/2014/main" xmlns="" id="{EE4E0C26-0363-08D2-F013-C7068C60B3B4}"/>
              </a:ext>
            </a:extLst>
          </p:cNvPr>
          <p:cNvSpPr>
            <a:spLocks noGrp="1"/>
          </p:cNvSpPr>
          <p:nvPr>
            <p:ph idx="1"/>
          </p:nvPr>
        </p:nvSpPr>
        <p:spPr>
          <a:xfrm>
            <a:off x="707366" y="1751164"/>
            <a:ext cx="10848987" cy="4623757"/>
          </a:xfrm>
        </p:spPr>
        <p:txBody>
          <a:bodyPr vert="horz" lIns="91440" tIns="45720" rIns="91440" bIns="45720" rtlCol="0" anchor="t">
            <a:normAutofit/>
          </a:bodyPr>
          <a:lstStyle/>
          <a:p>
            <a:pPr marL="0" indent="0" algn="just">
              <a:buNone/>
            </a:pPr>
            <a:r>
              <a:rPr lang="pt-BR" sz="2400" b="1" dirty="0"/>
              <a:t>Possíveis soluções levantadas em estudo para o Parlamento Europeu</a:t>
            </a:r>
          </a:p>
          <a:p>
            <a:pPr marL="0" indent="0" algn="just">
              <a:buNone/>
            </a:pPr>
            <a:r>
              <a:rPr lang="pt-BR" sz="2000" dirty="0">
                <a:ea typeface="Calibri" panose="020F0502020204030204"/>
                <a:cs typeface="Calibri" panose="020F0502020204030204"/>
              </a:rPr>
              <a:t>Estabelecimento de uma </a:t>
            </a:r>
            <a:r>
              <a:rPr lang="pt-BR" sz="2000" b="1" dirty="0">
                <a:ea typeface="Calibri" panose="020F0502020204030204"/>
                <a:cs typeface="Calibri" panose="020F0502020204030204"/>
              </a:rPr>
              <a:t>remuneração estatutária </a:t>
            </a:r>
            <a:r>
              <a:rPr lang="pt-BR" sz="2000" dirty="0">
                <a:ea typeface="Calibri" panose="020F0502020204030204"/>
                <a:cs typeface="Calibri" panose="020F0502020204030204"/>
              </a:rPr>
              <a:t>pela utilização de conteúdos protegidos por direitos de autor e conexos no treinamento de sistemas de IA: </a:t>
            </a:r>
          </a:p>
          <a:p>
            <a:pPr marL="342900" indent="-342900" algn="just">
              <a:lnSpc>
                <a:spcPct val="100000"/>
              </a:lnSpc>
              <a:buFont typeface="Wingdings" pitchFamily="2" charset="2"/>
              <a:buChar char="§"/>
            </a:pPr>
            <a:r>
              <a:rPr lang="pt-BR" sz="2000" b="1" dirty="0">
                <a:solidFill>
                  <a:srgbClr val="0070C0"/>
                </a:solidFill>
              </a:rPr>
              <a:t>Pagamento mediante associações de gestão coletiva</a:t>
            </a:r>
            <a:r>
              <a:rPr lang="pt-BR" sz="2000" dirty="0"/>
              <a:t>, as quais distribuiriam o valor entre os titulares dos conteúdos protegidos utilizados;</a:t>
            </a:r>
            <a:endParaRPr lang="pt-BR" sz="2000" dirty="0">
              <a:solidFill>
                <a:srgbClr val="000000"/>
              </a:solidFill>
              <a:ea typeface="Calibri"/>
              <a:cs typeface="Calibri"/>
            </a:endParaRPr>
          </a:p>
          <a:p>
            <a:pPr marL="342900" indent="-342900" algn="just">
              <a:lnSpc>
                <a:spcPct val="100000"/>
              </a:lnSpc>
              <a:buFont typeface="Wingdings" pitchFamily="2" charset="2"/>
              <a:buChar char="§"/>
            </a:pPr>
            <a:r>
              <a:rPr lang="pt-BR" sz="2000" dirty="0">
                <a:solidFill>
                  <a:srgbClr val="0070C0"/>
                </a:solidFill>
              </a:rPr>
              <a:t>Estabelecimento</a:t>
            </a:r>
            <a:r>
              <a:rPr lang="pt-BR" sz="2000" dirty="0"/>
              <a:t> de </a:t>
            </a:r>
            <a:r>
              <a:rPr lang="pt-BR" sz="2000" b="1" dirty="0">
                <a:solidFill>
                  <a:srgbClr val="0070C0"/>
                </a:solidFill>
              </a:rPr>
              <a:t>uma limitação remunerada</a:t>
            </a:r>
            <a:r>
              <a:rPr lang="pt-BR" sz="2000" b="1" dirty="0"/>
              <a:t> </a:t>
            </a:r>
            <a:r>
              <a:rPr lang="pt-BR" sz="2000" dirty="0"/>
              <a:t>aos direitos de autor e conexos para o treinamento de sistemas de IA;</a:t>
            </a:r>
            <a:endParaRPr lang="pt-BR" sz="2000" dirty="0">
              <a:solidFill>
                <a:srgbClr val="000000"/>
              </a:solidFill>
              <a:ea typeface="Calibri"/>
              <a:cs typeface="Calibri"/>
            </a:endParaRPr>
          </a:p>
          <a:p>
            <a:pPr marL="342900" indent="-342900" algn="just">
              <a:lnSpc>
                <a:spcPct val="100000"/>
              </a:lnSpc>
              <a:buFont typeface="Wingdings" pitchFamily="2" charset="2"/>
              <a:buChar char="§"/>
            </a:pPr>
            <a:r>
              <a:rPr lang="pt-BR" sz="2000" dirty="0">
                <a:solidFill>
                  <a:srgbClr val="0070C0"/>
                </a:solidFill>
              </a:rPr>
              <a:t>Remuneração</a:t>
            </a:r>
            <a:r>
              <a:rPr lang="pt-BR" sz="2000" dirty="0"/>
              <a:t> com </a:t>
            </a:r>
            <a:r>
              <a:rPr lang="pt-BR" sz="2000" b="1" dirty="0">
                <a:solidFill>
                  <a:srgbClr val="0070C0"/>
                </a:solidFill>
              </a:rPr>
              <a:t>caráter irrenunciável</a:t>
            </a:r>
            <a:r>
              <a:rPr lang="pt-BR" sz="2000" dirty="0"/>
              <a:t>, gerido pelas associações de gestão coletiva; </a:t>
            </a:r>
            <a:endParaRPr lang="pt-BR" sz="2000" dirty="0">
              <a:solidFill>
                <a:srgbClr val="000000"/>
              </a:solidFill>
              <a:ea typeface="Calibri"/>
              <a:cs typeface="Calibri"/>
            </a:endParaRPr>
          </a:p>
          <a:p>
            <a:pPr marL="342900" indent="-342900" algn="just">
              <a:lnSpc>
                <a:spcPct val="100000"/>
              </a:lnSpc>
              <a:buFont typeface="Wingdings" pitchFamily="2" charset="2"/>
              <a:buChar char="§"/>
            </a:pPr>
            <a:r>
              <a:rPr lang="pt-BR" sz="2000" b="1" dirty="0">
                <a:solidFill>
                  <a:srgbClr val="0070C0"/>
                </a:solidFill>
              </a:rPr>
              <a:t>Equilíbrio entre  a inexequibilidade de licenciamentos individuais</a:t>
            </a:r>
            <a:r>
              <a:rPr lang="pt-BR" sz="2000" b="1" dirty="0"/>
              <a:t> </a:t>
            </a:r>
            <a:r>
              <a:rPr lang="pt-BR" sz="2000" dirty="0"/>
              <a:t>em massa exigidas no treinamento de uma IA ;</a:t>
            </a:r>
            <a:endParaRPr lang="pt-BR" sz="2000" dirty="0">
              <a:solidFill>
                <a:srgbClr val="000000"/>
              </a:solidFill>
              <a:ea typeface="Calibri"/>
              <a:cs typeface="Calibri"/>
            </a:endParaRPr>
          </a:p>
          <a:p>
            <a:pPr marL="342900" indent="-342900" algn="just">
              <a:lnSpc>
                <a:spcPct val="100000"/>
              </a:lnSpc>
              <a:buFont typeface="Wingdings" pitchFamily="2" charset="2"/>
              <a:buChar char="§"/>
            </a:pPr>
            <a:r>
              <a:rPr lang="pt-BR" sz="2000" b="1" dirty="0">
                <a:solidFill>
                  <a:srgbClr val="0070C0"/>
                </a:solidFill>
              </a:rPr>
              <a:t>Manutenção dos criadores humanos</a:t>
            </a:r>
            <a:r>
              <a:rPr lang="pt-BR" sz="2000" dirty="0"/>
              <a:t> na cadeia de valor criada pela IA. </a:t>
            </a:r>
            <a:endParaRPr lang="pt-BR" sz="2000" dirty="0">
              <a:ea typeface="Calibri"/>
              <a:cs typeface="Calibri"/>
            </a:endParaRPr>
          </a:p>
        </p:txBody>
      </p:sp>
      <p:cxnSp>
        <p:nvCxnSpPr>
          <p:cNvPr id="6" name="Conector de Seta Reta 5">
            <a:extLst>
              <a:ext uri="{FF2B5EF4-FFF2-40B4-BE49-F238E27FC236}">
                <a16:creationId xmlns:a16="http://schemas.microsoft.com/office/drawing/2014/main" xmlns="" id="{A77B5E16-ABB6-7975-C1F5-4DA5BA792450}"/>
              </a:ext>
            </a:extLst>
          </p:cNvPr>
          <p:cNvCxnSpPr/>
          <p:nvPr/>
        </p:nvCxnSpPr>
        <p:spPr>
          <a:xfrm>
            <a:off x="774817" y="1490307"/>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5114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7C089B7-F261-B080-5DEE-8122BDBD15E4}"/>
            </a:ext>
          </a:extLst>
        </p:cNvPr>
        <p:cNvGrpSpPr/>
        <p:nvPr/>
      </p:nvGrpSpPr>
      <p:grpSpPr>
        <a:xfrm>
          <a:off x="0" y="0"/>
          <a:ext cx="0" cy="0"/>
          <a:chOff x="0" y="0"/>
          <a:chExt cx="0" cy="0"/>
        </a:xfrm>
      </p:grpSpPr>
      <p:pic>
        <p:nvPicPr>
          <p:cNvPr id="4" name="Imagem 3">
            <a:extLst>
              <a:ext uri="{FF2B5EF4-FFF2-40B4-BE49-F238E27FC236}">
                <a16:creationId xmlns:a16="http://schemas.microsoft.com/office/drawing/2014/main" xmlns="" id="{0637D20D-77BF-49E3-4EFD-5387ABB65EA7}"/>
              </a:ext>
            </a:extLst>
          </p:cNvPr>
          <p:cNvPicPr>
            <a:picLocks noGrp="1" noRot="1" noChangeAspect="1" noMove="1" noResize="1" noEditPoints="1" noAdjustHandles="1" noChangeArrowheads="1" noChangeShapeType="1" noCrop="1"/>
          </p:cNvPicPr>
          <p:nvPr/>
        </p:nvPicPr>
        <p:blipFill>
          <a:blip r:embed="rId2" cstate="print"/>
          <a:stretch>
            <a:fillRect/>
          </a:stretch>
        </p:blipFill>
        <p:spPr>
          <a:xfrm>
            <a:off x="4734" y="0"/>
            <a:ext cx="12182533" cy="6858000"/>
          </a:xfrm>
          <a:prstGeom prst="rect">
            <a:avLst/>
          </a:prstGeom>
        </p:spPr>
      </p:pic>
      <p:sp>
        <p:nvSpPr>
          <p:cNvPr id="2" name="Título 1">
            <a:extLst>
              <a:ext uri="{FF2B5EF4-FFF2-40B4-BE49-F238E27FC236}">
                <a16:creationId xmlns:a16="http://schemas.microsoft.com/office/drawing/2014/main" xmlns="" id="{BBE64FA0-4A20-DE3F-44F2-757646DCA482}"/>
              </a:ext>
            </a:extLst>
          </p:cNvPr>
          <p:cNvSpPr>
            <a:spLocks noGrp="1"/>
          </p:cNvSpPr>
          <p:nvPr>
            <p:ph type="title"/>
          </p:nvPr>
        </p:nvSpPr>
        <p:spPr>
          <a:xfrm>
            <a:off x="838200" y="202162"/>
            <a:ext cx="10631346" cy="1325563"/>
          </a:xfrm>
        </p:spPr>
        <p:txBody>
          <a:bodyPr/>
          <a:lstStyle/>
          <a:p>
            <a:pPr algn="just"/>
            <a:r>
              <a:rPr lang="pt-BR" sz="4000" dirty="0">
                <a:ln w="0"/>
                <a:solidFill>
                  <a:schemeClr val="accent1"/>
                </a:solidFill>
                <a:effectLst>
                  <a:outerShdw blurRad="38100" dist="25400" dir="5400000" algn="ctr" rotWithShape="0">
                    <a:srgbClr val="6E747A">
                      <a:alpha val="43000"/>
                    </a:srgbClr>
                  </a:outerShdw>
                </a:effectLst>
              </a:rPr>
              <a:t>Estados Unidos: TDM e </a:t>
            </a:r>
            <a:r>
              <a:rPr lang="pt-BR" sz="4000" dirty="0" err="1">
                <a:ln w="0"/>
                <a:solidFill>
                  <a:schemeClr val="accent1"/>
                </a:solidFill>
                <a:effectLst>
                  <a:outerShdw blurRad="38100" dist="25400" dir="5400000" algn="ctr" rotWithShape="0">
                    <a:srgbClr val="6E747A">
                      <a:alpha val="43000"/>
                    </a:srgbClr>
                  </a:outerShdw>
                </a:effectLst>
              </a:rPr>
              <a:t>Fair</a:t>
            </a:r>
            <a:r>
              <a:rPr lang="pt-BR" sz="4000" dirty="0">
                <a:ln w="0"/>
                <a:solidFill>
                  <a:schemeClr val="accent1"/>
                </a:solidFill>
                <a:effectLst>
                  <a:outerShdw blurRad="38100" dist="25400" dir="5400000" algn="ctr" rotWithShape="0">
                    <a:srgbClr val="6E747A">
                      <a:alpha val="43000"/>
                    </a:srgbClr>
                  </a:outerShdw>
                </a:effectLst>
              </a:rPr>
              <a:t> </a:t>
            </a:r>
            <a:r>
              <a:rPr lang="pt-BR" sz="4000">
                <a:ln w="0"/>
                <a:solidFill>
                  <a:schemeClr val="accent1"/>
                </a:solidFill>
                <a:effectLst>
                  <a:outerShdw blurRad="38100" dist="25400" dir="5400000" algn="ctr" rotWithShape="0">
                    <a:srgbClr val="6E747A">
                      <a:alpha val="43000"/>
                    </a:srgbClr>
                  </a:outerShdw>
                </a:effectLst>
              </a:rPr>
              <a:t>Use</a:t>
            </a:r>
            <a:r>
              <a:rPr lang="pt-BR" sz="4000" dirty="0">
                <a:ln w="0"/>
                <a:solidFill>
                  <a:schemeClr val="accent1"/>
                </a:solidFill>
                <a:effectLst>
                  <a:outerShdw blurRad="38100" dist="25400" dir="5400000" algn="ctr" rotWithShape="0">
                    <a:srgbClr val="6E747A">
                      <a:alpha val="43000"/>
                    </a:srgbClr>
                  </a:outerShdw>
                </a:effectLst>
              </a:rPr>
              <a:t> </a:t>
            </a:r>
            <a:endParaRPr lang="pt-BR" sz="4000" dirty="0">
              <a:ln w="0"/>
              <a:solidFill>
                <a:schemeClr val="accent1"/>
              </a:solidFill>
              <a:effectLst>
                <a:outerShdw blurRad="38100" dist="25400" dir="5400000" algn="ctr" rotWithShape="0">
                  <a:srgbClr val="6E747A">
                    <a:alpha val="43000"/>
                  </a:srgbClr>
                </a:outerShdw>
              </a:effectLst>
              <a:ea typeface="Calibri Light"/>
              <a:cs typeface="Calibri Light"/>
            </a:endParaRPr>
          </a:p>
        </p:txBody>
      </p:sp>
      <p:sp>
        <p:nvSpPr>
          <p:cNvPr id="5" name="Espaço Reservado para Conteúdo 4">
            <a:extLst>
              <a:ext uri="{FF2B5EF4-FFF2-40B4-BE49-F238E27FC236}">
                <a16:creationId xmlns:a16="http://schemas.microsoft.com/office/drawing/2014/main" xmlns="" id="{C171FF59-6E0A-0FED-5BD1-F52B9A805344}"/>
              </a:ext>
            </a:extLst>
          </p:cNvPr>
          <p:cNvSpPr>
            <a:spLocks noGrp="1"/>
          </p:cNvSpPr>
          <p:nvPr>
            <p:ph idx="1"/>
          </p:nvPr>
        </p:nvSpPr>
        <p:spPr>
          <a:xfrm>
            <a:off x="384718" y="1413521"/>
            <a:ext cx="11094334" cy="4351338"/>
          </a:xfrm>
        </p:spPr>
        <p:txBody>
          <a:bodyPr vert="horz" lIns="91440" tIns="45720" rIns="91440" bIns="45720" rtlCol="0" anchor="t">
            <a:normAutofit/>
          </a:bodyPr>
          <a:lstStyle/>
          <a:p>
            <a:pPr marL="0" indent="0">
              <a:buNone/>
            </a:pPr>
            <a:endParaRPr lang="pt-BR" sz="2400" u="sng" dirty="0">
              <a:ea typeface="Calibri"/>
              <a:cs typeface="Calibri"/>
            </a:endParaRPr>
          </a:p>
          <a:p>
            <a:pPr marL="457200" lvl="1" indent="0" algn="just">
              <a:lnSpc>
                <a:spcPct val="120000"/>
              </a:lnSpc>
              <a:buNone/>
            </a:pPr>
            <a:r>
              <a:rPr lang="pt-BR" sz="2000" dirty="0">
                <a:ea typeface="Calibri"/>
                <a:cs typeface="Calibri"/>
              </a:rPr>
              <a:t>A violação aos direitos autorais pode ser afastada com base nos seguintes requisitos que são </a:t>
            </a:r>
            <a:r>
              <a:rPr lang="pt-BR" sz="2000" b="1" dirty="0">
                <a:ea typeface="Calibri"/>
                <a:cs typeface="Calibri"/>
              </a:rPr>
              <a:t>cumpridos cumulativamente</a:t>
            </a:r>
            <a:r>
              <a:rPr lang="pt-BR" sz="2000" dirty="0">
                <a:ea typeface="Calibri"/>
                <a:cs typeface="Calibri"/>
              </a:rPr>
              <a:t>: </a:t>
            </a:r>
          </a:p>
          <a:p>
            <a:pPr marL="457200" lvl="1" indent="0" algn="just">
              <a:lnSpc>
                <a:spcPct val="120000"/>
              </a:lnSpc>
              <a:buNone/>
            </a:pPr>
            <a:r>
              <a:rPr lang="pt-BR" sz="2000" dirty="0">
                <a:ea typeface="Calibri"/>
                <a:cs typeface="Calibri"/>
              </a:rPr>
              <a:t>1) a finalidade e o caráter do uso, incluindo se tal uso é de natureza comercial ou para fins educacionais sem fins lucrativos; </a:t>
            </a:r>
            <a:endParaRPr lang="pt-BR" dirty="0">
              <a:ea typeface="Calibri"/>
              <a:cs typeface="Calibri"/>
            </a:endParaRPr>
          </a:p>
          <a:p>
            <a:pPr marL="457200" lvl="1" indent="0" algn="just">
              <a:lnSpc>
                <a:spcPct val="120000"/>
              </a:lnSpc>
              <a:buNone/>
            </a:pPr>
            <a:r>
              <a:rPr lang="pt-BR" sz="2000" dirty="0">
                <a:ea typeface="Calibri"/>
                <a:cs typeface="Calibri"/>
              </a:rPr>
              <a:t>2) a natureza da obra protegida por direitos autorais; </a:t>
            </a:r>
            <a:endParaRPr lang="pt-BR" dirty="0">
              <a:ea typeface="Calibri"/>
              <a:cs typeface="Calibri"/>
            </a:endParaRPr>
          </a:p>
          <a:p>
            <a:pPr marL="457200" lvl="1" indent="0" algn="just">
              <a:lnSpc>
                <a:spcPct val="120000"/>
              </a:lnSpc>
              <a:buNone/>
            </a:pPr>
            <a:r>
              <a:rPr lang="pt-BR" sz="2000" dirty="0">
                <a:ea typeface="Calibri"/>
                <a:cs typeface="Calibri"/>
              </a:rPr>
              <a:t>3) a quantidade e a substancialidade da parte utilizada em relação à obra protegida por direitos autorais como um todo; </a:t>
            </a:r>
            <a:endParaRPr lang="pt-BR" dirty="0">
              <a:ea typeface="Calibri"/>
              <a:cs typeface="Calibri"/>
            </a:endParaRPr>
          </a:p>
          <a:p>
            <a:pPr marL="457200" lvl="1" indent="0" algn="just">
              <a:lnSpc>
                <a:spcPct val="120000"/>
              </a:lnSpc>
              <a:buNone/>
            </a:pPr>
            <a:r>
              <a:rPr lang="pt-BR" sz="2000" dirty="0">
                <a:ea typeface="Calibri"/>
                <a:cs typeface="Calibri"/>
              </a:rPr>
              <a:t>4) </a:t>
            </a:r>
            <a:r>
              <a:rPr lang="pt-BR" sz="2000" b="1" dirty="0">
                <a:solidFill>
                  <a:srgbClr val="FF0000"/>
                </a:solidFill>
                <a:ea typeface="Calibri"/>
                <a:cs typeface="Calibri"/>
              </a:rPr>
              <a:t>o efeito do uso sobre o mercado potencial ou o valor da obra protegida por direitos autorais</a:t>
            </a:r>
            <a:r>
              <a:rPr lang="pt-BR" sz="2000" dirty="0">
                <a:ea typeface="Calibri"/>
                <a:cs typeface="Calibri"/>
              </a:rPr>
              <a:t>.</a:t>
            </a:r>
            <a:endParaRPr lang="pt-BR" dirty="0">
              <a:ea typeface="Calibri"/>
              <a:cs typeface="Calibri"/>
            </a:endParaRPr>
          </a:p>
          <a:p>
            <a:pPr marL="914400" lvl="2" indent="0">
              <a:lnSpc>
                <a:spcPct val="120000"/>
              </a:lnSpc>
              <a:buNone/>
            </a:pPr>
            <a:endParaRPr lang="pt-BR" sz="2400" dirty="0">
              <a:ea typeface="Calibri"/>
              <a:cs typeface="Calibri"/>
            </a:endParaRPr>
          </a:p>
          <a:p>
            <a:pPr marL="914400" lvl="2" indent="0">
              <a:lnSpc>
                <a:spcPct val="120000"/>
              </a:lnSpc>
              <a:buNone/>
            </a:pPr>
            <a:endParaRPr lang="pt-BR" sz="2400" b="1" dirty="0">
              <a:solidFill>
                <a:srgbClr val="FF0000"/>
              </a:solidFill>
            </a:endParaRPr>
          </a:p>
          <a:p>
            <a:pPr lvl="1">
              <a:buFont typeface="Courier New" panose="020B0604020202020204" pitchFamily="34" charset="0"/>
              <a:buChar char="o"/>
            </a:pPr>
            <a:endParaRPr lang="pt-BR" dirty="0">
              <a:ea typeface="Calibri" panose="020F0502020204030204"/>
              <a:cs typeface="Calibri" panose="020F0502020204030204"/>
            </a:endParaRPr>
          </a:p>
        </p:txBody>
      </p:sp>
      <p:cxnSp>
        <p:nvCxnSpPr>
          <p:cNvPr id="6" name="Conector de Seta Reta 5">
            <a:extLst>
              <a:ext uri="{FF2B5EF4-FFF2-40B4-BE49-F238E27FC236}">
                <a16:creationId xmlns:a16="http://schemas.microsoft.com/office/drawing/2014/main" xmlns="" id="{05CFD1B9-3E06-E14C-BC8A-439D77C5008A}"/>
              </a:ext>
            </a:extLst>
          </p:cNvPr>
          <p:cNvCxnSpPr/>
          <p:nvPr/>
        </p:nvCxnSpPr>
        <p:spPr>
          <a:xfrm>
            <a:off x="842336" y="1250146"/>
            <a:ext cx="10640251" cy="793"/>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xmlns="" id="{C28EEFD0-71FD-F555-C21A-923854A04A9D}"/>
              </a:ext>
            </a:extLst>
          </p:cNvPr>
          <p:cNvSpPr txBox="1"/>
          <p:nvPr/>
        </p:nvSpPr>
        <p:spPr>
          <a:xfrm>
            <a:off x="839164" y="1305297"/>
            <a:ext cx="676154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2400">
                <a:solidFill>
                  <a:srgbClr val="0070C0"/>
                </a:solidFill>
              </a:rPr>
              <a:t>Aspectos da regulação:</a:t>
            </a:r>
            <a:endParaRPr lang="pt-BR" sz="2400"/>
          </a:p>
        </p:txBody>
      </p:sp>
    </p:spTree>
    <p:extLst>
      <p:ext uri="{BB962C8B-B14F-4D97-AF65-F5344CB8AC3E}">
        <p14:creationId xmlns:p14="http://schemas.microsoft.com/office/powerpoint/2010/main" val="1074735997"/>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elo de apresentação MinC" id="{3DFBCA6D-535F-4296-9F42-6780E5C8D883}" vid="{8305B679-1C85-4B21-B596-6C5D139846C6}"/>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elo de apresentação MinC" id="{3DFBCA6D-535F-4296-9F42-6780E5C8D883}" vid="{8305B679-1C85-4B21-B596-6C5D139846C6}"/>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Apresentação MinC</Template>
  <TotalTime>247</TotalTime>
  <Words>2890</Words>
  <Application>Microsoft Office PowerPoint</Application>
  <PresentationFormat>Widescreen</PresentationFormat>
  <Paragraphs>265</Paragraphs>
  <Slides>22</Slides>
  <Notes>5</Notes>
  <HiddenSlides>0</HiddenSlides>
  <MMClips>0</MMClips>
  <ScaleCrop>false</ScaleCrop>
  <HeadingPairs>
    <vt:vector size="6" baseType="variant">
      <vt:variant>
        <vt:lpstr>Fontes usadas</vt:lpstr>
      </vt:variant>
      <vt:variant>
        <vt:i4>8</vt:i4>
      </vt:variant>
      <vt:variant>
        <vt:lpstr>Tema</vt:lpstr>
      </vt:variant>
      <vt:variant>
        <vt:i4>2</vt:i4>
      </vt:variant>
      <vt:variant>
        <vt:lpstr>Títulos de slides</vt:lpstr>
      </vt:variant>
      <vt:variant>
        <vt:i4>22</vt:i4>
      </vt:variant>
    </vt:vector>
  </HeadingPairs>
  <TitlesOfParts>
    <vt:vector size="32" baseType="lpstr">
      <vt:lpstr>Aptos</vt:lpstr>
      <vt:lpstr>Arial</vt:lpstr>
      <vt:lpstr>Calibri</vt:lpstr>
      <vt:lpstr>Calibri </vt:lpstr>
      <vt:lpstr>Calibri Light</vt:lpstr>
      <vt:lpstr>Century Gothic</vt:lpstr>
      <vt:lpstr>Courier New</vt:lpstr>
      <vt:lpstr>Wingdings</vt:lpstr>
      <vt:lpstr>Tema do Office</vt:lpstr>
      <vt:lpstr>Tema do Office</vt:lpstr>
      <vt:lpstr>Direitos de autor e direitos conexos no PL 2338/2023</vt:lpstr>
      <vt:lpstr>Apresentação do PowerPoint</vt:lpstr>
      <vt:lpstr>Regulação de Direitos Autorais no contexto da Inteligência Artificial Generativa</vt:lpstr>
      <vt:lpstr>Discussão internacional – IA e direitos autorais</vt:lpstr>
      <vt:lpstr>União Europeia: abordagem do direito de oposição (opt-out) e problemas enfrentados</vt:lpstr>
      <vt:lpstr>União Europeia: abordagem do direito de oposição (opt-out) e problemas enfrentados</vt:lpstr>
      <vt:lpstr>União Europeia: abordagem do direito de oposição (opt-out) e problemas enfrentados</vt:lpstr>
      <vt:lpstr>União Europeia: abordagem do direito de oposição (opt-out) e problemas enfrentados</vt:lpstr>
      <vt:lpstr>Estados Unidos: TDM e Fair Use </vt:lpstr>
      <vt:lpstr>Estados Unidos: TDM e Fair Use </vt:lpstr>
      <vt:lpstr>Discussão nos Estados Unidos</vt:lpstr>
      <vt:lpstr>Caso Sora - Open IA: Linha Cronológica </vt:lpstr>
      <vt:lpstr>Japão: abordagem regulatória, real significado e consequências  </vt:lpstr>
      <vt:lpstr>Japão: abordagem regulatória, real significado e consequências  </vt:lpstr>
      <vt:lpstr>Cingapura: TDM e suas implicações</vt:lpstr>
      <vt:lpstr>Cenário Internacional - Conclusões</vt:lpstr>
      <vt:lpstr>Apresentação do PowerPoint</vt:lpstr>
      <vt:lpstr>Apresentação do PowerPoint</vt:lpstr>
      <vt:lpstr>Oportunidades de melhoria na Câmara dos Deputados</vt:lpstr>
      <vt:lpstr>Ainda sobre o essencial capítulo de direitos de autor e conexos no PL 2338/2023</vt:lpstr>
      <vt:lpstr>Conclusão</vt:lpstr>
      <vt:lpstr>Obrigado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Direitos de autor e direitos conexos no PL 2338/2023</dc:title>
  <dc:creator>Heloisa Guzzi Campos</dc:creator>
  <cp:lastModifiedBy>Cláudia Regina de Farias E Leitão</cp:lastModifiedBy>
  <cp:revision>14</cp:revision>
  <cp:lastPrinted>2025-10-28T10:38:39Z</cp:lastPrinted>
  <dcterms:created xsi:type="dcterms:W3CDTF">2025-08-26T20:30:53Z</dcterms:created>
  <dcterms:modified xsi:type="dcterms:W3CDTF">2025-10-28T12:49:00Z</dcterms:modified>
</cp:coreProperties>
</file>