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68" r:id="rId3"/>
    <p:sldMasterId id="2147483676" r:id="rId4"/>
  </p:sldMasterIdLst>
  <p:notesMasterIdLst>
    <p:notesMasterId r:id="rId15"/>
  </p:notesMasterIdLst>
  <p:sldIdLst>
    <p:sldId id="256" r:id="rId5"/>
    <p:sldId id="2147374752" r:id="rId6"/>
    <p:sldId id="1104" r:id="rId7"/>
    <p:sldId id="486" r:id="rId8"/>
    <p:sldId id="2147374780" r:id="rId9"/>
    <p:sldId id="2147374776" r:id="rId10"/>
    <p:sldId id="2147374753" r:id="rId11"/>
    <p:sldId id="2147374779" r:id="rId12"/>
    <p:sldId id="2147374768" r:id="rId13"/>
    <p:sldId id="2147374767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FF"/>
    <a:srgbClr val="977F45"/>
    <a:srgbClr val="FF4C38"/>
    <a:srgbClr val="CAB16D"/>
    <a:srgbClr val="A79053"/>
    <a:srgbClr val="181A1F"/>
    <a:srgbClr val="191A1F"/>
    <a:srgbClr val="87AFFF"/>
    <a:srgbClr val="000000"/>
    <a:srgbClr val="005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3" autoAdjust="0"/>
    <p:restoredTop sz="94061" autoAdjust="0"/>
  </p:normalViewPr>
  <p:slideViewPr>
    <p:cSldViewPr snapToGrid="0" snapToObjects="1">
      <p:cViewPr varScale="1">
        <p:scale>
          <a:sx n="108" d="100"/>
          <a:sy n="108" d="100"/>
        </p:scale>
        <p:origin x="1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353D3-58DC-C546-BE48-166BC783F14F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79DB6-8445-0949-85FF-E42D22CA89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71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79DB6-8445-0949-85FF-E42D22CA894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992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8F95416-B925-D34D-8951-9B425D274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D06F955-3928-3149-B1DA-5DA0CD292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44471DC-C06A-6D45-BC79-F89973889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9498-FB83-4041-B8B3-DBCE178BFB5E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48615B0-B50F-0842-829E-6F69AE87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F2A3763-F1BE-FF4C-8EF0-898808BF2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228E-18D2-DE4E-9804-44519A2F83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697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4D5291-B7F6-2C40-A9F9-5C907A2D8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50A04B49-A115-6740-BDC4-B7F7167FD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9970EB0-A545-264B-B53E-C91DD1D07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9498-FB83-4041-B8B3-DBCE178BFB5E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CA6445C-EFA0-4749-8E14-755DB3250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1330892-B85C-D54D-8158-D4A12AD30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228E-18D2-DE4E-9804-44519A2F83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40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B20C9F37-F02C-E74A-8F95-B7587808A6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365741D9-F03D-6C45-92EA-EDCF1285F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FB3B586-92E1-EE43-BC23-A1EAFE4B1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9498-FB83-4041-B8B3-DBCE178BFB5E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0BFC5EE-FCCA-7749-86CC-ABEDA57B2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C68ED47-D724-DC4B-BD70-63672716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228E-18D2-DE4E-9804-44519A2F83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2193727" y="892970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757946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247804" y="3580805"/>
            <a:ext cx="3750469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252177" y="625078"/>
            <a:ext cx="3750470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2193728" y="625078"/>
            <a:ext cx="3750469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185732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416969" y="4473774"/>
            <a:ext cx="7358063" cy="39049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–Jaime Silveira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416969" y="2969289"/>
            <a:ext cx="7358063" cy="54437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</a:lstStyle>
          <a:p>
            <a:r>
              <a:t>“Digite uma citação aqui.”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55169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152400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8771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763681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3BB1E-721A-489A-BA26-02CFDEB97966}" type="datetimeFigureOut">
              <a:rPr lang="pt-BR"/>
              <a:pPr>
                <a:defRPr/>
              </a:pPr>
              <a:t>28/10/2025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26042-0047-405A-9D47-3FD9D62A16F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01349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416969" y="1151931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2416969" y="3536157"/>
            <a:ext cx="7358063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228467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8264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68C640-2A3C-F64B-85B8-1A61E649A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B1E3EB3-FD39-6543-85BB-80E840EF3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C38D881-6DCA-2D43-BEAA-E4D94B39C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9498-FB83-4041-B8B3-DBCE178BFB5E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CC88FD0-282F-234A-8555-99C507062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02E808D-C29D-F247-A346-1D0574EEF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228E-18D2-DE4E-9804-44519A2F83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077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2193727" y="892970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907151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247804" y="3580805"/>
            <a:ext cx="3750469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252177" y="625078"/>
            <a:ext cx="3750470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2193728" y="625078"/>
            <a:ext cx="3750469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625183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416969" y="4473774"/>
            <a:ext cx="7358063" cy="39049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–Jaime Silveira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416969" y="2969289"/>
            <a:ext cx="7358063" cy="54437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</a:lstStyle>
          <a:p>
            <a:r>
              <a:t>“Digite uma citação aqui.”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531548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152400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017824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7498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8F95416-B925-D34D-8951-9B425D274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D06F955-3928-3149-B1DA-5DA0CD292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44471DC-C06A-6D45-BC79-F89973889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9498-FB83-4041-B8B3-DBCE178BFB5E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48615B0-B50F-0842-829E-6F69AE87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F2A3763-F1BE-FF4C-8EF0-898808BF2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228E-18D2-DE4E-9804-44519A2F83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3775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68C640-2A3C-F64B-85B8-1A61E649A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B1E3EB3-FD39-6543-85BB-80E840EF3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C38D881-6DCA-2D43-BEAA-E4D94B39C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9498-FB83-4041-B8B3-DBCE178BFB5E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CC88FD0-282F-234A-8555-99C507062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02E808D-C29D-F247-A346-1D0574EEF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228E-18D2-DE4E-9804-44519A2F83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802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9E6455-FEED-204F-AB5D-7DE0C1B4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C3FED04-519C-2A43-8551-C49BB81C4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F04C4B7-6A02-3943-9857-60E38D371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9498-FB83-4041-B8B3-DBCE178BFB5E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D9D24A1-4F82-9E40-A10A-F7AA6E632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293F42E-3972-8A4A-A145-67A8EB39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228E-18D2-DE4E-9804-44519A2F83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89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5F7485-F17B-7840-B9BE-9C6EE509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6DC34CB-783C-7146-8E83-A642BC99B3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94D76984-53F6-3C45-AF94-48A96DD8F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9BB64258-5EF0-F243-A21E-A2085461D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9498-FB83-4041-B8B3-DBCE178BFB5E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628DFDB-56FE-DB48-A129-B3A104C3A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B199BA83-2CB4-DC44-8CBF-B531E594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228E-18D2-DE4E-9804-44519A2F83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543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41134D-FFBB-0247-A13A-94FE628C1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E99C855-5484-8441-945C-D1A067EB3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8C361D58-FFC2-3C4F-8C03-9F8848204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40819765-F05C-A946-95C1-A25DE44BE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CF55C6A2-7E09-9341-817B-81BAAD857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1EAD2022-464D-1F4E-B34E-E0E277D3C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9498-FB83-4041-B8B3-DBCE178BFB5E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646E02CA-B30A-544A-A6B5-82CDB5F1A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E7C33EF9-B6A4-6B4D-B2C7-48A70F74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228E-18D2-DE4E-9804-44519A2F83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73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9E6455-FEED-204F-AB5D-7DE0C1B4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C3FED04-519C-2A43-8551-C49BB81C4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F04C4B7-6A02-3943-9857-60E38D371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9498-FB83-4041-B8B3-DBCE178BFB5E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D9D24A1-4F82-9E40-A10A-F7AA6E632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293F42E-3972-8A4A-A145-67A8EB39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228E-18D2-DE4E-9804-44519A2F83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1983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35EF0F-9AAC-9A4F-A24A-5FA6F5F9A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51C83BF9-CEA5-7341-93DC-3D31231B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9498-FB83-4041-B8B3-DBCE178BFB5E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732B5FF6-426D-D14A-B450-7D7CE92FF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74231524-8137-A64B-904A-C4BEF07A4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228E-18D2-DE4E-9804-44519A2F83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2037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9EE427AE-9B85-904F-AE48-BC37DD375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9498-FB83-4041-B8B3-DBCE178BFB5E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3FF7577E-C2C5-394D-ADAB-C5E311F7A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E63706F7-F42C-9948-BE1E-21FC1463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228E-18D2-DE4E-9804-44519A2F83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86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757B7F-6B2D-1E4C-B882-6A11C73CB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07287B4-4D44-C14A-BC8B-C9E778835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5ADA3BF8-23A7-BF4A-993D-98A2859FB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8E5E9DC4-3528-EA48-982D-23F8BDBF0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9498-FB83-4041-B8B3-DBCE178BFB5E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19491D6C-72CC-E54A-8C50-1EC4A1737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F3EE639-8374-624F-BD1E-337A517A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228E-18D2-DE4E-9804-44519A2F83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1608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77E184-5C98-934F-A41A-75422AD70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6ECB24D9-7941-064E-B2A0-A76ADB4BA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35A84EAB-17F6-1947-A57C-4E329D53D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D43D627B-95CA-AD4E-8472-68AC5C8AB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9498-FB83-4041-B8B3-DBCE178BFB5E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7DF7679F-782E-294D-B06F-31EFD0ADC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BF6AE37A-E80D-0D47-8CDA-DAC214E89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228E-18D2-DE4E-9804-44519A2F83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0851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4D5291-B7F6-2C40-A9F9-5C907A2D8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50A04B49-A115-6740-BDC4-B7F7167FD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9970EB0-A545-264B-B53E-C91DD1D07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9498-FB83-4041-B8B3-DBCE178BFB5E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CA6445C-EFA0-4749-8E14-755DB3250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1330892-B85C-D54D-8158-D4A12AD30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228E-18D2-DE4E-9804-44519A2F83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7576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B20C9F37-F02C-E74A-8F95-B7587808A6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365741D9-F03D-6C45-92EA-EDCF1285F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FB3B586-92E1-EE43-BC23-A1EAFE4B1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9498-FB83-4041-B8B3-DBCE178BFB5E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0BFC5EE-FCCA-7749-86CC-ABEDA57B2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C68ED47-D724-DC4B-BD70-63672716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228E-18D2-DE4E-9804-44519A2F83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9670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095406" y="2407544"/>
            <a:ext cx="5070724" cy="38432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370417" y="1654561"/>
            <a:ext cx="4113213" cy="1538883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2193728" y="1830586"/>
            <a:ext cx="3750469" cy="2616101"/>
          </a:xfrm>
          <a:prstGeom prst="rect">
            <a:avLst/>
          </a:prstGeom>
        </p:spPr>
        <p:txBody>
          <a:bodyPr/>
          <a:lstStyle>
            <a:lvl1pPr marL="232672" indent="-232672">
              <a:spcBef>
                <a:spcPts val="2250"/>
              </a:spcBef>
              <a:defRPr sz="1900"/>
            </a:lvl1pPr>
            <a:lvl2pPr marL="404116" indent="-232672">
              <a:spcBef>
                <a:spcPts val="2250"/>
              </a:spcBef>
              <a:defRPr sz="1900"/>
            </a:lvl2pPr>
            <a:lvl3pPr marL="575559" indent="-232672">
              <a:spcBef>
                <a:spcPts val="2250"/>
              </a:spcBef>
              <a:defRPr sz="1900"/>
            </a:lvl3pPr>
            <a:lvl4pPr marL="747002" indent="-232672">
              <a:spcBef>
                <a:spcPts val="2250"/>
              </a:spcBef>
              <a:defRPr sz="1900"/>
            </a:lvl4pPr>
            <a:lvl5pPr marL="918445" indent="-232672">
              <a:spcBef>
                <a:spcPts val="2250"/>
              </a:spcBef>
              <a:defRPr sz="19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8778240" y="6377940"/>
            <a:ext cx="2804160" cy="23083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37785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5F7485-F17B-7840-B9BE-9C6EE509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6DC34CB-783C-7146-8E83-A642BC99B3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94D76984-53F6-3C45-AF94-48A96DD8F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9BB64258-5EF0-F243-A21E-A2085461D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9498-FB83-4041-B8B3-DBCE178BFB5E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628DFDB-56FE-DB48-A129-B3A104C3A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B199BA83-2CB4-DC44-8CBF-B531E594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228E-18D2-DE4E-9804-44519A2F83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16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41134D-FFBB-0247-A13A-94FE628C1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E99C855-5484-8441-945C-D1A067EB3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8C361D58-FFC2-3C4F-8C03-9F8848204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40819765-F05C-A946-95C1-A25DE44BE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CF55C6A2-7E09-9341-817B-81BAAD857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1EAD2022-464D-1F4E-B34E-E0E277D3C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9498-FB83-4041-B8B3-DBCE178BFB5E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646E02CA-B30A-544A-A6B5-82CDB5F1A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E7C33EF9-B6A4-6B4D-B2C7-48A70F74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228E-18D2-DE4E-9804-44519A2F83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3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35EF0F-9AAC-9A4F-A24A-5FA6F5F9A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51C83BF9-CEA5-7341-93DC-3D31231B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9498-FB83-4041-B8B3-DBCE178BFB5E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732B5FF6-426D-D14A-B450-7D7CE92FF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74231524-8137-A64B-904A-C4BEF07A4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228E-18D2-DE4E-9804-44519A2F83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9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9EE427AE-9B85-904F-AE48-BC37DD375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9498-FB83-4041-B8B3-DBCE178BFB5E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3FF7577E-C2C5-394D-ADAB-C5E311F7A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E63706F7-F42C-9948-BE1E-21FC1463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228E-18D2-DE4E-9804-44519A2F83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20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757B7F-6B2D-1E4C-B882-6A11C73CB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07287B4-4D44-C14A-BC8B-C9E778835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5ADA3BF8-23A7-BF4A-993D-98A2859FB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8E5E9DC4-3528-EA48-982D-23F8BDBF0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9498-FB83-4041-B8B3-DBCE178BFB5E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19491D6C-72CC-E54A-8C50-1EC4A1737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F3EE639-8374-624F-BD1E-337A517A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228E-18D2-DE4E-9804-44519A2F83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50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77E184-5C98-934F-A41A-75422AD70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6ECB24D9-7941-064E-B2A0-A76ADB4BA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35A84EAB-17F6-1947-A57C-4E329D53D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D43D627B-95CA-AD4E-8472-68AC5C8AB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9498-FB83-4041-B8B3-DBCE178BFB5E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7DF7679F-782E-294D-B06F-31EFD0ADC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BF6AE37A-E80D-0D47-8CDA-DAC214E89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228E-18D2-DE4E-9804-44519A2F83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51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EDCFDB81-C935-DC43-80FA-E20C074E3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44344A7-C73B-164A-961D-B5233D09C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37397D2-1709-7246-9B42-B44EE9AAA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89498-FB83-4041-B8B3-DBCE178BFB5E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B0F7FDD-CD5C-3F45-AB24-6D54AC11C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82B1850-B685-034C-9E8C-30183AF86D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E228E-18D2-DE4E-9804-44519A2F83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78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193727" y="312540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2193727" y="1830586"/>
            <a:ext cx="7804547" cy="4420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967907" y="6505278"/>
            <a:ext cx="395941" cy="328935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12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786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ransition spd="med"/>
  <p:txStyles>
    <p:title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086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5309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7531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9754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1976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4199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6421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8644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0866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193727" y="312540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2193727" y="1830586"/>
            <a:ext cx="7804547" cy="4420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003173" y="6505278"/>
            <a:ext cx="395941" cy="328935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12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098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ransition spd="med"/>
  <p:txStyles>
    <p:title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086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5309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7531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9754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1976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4199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6421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8644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0866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EDCFDB81-C935-DC43-80FA-E20C074E3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44344A7-C73B-164A-961D-B5233D09C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37397D2-1709-7246-9B42-B44EE9AAA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89498-FB83-4041-B8B3-DBCE178BFB5E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B0F7FDD-CD5C-3F45-AB24-6D54AC11C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82B1850-B685-034C-9E8C-30183AF86D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E228E-18D2-DE4E-9804-44519A2F83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138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3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5.svg"/><Relationship Id="rId17" Type="http://schemas.openxmlformats.org/officeDocument/2006/relationships/image" Target="../media/image3.png"/><Relationship Id="rId2" Type="http://schemas.openxmlformats.org/officeDocument/2006/relationships/image" Target="../media/image5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8.sv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Arredondado 1">
            <a:extLst>
              <a:ext uri="{FF2B5EF4-FFF2-40B4-BE49-F238E27FC236}">
                <a16:creationId xmlns:a16="http://schemas.microsoft.com/office/drawing/2014/main" xmlns="" id="{88073748-6B17-474D-BD29-340A4FE787BB}"/>
              </a:ext>
            </a:extLst>
          </p:cNvPr>
          <p:cNvSpPr/>
          <p:nvPr/>
        </p:nvSpPr>
        <p:spPr>
          <a:xfrm flipH="1">
            <a:off x="6212729" y="5089011"/>
            <a:ext cx="299658" cy="706538"/>
          </a:xfrm>
          <a:prstGeom prst="roundRect">
            <a:avLst>
              <a:gd name="adj" fmla="val 50000"/>
            </a:avLst>
          </a:prstGeom>
          <a:solidFill>
            <a:srgbClr val="FF4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Arredondado 8">
            <a:extLst>
              <a:ext uri="{FF2B5EF4-FFF2-40B4-BE49-F238E27FC236}">
                <a16:creationId xmlns:a16="http://schemas.microsoft.com/office/drawing/2014/main" xmlns="" id="{21833405-42F6-3442-A970-8234D96DC329}"/>
              </a:ext>
            </a:extLst>
          </p:cNvPr>
          <p:cNvSpPr/>
          <p:nvPr/>
        </p:nvSpPr>
        <p:spPr>
          <a:xfrm flipH="1">
            <a:off x="4916495" y="5607225"/>
            <a:ext cx="299658" cy="706538"/>
          </a:xfrm>
          <a:prstGeom prst="roundRect">
            <a:avLst>
              <a:gd name="adj" fmla="val 50000"/>
            </a:avLst>
          </a:prstGeom>
          <a:solidFill>
            <a:srgbClr val="005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xmlns="" id="{A7EBA1E8-F3BC-3E4F-BB91-172B138CD2DD}"/>
              </a:ext>
            </a:extLst>
          </p:cNvPr>
          <p:cNvSpPr/>
          <p:nvPr/>
        </p:nvSpPr>
        <p:spPr>
          <a:xfrm flipH="1">
            <a:off x="5780651" y="5348118"/>
            <a:ext cx="299658" cy="706538"/>
          </a:xfrm>
          <a:prstGeom prst="roundRect">
            <a:avLst>
              <a:gd name="adj" fmla="val 50000"/>
            </a:avLst>
          </a:prstGeom>
          <a:solidFill>
            <a:srgbClr val="A79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xmlns="" id="{147515AD-85EC-BC45-9FD8-6AF017048F23}"/>
              </a:ext>
            </a:extLst>
          </p:cNvPr>
          <p:cNvSpPr/>
          <p:nvPr/>
        </p:nvSpPr>
        <p:spPr>
          <a:xfrm flipH="1">
            <a:off x="5348573" y="5348118"/>
            <a:ext cx="299658" cy="7065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 descr="Texto&#10;&#10;Descrição gerada automaticamente">
            <a:extLst>
              <a:ext uri="{FF2B5EF4-FFF2-40B4-BE49-F238E27FC236}">
                <a16:creationId xmlns:a16="http://schemas.microsoft.com/office/drawing/2014/main" xmlns="" id="{72056D5B-DAD4-7646-AD2C-509ECA93A2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8670"/>
          <a:stretch/>
        </p:blipFill>
        <p:spPr>
          <a:xfrm>
            <a:off x="1014608" y="1582532"/>
            <a:ext cx="621687" cy="3318155"/>
          </a:xfrm>
          <a:prstGeom prst="rect">
            <a:avLst/>
          </a:prstGeom>
        </p:spPr>
      </p:pic>
      <p:pic>
        <p:nvPicPr>
          <p:cNvPr id="27" name="Imagem 26" descr="Texto&#10;&#10;Descrição gerada automaticamente">
            <a:extLst>
              <a:ext uri="{FF2B5EF4-FFF2-40B4-BE49-F238E27FC236}">
                <a16:creationId xmlns:a16="http://schemas.microsoft.com/office/drawing/2014/main" xmlns="" id="{C71ECC5D-4467-4D4C-BF9F-CF60809873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30" r="72883"/>
          <a:stretch/>
        </p:blipFill>
        <p:spPr>
          <a:xfrm>
            <a:off x="1636295" y="1582532"/>
            <a:ext cx="866273" cy="3318155"/>
          </a:xfrm>
          <a:prstGeom prst="rect">
            <a:avLst/>
          </a:prstGeom>
        </p:spPr>
      </p:pic>
      <p:pic>
        <p:nvPicPr>
          <p:cNvPr id="28" name="Imagem 27" descr="Texto&#10;&#10;Descrição gerada automaticamente">
            <a:extLst>
              <a:ext uri="{FF2B5EF4-FFF2-40B4-BE49-F238E27FC236}">
                <a16:creationId xmlns:a16="http://schemas.microsoft.com/office/drawing/2014/main" xmlns="" id="{92751565-37B0-B140-9A25-3D2369ED4B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17" r="55833"/>
          <a:stretch/>
        </p:blipFill>
        <p:spPr>
          <a:xfrm>
            <a:off x="2502568" y="1582532"/>
            <a:ext cx="935576" cy="3318155"/>
          </a:xfrm>
          <a:prstGeom prst="rect">
            <a:avLst/>
          </a:prstGeom>
        </p:spPr>
      </p:pic>
      <p:pic>
        <p:nvPicPr>
          <p:cNvPr id="29" name="Imagem 28" descr="Texto&#10;&#10;Descrição gerada automaticamente">
            <a:extLst>
              <a:ext uri="{FF2B5EF4-FFF2-40B4-BE49-F238E27FC236}">
                <a16:creationId xmlns:a16="http://schemas.microsoft.com/office/drawing/2014/main" xmlns="" id="{B31E39DA-5EFC-B24D-9613-9404EC92D9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167" r="38783"/>
          <a:stretch/>
        </p:blipFill>
        <p:spPr>
          <a:xfrm>
            <a:off x="3438145" y="1582532"/>
            <a:ext cx="935576" cy="3318155"/>
          </a:xfrm>
          <a:prstGeom prst="rect">
            <a:avLst/>
          </a:prstGeom>
        </p:spPr>
      </p:pic>
      <p:pic>
        <p:nvPicPr>
          <p:cNvPr id="30" name="Imagem 29" descr="Texto&#10;&#10;Descrição gerada automaticamente">
            <a:extLst>
              <a:ext uri="{FF2B5EF4-FFF2-40B4-BE49-F238E27FC236}">
                <a16:creationId xmlns:a16="http://schemas.microsoft.com/office/drawing/2014/main" xmlns="" id="{0D9B64B5-4D59-5E46-8BC4-7BFB72E4F3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222"/>
          <a:stretch/>
        </p:blipFill>
        <p:spPr>
          <a:xfrm>
            <a:off x="4683683" y="1582532"/>
            <a:ext cx="1798590" cy="331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6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7D9DD41-5B89-3748-AC2E-B1FB2591DD62}"/>
              </a:ext>
            </a:extLst>
          </p:cNvPr>
          <p:cNvSpPr/>
          <p:nvPr/>
        </p:nvSpPr>
        <p:spPr>
          <a:xfrm>
            <a:off x="3271087" y="-1194270"/>
            <a:ext cx="779706" cy="779706"/>
          </a:xfrm>
          <a:prstGeom prst="rect">
            <a:avLst/>
          </a:prstGeom>
          <a:solidFill>
            <a:srgbClr val="181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53BB9A8D-2DB2-CE43-B2BE-A04AE275B6A0}"/>
              </a:ext>
            </a:extLst>
          </p:cNvPr>
          <p:cNvSpPr/>
          <p:nvPr/>
        </p:nvSpPr>
        <p:spPr>
          <a:xfrm>
            <a:off x="4194631" y="-1200620"/>
            <a:ext cx="779706" cy="779706"/>
          </a:xfrm>
          <a:prstGeom prst="rect">
            <a:avLst/>
          </a:prstGeom>
          <a:solidFill>
            <a:srgbClr val="FF4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9372105D-BC36-1A4F-8C90-8B5ADBD07095}"/>
              </a:ext>
            </a:extLst>
          </p:cNvPr>
          <p:cNvSpPr/>
          <p:nvPr/>
        </p:nvSpPr>
        <p:spPr>
          <a:xfrm>
            <a:off x="5090743" y="-1194270"/>
            <a:ext cx="779706" cy="779706"/>
          </a:xfrm>
          <a:prstGeom prst="rect">
            <a:avLst/>
          </a:prstGeom>
          <a:solidFill>
            <a:srgbClr val="005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C87F0F33-3CD6-5843-9D48-50BF27AC5891}"/>
              </a:ext>
            </a:extLst>
          </p:cNvPr>
          <p:cNvSpPr/>
          <p:nvPr/>
        </p:nvSpPr>
        <p:spPr>
          <a:xfrm>
            <a:off x="6041719" y="-1200620"/>
            <a:ext cx="779706" cy="779706"/>
          </a:xfrm>
          <a:prstGeom prst="rect">
            <a:avLst/>
          </a:prstGeom>
          <a:solidFill>
            <a:srgbClr val="A79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xmlns="" id="{CFEFE5D9-345B-994C-8ABC-BA4B57180592}"/>
              </a:ext>
            </a:extLst>
          </p:cNvPr>
          <p:cNvSpPr txBox="1"/>
          <p:nvPr/>
        </p:nvSpPr>
        <p:spPr>
          <a:xfrm>
            <a:off x="1554046" y="4332537"/>
            <a:ext cx="304509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pt-BR" sz="3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Obrigada!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xmlns="" id="{9A14E934-AE13-FBD9-6F4F-1D4754D0C5C1}"/>
              </a:ext>
            </a:extLst>
          </p:cNvPr>
          <p:cNvGrpSpPr/>
          <p:nvPr/>
        </p:nvGrpSpPr>
        <p:grpSpPr>
          <a:xfrm>
            <a:off x="1420178" y="5189960"/>
            <a:ext cx="4346074" cy="1110956"/>
            <a:chOff x="7262416" y="3665702"/>
            <a:chExt cx="3908370" cy="1112171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xmlns="" id="{BBD71252-0237-1287-D511-892A2992D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9187" y="3665702"/>
              <a:ext cx="3401599" cy="40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rgbClr val="FF99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FF99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FF99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FF99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FF99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99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99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99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99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t-PT" altLang="pt-BR" sz="2000" b="1" dirty="0">
                  <a:solidFill>
                    <a:srgbClr val="A79053"/>
                  </a:solidFill>
                  <a:latin typeface="Century Gothic" panose="020B0502020202020204" pitchFamily="34" charset="0"/>
                  <a:cs typeface="Arial" panose="020B0604020202020204" pitchFamily="34" charset="0"/>
                  <a:sym typeface="Helvetica Light"/>
                </a:rPr>
                <a:t>elizabeth_levy</a:t>
              </a:r>
              <a:r>
                <a:rPr lang="pt-PT" altLang="pt-BR" sz="2000" b="1" kern="0" dirty="0">
                  <a:solidFill>
                    <a:srgbClr val="A79053"/>
                  </a:solidFill>
                  <a:latin typeface="Century Gothic" panose="020B0502020202020204" pitchFamily="34" charset="0"/>
                  <a:cs typeface="Arial" panose="020B0604020202020204" pitchFamily="34" charset="0"/>
                  <a:sym typeface="Helvetica Light"/>
                </a:rPr>
                <a:t>@ecad.org.br</a:t>
              </a:r>
              <a:endParaRPr lang="pt-PT" altLang="pt-BR" sz="2000" b="1" dirty="0">
                <a:solidFill>
                  <a:srgbClr val="A79053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xmlns="" id="{61FD03CE-4875-F952-A4B2-7CEB895520C8}"/>
                </a:ext>
              </a:extLst>
            </p:cNvPr>
            <p:cNvSpPr txBox="1"/>
            <p:nvPr/>
          </p:nvSpPr>
          <p:spPr>
            <a:xfrm>
              <a:off x="7262416" y="4336405"/>
              <a:ext cx="506772" cy="4414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66" hangingPunct="0">
                <a:defRPr/>
              </a:pPr>
              <a:r>
                <a:rPr lang="pt-BR" sz="2400" kern="0" dirty="0">
                  <a:solidFill>
                    <a:prstClr val="white">
                      <a:lumMod val="75000"/>
                    </a:prstClr>
                  </a:solidFill>
                  <a:latin typeface="Helvetica Light"/>
                  <a:sym typeface="Helvetica Light"/>
                </a:rPr>
                <a:t>@</a:t>
              </a:r>
            </a:p>
          </p:txBody>
        </p:sp>
        <p:pic>
          <p:nvPicPr>
            <p:cNvPr id="9" name="Picture 2" descr="Ícone de e-mail vermelho">
              <a:extLst>
                <a:ext uri="{FF2B5EF4-FFF2-40B4-BE49-F238E27FC236}">
                  <a16:creationId xmlns:a16="http://schemas.microsoft.com/office/drawing/2014/main" xmlns="" id="{E5F708E2-ADA4-9526-F2B9-BA8A8A4D40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3894" y="3666917"/>
              <a:ext cx="379511" cy="379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tângulo 1">
            <a:extLst>
              <a:ext uri="{FF2B5EF4-FFF2-40B4-BE49-F238E27FC236}">
                <a16:creationId xmlns:a16="http://schemas.microsoft.com/office/drawing/2014/main" xmlns="" id="{ACBFA26C-79F4-0406-8A5F-FF9B19CB0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4619" y="5010571"/>
            <a:ext cx="21528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pt-PT" altLang="pt-BR" sz="1800" dirty="0">
              <a:solidFill>
                <a:srgbClr val="A7905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t-PT" altLang="pt-BR" sz="18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www.ecad.org.br</a:t>
            </a: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xmlns="" id="{4978727D-7795-FC6A-9850-FEBD24A1F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32142" y="5744834"/>
            <a:ext cx="498562" cy="498562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xmlns="" id="{0907BC79-5B36-64D7-3FC2-6C9D8A070A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872478" y="5744834"/>
            <a:ext cx="498563" cy="498563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xmlns="" id="{4E85B76A-05EC-D91F-EB52-04EEC25E73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507700" y="5744834"/>
            <a:ext cx="498562" cy="498562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xmlns="" id="{D4689687-FCA4-74E9-F3BB-D3C24D965C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109928" y="5744831"/>
            <a:ext cx="498562" cy="49856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32634F4-9044-FD8E-DD5A-895599628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0842" y="5900806"/>
            <a:ext cx="37854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10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altLang="pt-BR" sz="2000" b="1" dirty="0">
                <a:solidFill>
                  <a:srgbClr val="A7905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</a:t>
            </a:r>
            <a:r>
              <a:rPr kumimoji="0" lang="pt-PT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A79053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cad_oficial</a:t>
            </a:r>
            <a:endParaRPr kumimoji="0" lang="pt-PT" altLang="pt-BR" sz="2000" b="1" i="0" u="none" strike="noStrike" kern="0" cap="none" spc="0" normalizeH="0" baseline="0" noProof="0" dirty="0">
              <a:ln>
                <a:noFill/>
              </a:ln>
              <a:solidFill>
                <a:srgbClr val="A79053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84665CB6-7D91-DB4F-95AD-FED5969272BA}"/>
              </a:ext>
            </a:extLst>
          </p:cNvPr>
          <p:cNvSpPr txBox="1"/>
          <p:nvPr/>
        </p:nvSpPr>
        <p:spPr>
          <a:xfrm>
            <a:off x="5626807" y="1800409"/>
            <a:ext cx="6233097" cy="2803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457200">
              <a:lnSpc>
                <a:spcPct val="150000"/>
              </a:lnSpc>
            </a:pPr>
            <a:r>
              <a:rPr lang="pt-BR" sz="2000" i="1" dirty="0">
                <a:solidFill>
                  <a:prstClr val="white"/>
                </a:solidFill>
                <a:latin typeface="Century Gothic" panose="020B0502020202020204" pitchFamily="34" charset="0"/>
              </a:rPr>
              <a:t>“O Direito Autoral não é um obstáculo, mas um pilar para o desenvolvimento sustentável da indústria criativa. Ele garante que a tecnologia avance sem desvalorizar a criação humana, promovendo equilíbrio entre acesso, remuneração e inovação.”</a:t>
            </a:r>
            <a:endParaRPr kumimoji="0" lang="pt-BR" sz="240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3923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B4064A4-8F94-661A-8748-E4A5E17AE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93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">
            <a:extLst>
              <a:ext uri="{FF2B5EF4-FFF2-40B4-BE49-F238E27FC236}">
                <a16:creationId xmlns:a16="http://schemas.microsoft.com/office/drawing/2014/main" xmlns="" id="{010EBFFC-ABC5-6751-6C4C-38317155D0ED}"/>
              </a:ext>
            </a:extLst>
          </p:cNvPr>
          <p:cNvSpPr/>
          <p:nvPr/>
        </p:nvSpPr>
        <p:spPr>
          <a:xfrm>
            <a:off x="5744885" y="4234030"/>
            <a:ext cx="797016" cy="797016"/>
          </a:xfrm>
          <a:prstGeom prst="ellipse">
            <a:avLst/>
          </a:prstGeom>
          <a:solidFill>
            <a:srgbClr val="005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T Walsheim"/>
            </a:endParaRPr>
          </a:p>
        </p:txBody>
      </p:sp>
      <p:sp>
        <p:nvSpPr>
          <p:cNvPr id="4" name="Oval 1">
            <a:extLst>
              <a:ext uri="{FF2B5EF4-FFF2-40B4-BE49-F238E27FC236}">
                <a16:creationId xmlns:a16="http://schemas.microsoft.com/office/drawing/2014/main" xmlns="" id="{0C027BE6-D877-75FC-3B5D-2DF7097A1A1C}"/>
              </a:ext>
            </a:extLst>
          </p:cNvPr>
          <p:cNvSpPr/>
          <p:nvPr/>
        </p:nvSpPr>
        <p:spPr>
          <a:xfrm>
            <a:off x="8606822" y="1062214"/>
            <a:ext cx="797016" cy="797016"/>
          </a:xfrm>
          <a:prstGeom prst="ellipse">
            <a:avLst/>
          </a:prstGeom>
          <a:solidFill>
            <a:srgbClr val="005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T Walsheim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8AFBAD62-033F-466A-8743-B303CCFAF028}"/>
              </a:ext>
            </a:extLst>
          </p:cNvPr>
          <p:cNvSpPr txBox="1"/>
          <p:nvPr/>
        </p:nvSpPr>
        <p:spPr>
          <a:xfrm>
            <a:off x="603723" y="2255115"/>
            <a:ext cx="402985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opernicus" panose="02000000000000000000" pitchFamily="50" charset="0"/>
                <a:cs typeface="Times New Roman" panose="02020603050405020304" pitchFamily="18" charset="0"/>
                <a:sym typeface="Helvetica Light"/>
              </a:rPr>
              <a:t>A execução pública </a:t>
            </a:r>
            <a:r>
              <a:rPr kumimoji="0" lang="pt-BR" sz="26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opernicus" panose="02000000000000000000" pitchFamily="50" charset="0"/>
                <a:sym typeface="Helvetica Light"/>
              </a:rPr>
              <a:t>existe sempre que uma música for transmitida ou utilizada em um local de frequência coletiva.</a:t>
            </a:r>
            <a:endParaRPr kumimoji="0" lang="pt-BR" sz="26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6FEF2F53-B574-479D-8DD6-3031DA6BAC93}"/>
              </a:ext>
            </a:extLst>
          </p:cNvPr>
          <p:cNvSpPr txBox="1"/>
          <p:nvPr/>
        </p:nvSpPr>
        <p:spPr>
          <a:xfrm>
            <a:off x="6651098" y="1168334"/>
            <a:ext cx="16264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opernicus" panose="02000000000000000000" pitchFamily="50" charset="0"/>
                <a:sym typeface="Helvetica Light"/>
              </a:rPr>
              <a:t>Casas </a:t>
            </a:r>
          </a:p>
          <a:p>
            <a:pPr marL="0" marR="0" lvl="0" indent="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opernicus" panose="02000000000000000000" pitchFamily="50" charset="0"/>
                <a:sym typeface="Helvetica Light"/>
              </a:rPr>
              <a:t>de Shows</a:t>
            </a:r>
            <a:endParaRPr kumimoji="0" lang="pt-BR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2EFC4231-1BF8-4309-9FFC-4338FBB95D0F}"/>
              </a:ext>
            </a:extLst>
          </p:cNvPr>
          <p:cNvSpPr txBox="1"/>
          <p:nvPr/>
        </p:nvSpPr>
        <p:spPr>
          <a:xfrm>
            <a:off x="9479233" y="1259498"/>
            <a:ext cx="19855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opernicus" panose="02000000000000000000" pitchFamily="50" charset="0"/>
                <a:sym typeface="Helvetica Light"/>
              </a:rPr>
              <a:t>Streaming</a:t>
            </a:r>
            <a:endParaRPr kumimoji="0" lang="pt-BR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7F5AF0C3-B5F2-4FAF-A185-E4605BC57656}"/>
              </a:ext>
            </a:extLst>
          </p:cNvPr>
          <p:cNvSpPr txBox="1"/>
          <p:nvPr/>
        </p:nvSpPr>
        <p:spPr>
          <a:xfrm>
            <a:off x="6651098" y="2210449"/>
            <a:ext cx="19855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opernicus" panose="02000000000000000000" pitchFamily="50" charset="0"/>
                <a:sym typeface="Helvetica Light"/>
              </a:rPr>
              <a:t>Bares e Restaurantes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33CAAAD0-F581-44CF-A436-7CD9A354942F}"/>
              </a:ext>
            </a:extLst>
          </p:cNvPr>
          <p:cNvSpPr txBox="1"/>
          <p:nvPr/>
        </p:nvSpPr>
        <p:spPr>
          <a:xfrm>
            <a:off x="9489950" y="2207211"/>
            <a:ext cx="16264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opernicus" panose="02000000000000000000" pitchFamily="50" charset="0"/>
                <a:sym typeface="Helvetica Light"/>
              </a:rPr>
              <a:t>Festas e Eventos</a:t>
            </a:r>
            <a:endParaRPr kumimoji="0" lang="pt-BR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78350C7F-86EA-4B33-A18D-E6207EA9705C}"/>
              </a:ext>
            </a:extLst>
          </p:cNvPr>
          <p:cNvSpPr txBox="1"/>
          <p:nvPr/>
        </p:nvSpPr>
        <p:spPr>
          <a:xfrm>
            <a:off x="6694706" y="3431404"/>
            <a:ext cx="19855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opernicus" panose="02000000000000000000" pitchFamily="50" charset="0"/>
                <a:sym typeface="Helvetica Light"/>
              </a:rPr>
              <a:t>TV</a:t>
            </a:r>
            <a:endParaRPr kumimoji="0" lang="pt-BR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513EB2AD-A403-42D1-95E7-7C571663AE9B}"/>
              </a:ext>
            </a:extLst>
          </p:cNvPr>
          <p:cNvSpPr txBox="1"/>
          <p:nvPr/>
        </p:nvSpPr>
        <p:spPr>
          <a:xfrm>
            <a:off x="6629638" y="5446208"/>
            <a:ext cx="19855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opernicus" panose="02000000000000000000" pitchFamily="50" charset="0"/>
                <a:sym typeface="Helvetica Light"/>
              </a:rPr>
              <a:t>Cinemas</a:t>
            </a:r>
            <a:endParaRPr kumimoji="0" lang="pt-BR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D411C2F0-3684-4B6C-9C12-A1DB277B9B67}"/>
              </a:ext>
            </a:extLst>
          </p:cNvPr>
          <p:cNvSpPr txBox="1"/>
          <p:nvPr/>
        </p:nvSpPr>
        <p:spPr>
          <a:xfrm>
            <a:off x="9489950" y="3375676"/>
            <a:ext cx="16264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opernicus" panose="02000000000000000000" pitchFamily="50" charset="0"/>
                <a:sym typeface="Helvetica Light"/>
              </a:rPr>
              <a:t>Hotéis</a:t>
            </a:r>
            <a:endParaRPr kumimoji="0" lang="pt-BR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9B2D1585-5671-4B81-8D8A-84A41AA8489A}"/>
              </a:ext>
            </a:extLst>
          </p:cNvPr>
          <p:cNvSpPr txBox="1"/>
          <p:nvPr/>
        </p:nvSpPr>
        <p:spPr>
          <a:xfrm>
            <a:off x="9479233" y="4452000"/>
            <a:ext cx="16264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opernicus" panose="02000000000000000000" pitchFamily="50" charset="0"/>
                <a:sym typeface="Helvetica Light"/>
              </a:rPr>
              <a:t>Academias</a:t>
            </a:r>
            <a:endParaRPr kumimoji="0" lang="pt-BR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D5332441-B97A-42A7-93C4-0ADF056D5F55}"/>
              </a:ext>
            </a:extLst>
          </p:cNvPr>
          <p:cNvSpPr txBox="1"/>
          <p:nvPr/>
        </p:nvSpPr>
        <p:spPr>
          <a:xfrm>
            <a:off x="6651097" y="4434722"/>
            <a:ext cx="19855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opernicus" panose="02000000000000000000" pitchFamily="50" charset="0"/>
                <a:sym typeface="Helvetica Light"/>
              </a:rPr>
              <a:t>Rádio</a:t>
            </a:r>
            <a:endParaRPr kumimoji="0" lang="pt-BR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sym typeface="Helvetica Light"/>
            </a:endParaRPr>
          </a:p>
        </p:txBody>
      </p:sp>
      <p:pic>
        <p:nvPicPr>
          <p:cNvPr id="29" name="Gráfico 28">
            <a:extLst>
              <a:ext uri="{FF2B5EF4-FFF2-40B4-BE49-F238E27FC236}">
                <a16:creationId xmlns:a16="http://schemas.microsoft.com/office/drawing/2014/main" xmlns="" id="{F6F8537F-FB6B-4C23-8159-D896D01BA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15209" y="1169335"/>
            <a:ext cx="793984" cy="529323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7B7B92C1-EAB3-460E-B554-13964CFA0D93}"/>
              </a:ext>
            </a:extLst>
          </p:cNvPr>
          <p:cNvSpPr txBox="1"/>
          <p:nvPr/>
        </p:nvSpPr>
        <p:spPr>
          <a:xfrm>
            <a:off x="8550587" y="5472984"/>
            <a:ext cx="308394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10766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A79053"/>
                </a:solidFill>
                <a:effectLst/>
                <a:uLnTx/>
                <a:uFillTx/>
                <a:latin typeface="Century Gothic" panose="020B0502020202020204" pitchFamily="34" charset="0"/>
                <a:ea typeface="Copernicus" panose="02000000000000000000" pitchFamily="50" charset="0"/>
                <a:sym typeface="Helvetica Light"/>
              </a:rPr>
              <a:t>Cada novo uso é independente e gera um novo dever de recolhimento de direitos autorais.</a:t>
            </a: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A79053"/>
              </a:solidFill>
              <a:effectLst/>
              <a:uLnTx/>
              <a:uFillTx/>
              <a:latin typeface="Century Gothic" panose="020B0502020202020204" pitchFamily="34" charset="0"/>
              <a:ea typeface="Copernicus" panose="02000000000000000000" pitchFamily="50" charset="0"/>
              <a:cs typeface="Times New Roman" panose="02020603050405020304" pitchFamily="18" charset="0"/>
              <a:sym typeface="Helvetica Light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7A7D8BC3-01F2-67F4-CB97-2CB11F47142C}"/>
              </a:ext>
            </a:extLst>
          </p:cNvPr>
          <p:cNvSpPr/>
          <p:nvPr/>
        </p:nvSpPr>
        <p:spPr>
          <a:xfrm>
            <a:off x="5744885" y="1062214"/>
            <a:ext cx="797016" cy="797016"/>
          </a:xfrm>
          <a:prstGeom prst="ellipse">
            <a:avLst/>
          </a:prstGeom>
          <a:solidFill>
            <a:srgbClr val="005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T Walsheim"/>
            </a:endParaRPr>
          </a:p>
        </p:txBody>
      </p:sp>
      <p:cxnSp>
        <p:nvCxnSpPr>
          <p:cNvPr id="3" name="Conector Reto 26">
            <a:extLst>
              <a:ext uri="{FF2B5EF4-FFF2-40B4-BE49-F238E27FC236}">
                <a16:creationId xmlns:a16="http://schemas.microsoft.com/office/drawing/2014/main" xmlns="" id="{734C1A75-2966-0891-3EB9-0025861DE4B3}"/>
              </a:ext>
            </a:extLst>
          </p:cNvPr>
          <p:cNvCxnSpPr>
            <a:cxnSpLocks/>
          </p:cNvCxnSpPr>
          <p:nvPr/>
        </p:nvCxnSpPr>
        <p:spPr>
          <a:xfrm>
            <a:off x="5189232" y="1589869"/>
            <a:ext cx="0" cy="353082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áfico 24">
            <a:extLst>
              <a:ext uri="{FF2B5EF4-FFF2-40B4-BE49-F238E27FC236}">
                <a16:creationId xmlns:a16="http://schemas.microsoft.com/office/drawing/2014/main" xmlns="" id="{284E2B8D-996F-44E8-A661-63A59D7725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t="1" r="45500" b="-3277"/>
          <a:stretch/>
        </p:blipFill>
        <p:spPr>
          <a:xfrm>
            <a:off x="6012574" y="1196111"/>
            <a:ext cx="261637" cy="584775"/>
          </a:xfrm>
          <a:prstGeom prst="rect">
            <a:avLst/>
          </a:prstGeom>
        </p:spPr>
      </p:pic>
      <p:sp>
        <p:nvSpPr>
          <p:cNvPr id="5" name="Oval 1">
            <a:extLst>
              <a:ext uri="{FF2B5EF4-FFF2-40B4-BE49-F238E27FC236}">
                <a16:creationId xmlns:a16="http://schemas.microsoft.com/office/drawing/2014/main" xmlns="" id="{B3FDA3BC-4DAB-39EA-0FE6-E1B4ACF3927C}"/>
              </a:ext>
            </a:extLst>
          </p:cNvPr>
          <p:cNvSpPr/>
          <p:nvPr/>
        </p:nvSpPr>
        <p:spPr>
          <a:xfrm>
            <a:off x="8606822" y="2104329"/>
            <a:ext cx="797016" cy="797016"/>
          </a:xfrm>
          <a:prstGeom prst="ellipse">
            <a:avLst/>
          </a:prstGeom>
          <a:solidFill>
            <a:srgbClr val="005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T Walsheim"/>
            </a:endParaRPr>
          </a:p>
        </p:txBody>
      </p:sp>
      <p:sp>
        <p:nvSpPr>
          <p:cNvPr id="6" name="Oval 1">
            <a:extLst>
              <a:ext uri="{FF2B5EF4-FFF2-40B4-BE49-F238E27FC236}">
                <a16:creationId xmlns:a16="http://schemas.microsoft.com/office/drawing/2014/main" xmlns="" id="{C31311F7-E624-6E50-F364-E39147E3D863}"/>
              </a:ext>
            </a:extLst>
          </p:cNvPr>
          <p:cNvSpPr/>
          <p:nvPr/>
        </p:nvSpPr>
        <p:spPr>
          <a:xfrm>
            <a:off x="5744885" y="2104329"/>
            <a:ext cx="797016" cy="797016"/>
          </a:xfrm>
          <a:prstGeom prst="ellipse">
            <a:avLst/>
          </a:prstGeom>
          <a:solidFill>
            <a:srgbClr val="005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T Walsheim"/>
            </a:endParaRPr>
          </a:p>
        </p:txBody>
      </p:sp>
      <p:pic>
        <p:nvPicPr>
          <p:cNvPr id="28" name="Gráfico 27">
            <a:extLst>
              <a:ext uri="{FF2B5EF4-FFF2-40B4-BE49-F238E27FC236}">
                <a16:creationId xmlns:a16="http://schemas.microsoft.com/office/drawing/2014/main" xmlns="" id="{E10F5688-BEA8-4B46-A246-17C75C5C44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916975" y="2289363"/>
            <a:ext cx="449721" cy="449721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xmlns="" id="{6C14949C-14DA-4BFB-84FE-4411FEAAB7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839895" y="2176660"/>
            <a:ext cx="361647" cy="650964"/>
          </a:xfrm>
          <a:prstGeom prst="rect">
            <a:avLst/>
          </a:prstGeom>
        </p:spPr>
      </p:pic>
      <p:sp>
        <p:nvSpPr>
          <p:cNvPr id="7" name="Oval 1">
            <a:extLst>
              <a:ext uri="{FF2B5EF4-FFF2-40B4-BE49-F238E27FC236}">
                <a16:creationId xmlns:a16="http://schemas.microsoft.com/office/drawing/2014/main" xmlns="" id="{F41648F1-91C6-0C8E-25F4-F48CF3147C8C}"/>
              </a:ext>
            </a:extLst>
          </p:cNvPr>
          <p:cNvSpPr/>
          <p:nvPr/>
        </p:nvSpPr>
        <p:spPr>
          <a:xfrm>
            <a:off x="8606822" y="3146445"/>
            <a:ext cx="797016" cy="797016"/>
          </a:xfrm>
          <a:prstGeom prst="ellipse">
            <a:avLst/>
          </a:prstGeom>
          <a:solidFill>
            <a:srgbClr val="005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T Walsheim"/>
            </a:endParaRPr>
          </a:p>
        </p:txBody>
      </p:sp>
      <p:sp>
        <p:nvSpPr>
          <p:cNvPr id="9" name="Oval 1">
            <a:extLst>
              <a:ext uri="{FF2B5EF4-FFF2-40B4-BE49-F238E27FC236}">
                <a16:creationId xmlns:a16="http://schemas.microsoft.com/office/drawing/2014/main" xmlns="" id="{5918C6C3-47EA-D574-2A74-57C6192B78D2}"/>
              </a:ext>
            </a:extLst>
          </p:cNvPr>
          <p:cNvSpPr/>
          <p:nvPr/>
        </p:nvSpPr>
        <p:spPr>
          <a:xfrm>
            <a:off x="5744885" y="3146445"/>
            <a:ext cx="797016" cy="797016"/>
          </a:xfrm>
          <a:prstGeom prst="ellipse">
            <a:avLst/>
          </a:prstGeom>
          <a:solidFill>
            <a:srgbClr val="005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T Walsheim"/>
            </a:endParaRPr>
          </a:p>
        </p:txBody>
      </p:sp>
      <p:pic>
        <p:nvPicPr>
          <p:cNvPr id="31" name="Gráfico 30">
            <a:extLst>
              <a:ext uri="{FF2B5EF4-FFF2-40B4-BE49-F238E27FC236}">
                <a16:creationId xmlns:a16="http://schemas.microsoft.com/office/drawing/2014/main" xmlns="" id="{DA33EE8D-3C9A-4410-90FE-44418C000B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832313" y="3266985"/>
            <a:ext cx="619044" cy="502973"/>
          </a:xfrm>
          <a:prstGeom prst="rect">
            <a:avLst/>
          </a:prstGeom>
        </p:spPr>
      </p:pic>
      <p:pic>
        <p:nvPicPr>
          <p:cNvPr id="27" name="Imagem 26" descr="Forma&#10;&#10;Descrição gerada automaticamente com confiança baixa">
            <a:extLst>
              <a:ext uri="{FF2B5EF4-FFF2-40B4-BE49-F238E27FC236}">
                <a16:creationId xmlns:a16="http://schemas.microsoft.com/office/drawing/2014/main" xmlns="" id="{7450214E-C750-452F-AC92-06399F88C29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389" y="3265566"/>
            <a:ext cx="477881" cy="477881"/>
          </a:xfrm>
          <a:prstGeom prst="rect">
            <a:avLst/>
          </a:prstGeom>
        </p:spPr>
      </p:pic>
      <p:pic>
        <p:nvPicPr>
          <p:cNvPr id="30" name="Gráfico 29">
            <a:extLst>
              <a:ext uri="{FF2B5EF4-FFF2-40B4-BE49-F238E27FC236}">
                <a16:creationId xmlns:a16="http://schemas.microsoft.com/office/drawing/2014/main" xmlns="" id="{B0779E20-F3D0-490B-A3D6-4BE50AA0E6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884863" y="4268266"/>
            <a:ext cx="553884" cy="565424"/>
          </a:xfrm>
          <a:prstGeom prst="rect">
            <a:avLst/>
          </a:prstGeom>
        </p:spPr>
      </p:pic>
      <p:sp>
        <p:nvSpPr>
          <p:cNvPr id="14" name="Oval 1">
            <a:extLst>
              <a:ext uri="{FF2B5EF4-FFF2-40B4-BE49-F238E27FC236}">
                <a16:creationId xmlns:a16="http://schemas.microsoft.com/office/drawing/2014/main" xmlns="" id="{65E749B5-7263-984B-C6F9-C55BD4481AFA}"/>
              </a:ext>
            </a:extLst>
          </p:cNvPr>
          <p:cNvSpPr/>
          <p:nvPr/>
        </p:nvSpPr>
        <p:spPr>
          <a:xfrm>
            <a:off x="8606821" y="4262899"/>
            <a:ext cx="797016" cy="797016"/>
          </a:xfrm>
          <a:prstGeom prst="ellipse">
            <a:avLst/>
          </a:prstGeom>
          <a:solidFill>
            <a:srgbClr val="005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T Walsheim"/>
            </a:endParaRPr>
          </a:p>
        </p:txBody>
      </p:sp>
      <p:pic>
        <p:nvPicPr>
          <p:cNvPr id="33" name="Imagem 32" descr="Forma&#10;&#10;Descrição gerada automaticamente com confiança baixa">
            <a:extLst>
              <a:ext uri="{FF2B5EF4-FFF2-40B4-BE49-F238E27FC236}">
                <a16:creationId xmlns:a16="http://schemas.microsoft.com/office/drawing/2014/main" xmlns="" id="{2548D416-BD39-4CB8-9E4F-322A9513579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517"/>
          <a:stretch/>
        </p:blipFill>
        <p:spPr>
          <a:xfrm>
            <a:off x="8550588" y="4404134"/>
            <a:ext cx="909481" cy="550075"/>
          </a:xfrm>
          <a:prstGeom prst="rect">
            <a:avLst/>
          </a:prstGeom>
        </p:spPr>
      </p:pic>
      <p:sp>
        <p:nvSpPr>
          <p:cNvPr id="15" name="Oval 1">
            <a:extLst>
              <a:ext uri="{FF2B5EF4-FFF2-40B4-BE49-F238E27FC236}">
                <a16:creationId xmlns:a16="http://schemas.microsoft.com/office/drawing/2014/main" xmlns="" id="{3DF85D50-AFD5-F930-3061-AF2F9CE25820}"/>
              </a:ext>
            </a:extLst>
          </p:cNvPr>
          <p:cNvSpPr/>
          <p:nvPr/>
        </p:nvSpPr>
        <p:spPr>
          <a:xfrm>
            <a:off x="5744885" y="5248126"/>
            <a:ext cx="797016" cy="797016"/>
          </a:xfrm>
          <a:prstGeom prst="ellipse">
            <a:avLst/>
          </a:prstGeom>
          <a:solidFill>
            <a:srgbClr val="005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T Walsheim"/>
            </a:endParaRPr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xmlns="" id="{24BA3228-1E7A-4160-9EA1-9B84900AE0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34964"/>
          <a:stretch/>
        </p:blipFill>
        <p:spPr>
          <a:xfrm>
            <a:off x="5671600" y="5446208"/>
            <a:ext cx="924552" cy="400851"/>
          </a:xfrm>
          <a:prstGeom prst="rect">
            <a:avLst/>
          </a:prstGeom>
        </p:spPr>
      </p:pic>
      <p:pic>
        <p:nvPicPr>
          <p:cNvPr id="16" name="Imagem 15" descr="Texto&#10;&#10;Descrição gerada automaticamente">
            <a:extLst>
              <a:ext uri="{FF2B5EF4-FFF2-40B4-BE49-F238E27FC236}">
                <a16:creationId xmlns:a16="http://schemas.microsoft.com/office/drawing/2014/main" xmlns="" id="{593D5B26-DE91-12A4-8DEB-E3D25D6A221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9409" y="348408"/>
            <a:ext cx="798150" cy="48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35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1">
            <a:extLst>
              <a:ext uri="{FF2B5EF4-FFF2-40B4-BE49-F238E27FC236}">
                <a16:creationId xmlns:a16="http://schemas.microsoft.com/office/drawing/2014/main" xmlns="" id="{19B1128D-6C91-4C55-B7A3-34C8E9ACF3A0}"/>
              </a:ext>
            </a:extLst>
          </p:cNvPr>
          <p:cNvSpPr/>
          <p:nvPr/>
        </p:nvSpPr>
        <p:spPr>
          <a:xfrm>
            <a:off x="1705970" y="2618594"/>
            <a:ext cx="9940598" cy="410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defRPr sz="6900" b="1">
                <a:solidFill>
                  <a:srgbClr val="015E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marL="0" marR="0" lvl="0" indent="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0" cap="none" spc="0" normalizeH="0" baseline="0" noProof="0" dirty="0">
              <a:ln>
                <a:noFill/>
              </a:ln>
              <a:solidFill>
                <a:srgbClr val="977F45"/>
              </a:solidFill>
              <a:effectLst/>
              <a:uLnTx/>
              <a:uFillTx/>
              <a:latin typeface="Century Gothic" panose="020B0502020202020204" pitchFamily="34" charset="0"/>
              <a:sym typeface="Century Gothic"/>
            </a:endParaRPr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xmlns="" id="{13BBC9B7-DB69-55F8-ABC4-34579B00D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09" y="348408"/>
            <a:ext cx="798150" cy="48264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41593839-D8A9-6500-1FC4-4B1B5E001DC9}"/>
              </a:ext>
            </a:extLst>
          </p:cNvPr>
          <p:cNvSpPr txBox="1"/>
          <p:nvPr/>
        </p:nvSpPr>
        <p:spPr>
          <a:xfrm>
            <a:off x="1028484" y="1618178"/>
            <a:ext cx="10618084" cy="462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ECAD tem mantido a cobrança de direitos autorais mesmo em casos de músicas geradas por IA, com base em dois argumentos principais: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pt-BR" sz="200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execução pública de qualquer música exige licenciamento, junto ao Ecad </a:t>
            </a:r>
            <a:r>
              <a:rPr lang="pt-BR" sz="2000" dirty="0">
                <a:solidFill>
                  <a:srgbClr val="E7E6E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razão da </a:t>
            </a:r>
            <a:r>
              <a:rPr lang="pt-BR" sz="2000" i="1" dirty="0" err="1">
                <a:solidFill>
                  <a:srgbClr val="E7E6E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Blanket</a:t>
            </a:r>
            <a:r>
              <a:rPr lang="pt-BR" sz="2000" i="1" dirty="0">
                <a:solidFill>
                  <a:srgbClr val="E7E6E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i="1" dirty="0" err="1">
                <a:solidFill>
                  <a:srgbClr val="E7E6E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License</a:t>
            </a:r>
            <a:r>
              <a:rPr lang="pt-BR" sz="2000" dirty="0">
                <a:solidFill>
                  <a:srgbClr val="E7E6E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tabLst>
                <a:tab pos="457200" algn="l"/>
              </a:tabLst>
              <a:defRPr/>
            </a:pPr>
            <a:endParaRPr lang="pt-BR" sz="100" dirty="0">
              <a:solidFill>
                <a:srgbClr val="E7E6E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pt-BR" sz="2000" dirty="0">
                <a:solidFill>
                  <a:srgbClr val="E7E6E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cobrança de direitos autorais independe da prévia identificação das obras executadas ou comprovação de filiação dos titulares às sociedades de Gestão Coletiva.</a:t>
            </a:r>
          </a:p>
          <a:p>
            <a:pPr marR="0" lvl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tabLst>
                <a:tab pos="457200" algn="l"/>
              </a:tabLst>
              <a:defRPr/>
            </a:pPr>
            <a:endParaRPr kumimoji="0" lang="pt-BR" sz="10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pt-BR" sz="200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treinamento das </a:t>
            </a:r>
            <a:r>
              <a:rPr kumimoji="0" lang="pt-BR" sz="200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IAs</a:t>
            </a:r>
            <a:r>
              <a:rPr kumimoji="0" lang="pt-BR" sz="200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utiliza repertório protegido por direitos autorais.</a:t>
            </a:r>
            <a:endParaRPr lang="pt-BR" sz="2000" dirty="0">
              <a:solidFill>
                <a:srgbClr val="E7E6E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pt-BR" sz="10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pt-BR" sz="2000" dirty="0">
                <a:solidFill>
                  <a:srgbClr val="E7E6E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utilização desse conteúdo sintético </a:t>
            </a:r>
            <a:r>
              <a:rPr kumimoji="0" lang="pt-BR" sz="200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configura concorrência desleal e enriquecimento sem </a:t>
            </a:r>
            <a:r>
              <a:rPr kumimoji="0" lang="pt-BR" sz="2000" i="0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causa.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EFE11F4-4F3A-5B15-B562-C235DFD2D920}"/>
              </a:ext>
            </a:extLst>
          </p:cNvPr>
          <p:cNvSpPr txBox="1"/>
          <p:nvPr/>
        </p:nvSpPr>
        <p:spPr>
          <a:xfrm>
            <a:off x="1969496" y="796335"/>
            <a:ext cx="7067686" cy="425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Defesa Ecad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3C4F2A8A-DA7A-43E9-34B1-EFCDA6DDC708}"/>
              </a:ext>
            </a:extLst>
          </p:cNvPr>
          <p:cNvSpPr txBox="1"/>
          <p:nvPr/>
        </p:nvSpPr>
        <p:spPr>
          <a:xfrm>
            <a:off x="1869743" y="114306"/>
            <a:ext cx="6093724" cy="819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sz="4800" b="1" dirty="0">
                <a:solidFill>
                  <a:srgbClr val="FF4B38"/>
                </a:solidFill>
                <a:latin typeface="Century Gothic" panose="020B0502020202020204" pitchFamily="34" charset="0"/>
              </a:rPr>
              <a:t>Spitz Park X Ecad </a:t>
            </a:r>
          </a:p>
        </p:txBody>
      </p:sp>
    </p:spTree>
    <p:extLst>
      <p:ext uri="{BB962C8B-B14F-4D97-AF65-F5344CB8AC3E}">
        <p14:creationId xmlns:p14="http://schemas.microsoft.com/office/powerpoint/2010/main" val="291338104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BDB36AB-BDC4-1700-1DF0-AB7615B0DB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9AC250E-324D-7292-BF3C-C81BD8181CD8}"/>
              </a:ext>
            </a:extLst>
          </p:cNvPr>
          <p:cNvSpPr txBox="1"/>
          <p:nvPr/>
        </p:nvSpPr>
        <p:spPr>
          <a:xfrm>
            <a:off x="1969496" y="796335"/>
            <a:ext cx="7067686" cy="425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Decisão TJSC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653FE44-4319-0830-DE94-9614703036B2}"/>
              </a:ext>
            </a:extLst>
          </p:cNvPr>
          <p:cNvSpPr txBox="1"/>
          <p:nvPr/>
        </p:nvSpPr>
        <p:spPr>
          <a:xfrm>
            <a:off x="1869743" y="114306"/>
            <a:ext cx="6093724" cy="819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sz="4800" b="1" dirty="0">
                <a:solidFill>
                  <a:srgbClr val="977F45"/>
                </a:solidFill>
                <a:latin typeface="Century Gothic" panose="020B0502020202020204" pitchFamily="34" charset="0"/>
              </a:rPr>
              <a:t>Spitz Park X Ecad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BA5DBA93-8EEB-DCDF-9C86-BC11B08A2792}"/>
              </a:ext>
            </a:extLst>
          </p:cNvPr>
          <p:cNvSpPr txBox="1"/>
          <p:nvPr/>
        </p:nvSpPr>
        <p:spPr>
          <a:xfrm>
            <a:off x="3619500" y="1728622"/>
            <a:ext cx="8229599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/>
                </a:solidFill>
                <a:latin typeface="Century Gothic" panose="020B0502020202020204" pitchFamily="34" charset="0"/>
              </a:rPr>
              <a:t>A alegação de que as músicas executadas foram geradas por IA, por si só, não é suficiente para afastar a presunção de legalidade da atuação do ECAD.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1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/>
                </a:solidFill>
                <a:latin typeface="Century Gothic" panose="020B0502020202020204" pitchFamily="34" charset="0"/>
              </a:rPr>
              <a:t>A ausência de um autor humano identificável não implica, por si só, a inexistência de direitos autorais ou de obrigações decorrentes da utilização pública dessas obras.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1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i="1" dirty="0">
                <a:solidFill>
                  <a:prstClr val="white"/>
                </a:solidFill>
                <a:latin typeface="Century Gothic" panose="020B0502020202020204" pitchFamily="34" charset="0"/>
              </a:rPr>
              <a:t>“Obra musical gerada por IA não constitui criações autônomas, mas sim derivações de obras protegidas (...)”</a:t>
            </a:r>
            <a:endParaRPr lang="pt-BR" sz="2000" i="1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1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285750" indent="-285750" algn="just" defTabSz="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white"/>
                </a:solidFill>
                <a:latin typeface="Century Gothic" panose="020B0502020202020204" pitchFamily="34" charset="0"/>
              </a:rPr>
              <a:t>Tribunal reconhece a</a:t>
            </a:r>
            <a:r>
              <a:rPr lang="pt-BR" sz="2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 Prova Técnica elaborada pelo Ecad </a:t>
            </a:r>
            <a:r>
              <a:rPr lang="pt-BR" sz="2000" dirty="0">
                <a:solidFill>
                  <a:prstClr val="white"/>
                </a:solidFill>
                <a:latin typeface="Century Gothic" panose="020B0502020202020204" pitchFamily="34" charset="0"/>
              </a:rPr>
              <a:t>– “significativa semelhança com a obra preexistente”</a:t>
            </a:r>
          </a:p>
        </p:txBody>
      </p:sp>
    </p:spTree>
    <p:extLst>
      <p:ext uri="{BB962C8B-B14F-4D97-AF65-F5344CB8AC3E}">
        <p14:creationId xmlns:p14="http://schemas.microsoft.com/office/powerpoint/2010/main" val="180421977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xmlns="" id="{CEF8F557-B8F6-5140-9691-55E8EA24A641}"/>
              </a:ext>
            </a:extLst>
          </p:cNvPr>
          <p:cNvSpPr/>
          <p:nvPr/>
        </p:nvSpPr>
        <p:spPr>
          <a:xfrm>
            <a:off x="9024452" y="3542814"/>
            <a:ext cx="1754814" cy="1754814"/>
          </a:xfrm>
          <a:prstGeom prst="ellipse">
            <a:avLst/>
          </a:prstGeom>
          <a:solidFill>
            <a:srgbClr val="0057FF">
              <a:alpha val="8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Imagem 11" descr="Forma&#10;&#10;O conteúdo gerado por IA pode estar incorreto.">
            <a:extLst>
              <a:ext uri="{FF2B5EF4-FFF2-40B4-BE49-F238E27FC236}">
                <a16:creationId xmlns:a16="http://schemas.microsoft.com/office/drawing/2014/main" xmlns="" id="{2E299119-BAB9-B9D8-0661-BD1950D952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3" t="17284" r="32361" b="30123"/>
          <a:stretch>
            <a:fillRect/>
          </a:stretch>
        </p:blipFill>
        <p:spPr>
          <a:xfrm>
            <a:off x="8602166" y="3156654"/>
            <a:ext cx="2618479" cy="243553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8197240B-F62A-0449-BDCC-FE5BBCD476A5}"/>
              </a:ext>
            </a:extLst>
          </p:cNvPr>
          <p:cNvSpPr/>
          <p:nvPr/>
        </p:nvSpPr>
        <p:spPr>
          <a:xfrm>
            <a:off x="8994668" y="1191762"/>
            <a:ext cx="1833474" cy="1848734"/>
          </a:xfrm>
          <a:prstGeom prst="ellipse">
            <a:avLst/>
          </a:prstGeom>
          <a:solidFill>
            <a:srgbClr val="0057FF">
              <a:alpha val="8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m 13" descr="Forma&#10;&#10;O conteúdo gerado por IA pode estar incorreto.">
            <a:extLst>
              <a:ext uri="{FF2B5EF4-FFF2-40B4-BE49-F238E27FC236}">
                <a16:creationId xmlns:a16="http://schemas.microsoft.com/office/drawing/2014/main" xmlns="" id="{79763786-19C9-2692-D3ED-4D55489658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3" t="17284" r="32361" b="30123"/>
          <a:stretch>
            <a:fillRect/>
          </a:stretch>
        </p:blipFill>
        <p:spPr>
          <a:xfrm>
            <a:off x="8600312" y="831052"/>
            <a:ext cx="2662531" cy="2476504"/>
          </a:xfrm>
          <a:prstGeom prst="rect">
            <a:avLst/>
          </a:prstGeom>
        </p:spPr>
      </p:pic>
      <p:pic>
        <p:nvPicPr>
          <p:cNvPr id="21" name="Imagem 20" descr="Texto&#10;&#10;Descrição gerada automaticamente">
            <a:extLst>
              <a:ext uri="{FF2B5EF4-FFF2-40B4-BE49-F238E27FC236}">
                <a16:creationId xmlns:a16="http://schemas.microsoft.com/office/drawing/2014/main" xmlns="" id="{B347BD8D-FB70-5448-AAE0-72A042C428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09" y="348408"/>
            <a:ext cx="798150" cy="48264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589F52B-9CDC-95A9-408A-C7CF44949EBD}"/>
              </a:ext>
            </a:extLst>
          </p:cNvPr>
          <p:cNvSpPr txBox="1"/>
          <p:nvPr/>
        </p:nvSpPr>
        <p:spPr>
          <a:xfrm>
            <a:off x="9078610" y="3064517"/>
            <a:ext cx="17788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“Be </a:t>
            </a:r>
            <a:r>
              <a:rPr kumimoji="0" lang="pt-B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Happy</a:t>
            </a: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Always”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Erkan</a:t>
            </a: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Yasemin</a:t>
            </a:r>
            <a:endParaRPr kumimoji="0" lang="pt-B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A35B182B-5C30-0F69-CD2E-0035D95341C6}"/>
              </a:ext>
            </a:extLst>
          </p:cNvPr>
          <p:cNvSpPr txBox="1"/>
          <p:nvPr/>
        </p:nvSpPr>
        <p:spPr>
          <a:xfrm>
            <a:off x="9134823" y="5607209"/>
            <a:ext cx="17788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“A Dolly entre nós”</a:t>
            </a:r>
          </a:p>
        </p:txBody>
      </p:sp>
      <p:pic>
        <p:nvPicPr>
          <p:cNvPr id="7" name="extracted_vMmm">
            <a:hlinkClick r:id="" action="ppaction://media"/>
            <a:extLst>
              <a:ext uri="{FF2B5EF4-FFF2-40B4-BE49-F238E27FC236}">
                <a16:creationId xmlns:a16="http://schemas.microsoft.com/office/drawing/2014/main" xmlns="" id="{3D48F213-1903-AF2E-15E7-5A9BC16CAA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54867" y="1775116"/>
            <a:ext cx="609600" cy="6096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D1156F17-63A3-1B10-7273-82FC976A6850}"/>
              </a:ext>
            </a:extLst>
          </p:cNvPr>
          <p:cNvSpPr txBox="1"/>
          <p:nvPr/>
        </p:nvSpPr>
        <p:spPr>
          <a:xfrm>
            <a:off x="903349" y="1956258"/>
            <a:ext cx="7644659" cy="3173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Similaridade em diversas obras:</a:t>
            </a:r>
          </a:p>
          <a:p>
            <a:pPr lvl="0" algn="just">
              <a:lnSpc>
                <a:spcPct val="150000"/>
              </a:lnSpc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p. ex.: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A obra “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A Dolly entre nós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” (alegadamente gerada através da plataforma SUNO), e a música “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Be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Happy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Always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”, do compositor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Erkan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Yasemin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lvl="0" algn="just">
              <a:lnSpc>
                <a:spcPct val="150000"/>
              </a:lnSpc>
              <a:defRPr/>
            </a:pPr>
            <a:endParaRPr lang="pt-BR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Conclusão, sob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todos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os critérios – harmonia, ritmo, estrutura, arranjos, melodia – as músicas são semelhantes.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C30B6E4-6AE2-37D6-B959-EECE9725FD3C}"/>
              </a:ext>
            </a:extLst>
          </p:cNvPr>
          <p:cNvSpPr txBox="1"/>
          <p:nvPr/>
        </p:nvSpPr>
        <p:spPr>
          <a:xfrm>
            <a:off x="1678815" y="154835"/>
            <a:ext cx="93865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977F45"/>
                </a:solidFill>
                <a:effectLst/>
                <a:uLnTx/>
                <a:uFillTx/>
                <a:latin typeface="Century Gothic" panose="020B0502020202020204" pitchFamily="34" charset="0"/>
              </a:rPr>
              <a:t>Laudo Técnico </a:t>
            </a:r>
            <a:r>
              <a:rPr lang="pt-BR" sz="4000" b="1" dirty="0">
                <a:solidFill>
                  <a:srgbClr val="977F45"/>
                </a:solidFill>
                <a:latin typeface="Century Gothic" panose="020B0502020202020204" pitchFamily="34" charset="0"/>
              </a:rPr>
              <a:t>realizado por Maestro </a:t>
            </a:r>
          </a:p>
          <a:p>
            <a:pPr lvl="0" algn="just">
              <a:defRPr/>
            </a:pPr>
            <a:r>
              <a:rPr lang="pt-BR" sz="4000" b="1" dirty="0">
                <a:solidFill>
                  <a:srgbClr val="977F45"/>
                </a:solidFill>
                <a:latin typeface="Century Gothic" panose="020B0502020202020204" pitchFamily="34" charset="0"/>
              </a:rPr>
              <a:t>(caso Spitz Park)</a:t>
            </a:r>
          </a:p>
        </p:txBody>
      </p:sp>
    </p:spTree>
    <p:extLst>
      <p:ext uri="{BB962C8B-B14F-4D97-AF65-F5344CB8AC3E}">
        <p14:creationId xmlns:p14="http://schemas.microsoft.com/office/powerpoint/2010/main" val="29623892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8197240B-F62A-0449-BDCC-FE5BBCD476A5}"/>
              </a:ext>
            </a:extLst>
          </p:cNvPr>
          <p:cNvSpPr/>
          <p:nvPr/>
        </p:nvSpPr>
        <p:spPr>
          <a:xfrm>
            <a:off x="9033999" y="3563289"/>
            <a:ext cx="1754814" cy="1754814"/>
          </a:xfrm>
          <a:prstGeom prst="ellipse">
            <a:avLst/>
          </a:prstGeom>
          <a:solidFill>
            <a:srgbClr val="0057FF">
              <a:alpha val="8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Forma&#10;&#10;O conteúdo gerado por IA pode estar incorreto.">
            <a:extLst>
              <a:ext uri="{FF2B5EF4-FFF2-40B4-BE49-F238E27FC236}">
                <a16:creationId xmlns:a16="http://schemas.microsoft.com/office/drawing/2014/main" xmlns="" id="{30060F0B-CFDF-9EA6-3B91-8EF6A77E59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3" t="17284" r="32361" b="30123"/>
          <a:stretch>
            <a:fillRect/>
          </a:stretch>
        </p:blipFill>
        <p:spPr>
          <a:xfrm>
            <a:off x="8602166" y="3156654"/>
            <a:ext cx="2618479" cy="2435530"/>
          </a:xfrm>
          <a:prstGeom prst="rect">
            <a:avLst/>
          </a:prstGeom>
        </p:spPr>
      </p:pic>
      <p:pic>
        <p:nvPicPr>
          <p:cNvPr id="21" name="Imagem 20" descr="Texto&#10;&#10;Descrição gerada automaticamente">
            <a:extLst>
              <a:ext uri="{FF2B5EF4-FFF2-40B4-BE49-F238E27FC236}">
                <a16:creationId xmlns:a16="http://schemas.microsoft.com/office/drawing/2014/main" xmlns="" id="{B347BD8D-FB70-5448-AAE0-72A042C428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09" y="348408"/>
            <a:ext cx="798150" cy="482644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xmlns="" id="{CEF8F557-B8F6-5140-9691-55E8EA24A641}"/>
              </a:ext>
            </a:extLst>
          </p:cNvPr>
          <p:cNvSpPr/>
          <p:nvPr/>
        </p:nvSpPr>
        <p:spPr>
          <a:xfrm>
            <a:off x="9035389" y="1244965"/>
            <a:ext cx="1754814" cy="1754814"/>
          </a:xfrm>
          <a:prstGeom prst="ellipse">
            <a:avLst/>
          </a:prstGeom>
          <a:solidFill>
            <a:srgbClr val="0057FF">
              <a:alpha val="8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589F52B-9CDC-95A9-408A-C7CF44949EBD}"/>
              </a:ext>
            </a:extLst>
          </p:cNvPr>
          <p:cNvSpPr txBox="1"/>
          <p:nvPr/>
        </p:nvSpPr>
        <p:spPr>
          <a:xfrm>
            <a:off x="9052121" y="5324697"/>
            <a:ext cx="17788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“Be </a:t>
            </a:r>
            <a:r>
              <a:rPr kumimoji="0" lang="pt-B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Happy</a:t>
            </a: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Always”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Erkan</a:t>
            </a: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Yasemin</a:t>
            </a:r>
            <a:endParaRPr kumimoji="0" lang="pt-B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Imagem 7" descr="Forma&#10;&#10;O conteúdo gerado por IA pode estar incorreto.">
            <a:extLst>
              <a:ext uri="{FF2B5EF4-FFF2-40B4-BE49-F238E27FC236}">
                <a16:creationId xmlns:a16="http://schemas.microsoft.com/office/drawing/2014/main" xmlns="" id="{5D6996D2-E562-7E59-A2B3-D80EDCFB4C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3" t="17284" r="32361" b="30123"/>
          <a:stretch>
            <a:fillRect/>
          </a:stretch>
        </p:blipFill>
        <p:spPr>
          <a:xfrm>
            <a:off x="8644364" y="872026"/>
            <a:ext cx="2618479" cy="243553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A35B182B-5C30-0F69-CD2E-0035D95341C6}"/>
              </a:ext>
            </a:extLst>
          </p:cNvPr>
          <p:cNvSpPr txBox="1"/>
          <p:nvPr/>
        </p:nvSpPr>
        <p:spPr>
          <a:xfrm>
            <a:off x="9011313" y="3115799"/>
            <a:ext cx="17788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“A Dolly entre nós”</a:t>
            </a:r>
          </a:p>
        </p:txBody>
      </p:sp>
      <p:pic>
        <p:nvPicPr>
          <p:cNvPr id="3" name="A Dolly Entre Nós">
            <a:hlinkClick r:id="" action="ppaction://media"/>
            <a:extLst>
              <a:ext uri="{FF2B5EF4-FFF2-40B4-BE49-F238E27FC236}">
                <a16:creationId xmlns:a16="http://schemas.microsoft.com/office/drawing/2014/main" xmlns="" id="{9C87CAAD-4E6E-E4DF-7CA6-15A78DE594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58151" y="1661288"/>
            <a:ext cx="609600" cy="6096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FF8B2F4F-A8C9-CE5A-4121-1954EF54747D}"/>
              </a:ext>
            </a:extLst>
          </p:cNvPr>
          <p:cNvSpPr txBox="1"/>
          <p:nvPr/>
        </p:nvSpPr>
        <p:spPr>
          <a:xfrm>
            <a:off x="903349" y="1956258"/>
            <a:ext cx="7644659" cy="3173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Similaridade em diversas obras:</a:t>
            </a:r>
          </a:p>
          <a:p>
            <a:pPr lvl="0" algn="just">
              <a:lnSpc>
                <a:spcPct val="150000"/>
              </a:lnSpc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p. ex.: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A obra “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A Dolly entre nós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” (alegadamente gerada através da plataforma SUNO), e a música “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Be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Happy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Always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”, do compositor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Erkan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Yasemin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lvl="0" algn="just">
              <a:lnSpc>
                <a:spcPct val="150000"/>
              </a:lnSpc>
              <a:defRPr/>
            </a:pPr>
            <a:endParaRPr lang="pt-BR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Conclusão, sob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todos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os critérios – harmonia, ritmo, estrutura, arranjos, melodia – as músicas são semelhantes.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78E95AD4-72B0-1C3E-B4EA-4BB6CE7E6696}"/>
              </a:ext>
            </a:extLst>
          </p:cNvPr>
          <p:cNvSpPr txBox="1"/>
          <p:nvPr/>
        </p:nvSpPr>
        <p:spPr>
          <a:xfrm>
            <a:off x="1678815" y="154835"/>
            <a:ext cx="93865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977F45"/>
                </a:solidFill>
                <a:effectLst/>
                <a:uLnTx/>
                <a:uFillTx/>
                <a:latin typeface="Century Gothic" panose="020B0502020202020204" pitchFamily="34" charset="0"/>
              </a:rPr>
              <a:t>Laudo Técnico </a:t>
            </a:r>
            <a:r>
              <a:rPr lang="pt-BR" sz="4000" b="1" dirty="0">
                <a:solidFill>
                  <a:srgbClr val="977F45"/>
                </a:solidFill>
                <a:latin typeface="Century Gothic" panose="020B0502020202020204" pitchFamily="34" charset="0"/>
              </a:rPr>
              <a:t>realizado por Maestro </a:t>
            </a:r>
          </a:p>
          <a:p>
            <a:pPr lvl="0" algn="just">
              <a:defRPr/>
            </a:pPr>
            <a:r>
              <a:rPr lang="pt-BR" sz="4000" b="1" dirty="0">
                <a:solidFill>
                  <a:srgbClr val="977F45"/>
                </a:solidFill>
                <a:latin typeface="Century Gothic" panose="020B0502020202020204" pitchFamily="34" charset="0"/>
              </a:rPr>
              <a:t>(caso Spitz Park)</a:t>
            </a:r>
          </a:p>
        </p:txBody>
      </p:sp>
    </p:spTree>
    <p:extLst>
      <p:ext uri="{BB962C8B-B14F-4D97-AF65-F5344CB8AC3E}">
        <p14:creationId xmlns:p14="http://schemas.microsoft.com/office/powerpoint/2010/main" val="27665204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98F237C3-69C7-C8C5-232A-8B4D615BA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 descr="Texto&#10;&#10;Descrição gerada automaticamente">
            <a:extLst>
              <a:ext uri="{FF2B5EF4-FFF2-40B4-BE49-F238E27FC236}">
                <a16:creationId xmlns:a16="http://schemas.microsoft.com/office/drawing/2014/main" xmlns="" id="{6A826AF3-D6FC-F324-35E7-1A937A503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09" y="348408"/>
            <a:ext cx="798150" cy="48264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45E83C6-7EC7-E107-E89E-B603041C0BBB}"/>
              </a:ext>
            </a:extLst>
          </p:cNvPr>
          <p:cNvSpPr txBox="1"/>
          <p:nvPr/>
        </p:nvSpPr>
        <p:spPr>
          <a:xfrm>
            <a:off x="931795" y="2162834"/>
            <a:ext cx="10327607" cy="9954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Segundo estudo da CISAC, os criadores humanos podem perder até 24% de suas receitas até 2028 devido à substituição por conteúdos gerados por IA.</a:t>
            </a:r>
            <a:endParaRPr lang="pt-BR" sz="2000" dirty="0">
              <a:solidFill>
                <a:srgbClr val="FFFFFF"/>
              </a:solidFill>
              <a:latin typeface="Century Gothic" panose="020B0502020202020204" pitchFamily="34" charset="0"/>
              <a:sym typeface="Helvetica Light"/>
            </a:endParaRPr>
          </a:p>
        </p:txBody>
      </p:sp>
      <p:pic>
        <p:nvPicPr>
          <p:cNvPr id="1026" name="Picture 2" descr="Barra De Gráfico Em Estatística Decrescente Vermelha De Fundo Transparente  Com Seta PNG , Gráfico, Barra, O Negócio Imagem PNG e Vetor Para Download  Gratuito">
            <a:extLst>
              <a:ext uri="{FF2B5EF4-FFF2-40B4-BE49-F238E27FC236}">
                <a16:creationId xmlns:a16="http://schemas.microsoft.com/office/drawing/2014/main" xmlns="" id="{6BFE98B8-5A3E-43D4-9285-6B2A92E1F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72" y="3762904"/>
            <a:ext cx="1723623" cy="17236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03A997A-DB03-9C44-BAF6-E708FD9740D7}"/>
              </a:ext>
            </a:extLst>
          </p:cNvPr>
          <p:cNvSpPr txBox="1"/>
          <p:nvPr/>
        </p:nvSpPr>
        <p:spPr>
          <a:xfrm>
            <a:off x="1969496" y="304774"/>
            <a:ext cx="9480176" cy="663067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ctr">
            <a:spAutoFit/>
          </a:bodyPr>
          <a:lstStyle>
            <a:defPPr>
              <a:defRPr lang="pt-BR"/>
            </a:defPPr>
            <a:lvl1pPr marR="0" lvl="0" indent="0" defTabSz="4572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opernicus" panose="02000000000000000000" pitchFamily="50" charset="0"/>
                <a:cs typeface="Century Gothic"/>
              </a:defRPr>
            </a:lvl1pPr>
          </a:lstStyle>
          <a:p>
            <a:r>
              <a:rPr lang="pt-BR" dirty="0">
                <a:solidFill>
                  <a:srgbClr val="FF4C38"/>
                </a:solidFill>
              </a:rPr>
              <a:t>Impactos Econômicos e Sociais</a:t>
            </a:r>
          </a:p>
        </p:txBody>
      </p:sp>
    </p:spTree>
    <p:extLst>
      <p:ext uri="{BB962C8B-B14F-4D97-AF65-F5344CB8AC3E}">
        <p14:creationId xmlns:p14="http://schemas.microsoft.com/office/powerpoint/2010/main" val="34864602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2A79CA0D-AF6F-998A-6328-203562D42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9">
            <a:extLst>
              <a:ext uri="{FF2B5EF4-FFF2-40B4-BE49-F238E27FC236}">
                <a16:creationId xmlns:a16="http://schemas.microsoft.com/office/drawing/2014/main" xmlns="" id="{B315A889-FB22-CF7A-369B-DD24F36C7662}"/>
              </a:ext>
            </a:extLst>
          </p:cNvPr>
          <p:cNvSpPr/>
          <p:nvPr/>
        </p:nvSpPr>
        <p:spPr>
          <a:xfrm>
            <a:off x="11140430" y="5866765"/>
            <a:ext cx="589492" cy="619125"/>
          </a:xfrm>
          <a:custGeom>
            <a:avLst/>
            <a:gdLst/>
            <a:ahLst/>
            <a:cxnLst/>
            <a:rect l="l" t="t" r="r" b="b"/>
            <a:pathLst>
              <a:path w="707390" h="742950">
                <a:moveTo>
                  <a:pt x="120484" y="230365"/>
                </a:moveTo>
                <a:lnTo>
                  <a:pt x="0" y="230365"/>
                </a:lnTo>
                <a:lnTo>
                  <a:pt x="0" y="273545"/>
                </a:lnTo>
                <a:lnTo>
                  <a:pt x="0" y="415785"/>
                </a:lnTo>
                <a:lnTo>
                  <a:pt x="0" y="458965"/>
                </a:lnTo>
                <a:lnTo>
                  <a:pt x="0" y="601205"/>
                </a:lnTo>
                <a:lnTo>
                  <a:pt x="0" y="644385"/>
                </a:lnTo>
                <a:lnTo>
                  <a:pt x="120484" y="644385"/>
                </a:lnTo>
                <a:lnTo>
                  <a:pt x="120484" y="601205"/>
                </a:lnTo>
                <a:lnTo>
                  <a:pt x="51904" y="601205"/>
                </a:lnTo>
                <a:lnTo>
                  <a:pt x="51904" y="458965"/>
                </a:lnTo>
                <a:lnTo>
                  <a:pt x="119570" y="458965"/>
                </a:lnTo>
                <a:lnTo>
                  <a:pt x="119570" y="415785"/>
                </a:lnTo>
                <a:lnTo>
                  <a:pt x="51904" y="415785"/>
                </a:lnTo>
                <a:lnTo>
                  <a:pt x="51904" y="273545"/>
                </a:lnTo>
                <a:lnTo>
                  <a:pt x="120484" y="273545"/>
                </a:lnTo>
                <a:lnTo>
                  <a:pt x="120484" y="230365"/>
                </a:lnTo>
                <a:close/>
              </a:path>
              <a:path w="707390" h="742950">
                <a:moveTo>
                  <a:pt x="315214" y="396621"/>
                </a:moveTo>
                <a:lnTo>
                  <a:pt x="309372" y="359486"/>
                </a:lnTo>
                <a:lnTo>
                  <a:pt x="292823" y="335407"/>
                </a:lnTo>
                <a:lnTo>
                  <a:pt x="267042" y="322427"/>
                </a:lnTo>
                <a:lnTo>
                  <a:pt x="233514" y="318541"/>
                </a:lnTo>
                <a:lnTo>
                  <a:pt x="200253" y="322427"/>
                </a:lnTo>
                <a:lnTo>
                  <a:pt x="174625" y="335407"/>
                </a:lnTo>
                <a:lnTo>
                  <a:pt x="158115" y="359486"/>
                </a:lnTo>
                <a:lnTo>
                  <a:pt x="152285" y="396621"/>
                </a:lnTo>
                <a:lnTo>
                  <a:pt x="152285" y="664273"/>
                </a:lnTo>
                <a:lnTo>
                  <a:pt x="158115" y="701421"/>
                </a:lnTo>
                <a:lnTo>
                  <a:pt x="174625" y="725487"/>
                </a:lnTo>
                <a:lnTo>
                  <a:pt x="200253" y="738479"/>
                </a:lnTo>
                <a:lnTo>
                  <a:pt x="233514" y="742353"/>
                </a:lnTo>
                <a:lnTo>
                  <a:pt x="267042" y="738479"/>
                </a:lnTo>
                <a:lnTo>
                  <a:pt x="292823" y="725487"/>
                </a:lnTo>
                <a:lnTo>
                  <a:pt x="309372" y="701421"/>
                </a:lnTo>
                <a:lnTo>
                  <a:pt x="315214" y="664273"/>
                </a:lnTo>
                <a:lnTo>
                  <a:pt x="315214" y="601230"/>
                </a:lnTo>
                <a:lnTo>
                  <a:pt x="262839" y="601230"/>
                </a:lnTo>
                <a:lnTo>
                  <a:pt x="262839" y="664273"/>
                </a:lnTo>
                <a:lnTo>
                  <a:pt x="260578" y="680681"/>
                </a:lnTo>
                <a:lnTo>
                  <a:pt x="254381" y="691248"/>
                </a:lnTo>
                <a:lnTo>
                  <a:pt x="245084" y="696899"/>
                </a:lnTo>
                <a:lnTo>
                  <a:pt x="233514" y="698576"/>
                </a:lnTo>
                <a:lnTo>
                  <a:pt x="222148" y="696899"/>
                </a:lnTo>
                <a:lnTo>
                  <a:pt x="212826" y="691248"/>
                </a:lnTo>
                <a:lnTo>
                  <a:pt x="206527" y="680681"/>
                </a:lnTo>
                <a:lnTo>
                  <a:pt x="204216" y="664273"/>
                </a:lnTo>
                <a:lnTo>
                  <a:pt x="204216" y="397065"/>
                </a:lnTo>
                <a:lnTo>
                  <a:pt x="206527" y="380479"/>
                </a:lnTo>
                <a:lnTo>
                  <a:pt x="212826" y="369938"/>
                </a:lnTo>
                <a:lnTo>
                  <a:pt x="222148" y="364388"/>
                </a:lnTo>
                <a:lnTo>
                  <a:pt x="233514" y="362762"/>
                </a:lnTo>
                <a:lnTo>
                  <a:pt x="245084" y="364388"/>
                </a:lnTo>
                <a:lnTo>
                  <a:pt x="254381" y="369938"/>
                </a:lnTo>
                <a:lnTo>
                  <a:pt x="260578" y="380479"/>
                </a:lnTo>
                <a:lnTo>
                  <a:pt x="262839" y="397065"/>
                </a:lnTo>
                <a:lnTo>
                  <a:pt x="262839" y="458597"/>
                </a:lnTo>
                <a:lnTo>
                  <a:pt x="315214" y="458597"/>
                </a:lnTo>
                <a:lnTo>
                  <a:pt x="315214" y="396621"/>
                </a:lnTo>
                <a:close/>
              </a:path>
              <a:path w="707390" h="742950">
                <a:moveTo>
                  <a:pt x="527329" y="543560"/>
                </a:moveTo>
                <a:lnTo>
                  <a:pt x="517550" y="458609"/>
                </a:lnTo>
                <a:lnTo>
                  <a:pt x="512546" y="415277"/>
                </a:lnTo>
                <a:lnTo>
                  <a:pt x="484936" y="175704"/>
                </a:lnTo>
                <a:lnTo>
                  <a:pt x="479475" y="128308"/>
                </a:lnTo>
                <a:lnTo>
                  <a:pt x="463677" y="128308"/>
                </a:lnTo>
                <a:lnTo>
                  <a:pt x="463677" y="415277"/>
                </a:lnTo>
                <a:lnTo>
                  <a:pt x="401421" y="415277"/>
                </a:lnTo>
                <a:lnTo>
                  <a:pt x="427151" y="175704"/>
                </a:lnTo>
                <a:lnTo>
                  <a:pt x="437502" y="175704"/>
                </a:lnTo>
                <a:lnTo>
                  <a:pt x="463677" y="415277"/>
                </a:lnTo>
                <a:lnTo>
                  <a:pt x="463677" y="128308"/>
                </a:lnTo>
                <a:lnTo>
                  <a:pt x="385178" y="128308"/>
                </a:lnTo>
                <a:lnTo>
                  <a:pt x="337324" y="543560"/>
                </a:lnTo>
                <a:lnTo>
                  <a:pt x="387426" y="543560"/>
                </a:lnTo>
                <a:lnTo>
                  <a:pt x="396455" y="458609"/>
                </a:lnTo>
                <a:lnTo>
                  <a:pt x="468655" y="458609"/>
                </a:lnTo>
                <a:lnTo>
                  <a:pt x="477685" y="543560"/>
                </a:lnTo>
                <a:lnTo>
                  <a:pt x="527329" y="543560"/>
                </a:lnTo>
                <a:close/>
              </a:path>
              <a:path w="707390" h="742950">
                <a:moveTo>
                  <a:pt x="707288" y="332981"/>
                </a:moveTo>
                <a:lnTo>
                  <a:pt x="707174" y="77431"/>
                </a:lnTo>
                <a:lnTo>
                  <a:pt x="701789" y="43776"/>
                </a:lnTo>
                <a:lnTo>
                  <a:pt x="701179" y="39954"/>
                </a:lnTo>
                <a:lnTo>
                  <a:pt x="683933" y="15976"/>
                </a:lnTo>
                <a:lnTo>
                  <a:pt x="657199" y="3556"/>
                </a:lnTo>
                <a:lnTo>
                  <a:pt x="655370" y="3378"/>
                </a:lnTo>
                <a:lnTo>
                  <a:pt x="655370" y="77431"/>
                </a:lnTo>
                <a:lnTo>
                  <a:pt x="655370" y="336283"/>
                </a:lnTo>
                <a:lnTo>
                  <a:pt x="653008" y="354037"/>
                </a:lnTo>
                <a:lnTo>
                  <a:pt x="646366" y="364769"/>
                </a:lnTo>
                <a:lnTo>
                  <a:pt x="636193" y="370078"/>
                </a:lnTo>
                <a:lnTo>
                  <a:pt x="623176" y="371487"/>
                </a:lnTo>
                <a:lnTo>
                  <a:pt x="596722" y="371487"/>
                </a:lnTo>
                <a:lnTo>
                  <a:pt x="596722" y="43776"/>
                </a:lnTo>
                <a:lnTo>
                  <a:pt x="624141" y="43776"/>
                </a:lnTo>
                <a:lnTo>
                  <a:pt x="636816" y="45034"/>
                </a:lnTo>
                <a:lnTo>
                  <a:pt x="646684" y="49923"/>
                </a:lnTo>
                <a:lnTo>
                  <a:pt x="653097" y="60159"/>
                </a:lnTo>
                <a:lnTo>
                  <a:pt x="655370" y="77431"/>
                </a:lnTo>
                <a:lnTo>
                  <a:pt x="655370" y="3378"/>
                </a:lnTo>
                <a:lnTo>
                  <a:pt x="622617" y="0"/>
                </a:lnTo>
                <a:lnTo>
                  <a:pt x="544804" y="0"/>
                </a:lnTo>
                <a:lnTo>
                  <a:pt x="544804" y="415277"/>
                </a:lnTo>
                <a:lnTo>
                  <a:pt x="622617" y="415277"/>
                </a:lnTo>
                <a:lnTo>
                  <a:pt x="658012" y="411505"/>
                </a:lnTo>
                <a:lnTo>
                  <a:pt x="684657" y="398348"/>
                </a:lnTo>
                <a:lnTo>
                  <a:pt x="701446" y="373087"/>
                </a:lnTo>
                <a:lnTo>
                  <a:pt x="701675" y="371487"/>
                </a:lnTo>
                <a:lnTo>
                  <a:pt x="707288" y="332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1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T Walsheim"/>
            </a:endParaRPr>
          </a:p>
        </p:txBody>
      </p:sp>
      <p:pic>
        <p:nvPicPr>
          <p:cNvPr id="20" name="Imagem 19" descr="Texto&#10;&#10;Descrição gerada automaticamente">
            <a:extLst>
              <a:ext uri="{FF2B5EF4-FFF2-40B4-BE49-F238E27FC236}">
                <a16:creationId xmlns:a16="http://schemas.microsoft.com/office/drawing/2014/main" xmlns="" id="{03DCF635-6D34-CE8D-FF13-39BA17D6C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09" y="348408"/>
            <a:ext cx="798150" cy="482644"/>
          </a:xfrm>
          <a:prstGeom prst="rect">
            <a:avLst/>
          </a:prstGeom>
        </p:spPr>
      </p:pic>
      <p:sp>
        <p:nvSpPr>
          <p:cNvPr id="6" name="Shape 126">
            <a:extLst>
              <a:ext uri="{FF2B5EF4-FFF2-40B4-BE49-F238E27FC236}">
                <a16:creationId xmlns:a16="http://schemas.microsoft.com/office/drawing/2014/main" xmlns="" id="{4BC87644-8D97-A32A-A64D-3C36BC51710D}"/>
              </a:ext>
            </a:extLst>
          </p:cNvPr>
          <p:cNvSpPr/>
          <p:nvPr/>
        </p:nvSpPr>
        <p:spPr>
          <a:xfrm>
            <a:off x="1969496" y="304775"/>
            <a:ext cx="10737855" cy="663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lnSpc>
                <a:spcPct val="90000"/>
              </a:lnSpc>
              <a:defRPr sz="8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opernicus" panose="02000000000000000000" pitchFamily="50" charset="0"/>
                <a:sym typeface="Century Gothic"/>
              </a:rPr>
              <a:t>Marco Legal da IA no Brasil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7509D163-A6C5-8A3F-CB46-19C295E17EC5}"/>
              </a:ext>
            </a:extLst>
          </p:cNvPr>
          <p:cNvSpPr txBox="1"/>
          <p:nvPr/>
        </p:nvSpPr>
        <p:spPr>
          <a:xfrm>
            <a:off x="1969496" y="886668"/>
            <a:ext cx="6108700" cy="426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A89157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 2338 de 2023</a:t>
            </a: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A89157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D07673C0-DD4D-7AB0-5298-6EAF7FA24175}"/>
              </a:ext>
            </a:extLst>
          </p:cNvPr>
          <p:cNvSpPr txBox="1"/>
          <p:nvPr/>
        </p:nvSpPr>
        <p:spPr>
          <a:xfrm>
            <a:off x="1028484" y="1549735"/>
            <a:ext cx="107014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7FF"/>
                </a:solidFill>
                <a:effectLst/>
                <a:uLnTx/>
                <a:uFillTx/>
                <a:latin typeface="Century Gothic" panose="020B0502020202020204" pitchFamily="34" charset="0"/>
              </a:rPr>
              <a:t>Razões para a Manutenção do Capítulo de Direitos Autorais: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882B">
                  <a:lumMod val="20000"/>
                  <a:lumOff val="8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	- Remuneração Compensatória pelo Input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(por ex. treinamento e mineração)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	- Transparência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(dever de informar as obras protegidas por D.A. utilizadas em seus treinamentos)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	-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Representação pela Gestão Coletiva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(L</a:t>
            </a:r>
            <a:r>
              <a:rPr lang="pt-BR" sz="1600" dirty="0">
                <a:solidFill>
                  <a:prstClr val="white"/>
                </a:solidFill>
                <a:latin typeface="Century Gothic" panose="020B0502020202020204" pitchFamily="34" charset="0"/>
              </a:rPr>
              <a:t>ei nº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. 9.610/98)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A6F6BE81-1D89-65E3-D1A4-2C849C8847B3}"/>
              </a:ext>
            </a:extLst>
          </p:cNvPr>
          <p:cNvSpPr txBox="1"/>
          <p:nvPr/>
        </p:nvSpPr>
        <p:spPr>
          <a:xfrm>
            <a:off x="1028484" y="4497832"/>
            <a:ext cx="1070143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4C38"/>
                </a:solidFill>
                <a:effectLst/>
                <a:uLnTx/>
                <a:uFillTx/>
                <a:latin typeface="Century Gothic" panose="020B0502020202020204" pitchFamily="34" charset="0"/>
              </a:rPr>
              <a:t>Melhorias Necessárias</a:t>
            </a:r>
          </a:p>
          <a:p>
            <a:pPr defTabSz="457200"/>
            <a:endParaRPr lang="pt-BR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pt-BR" sz="2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	- “</a:t>
            </a:r>
            <a:r>
              <a:rPr lang="pt-BR" sz="2000" b="1" i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Opt-in</a:t>
            </a:r>
            <a:r>
              <a:rPr lang="pt-BR" sz="2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” - direito de exclusividade (CF/88)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	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2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	- Reafirmar a remuneração no </a:t>
            </a:r>
            <a:r>
              <a:rPr lang="pt-BR" sz="2000" b="1" i="1" dirty="0">
                <a:solidFill>
                  <a:prstClr val="white"/>
                </a:solidFill>
                <a:latin typeface="Century Gothic" panose="020B0502020202020204" pitchFamily="34" charset="0"/>
              </a:rPr>
              <a:t>“Output”</a:t>
            </a:r>
            <a:endParaRPr kumimoji="0" lang="pt-BR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861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GT Walsheim">
      <a:majorFont>
        <a:latin typeface="GT Walsheim Bold"/>
        <a:ea typeface="Helvetica Light"/>
        <a:cs typeface="Helvetica Light"/>
      </a:majorFont>
      <a:minorFont>
        <a:latin typeface="GT Walsheim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GT Walsheim">
      <a:majorFont>
        <a:latin typeface="GT Walsheim Bold"/>
        <a:ea typeface="Helvetica Light"/>
        <a:cs typeface="Helvetica Light"/>
      </a:majorFont>
      <a:minorFont>
        <a:latin typeface="GT Walsheim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19985</TotalTime>
  <Words>512</Words>
  <Application>Microsoft Office PowerPoint</Application>
  <PresentationFormat>Widescreen</PresentationFormat>
  <Paragraphs>74</Paragraphs>
  <Slides>10</Slides>
  <Notes>1</Notes>
  <HiddenSlides>0</HiddenSlides>
  <MMClips>2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10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Copernicus</vt:lpstr>
      <vt:lpstr>Georgia</vt:lpstr>
      <vt:lpstr>GT Walsheim</vt:lpstr>
      <vt:lpstr>Helvetica</vt:lpstr>
      <vt:lpstr>Helvetica Light</vt:lpstr>
      <vt:lpstr>Symbol</vt:lpstr>
      <vt:lpstr>Times New Roman</vt:lpstr>
      <vt:lpstr>Wingdings</vt:lpstr>
      <vt:lpstr>Tema do Office</vt:lpstr>
      <vt:lpstr>White</vt:lpstr>
      <vt:lpstr>2_White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Felipe</dc:creator>
  <cp:lastModifiedBy>Cláudia Regina de Farias E Leitão</cp:lastModifiedBy>
  <cp:revision>191</cp:revision>
  <dcterms:created xsi:type="dcterms:W3CDTF">2024-04-26T18:32:56Z</dcterms:created>
  <dcterms:modified xsi:type="dcterms:W3CDTF">2025-10-28T12:38:11Z</dcterms:modified>
</cp:coreProperties>
</file>