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12"/>
  </p:notesMasterIdLst>
  <p:sldIdLst>
    <p:sldId id="256" r:id="rId2"/>
    <p:sldId id="258" r:id="rId3"/>
    <p:sldId id="270" r:id="rId4"/>
    <p:sldId id="259" r:id="rId5"/>
    <p:sldId id="262" r:id="rId6"/>
    <p:sldId id="264" r:id="rId7"/>
    <p:sldId id="265" r:id="rId8"/>
    <p:sldId id="266" r:id="rId9"/>
    <p:sldId id="269" r:id="rId10"/>
    <p:sldId id="268" r:id="rId11"/>
  </p:sldIdLst>
  <p:sldSz cx="9906000" cy="6858000" type="A4"/>
  <p:notesSz cx="9906000" cy="6858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atura MT Script Capitals" panose="03020802060602070202" pitchFamily="66" charset="0"/>
      <p:regular r:id="rId17"/>
    </p:embeddedFont>
    <p:embeddedFont>
      <p:font typeface="Baumans" panose="020B0604020202020204" charset="0"/>
      <p:regular r:id="rId18"/>
    </p:embeddedFont>
    <p:embeddedFont>
      <p:font typeface="Nunito" panose="020B0604020202020204" charset="0"/>
      <p:regular r:id="rId19"/>
      <p:bold r:id="rId20"/>
      <p:italic r:id="rId21"/>
      <p:boldItalic r:id="rId22"/>
    </p:embeddedFont>
    <p:embeddedFont>
      <p:font typeface="Franklin Gothic" panose="020B0604020202020204" charset="0"/>
      <p:bold r:id="rId23"/>
    </p:embeddedFont>
    <p:embeddedFont>
      <p:font typeface="Ebrima" panose="02000000000000000000" pitchFamily="2" charset="0"/>
      <p:regular r:id="rId24"/>
      <p:bold r:id="rId25"/>
    </p:embeddedFont>
    <p:embeddedFont>
      <p:font typeface="Montserrat SemiBold" panose="020B0604020202020204" charset="0"/>
      <p:regular r:id="rId26"/>
      <p:bold r:id="rId27"/>
      <p:italic r:id="rId28"/>
      <p:boldItalic r:id="rId29"/>
    </p:embeddedFont>
    <p:embeddedFont>
      <p:font typeface="Arial Narrow" panose="020B0606020202030204" pitchFamily="34" charset="0"/>
      <p:regular r:id="rId30"/>
      <p:bold r:id="rId31"/>
      <p:italic r:id="rId32"/>
      <p:boldItalic r:id="rId33"/>
    </p:embeddedFont>
    <p:embeddedFont>
      <p:font typeface="Microsoft JhengHei" panose="020B0604030504040204" pitchFamily="34" charset="-120"/>
      <p:regular r:id="rId34"/>
      <p:bold r:id="rId35"/>
    </p:embeddedFont>
    <p:embeddedFont>
      <p:font typeface="Arial Unicode MS" panose="020B0604020202020204" pitchFamily="34" charset="-128"/>
      <p:regular r:id="rId36"/>
    </p:embeddedFont>
    <p:embeddedFont>
      <p:font typeface="Montserrat Medium" panose="020B0604020202020204" charset="0"/>
      <p:regular r:id="rId37"/>
      <p:bold r:id="rId38"/>
      <p:italic r:id="rId39"/>
      <p:boldItalic r:id="rId40"/>
    </p:embeddedFont>
    <p:embeddedFont>
      <p:font typeface="Montserrat" panose="020B0604020202020204" charset="0"/>
      <p:regular r:id="rId41"/>
      <p:bold r:id="rId42"/>
      <p:italic r:id="rId43"/>
      <p:boldItalic r:id="rId44"/>
    </p:embeddedFont>
    <p:embeddedFont>
      <p:font typeface="Montserrat ExtraBold" panose="020B0604020202020204" charset="0"/>
      <p:bold r:id="rId45"/>
      <p:boldItalic r:id="rId46"/>
    </p:embeddedFont>
    <p:embeddedFont>
      <p:font typeface="Arial Black" panose="020B0A04020102020204" pitchFamily="34" charset="0"/>
      <p:bold r:id="rId47"/>
    </p:embeddedFont>
    <p:embeddedFont>
      <p:font typeface="Montserrat Black" panose="020B0604020202020204" charset="0"/>
      <p:bold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iVKvNdLC0f8nQievDuEnjPURsB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380" y="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font" Target="fonts/font27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font" Target="fonts/font30.fntdata"/><Relationship Id="rId47" Type="http://schemas.openxmlformats.org/officeDocument/2006/relationships/font" Target="fonts/font3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Relationship Id="rId46" Type="http://schemas.openxmlformats.org/officeDocument/2006/relationships/font" Target="fonts/font34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41" Type="http://schemas.openxmlformats.org/officeDocument/2006/relationships/font" Target="fonts/font29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font" Target="fonts/font28.fntdata"/><Relationship Id="rId45" Type="http://schemas.openxmlformats.org/officeDocument/2006/relationships/font" Target="fonts/font33.fntdata"/><Relationship Id="rId53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49" Type="http://schemas.openxmlformats.org/officeDocument/2006/relationships/font" Target="fonts/font3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4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43" Type="http://schemas.openxmlformats.org/officeDocument/2006/relationships/font" Target="fonts/font31.fntdata"/><Relationship Id="rId48" Type="http://schemas.openxmlformats.org/officeDocument/2006/relationships/font" Target="fonts/font36.fntdata"/><Relationship Id="rId56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651325" y="514350"/>
            <a:ext cx="660432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90600" y="3257550"/>
            <a:ext cx="79248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6132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90600" y="3257550"/>
            <a:ext cx="79248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95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6526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:notes"/>
          <p:cNvSpPr txBox="1">
            <a:spLocks noGrp="1"/>
          </p:cNvSpPr>
          <p:nvPr>
            <p:ph type="body" idx="1"/>
          </p:nvPr>
        </p:nvSpPr>
        <p:spPr>
          <a:xfrm>
            <a:off x="990600" y="3257550"/>
            <a:ext cx="79248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95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9956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:notes"/>
          <p:cNvSpPr txBox="1">
            <a:spLocks noGrp="1"/>
          </p:cNvSpPr>
          <p:nvPr>
            <p:ph type="body" idx="1"/>
          </p:nvPr>
        </p:nvSpPr>
        <p:spPr>
          <a:xfrm>
            <a:off x="990600" y="3257550"/>
            <a:ext cx="79248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95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9144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:notes"/>
          <p:cNvSpPr txBox="1">
            <a:spLocks noGrp="1"/>
          </p:cNvSpPr>
          <p:nvPr>
            <p:ph type="body" idx="1"/>
          </p:nvPr>
        </p:nvSpPr>
        <p:spPr>
          <a:xfrm>
            <a:off x="990600" y="3257550"/>
            <a:ext cx="79248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95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1277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:notes"/>
          <p:cNvSpPr txBox="1">
            <a:spLocks noGrp="1"/>
          </p:cNvSpPr>
          <p:nvPr>
            <p:ph type="body" idx="1"/>
          </p:nvPr>
        </p:nvSpPr>
        <p:spPr>
          <a:xfrm>
            <a:off x="990600" y="3257550"/>
            <a:ext cx="79248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95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8141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 txBox="1">
            <a:spLocks noGrp="1"/>
          </p:cNvSpPr>
          <p:nvPr>
            <p:ph type="body" idx="1"/>
          </p:nvPr>
        </p:nvSpPr>
        <p:spPr>
          <a:xfrm>
            <a:off x="990600" y="3257550"/>
            <a:ext cx="79248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95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2619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:notes"/>
          <p:cNvSpPr txBox="1">
            <a:spLocks noGrp="1"/>
          </p:cNvSpPr>
          <p:nvPr>
            <p:ph type="body" idx="1"/>
          </p:nvPr>
        </p:nvSpPr>
        <p:spPr>
          <a:xfrm>
            <a:off x="990600" y="3257550"/>
            <a:ext cx="79248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95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803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:notes"/>
          <p:cNvSpPr txBox="1">
            <a:spLocks noGrp="1"/>
          </p:cNvSpPr>
          <p:nvPr>
            <p:ph type="body" idx="1"/>
          </p:nvPr>
        </p:nvSpPr>
        <p:spPr>
          <a:xfrm>
            <a:off x="990600" y="3257550"/>
            <a:ext cx="79248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95625" y="514350"/>
            <a:ext cx="371475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4600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1238" y="0"/>
            <a:ext cx="2484762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1600" y="3581400"/>
            <a:ext cx="42926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641600" y="1447800"/>
            <a:ext cx="4292600" cy="2133600"/>
          </a:xfrm>
        </p:spPr>
        <p:txBody>
          <a:bodyPr anchor="b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881571" y="6426202"/>
            <a:ext cx="3054349" cy="126999"/>
          </a:xfrm>
        </p:spPr>
        <p:txBody>
          <a:bodyPr/>
          <a:lstStyle/>
          <a:p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949557" y="6400800"/>
            <a:ext cx="495300" cy="152400"/>
          </a:xfrm>
        </p:spPr>
        <p:txBody>
          <a:bodyPr/>
          <a:lstStyle>
            <a:lvl1pPr algn="r"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879851" y="6296248"/>
            <a:ext cx="3056069" cy="1524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obj">
  <p:cSld name="Title Only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4"/>
          <p:cNvSpPr txBox="1">
            <a:spLocks noGrp="1"/>
          </p:cNvSpPr>
          <p:nvPr>
            <p:ph type="title"/>
          </p:nvPr>
        </p:nvSpPr>
        <p:spPr>
          <a:xfrm>
            <a:off x="2480055" y="96138"/>
            <a:ext cx="4945888" cy="42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ftr" idx="11"/>
          </p:nvPr>
        </p:nvSpPr>
        <p:spPr>
          <a:xfrm>
            <a:off x="3368040" y="6377940"/>
            <a:ext cx="31699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dt" idx="10"/>
          </p:nvPr>
        </p:nvSpPr>
        <p:spPr>
          <a:xfrm>
            <a:off x="495300" y="6377940"/>
            <a:ext cx="22783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7132320" y="6377940"/>
            <a:ext cx="22783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ftr" idx="11"/>
          </p:nvPr>
        </p:nvSpPr>
        <p:spPr>
          <a:xfrm>
            <a:off x="3368040" y="6377940"/>
            <a:ext cx="31699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dt" idx="10"/>
          </p:nvPr>
        </p:nvSpPr>
        <p:spPr>
          <a:xfrm>
            <a:off x="495300" y="6377940"/>
            <a:ext cx="22783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7132320" y="6377940"/>
            <a:ext cx="22783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457201"/>
            <a:ext cx="39624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9500" y="0"/>
            <a:ext cx="2484762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909771" y="6426202"/>
            <a:ext cx="3054349" cy="126999"/>
          </a:xfrm>
        </p:spPr>
        <p:txBody>
          <a:bodyPr/>
          <a:lstStyle/>
          <a:p>
            <a:endParaRPr lang="pt-B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459420" y="6400800"/>
            <a:ext cx="577850" cy="1524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908051" y="6296248"/>
            <a:ext cx="3056069" cy="15240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95300" y="1828800"/>
            <a:ext cx="3467100" cy="1752600"/>
          </a:xfrm>
        </p:spPr>
        <p:txBody>
          <a:bodyPr anchor="b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95301" y="3578225"/>
            <a:ext cx="346736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3429000"/>
            <a:ext cx="338455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457200"/>
            <a:ext cx="338455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283200" y="457201"/>
            <a:ext cx="3054350" cy="571499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275238"/>
            <a:ext cx="387985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675288"/>
            <a:ext cx="387985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299" y="3429000"/>
            <a:ext cx="387985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299" y="3840162"/>
            <a:ext cx="387985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283200" y="457201"/>
            <a:ext cx="3054350" cy="571499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50" y="457200"/>
            <a:ext cx="4292600" cy="5715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3400" y="1676401"/>
            <a:ext cx="272415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676400"/>
            <a:ext cx="5091684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3552372"/>
            <a:ext cx="239395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0201" y="1676400"/>
            <a:ext cx="5088381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613400" y="1676400"/>
            <a:ext cx="272415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3552372"/>
            <a:ext cx="239395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559001" y="0"/>
            <a:ext cx="34699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3200" y="457200"/>
            <a:ext cx="305435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457201"/>
            <a:ext cx="39624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420100" y="6400800"/>
            <a:ext cx="57785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5283202" y="6426202"/>
            <a:ext cx="305434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281481" y="6296248"/>
            <a:ext cx="3056069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PS6ZBSRZcho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"/>
          <p:cNvPicPr preferRelativeResize="0"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57"/>
          <a:stretch/>
        </p:blipFill>
        <p:spPr>
          <a:xfrm>
            <a:off x="0" y="0"/>
            <a:ext cx="9908456" cy="68580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" name="Google Shape;45;p1"/>
          <p:cNvSpPr txBox="1">
            <a:spLocks noGrp="1"/>
          </p:cNvSpPr>
          <p:nvPr>
            <p:ph type="title"/>
          </p:nvPr>
        </p:nvSpPr>
        <p:spPr>
          <a:xfrm>
            <a:off x="1447724" y="872775"/>
            <a:ext cx="6847191" cy="235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864869" algn="ctr"/>
            <a:r>
              <a:rPr lang="pt-BR" sz="3600" i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rPr>
              <a:t>PRESERVAÇÃO DA CULTURA DOS IMIGRANTES E REFUGIADOS.</a:t>
            </a:r>
            <a:r>
              <a:rPr lang="pt-BR" sz="3600" b="1" i="0" dirty="0">
                <a:solidFill>
                  <a:srgbClr val="F4F0E2"/>
                </a:solidFill>
                <a:latin typeface="Arial Narrow"/>
                <a:ea typeface="Arial Narrow"/>
                <a:cs typeface="Arial Narrow"/>
                <a:sym typeface="Arial Narrow"/>
              </a:rPr>
              <a:t/>
            </a:r>
            <a:br>
              <a:rPr lang="pt-BR" sz="3600" b="1" i="0" dirty="0">
                <a:solidFill>
                  <a:srgbClr val="F4F0E2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4400" i="0" dirty="0">
              <a:solidFill>
                <a:schemeClr val="tx1"/>
              </a:solidFill>
              <a:latin typeface="Baumans"/>
              <a:ea typeface="Baumans"/>
              <a:cs typeface="Baumans"/>
              <a:sym typeface="Baumans"/>
            </a:endParaRPr>
          </a:p>
        </p:txBody>
      </p:sp>
      <p:pic>
        <p:nvPicPr>
          <p:cNvPr id="46" name="Google Shape;46;p1"/>
          <p:cNvPicPr preferRelativeResize="0"/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6490"/>
          <a:stretch/>
        </p:blipFill>
        <p:spPr>
          <a:xfrm>
            <a:off x="7315204" y="5684950"/>
            <a:ext cx="2494985" cy="11491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"/>
          <p:cNvSpPr/>
          <p:nvPr/>
        </p:nvSpPr>
        <p:spPr>
          <a:xfrm>
            <a:off x="97974" y="5731746"/>
            <a:ext cx="5796991" cy="104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pt-BR" sz="1800" dirty="0" smtClean="0">
                <a:solidFill>
                  <a:srgbClr val="F4F0E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CÂMARA DOS DEPUTADOS - BRASÍLIA/DF</a:t>
            </a:r>
          </a:p>
          <a:p>
            <a:pPr lvl="0"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pt-BR" sz="1200" dirty="0" smtClean="0">
                <a:solidFill>
                  <a:srgbClr val="F4F0E2"/>
                </a:solidFill>
                <a:latin typeface="Montserrat"/>
                <a:ea typeface="Montserrat"/>
                <a:cs typeface="Montserrat"/>
                <a:sym typeface="Montserrat"/>
              </a:rPr>
              <a:t>Evento da Comissão </a:t>
            </a:r>
            <a:r>
              <a:rPr lang="pt-BR" sz="1200" dirty="0">
                <a:solidFill>
                  <a:srgbClr val="F4F0E2"/>
                </a:solidFill>
                <a:latin typeface="Montserrat"/>
                <a:ea typeface="Montserrat"/>
                <a:cs typeface="Montserrat"/>
                <a:sym typeface="Montserrat"/>
              </a:rPr>
              <a:t>de </a:t>
            </a:r>
            <a:r>
              <a:rPr lang="pt-BR" sz="1200" dirty="0" smtClean="0">
                <a:solidFill>
                  <a:srgbClr val="F4F0E2"/>
                </a:solidFill>
                <a:latin typeface="Montserrat"/>
                <a:ea typeface="Montserrat"/>
                <a:cs typeface="Montserrat"/>
                <a:sym typeface="Montserrat"/>
              </a:rPr>
              <a:t>Cultura, no </a:t>
            </a:r>
            <a:r>
              <a:rPr lang="pt-BR" sz="1200" dirty="0">
                <a:solidFill>
                  <a:srgbClr val="F4F0E2"/>
                </a:solidFill>
                <a:latin typeface="Montserrat"/>
                <a:ea typeface="Montserrat"/>
                <a:cs typeface="Montserrat"/>
                <a:sym typeface="Montserrat"/>
              </a:rPr>
              <a:t>Anexo II, Plenário 10</a:t>
            </a:r>
          </a:p>
          <a:p>
            <a:pPr lvl="0" algn="just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pt-BR" sz="1200" dirty="0" smtClean="0">
                <a:solidFill>
                  <a:srgbClr val="F4F0E2"/>
                </a:solidFill>
                <a:latin typeface="Montserrat"/>
                <a:ea typeface="Montserrat"/>
                <a:cs typeface="Montserrat"/>
                <a:sym typeface="Montserrat"/>
              </a:rPr>
              <a:t>Debater ao vivo as 11 horas, do </a:t>
            </a:r>
            <a:r>
              <a:rPr lang="pt-BR" sz="1200" dirty="0">
                <a:solidFill>
                  <a:srgbClr val="F4F0E2"/>
                </a:solidFill>
                <a:latin typeface="Montserrat"/>
                <a:ea typeface="Montserrat"/>
                <a:cs typeface="Montserrat"/>
                <a:sym typeface="Montserrat"/>
              </a:rPr>
              <a:t>dia 22/06/2022 sobre Expresso 168: </a:t>
            </a:r>
            <a:r>
              <a:rPr lang="pt-BR" sz="1200" b="1" dirty="0">
                <a:solidFill>
                  <a:srgbClr val="F4F0E2"/>
                </a:solidFill>
                <a:latin typeface="Montserrat"/>
                <a:ea typeface="Montserrat"/>
                <a:cs typeface="Montserrat"/>
                <a:sym typeface="Montserrat"/>
              </a:rPr>
              <a:t>Preservação da Cultura </a:t>
            </a:r>
            <a:r>
              <a:rPr lang="pt-BR" sz="1200" b="1" dirty="0" smtClean="0">
                <a:solidFill>
                  <a:srgbClr val="F4F0E2"/>
                </a:solidFill>
                <a:latin typeface="Montserrat"/>
                <a:ea typeface="Montserrat"/>
                <a:cs typeface="Montserrat"/>
                <a:sym typeface="Montserrat"/>
              </a:rPr>
              <a:t>de Imigrante &amp; Dia Mundial de Refugiados</a:t>
            </a:r>
            <a:r>
              <a:rPr lang="pt-BR" sz="1200" dirty="0" smtClean="0">
                <a:solidFill>
                  <a:srgbClr val="F4F0E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pt-BR" sz="1200" dirty="0">
              <a:solidFill>
                <a:srgbClr val="F4F0E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6" name="Picture 2" descr="Câmara lança Ulysses, robô digital que articula dados legislativos -  Notícias - SESCAP-P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1" t="33518" r="27482" b="33241"/>
          <a:stretch/>
        </p:blipFill>
        <p:spPr bwMode="auto">
          <a:xfrm>
            <a:off x="209029" y="5141638"/>
            <a:ext cx="2251066" cy="56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061600" y="2718658"/>
            <a:ext cx="2301944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Palestrante </a:t>
            </a:r>
            <a:r>
              <a:rPr lang="pt-BR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pt-BR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pt-BR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Jean KATUMBA M.</a:t>
            </a:r>
            <a:r>
              <a:rPr lang="pt-BR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3;p12"/>
          <p:cNvSpPr/>
          <p:nvPr/>
        </p:nvSpPr>
        <p:spPr>
          <a:xfrm>
            <a:off x="2297169" y="4906465"/>
            <a:ext cx="55299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 u="sng" dirty="0">
                <a:solidFill>
                  <a:schemeClr val="hlink"/>
                </a:solidFill>
                <a:latin typeface="Montserrat ExtraBold"/>
                <a:ea typeface="Montserrat ExtraBold"/>
                <a:cs typeface="Montserrat ExtraBold"/>
                <a:sym typeface="Montserrat ExtraBold"/>
                <a:hlinkClick r:id="rId2"/>
              </a:rPr>
              <a:t>OBRIGADO &amp; GRATIDÃO</a:t>
            </a:r>
            <a:endParaRPr sz="29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t="12513" r="8371" b="11277"/>
          <a:stretch/>
        </p:blipFill>
        <p:spPr bwMode="auto">
          <a:xfrm>
            <a:off x="2274632" y="1556657"/>
            <a:ext cx="5552437" cy="279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2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;p2"/>
          <p:cNvSpPr/>
          <p:nvPr/>
        </p:nvSpPr>
        <p:spPr>
          <a:xfrm>
            <a:off x="4098099" y="1801097"/>
            <a:ext cx="5138058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BR" sz="2000" u="sng" dirty="0" smtClean="0">
                <a:solidFill>
                  <a:srgbClr val="000000"/>
                </a:solidFill>
                <a:latin typeface="Montserrat Black" charset="0"/>
                <a:ea typeface="Microsoft JhengHei" pitchFamily="34" charset="-120"/>
                <a:cs typeface="Montserrat Medium"/>
                <a:sym typeface="Montserrat Medium"/>
              </a:rPr>
              <a:t>Jean </a:t>
            </a:r>
            <a:r>
              <a:rPr lang="pt-BR" sz="2000" u="sng" dirty="0" err="1" smtClean="0">
                <a:solidFill>
                  <a:srgbClr val="000000"/>
                </a:solidFill>
                <a:latin typeface="Montserrat Black" charset="0"/>
                <a:ea typeface="Microsoft JhengHei" pitchFamily="34" charset="-120"/>
                <a:cs typeface="Montserrat Medium"/>
                <a:sym typeface="Montserrat Medium"/>
              </a:rPr>
              <a:t>Katumba</a:t>
            </a:r>
            <a:r>
              <a:rPr lang="pt-BR" sz="2000" u="sng" dirty="0" smtClean="0">
                <a:solidFill>
                  <a:srgbClr val="000000"/>
                </a:solidFill>
                <a:latin typeface="Montserrat Black" charset="0"/>
                <a:ea typeface="Microsoft JhengHei" pitchFamily="34" charset="-120"/>
                <a:cs typeface="Montserrat Medium"/>
                <a:sym typeface="Montserrat Medium"/>
              </a:rPr>
              <a:t> </a:t>
            </a:r>
            <a:r>
              <a:rPr lang="pt-BR" sz="2000" u="sng" dirty="0" err="1" smtClean="0">
                <a:solidFill>
                  <a:srgbClr val="000000"/>
                </a:solidFill>
                <a:latin typeface="Montserrat Black" charset="0"/>
                <a:ea typeface="Microsoft JhengHei" pitchFamily="34" charset="-120"/>
                <a:cs typeface="Montserrat Medium"/>
                <a:sym typeface="Montserrat Medium"/>
              </a:rPr>
              <a:t>Mulondayi</a:t>
            </a:r>
            <a:endParaRPr sz="2000" dirty="0">
              <a:solidFill>
                <a:srgbClr val="000000"/>
              </a:solidFill>
              <a:latin typeface="Montserrat Black" charset="0"/>
              <a:ea typeface="Microsoft JhengHei" pitchFamily="34" charset="-120"/>
              <a:cs typeface="Montserrat Medium"/>
              <a:sym typeface="Montserrat Medium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Montserrat Black" charset="0"/>
              <a:ea typeface="Montserrat Medium"/>
              <a:cs typeface="Montserrat Medium"/>
              <a:sym typeface="Montserrat Medium"/>
            </a:endParaRPr>
          </a:p>
          <a:p>
            <a:pPr lvl="0"/>
            <a:r>
              <a:rPr lang="pt-BR" sz="16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Refugiado congolês </a:t>
            </a:r>
            <a:r>
              <a:rPr lang="pt-BR" sz="1600" dirty="0">
                <a:latin typeface="Ebrima" pitchFamily="2" charset="0"/>
                <a:ea typeface="Ebrima" pitchFamily="2" charset="0"/>
                <a:cs typeface="Ebrima" pitchFamily="2" charset="0"/>
              </a:rPr>
              <a:t>(RDC</a:t>
            </a:r>
            <a:r>
              <a:rPr lang="pt-BR" sz="16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), </a:t>
            </a:r>
            <a:r>
              <a:rPr lang="pt-BR" sz="1600" dirty="0">
                <a:latin typeface="Ebrima" pitchFamily="2" charset="0"/>
                <a:ea typeface="Ebrima" pitchFamily="2" charset="0"/>
                <a:cs typeface="Ebrima" pitchFamily="2" charset="0"/>
              </a:rPr>
              <a:t>estudante do terceiro semestre de Direito </a:t>
            </a:r>
            <a:r>
              <a:rPr lang="pt-BR" sz="16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IDP/São Paulo, </a:t>
            </a:r>
            <a:r>
              <a:rPr lang="pt-BR" sz="1600" dirty="0">
                <a:latin typeface="Ebrima" pitchFamily="2" charset="0"/>
                <a:ea typeface="Ebrima" pitchFamily="2" charset="0"/>
                <a:cs typeface="Ebrima" pitchFamily="2" charset="0"/>
              </a:rPr>
              <a:t>graduado em </a:t>
            </a:r>
            <a:r>
              <a:rPr lang="pt-BR" sz="16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Engenharia civil no Congo (RDC), no Brasil desde 22 junho 2013, </a:t>
            </a:r>
            <a:r>
              <a:rPr lang="pt-BR" sz="1600" dirty="0">
                <a:latin typeface="Ebrima" pitchFamily="2" charset="0"/>
                <a:ea typeface="Ebrima" pitchFamily="2" charset="0"/>
                <a:cs typeface="Ebrima" pitchFamily="2" charset="0"/>
              </a:rPr>
              <a:t>graduado em gestão integral no Brasil</a:t>
            </a:r>
            <a:r>
              <a:rPr lang="pt-BR" sz="16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, </a:t>
            </a:r>
            <a:r>
              <a:rPr lang="pt-BR" sz="1600" dirty="0">
                <a:latin typeface="Ebrima" pitchFamily="2" charset="0"/>
                <a:ea typeface="Ebrima" pitchFamily="2" charset="0"/>
                <a:cs typeface="Ebrima" pitchFamily="2" charset="0"/>
              </a:rPr>
              <a:t>Ativista </a:t>
            </a:r>
            <a:r>
              <a:rPr lang="pt-BR" sz="16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do </a:t>
            </a:r>
            <a:r>
              <a:rPr lang="pt-BR" sz="1600" dirty="0">
                <a:latin typeface="Ebrima" pitchFamily="2" charset="0"/>
                <a:ea typeface="Ebrima" pitchFamily="2" charset="0"/>
                <a:cs typeface="Ebrima" pitchFamily="2" charset="0"/>
              </a:rPr>
              <a:t>Direitos Humanos, </a:t>
            </a:r>
            <a:r>
              <a:rPr lang="pt-BR" sz="16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Presidente/Diretor </a:t>
            </a:r>
            <a:r>
              <a:rPr lang="pt-BR" sz="1600" dirty="0">
                <a:latin typeface="Ebrima" pitchFamily="2" charset="0"/>
                <a:ea typeface="Ebrima" pitchFamily="2" charset="0"/>
                <a:cs typeface="Ebrima" pitchFamily="2" charset="0"/>
              </a:rPr>
              <a:t>da entidade Pacto pelo Direito de Migrar - PDMIG, anteriormente "África do Coração ", </a:t>
            </a:r>
            <a:r>
              <a:rPr lang="pt-BR" sz="1600" dirty="0" smtClean="0">
                <a:latin typeface="Ebrima" pitchFamily="2" charset="0"/>
                <a:ea typeface="Ebrima" pitchFamily="2" charset="0"/>
                <a:cs typeface="Ebrima" pitchFamily="2" charset="0"/>
              </a:rPr>
              <a:t>Membro efetivo do </a:t>
            </a:r>
            <a:r>
              <a:rPr lang="pt-BR" sz="1600" dirty="0">
                <a:latin typeface="Ebrima" pitchFamily="2" charset="0"/>
                <a:ea typeface="Ebrima" pitchFamily="2" charset="0"/>
                <a:cs typeface="Ebrima" pitchFamily="2" charset="0"/>
              </a:rPr>
              <a:t>Conselho Nacional de Direitos Humanos - CNDHI, </a:t>
            </a:r>
            <a:endParaRPr sz="12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" name="Google Shape;53;p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014" y="1653211"/>
            <a:ext cx="2427611" cy="3065719"/>
          </a:xfrm>
          <a:prstGeom prst="teardrop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8" name="Google Shape;54;p2"/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0" b="21023"/>
          <a:stretch/>
        </p:blipFill>
        <p:spPr>
          <a:xfrm>
            <a:off x="2813765" y="4718930"/>
            <a:ext cx="3733928" cy="1676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/>
          <p:nvPr/>
        </p:nvSpPr>
        <p:spPr>
          <a:xfrm>
            <a:off x="354326" y="2062685"/>
            <a:ext cx="5973051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1600" dirty="0">
                <a:solidFill>
                  <a:srgbClr val="0070C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Uma instituição da sociedade civil fundada e liderada pelos próprios imigrantes de diferentes países, que desempenham um papel protagonista real, nas negociações das políticas migratórias, na defesa dos direitos de migrar, e no combate a todo tipo de preconceito e discriminação aos pessoas imigrantes e refugiados</a:t>
            </a:r>
            <a:r>
              <a:rPr lang="pt-BR" sz="1600" dirty="0" smtClean="0">
                <a:solidFill>
                  <a:srgbClr val="0070C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</a:p>
          <a:p>
            <a:pPr lvl="0" algn="ctr"/>
            <a:endParaRPr lang="pt-BR" sz="1600" dirty="0">
              <a:solidFill>
                <a:srgbClr val="0070C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lvl="0" algn="ctr"/>
            <a:r>
              <a:rPr lang="pt-BR" sz="1600" dirty="0" smtClean="0">
                <a:solidFill>
                  <a:srgbClr val="0070C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Atua </a:t>
            </a:r>
            <a:r>
              <a:rPr lang="pt-BR" sz="1600" dirty="0">
                <a:solidFill>
                  <a:srgbClr val="0070C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 favor da </a:t>
            </a:r>
            <a:r>
              <a:rPr lang="pt-BR" sz="1600" dirty="0" smtClean="0">
                <a:solidFill>
                  <a:srgbClr val="0070C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integração, </a:t>
            </a:r>
            <a:r>
              <a:rPr lang="pt-BR" sz="1600" dirty="0">
                <a:solidFill>
                  <a:srgbClr val="0070C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viabilizando sua participação, e mostrando suas realidades para o público local a fim de quebrar as barreiras culturais, a xenofobia e promover uma integração real destas pessoas com a  sociedade. </a:t>
            </a:r>
          </a:p>
        </p:txBody>
      </p:sp>
      <p:sp>
        <p:nvSpPr>
          <p:cNvPr id="64" name="Google Shape;64;p3"/>
          <p:cNvSpPr/>
          <p:nvPr/>
        </p:nvSpPr>
        <p:spPr>
          <a:xfrm>
            <a:off x="2251291" y="935601"/>
            <a:ext cx="4910400" cy="70784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 smtClean="0">
                <a:ln w="12700">
                  <a:solidFill>
                    <a:schemeClr val="tx1"/>
                  </a:solidFill>
                </a:ln>
                <a:solidFill>
                  <a:srgbClr val="0000FF"/>
                </a:solidFill>
                <a:latin typeface="Matura MT Script Capitals" pitchFamily="66" charset="0"/>
                <a:ea typeface="Montserrat SemiBold"/>
                <a:cs typeface="Montserrat SemiBold"/>
                <a:sym typeface="Montserrat SemiBold"/>
              </a:rPr>
              <a:t>Quem somos?</a:t>
            </a:r>
            <a:endParaRPr sz="4000" dirty="0">
              <a:ln w="12700">
                <a:solidFill>
                  <a:schemeClr val="tx1"/>
                </a:solidFill>
              </a:ln>
              <a:solidFill>
                <a:srgbClr val="0000FF"/>
              </a:solidFill>
              <a:latin typeface="Matura MT Script Capitals" pitchFamily="66" charset="0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0" t="11028" r="63991" b="16230"/>
          <a:stretch/>
        </p:blipFill>
        <p:spPr bwMode="auto">
          <a:xfrm>
            <a:off x="6628436" y="1779175"/>
            <a:ext cx="2524715" cy="357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850382" y="166759"/>
            <a:ext cx="24878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pt-BR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/>
          <p:nvPr/>
        </p:nvSpPr>
        <p:spPr>
          <a:xfrm>
            <a:off x="735675" y="3240255"/>
            <a:ext cx="4017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>
                <a:solidFill>
                  <a:srgbClr val="202124"/>
                </a:solidFill>
                <a:highlight>
                  <a:srgbClr val="FFFFFF"/>
                </a:highlight>
              </a:rPr>
              <a:t>O </a:t>
            </a:r>
            <a:r>
              <a:rPr lang="pt-BR" sz="1000" b="1" dirty="0">
                <a:solidFill>
                  <a:srgbClr val="202124"/>
                </a:solidFill>
                <a:highlight>
                  <a:srgbClr val="FFFFFF"/>
                </a:highlight>
              </a:rPr>
              <a:t>Dia Mundial</a:t>
            </a:r>
            <a:r>
              <a:rPr lang="pt-BR" sz="1000" dirty="0">
                <a:solidFill>
                  <a:srgbClr val="202124"/>
                </a:solidFill>
                <a:highlight>
                  <a:srgbClr val="FFFFFF"/>
                </a:highlight>
              </a:rPr>
              <a:t> do </a:t>
            </a:r>
            <a:r>
              <a:rPr lang="pt-BR" sz="1000" b="1" dirty="0">
                <a:solidFill>
                  <a:srgbClr val="202124"/>
                </a:solidFill>
                <a:highlight>
                  <a:srgbClr val="FFFFFF"/>
                </a:highlight>
              </a:rPr>
              <a:t>Refugiado</a:t>
            </a:r>
            <a:r>
              <a:rPr lang="pt-BR" sz="1000" dirty="0">
                <a:solidFill>
                  <a:srgbClr val="202124"/>
                </a:solidFill>
                <a:highlight>
                  <a:srgbClr val="FFFFFF"/>
                </a:highlight>
              </a:rPr>
              <a:t> (</a:t>
            </a:r>
            <a:r>
              <a:rPr lang="pt-BR" sz="1000" b="1" dirty="0">
                <a:solidFill>
                  <a:srgbClr val="202124"/>
                </a:solidFill>
                <a:highlight>
                  <a:srgbClr val="FFFFFF"/>
                </a:highlight>
              </a:rPr>
              <a:t>20 de junho</a:t>
            </a:r>
            <a:r>
              <a:rPr lang="pt-BR" sz="1000" dirty="0">
                <a:solidFill>
                  <a:srgbClr val="202124"/>
                </a:solidFill>
                <a:highlight>
                  <a:srgbClr val="FFFFFF"/>
                </a:highlight>
              </a:rPr>
              <a:t>) surgiu em 2000 para marcar o aniversário da Convenção de Genebra de 1951, evento que atualizou o conceito de </a:t>
            </a:r>
            <a:r>
              <a:rPr lang="pt-BR" sz="1000" b="1" dirty="0">
                <a:solidFill>
                  <a:srgbClr val="202124"/>
                </a:solidFill>
                <a:highlight>
                  <a:srgbClr val="FFFFFF"/>
                </a:highlight>
              </a:rPr>
              <a:t>refugiado</a:t>
            </a:r>
            <a:endParaRPr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1" y="536993"/>
            <a:ext cx="3273037" cy="307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100" y="3886754"/>
            <a:ext cx="4457601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Google Shape;95;p6"/>
          <p:cNvSpPr/>
          <p:nvPr/>
        </p:nvSpPr>
        <p:spPr>
          <a:xfrm>
            <a:off x="673350" y="3297464"/>
            <a:ext cx="4593860" cy="45600"/>
          </a:xfrm>
          <a:custGeom>
            <a:avLst/>
            <a:gdLst/>
            <a:ahLst/>
            <a:cxnLst/>
            <a:rect l="l" t="t" r="r" b="b"/>
            <a:pathLst>
              <a:path w="5518150" h="120000" extrusionOk="0">
                <a:moveTo>
                  <a:pt x="0" y="0"/>
                </a:moveTo>
                <a:lnTo>
                  <a:pt x="5518150" y="0"/>
                </a:lnTo>
              </a:path>
            </a:pathLst>
          </a:custGeom>
          <a:noFill/>
          <a:ln w="9525" cap="flat" cmpd="sng">
            <a:solidFill>
              <a:srgbClr val="5B9B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9;p6"/>
          <p:cNvSpPr/>
          <p:nvPr/>
        </p:nvSpPr>
        <p:spPr>
          <a:xfrm>
            <a:off x="546225" y="1208919"/>
            <a:ext cx="4395900" cy="17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pt-BR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Os imigrantes brasileiros no mundo são</a:t>
            </a:r>
            <a:r>
              <a:rPr lang="pt-B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b="1" dirty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3.083.255</a:t>
            </a:r>
            <a:r>
              <a:rPr 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vivendo fora do seu território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pt-BR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Brasil tem atualmente mais de </a:t>
            </a:r>
            <a:r>
              <a:rPr lang="pt-BR" b="1" dirty="0">
                <a:solidFill>
                  <a:schemeClr val="lt1"/>
                </a:solidFill>
                <a:highlight>
                  <a:srgbClr val="0000FF"/>
                </a:highlight>
                <a:latin typeface="Montserrat"/>
                <a:ea typeface="Montserrat"/>
                <a:cs typeface="Montserrat"/>
                <a:sym typeface="Montserrat"/>
              </a:rPr>
              <a:t>1,304 </a:t>
            </a:r>
            <a:r>
              <a:rPr lang="pt-BR" b="1" dirty="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milhões,</a:t>
            </a:r>
            <a:r>
              <a:rPr lang="pt-BR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sendo 0,67%pessoas imigrantes no seu território, pelo qual </a:t>
            </a:r>
            <a:r>
              <a:rPr lang="pt-BR" sz="13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65% de sua imigração são pessoas em situação de refugiados, </a:t>
            </a:r>
            <a:r>
              <a:rPr lang="pt-BR" sz="13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um total mais de .</a:t>
            </a:r>
            <a:endParaRPr sz="13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pt-BR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Para uma</a:t>
            </a:r>
            <a:r>
              <a:rPr lang="pt-BR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3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População</a:t>
            </a:r>
            <a:r>
              <a:rPr lang="pt-BR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pt-BR" b="1" dirty="0">
                <a:solidFill>
                  <a:srgbClr val="0000FF"/>
                </a:solidFill>
                <a:highlight>
                  <a:srgbClr val="FFFFFF"/>
                </a:highlight>
              </a:rPr>
              <a:t>212,6 milhões</a:t>
            </a:r>
            <a:r>
              <a:rPr lang="pt-BR" dirty="0">
                <a:solidFill>
                  <a:srgbClr val="202124"/>
                </a:solidFill>
                <a:highlight>
                  <a:srgbClr val="FFFFFF"/>
                </a:highlight>
              </a:rPr>
              <a:t> </a:t>
            </a:r>
            <a:r>
              <a:rPr lang="pt-BR" sz="900" b="1" dirty="0">
                <a:solidFill>
                  <a:srgbClr val="202124"/>
                </a:solidFill>
                <a:highlight>
                  <a:srgbClr val="FFFFFF"/>
                </a:highlight>
              </a:rPr>
              <a:t>(em 2020)</a:t>
            </a:r>
            <a:endParaRPr sz="900" b="1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 dirty="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pt-BR" sz="1000" b="1" i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                                                         (Segundo PF &amp;  IBGE - 2021)</a:t>
            </a:r>
            <a:endParaRPr sz="1000" b="1" i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4" name="Google Shape;101;p6"/>
          <p:cNvSpPr txBox="1"/>
          <p:nvPr/>
        </p:nvSpPr>
        <p:spPr>
          <a:xfrm>
            <a:off x="546225" y="423819"/>
            <a:ext cx="4273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</a:t>
            </a:r>
            <a:r>
              <a:rPr lang="pt-BR" sz="1500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RASILEIROS MIGRAM MUITO MAIS DO </a:t>
            </a:r>
            <a:r>
              <a:rPr lang="pt-BR" sz="1500" u="sng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QUE RECEBEM IMIGRANTES</a:t>
            </a:r>
            <a:endParaRPr sz="1800" u="sng" dirty="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13" y="3971813"/>
            <a:ext cx="4340225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492" y="5848124"/>
            <a:ext cx="981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246" y="2026884"/>
            <a:ext cx="4667600" cy="213882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8"/>
          <p:cNvSpPr/>
          <p:nvPr/>
        </p:nvSpPr>
        <p:spPr>
          <a:xfrm>
            <a:off x="2302858" y="1173539"/>
            <a:ext cx="6045000" cy="8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BRASIL JÁ ESTABELECEU ALGUNS PRINCÍPIOS BÁSICAS E DIRETRIZES PARA UMA BOA POLÍTICA P</a:t>
            </a:r>
            <a:r>
              <a:rPr lang="pt-BR" sz="1600" b="1" u="sng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ÚBLICA PARA OS IMIGRANTES E REFUGIADO</a:t>
            </a:r>
            <a:r>
              <a:rPr lang="pt-BR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cap="none" dirty="0">
              <a:solidFill>
                <a:srgbClr val="0033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1" name="Google Shape;11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45300" y="4135275"/>
            <a:ext cx="677425" cy="33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438" y="2698302"/>
            <a:ext cx="40782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Google Shape;120;p7"/>
          <p:cNvSpPr/>
          <p:nvPr/>
        </p:nvSpPr>
        <p:spPr>
          <a:xfrm>
            <a:off x="3207646" y="459862"/>
            <a:ext cx="3237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85B1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</a:t>
            </a:r>
            <a:r>
              <a:rPr lang="pt-BR" sz="2400" b="1" u="sng" dirty="0">
                <a:solidFill>
                  <a:srgbClr val="85B1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RONTEIRAS  VISÍVEI</a:t>
            </a:r>
            <a:r>
              <a:rPr lang="pt-BR" sz="2400" b="1" dirty="0">
                <a:solidFill>
                  <a:srgbClr val="85B1F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</a:t>
            </a:r>
            <a:endParaRPr sz="2400" b="1" dirty="0">
              <a:solidFill>
                <a:srgbClr val="85B1F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666666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(Normas e Políticas de regularização)</a:t>
            </a:r>
            <a:endParaRPr b="1" dirty="0">
              <a:solidFill>
                <a:srgbClr val="666666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8331" y="4303537"/>
            <a:ext cx="4663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No </a:t>
            </a:r>
            <a:r>
              <a:rPr lang="pt-BR" dirty="0"/>
              <a:t>Brasil, não são as leis que faltam para alcançar uma boa política de integração e acolhimento de refugiados e imigrantes, mas a </a:t>
            </a:r>
            <a:r>
              <a:rPr lang="pt-BR" b="1" dirty="0"/>
              <a:t>falta de boa vontade política positiva e de empatia pelas pessoas vulneráveis</a:t>
            </a:r>
            <a:r>
              <a:rPr lang="pt-BR" dirty="0"/>
              <a:t>. Ele tem a xenofobia educada temperada pelo </a:t>
            </a:r>
            <a:r>
              <a:rPr lang="pt-BR" b="1" dirty="0"/>
              <a:t>patriotismo do ódio </a:t>
            </a:r>
            <a:r>
              <a:rPr lang="pt-BR" dirty="0"/>
              <a:t>que faz com que as leis que poderiam nos acolher se tornem inativas para acompanhar a integração local do migrante e do refugiado.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492" y="5848124"/>
            <a:ext cx="981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"/>
          <p:cNvSpPr txBox="1"/>
          <p:nvPr/>
        </p:nvSpPr>
        <p:spPr>
          <a:xfrm>
            <a:off x="1571155" y="191171"/>
            <a:ext cx="6782400" cy="1147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2000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/>
                <a:ea typeface="Montserrat SemiBold"/>
                <a:cs typeface="Montserrat SemiBold"/>
                <a:sym typeface="Montserrat SemiBold"/>
              </a:rPr>
              <a:t>A REVOLUÇÃO </a:t>
            </a:r>
            <a:r>
              <a:rPr lang="pt-BR" sz="17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DAS POLÍTICAS PÚBLICAS PARA </a:t>
            </a:r>
            <a:r>
              <a:rPr lang="pt-BR" sz="1700" u="sng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/>
                <a:ea typeface="Montserrat SemiBold"/>
                <a:cs typeface="Montserrat SemiBold"/>
                <a:sym typeface="Montserrat SemiBold"/>
              </a:rPr>
              <a:t>IMIGRANTES E REFUGIADOS NO BRASIL EM SÃO PAULO</a:t>
            </a:r>
            <a:r>
              <a:rPr lang="pt-BR" sz="17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</a:t>
            </a:r>
            <a:endParaRPr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8710" y="1285286"/>
            <a:ext cx="9528061" cy="5105400"/>
            <a:chOff x="18710" y="1285286"/>
            <a:chExt cx="9528061" cy="5105400"/>
          </a:xfrm>
        </p:grpSpPr>
        <p:pic>
          <p:nvPicPr>
            <p:cNvPr id="128" name="Google Shape;128;p9"/>
            <p:cNvPicPr preferRelativeResize="0"/>
            <p:nvPr/>
          </p:nvPicPr>
          <p:blipFill rotWithShape="1">
            <a:blip r:embed="rId3">
              <a:alphaModFix/>
            </a:blip>
            <a:srcRect l="17441" t="18248" r="9825" b="12467"/>
            <a:stretch/>
          </p:blipFill>
          <p:spPr>
            <a:xfrm>
              <a:off x="18710" y="1285286"/>
              <a:ext cx="9528061" cy="5105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tângulo 7"/>
            <p:cNvSpPr/>
            <p:nvPr/>
          </p:nvSpPr>
          <p:spPr>
            <a:xfrm>
              <a:off x="3679372" y="5709500"/>
              <a:ext cx="1948542" cy="65314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297" y="5742158"/>
            <a:ext cx="1913001" cy="419157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492" y="5848124"/>
            <a:ext cx="981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0"/>
          <p:cNvPicPr preferRelativeResize="0"/>
          <p:nvPr/>
        </p:nvPicPr>
        <p:blipFill rotWithShape="1">
          <a:blip r:embed="rId3">
            <a:alphaModFix/>
          </a:blip>
          <a:srcRect l="906" t="6911" r="48142" b="564"/>
          <a:stretch/>
        </p:blipFill>
        <p:spPr>
          <a:xfrm>
            <a:off x="304800" y="1282135"/>
            <a:ext cx="4856246" cy="437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0"/>
          <p:cNvPicPr preferRelativeResize="0"/>
          <p:nvPr/>
        </p:nvPicPr>
        <p:blipFill rotWithShape="1">
          <a:blip r:embed="rId3">
            <a:alphaModFix/>
          </a:blip>
          <a:srcRect l="52760" t="9013" b="7494"/>
          <a:stretch/>
        </p:blipFill>
        <p:spPr>
          <a:xfrm>
            <a:off x="5203382" y="1282135"/>
            <a:ext cx="4375520" cy="404456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0"/>
          <p:cNvSpPr txBox="1"/>
          <p:nvPr/>
        </p:nvSpPr>
        <p:spPr>
          <a:xfrm>
            <a:off x="1259000" y="303307"/>
            <a:ext cx="69603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OS CONSELHOS E COMITÊS MUNICIPAIS OU ESTADUAL DE </a:t>
            </a:r>
            <a:r>
              <a:rPr lang="pt-BR" sz="1800" u="sng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IMIGRANTES E REFUGIADOS NO BRAS</a:t>
            </a:r>
            <a:r>
              <a:rPr lang="pt-BR" sz="1800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IL</a:t>
            </a:r>
            <a:endParaRPr sz="1800" dirty="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9" name="Google Shape;139;p10"/>
          <p:cNvSpPr txBox="1"/>
          <p:nvPr/>
        </p:nvSpPr>
        <p:spPr>
          <a:xfrm>
            <a:off x="489860" y="5402900"/>
            <a:ext cx="7849186" cy="154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</a:pPr>
            <a:r>
              <a:rPr lang="pt-BR" sz="13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Brasil Atualmente tem 12 Comitês Estaduais  e 17 Conselhos Municipais por 5.568 Municípios (0,003</a:t>
            </a:r>
            <a:r>
              <a:rPr lang="pt-BR" sz="13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%), </a:t>
            </a:r>
            <a:r>
              <a:rPr lang="pt-BR" sz="13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26 Estados mais o Distrito Federal (47%) e mas a nível da União  não tem ainda uma nova política de acompanhamento desta nova lei só existe portaria que dificulta ainda mais esta obra humanista de </a:t>
            </a:r>
            <a:r>
              <a:rPr lang="pt-BR" sz="13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acolhimento </a:t>
            </a:r>
            <a:r>
              <a:rPr lang="pt-BR" sz="13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 imigrantes.</a:t>
            </a:r>
            <a:endParaRPr sz="13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492" y="5848124"/>
            <a:ext cx="981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"/>
          <p:cNvSpPr/>
          <p:nvPr/>
        </p:nvSpPr>
        <p:spPr>
          <a:xfrm>
            <a:off x="2842848" y="1432143"/>
            <a:ext cx="3969268" cy="324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 </a:t>
            </a:r>
            <a:r>
              <a:rPr lang="pt-BR" sz="17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preconceito</a:t>
            </a:r>
            <a:r>
              <a:rPr lang="pt-BR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e a </a:t>
            </a:r>
            <a:r>
              <a:rPr lang="pt-BR" sz="17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discriminação</a:t>
            </a:r>
            <a:r>
              <a:rPr lang="pt-BR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são um dos principais </a:t>
            </a:r>
            <a:r>
              <a:rPr lang="pt-BR" b="1" dirty="0" smtClean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fronteiras que </a:t>
            </a:r>
            <a:r>
              <a:rPr lang="pt-BR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dificulta em muito a inserção social e profissional e isola os migrantes que pretendem se integrar a determinada sociedade. </a:t>
            </a:r>
            <a:endParaRPr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Além disso, outras complicações como a </a:t>
            </a:r>
            <a:r>
              <a:rPr lang="pt-BR" sz="17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língua</a:t>
            </a:r>
            <a:r>
              <a:rPr lang="pt-BR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 </a:t>
            </a:r>
            <a:r>
              <a:rPr lang="pt-BR" sz="17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cultura</a:t>
            </a:r>
            <a:r>
              <a:rPr lang="pt-BR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trabalho, documentação, moradia e revalidação de diplomas também identifica e reforça o crescimento da discriminação e da </a:t>
            </a:r>
            <a:r>
              <a:rPr lang="pt-BR" sz="17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xenofobia</a:t>
            </a:r>
            <a:r>
              <a:rPr lang="pt-BR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causadas pela ignorância, e pela falta de informação entre as comunidades brasileira e a dos Refugiados</a:t>
            </a:r>
            <a:r>
              <a:rPr lang="pt-BR" b="1" dirty="0" smtClean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00"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7" name="Google Shape;1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8995" y="595925"/>
            <a:ext cx="3736975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1" descr="Conceituando Cultura | Flashcard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690632">
            <a:off x="6146771" y="4368088"/>
            <a:ext cx="2323040" cy="106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636818">
            <a:off x="1001247" y="4458696"/>
            <a:ext cx="2379786" cy="96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589066">
            <a:off x="349675" y="1939455"/>
            <a:ext cx="2350151" cy="171543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1"/>
          <p:cNvSpPr txBox="1"/>
          <p:nvPr/>
        </p:nvSpPr>
        <p:spPr>
          <a:xfrm>
            <a:off x="2087237" y="947955"/>
            <a:ext cx="561984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Desafios de preservação a nossa cultura no Brasil</a:t>
            </a:r>
            <a:r>
              <a:rPr lang="pt-BR" b="1" dirty="0" smtClea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b="1" dirty="0">
              <a:solidFill>
                <a:srgbClr val="434343"/>
              </a:solidFill>
            </a:endParaRPr>
          </a:p>
        </p:txBody>
      </p:sp>
      <p:pic>
        <p:nvPicPr>
          <p:cNvPr id="152" name="Google Shape;152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799585">
            <a:off x="6910686" y="1974097"/>
            <a:ext cx="2547528" cy="174633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1"/>
          <p:cNvSpPr txBox="1"/>
          <p:nvPr/>
        </p:nvSpPr>
        <p:spPr>
          <a:xfrm rot="19958279">
            <a:off x="777108" y="3195522"/>
            <a:ext cx="215681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 smtClean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SOCIEDADE HUMANA EM GERAL É PRECONCEITUOSA</a:t>
            </a:r>
            <a:endParaRPr lang="pt-BR" sz="900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556" y="4942090"/>
            <a:ext cx="2176758" cy="154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492" y="5848124"/>
            <a:ext cx="981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2215" y="2055522"/>
            <a:ext cx="3657600" cy="2057400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</p:pic>
      <p:pic>
        <p:nvPicPr>
          <p:cNvPr id="3" name="Google Shape;16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8272" y="2072184"/>
            <a:ext cx="3509682" cy="205744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</p:pic>
      <p:sp>
        <p:nvSpPr>
          <p:cNvPr id="4" name="Google Shape;166;p12"/>
          <p:cNvSpPr/>
          <p:nvPr/>
        </p:nvSpPr>
        <p:spPr>
          <a:xfrm>
            <a:off x="694730" y="4373534"/>
            <a:ext cx="3679284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</a:t>
            </a:r>
            <a:r>
              <a:rPr lang="pt-BR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ignorância</a:t>
            </a:r>
            <a:r>
              <a:rPr lang="pt-BR" sz="12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é uma caverna sem saída, quem a possui tem a cabeça desfigurada, a empatia é uma casa em chamas, muito difícil se colocar no lugar do outro, mas quem a possui é um guerreiro -</a:t>
            </a:r>
            <a:endParaRPr sz="1200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dirty="0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É como é, mas não como deveria ser.</a:t>
            </a:r>
            <a:r>
              <a:rPr lang="pt-BR" sz="1200" b="1" dirty="0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200" b="1" dirty="0">
              <a:solidFill>
                <a:srgbClr val="0000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de acordo com</a:t>
            </a:r>
            <a:r>
              <a:rPr lang="pt-BR" sz="1200" b="1" dirty="0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</a:rPr>
              <a:t> Maquiavel Nicolás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5" name="Google Shape;167;p12"/>
          <p:cNvSpPr txBox="1"/>
          <p:nvPr/>
        </p:nvSpPr>
        <p:spPr>
          <a:xfrm>
            <a:off x="2407649" y="662444"/>
            <a:ext cx="4763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7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COMO PODEMOS PARTICIPAR PARA APOIAR O E</a:t>
            </a:r>
            <a:r>
              <a:rPr lang="pt-BR" sz="1700" b="1" u="sng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STADO DE DIREITO COMO CIDADÃO</a:t>
            </a:r>
            <a:r>
              <a:rPr lang="pt-BR" sz="17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609" y="4229601"/>
            <a:ext cx="3264920" cy="209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079487" y="1744757"/>
            <a:ext cx="29097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0FF"/>
                </a:solidFill>
              </a:rPr>
              <a:t>ABRAÇO SINCERA FALSIDADE</a:t>
            </a:r>
            <a:endParaRPr lang="pt-BR" b="1" dirty="0">
              <a:solidFill>
                <a:srgbClr val="0000FF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164142" y="1747745"/>
            <a:ext cx="3770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0FF"/>
                </a:solidFill>
              </a:rPr>
              <a:t>EMPATIA PELA PESSOAS VULNERÁVEIS</a:t>
            </a:r>
            <a:endParaRPr lang="pt-BR" b="1" dirty="0">
              <a:solidFill>
                <a:srgbClr val="0000FF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492" y="5848124"/>
            <a:ext cx="981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44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osto">
  <a:themeElements>
    <a:clrScheme name="Compos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t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t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285</TotalTime>
  <Words>683</Words>
  <Application>Microsoft Office PowerPoint</Application>
  <PresentationFormat>Papel A4 (210 x 297 mm)</PresentationFormat>
  <Paragraphs>40</Paragraphs>
  <Slides>10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29" baseType="lpstr">
      <vt:lpstr>Calibri</vt:lpstr>
      <vt:lpstr>Matura MT Script Capitals</vt:lpstr>
      <vt:lpstr>Baumans</vt:lpstr>
      <vt:lpstr>Nunito</vt:lpstr>
      <vt:lpstr>Franklin Gothic</vt:lpstr>
      <vt:lpstr>Arial</vt:lpstr>
      <vt:lpstr>Ebrima</vt:lpstr>
      <vt:lpstr>Montserrat SemiBold</vt:lpstr>
      <vt:lpstr>Arial Narrow</vt:lpstr>
      <vt:lpstr>Times New Roman</vt:lpstr>
      <vt:lpstr>Microsoft JhengHei</vt:lpstr>
      <vt:lpstr>Wingdings</vt:lpstr>
      <vt:lpstr>Arial Unicode MS</vt:lpstr>
      <vt:lpstr>Montserrat Medium</vt:lpstr>
      <vt:lpstr>Montserrat</vt:lpstr>
      <vt:lpstr>Montserrat ExtraBold</vt:lpstr>
      <vt:lpstr>Arial Black</vt:lpstr>
      <vt:lpstr>Montserrat Black</vt:lpstr>
      <vt:lpstr>Composto</vt:lpstr>
      <vt:lpstr>PRESERVAÇÃO DA CULTURA DOS IMIGRANTES E REFUGIADOS.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PRESERVAÇÃO DA CULTURA DOS IMIGRANTES E REFUGIADOS</dc:title>
  <dc:creator>Almerindo Motta Andersen Trindade</dc:creator>
  <cp:lastModifiedBy>Cláudia Regina de Farias E Leitão</cp:lastModifiedBy>
  <cp:revision>28</cp:revision>
  <dcterms:created xsi:type="dcterms:W3CDTF">2018-08-08T15:28:34Z</dcterms:created>
  <dcterms:modified xsi:type="dcterms:W3CDTF">2022-06-21T20:29:48Z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2018-04-11T00:00:00Z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2018-08-08T00:00:00Z</vt:filetime>
  </property>
</Properties>
</file>