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364" r:id="rId3"/>
    <p:sldId id="367" r:id="rId4"/>
    <p:sldId id="372" r:id="rId5"/>
    <p:sldId id="355" r:id="rId6"/>
    <p:sldId id="303" r:id="rId7"/>
    <p:sldId id="358" r:id="rId8"/>
    <p:sldId id="375" r:id="rId9"/>
    <p:sldId id="357" r:id="rId10"/>
    <p:sldId id="395" r:id="rId11"/>
    <p:sldId id="404" r:id="rId12"/>
    <p:sldId id="405" r:id="rId13"/>
    <p:sldId id="406" r:id="rId14"/>
    <p:sldId id="407" r:id="rId15"/>
    <p:sldId id="408" r:id="rId16"/>
    <p:sldId id="402" r:id="rId17"/>
    <p:sldId id="403" r:id="rId18"/>
    <p:sldId id="382" r:id="rId19"/>
    <p:sldId id="385" r:id="rId20"/>
    <p:sldId id="384" r:id="rId21"/>
    <p:sldId id="386" r:id="rId22"/>
    <p:sldId id="387" r:id="rId23"/>
    <p:sldId id="383" r:id="rId24"/>
    <p:sldId id="389" r:id="rId25"/>
    <p:sldId id="396" r:id="rId26"/>
    <p:sldId id="397" r:id="rId27"/>
    <p:sldId id="398" r:id="rId28"/>
    <p:sldId id="399" r:id="rId29"/>
    <p:sldId id="400" r:id="rId30"/>
    <p:sldId id="273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482"/>
    <a:srgbClr val="FCDA9E"/>
    <a:srgbClr val="B724A9"/>
    <a:srgbClr val="389FF0"/>
    <a:srgbClr val="945666"/>
    <a:srgbClr val="8887B1"/>
    <a:srgbClr val="C2C200"/>
    <a:srgbClr val="FCD493"/>
    <a:srgbClr val="FCD591"/>
    <a:srgbClr val="FC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86336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84F60-910F-4484-8358-0A5930FA7D70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5A96D-A9FA-4351-886A-A72A056707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73DDC-BD75-A14F-A9BC-D881389F182D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38919-C431-B94F-93C4-95EBB74BE5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21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47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235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66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6763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5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39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603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38919-C431-B94F-93C4-95EBB74BE58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37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9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61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5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254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415399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425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18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263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659775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07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41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2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076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881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310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Imagem 7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Imagem 7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0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7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6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0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5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3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B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A7A78-A1F7-4A69-B80D-DA02AB0137DA}" type="datetimeFigureOut">
              <a:rPr lang="pt-BR" smtClean="0"/>
              <a:t>29/06/2022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FAA0E-EFAF-48DF-BD16-C972AD585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04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B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r>
              <a:rPr lang="pt-BR" sz="1200">
                <a:solidFill>
                  <a:srgbClr val="8B8B8B"/>
                </a:solidFill>
                <a:latin typeface="Calibri"/>
              </a:rPr>
              <a:t>15/06/15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/>
            <a:fld id="{85439EB8-739C-454C-AAA3-21916807A8AB}" type="slidenum">
              <a:rPr lang="pt-BR" sz="1200">
                <a:solidFill>
                  <a:srgbClr val="8B8B8B"/>
                </a:solidFill>
                <a:latin typeface="Calibri"/>
              </a:rPr>
              <a:pPr algn="r"/>
              <a:t>‹nº›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>
                <a:latin typeface="Calibri"/>
              </a:rPr>
              <a:t>Clique para editar o formato do texto do título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Calibri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400">
                <a:latin typeface="Calibri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000">
                <a:latin typeface="Calibri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Calibri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Calibri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Calibri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Calibri"/>
              </a:rPr>
              <a:t>7.º Nível da estrutura de tópicos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28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emf"/><Relationship Id="rId4" Type="http://schemas.microsoft.com/office/2007/relationships/hdphoto" Target="../media/hdphoto3.wdp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A0D3313-6BEE-AD42-9CEC-CBB336E476D5}"/>
              </a:ext>
            </a:extLst>
          </p:cNvPr>
          <p:cNvSpPr txBox="1"/>
          <p:nvPr/>
        </p:nvSpPr>
        <p:spPr>
          <a:xfrm>
            <a:off x="1560332" y="409228"/>
            <a:ext cx="58199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              O PROJETO ENCONTRO DE SABERES </a:t>
            </a:r>
          </a:p>
          <a:p>
            <a:r>
              <a:rPr lang="pt-BR" sz="2000" dirty="0"/>
              <a:t>                NAS UNIVERSIDADES BRASILEIRAS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    Indicadores  de uma década de inovação curricular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				</a:t>
            </a:r>
          </a:p>
          <a:p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55E6F53-885E-2144-BB4C-BB9567B4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158" y="5877272"/>
            <a:ext cx="6515100" cy="571500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6401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C77C1CA-BE80-C94E-B323-D3B1116B5712}"/>
              </a:ext>
            </a:extLst>
          </p:cNvPr>
          <p:cNvSpPr/>
          <p:nvPr/>
        </p:nvSpPr>
        <p:spPr>
          <a:xfrm>
            <a:off x="431540" y="362952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Inovação curricular/pedagógica nos módulos do Encontro de Saberes - 2010-2021</a:t>
            </a:r>
          </a:p>
          <a:p>
            <a:pPr algn="just">
              <a:spcAft>
                <a:spcPts val="1200"/>
              </a:spcAft>
            </a:pPr>
            <a:r>
              <a:rPr lang="pt-PT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das Artes da Performance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954DB6C-3686-0149-A641-3A691431C6A7}"/>
              </a:ext>
            </a:extLst>
          </p:cNvPr>
          <p:cNvSpPr/>
          <p:nvPr/>
        </p:nvSpPr>
        <p:spPr>
          <a:xfrm>
            <a:off x="357372" y="1163154"/>
            <a:ext cx="419421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UnB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Educação Ambiental- a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Ashaninka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Política e Espiritualidade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Tukano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Aquitetura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Tradicional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Xinguana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Diálogos com o Xamã Davi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Kopenawa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Espiritualidade e Cura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Kamayurá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e Cosmologias – as narrativas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Kubeo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 e Artes no Alto Xingu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Quilombolas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Farmacopeia Quilombola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 da Terra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Kalunga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Cosmologia do Candomblé: Vestes Sagradas.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tradição Nagô e o Candomblé de Recife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Cosmovisão da Nação Congo Angola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Mestres do DF e Entorno – Congado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Cavalo Marinho: artes cênicas,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artesanias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 e dança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Congado  dos  </a:t>
            </a:r>
            <a:r>
              <a:rPr lang="pt-PT" sz="14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Arturos</a:t>
            </a:r>
            <a:r>
              <a:rPr lang="pt-PT" sz="14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Congado e Moçambique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Bumba Meu Boi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Cantos e Musicalidade no Bumba Meu Boi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Festejos Populares – Folia 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Catira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01BEC54-4CA4-C747-971A-0D32AAB945A0}"/>
              </a:ext>
            </a:extLst>
          </p:cNvPr>
          <p:cNvSpPr/>
          <p:nvPr/>
        </p:nvSpPr>
        <p:spPr>
          <a:xfrm>
            <a:off x="4592418" y="1243786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tabLst>
                <a:tab pos="242443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UFJF 	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Indígena na Brisa da Cura – Cosmovisões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Indígena na Brisa da Cura – etnobotânica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Indígenas - Agroecologia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Agroecologia ainda que tardia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Quilombola, Resistência em Festa.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conhecimentos ligados ao corpo, à cura, à natureza, cultura e história, a partir das experiências quilombolas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028A4E4-284F-F748-993F-980708D687A8}"/>
              </a:ext>
            </a:extLst>
          </p:cNvPr>
          <p:cNvSpPr/>
          <p:nvPr/>
        </p:nvSpPr>
        <p:spPr>
          <a:xfrm>
            <a:off x="4564272" y="37890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UFPA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Diversidade e Diferença: Festa da Moça Nova e Festa do Mingau- modo de vida e repertório musical Tembé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 de Nomear em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Ka’apor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Música, Cultura e Sociedade: Boi –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Bumbá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Belém- tradição e resistência que vem de longe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e Fazeres Musicais: oficina de percussão do carimbo, construção e execução dos instrumento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Música, Cultura e Experiência Pássaro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Junino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Tucano.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2325E7F-CA4C-9E47-909A-273F70434C44}"/>
              </a:ext>
            </a:extLst>
          </p:cNvPr>
          <p:cNvSpPr/>
          <p:nvPr/>
        </p:nvSpPr>
        <p:spPr>
          <a:xfrm>
            <a:off x="395536" y="366623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UFPA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Diversidade e Diferença: Festa da Moça Nova e Festa do Mingau- modo de vida e repertório musical Tembé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 de Nomear em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Ka’apor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Música, Cultura e Sociedade: Boi –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Bumbá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Belém- tradição e resistência que vem de longe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e Fazeres Musicais: oficina de percussão do carimbo, construção e execução dos instrumento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Música, Cultura e Experiência Pássaro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Junino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Tucano.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UECE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Torém e Espiritualidade Tremembé -saberes e práticas de cura tradicionais da etnia Tremembé.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Terra Toré: Tradição e Espiritualidade dos Índios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Pitaguary</a:t>
            </a:r>
            <a:r>
              <a:rPr lang="en-US" sz="1400" dirty="0"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 </a:t>
            </a:r>
            <a:r>
              <a:rPr lang="pt-PT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-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Saberes e fazeres tradicionais da cura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Plantas que Curam: o Conhecimento das Mezinhas no Sertão do Ceará.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UFCA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Banda Cabaçal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Instrumentos da música tradicional do Cariri</a:t>
            </a:r>
            <a:r>
              <a:rPr lang="pt-PT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tradição do coco no Cariri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Repentes e violeiros: música e poesia oral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Terreiros de candomblé e umbanda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Benditos 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Incelências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Juazeiro do Norte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Plantas que Curam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5694182-6CEB-034F-BC62-AD1CB162E5FD}"/>
              </a:ext>
            </a:extLst>
          </p:cNvPr>
          <p:cNvSpPr/>
          <p:nvPr/>
        </p:nvSpPr>
        <p:spPr>
          <a:xfrm>
            <a:off x="5220072" y="689788"/>
            <a:ext cx="378985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UFF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 e Aprendizagem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Mbyá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t-PT" sz="14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Saberes Guarani: </a:t>
            </a:r>
            <a:r>
              <a:rPr lang="pt-PT" sz="1400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Nhandereko</a:t>
            </a:r>
            <a:r>
              <a:rPr lang="pt-PT" sz="14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Mbya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 e aprendizagem Caiçara.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Corpo e Aprendizagem no Terreiro.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Oralidade e as Expressões Rítmicas no Terreiro.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Cantos e Toques nos Jongos e Quilombos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Terreiro, Jongos e Quilombos – Diálogos E Reflexões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Ritmos e Performances no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Reizado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na Palhaçaria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Cantos e Toques no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RepenteRitmos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performances do cordel. </a:t>
            </a:r>
          </a:p>
          <a:p>
            <a:pPr algn="just">
              <a:tabLst>
                <a:tab pos="449580" algn="l"/>
              </a:tabLst>
            </a:pPr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449580" algn="l"/>
              </a:tabLst>
            </a:pPr>
            <a:endParaRPr lang="pt-PT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b="1" dirty="0"/>
              <a:t>UFRJ </a:t>
            </a:r>
            <a:endParaRPr lang="pt-BR" sz="1400" dirty="0"/>
          </a:p>
          <a:p>
            <a:r>
              <a:rPr lang="pt-PT" sz="1400" dirty="0"/>
              <a:t>Saberes e Ocupações Tradicionais Guarani</a:t>
            </a:r>
            <a:endParaRPr lang="pt-BR" sz="1400" dirty="0"/>
          </a:p>
          <a:p>
            <a:r>
              <a:rPr lang="pt-PT" sz="1400" dirty="0"/>
              <a:t>Cultura Brasileira e Dança - Encontro de Saberes</a:t>
            </a:r>
            <a:endParaRPr lang="pt-BR" sz="1400" dirty="0"/>
          </a:p>
          <a:p>
            <a:r>
              <a:rPr lang="pt-PT" sz="1400" b="1" dirty="0"/>
              <a:t> </a:t>
            </a:r>
            <a:endParaRPr lang="pt-BR" sz="1400" dirty="0"/>
          </a:p>
          <a:p>
            <a:r>
              <a:rPr lang="pt-PT" sz="1400" b="1" dirty="0"/>
              <a:t>UNIRIO </a:t>
            </a:r>
            <a:endParaRPr lang="pt-BR" sz="1400" dirty="0"/>
          </a:p>
          <a:p>
            <a:r>
              <a:rPr lang="pt-PT" sz="1400" dirty="0"/>
              <a:t>Encontro de Saberes: Sotaques do Bumba-meu-boi do Maranhão </a:t>
            </a:r>
            <a:endParaRPr lang="pt-BR" sz="1400" dirty="0"/>
          </a:p>
          <a:p>
            <a:pPr algn="just">
              <a:tabLst>
                <a:tab pos="449580" algn="l"/>
              </a:tabLst>
            </a:pPr>
            <a:endParaRPr lang="pt-BR" sz="1400" dirty="0"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0E2BCB7-D627-F942-AA19-993045A1A12D}"/>
              </a:ext>
            </a:extLst>
          </p:cNvPr>
          <p:cNvSpPr/>
          <p:nvPr/>
        </p:nvSpPr>
        <p:spPr>
          <a:xfrm>
            <a:off x="28890" y="116632"/>
            <a:ext cx="4572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UFMG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Ofícios: Curas e Cuidados Guarani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 dos saberes tradicionais: curas e cuidados Pataxó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Artes e Ofícios dos Saberes Tradicionais: Políticas da Terra/povo Tupinambá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Artes e Ofícios dos Saberes Tradicionais: Políticas da Terra/ povo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Guarani-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Kaiowa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Cinema e Pensamento Xavante.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Cosmovisão Guarani 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Kaiowa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Cosmocências</a:t>
            </a:r>
            <a:r>
              <a:rPr lang="pt-PT" sz="14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Arte da </a:t>
            </a:r>
            <a:r>
              <a:rPr lang="pt-PT" sz="14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Miçanga</a:t>
            </a:r>
            <a:r>
              <a:rPr lang="pt-PT" sz="14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Krahô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Cosmocências</a:t>
            </a:r>
            <a:r>
              <a:rPr lang="pt-PT" sz="14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Arte da </a:t>
            </a:r>
            <a:r>
              <a:rPr lang="pt-PT" sz="14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Miçanga</a:t>
            </a:r>
            <a:r>
              <a:rPr lang="pt-PT" sz="14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Lira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Huni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Kuin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Territórios do Barro Xacriabá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Cinema e pensamento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kino-maxakali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Tradicionais: construção da Casa Maxacali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Tradicionais: Arquiteturas 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Cosmociências</a:t>
            </a:r>
            <a:r>
              <a:rPr lang="en-US" sz="1400" dirty="0"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 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Casa Xacriabá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Saberes Tradicionais: </a:t>
            </a:r>
            <a:r>
              <a:rPr lang="pt-PT" sz="1400" dirty="0" err="1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Cosmociência</a:t>
            </a:r>
            <a:r>
              <a:rPr lang="pt-PT" sz="1400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culinária e construção Xacriabá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Livro Vivo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Huni-Kuin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narrativas, plantas e imagens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Tradicionais: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Cosmociências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Pensamento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Huni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Kuin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Dinâmica das Manivas no Médio Solimões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 dos saberes tradicionais: curas e cuidados com plantas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Artes e Ofícios dos Saberes Tradicionais: Políticas da Terra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Farmacopeia e medicina Quilombola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e Cultivo nos Quilombos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9316102-BAC4-7A47-9E6A-AE603552E3EC}"/>
              </a:ext>
            </a:extLst>
          </p:cNvPr>
          <p:cNvSpPr/>
          <p:nvPr/>
        </p:nvSpPr>
        <p:spPr>
          <a:xfrm>
            <a:off x="4899974" y="-26513"/>
            <a:ext cx="42151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UFMG (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Farmacopeia e medicina Quilombola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e Cultivo nos Quilombos 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no </a:t>
            </a: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Quilombo do Mato do Tição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Seberes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Quilombo de Cedros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Seberes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Quilombo da Tabatinga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Confluências quilombolas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contra-colonização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 dos saberes tradicionais Quilombolas: curas e cuidados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Artes e Ofícios dos Saberes Tradicionais: Políticas da Terra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Catar folhas: saberes e fazeres do povo de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axé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Tradicionais: Línguas e Narrativas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Injira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Ingoma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Africanias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Tradicionais: Artes e Ofícios Curas e Cuidados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Cantos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AfrobrasileirosAs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tradições da Congado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Mestres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Arturos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 Reinado e a tradição dos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Arturos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 e Ofícios, Curas e Cuidados na Comunidade dos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Arturos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 </a:t>
            </a:r>
            <a:r>
              <a:rPr lang="pt-PT" sz="1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Arturos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Reinado e Congado                                                                                                                                        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PT" sz="1400" dirty="0">
                <a:solidFill>
                  <a:srgbClr val="44444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Saberes Tradicionais: Saberes e fazeres cantados</a:t>
            </a: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Saberes da Capoeira Angola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Danças, Cantos, Toques e Instrumentos Tradicionais</a:t>
            </a: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Pife</a:t>
            </a: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just">
              <a:tabLst>
                <a:tab pos="449580" algn="l"/>
              </a:tabLst>
            </a:pPr>
            <a:r>
              <a:rPr lang="pt-PT" sz="1400" dirty="0"/>
              <a:t>Artes e Ofícios dos Saberes Tradicionais e </a:t>
            </a:r>
            <a:r>
              <a:rPr lang="pt-PT" sz="1400" dirty="0" err="1"/>
              <a:t>Cosmociências</a:t>
            </a:r>
            <a:r>
              <a:rPr lang="pt-PT" sz="1400" dirty="0"/>
              <a:t>: Saberes do Batuque</a:t>
            </a:r>
            <a:endParaRPr lang="pt-BR" sz="1400" dirty="0"/>
          </a:p>
          <a:p>
            <a:pPr algn="just">
              <a:tabLst>
                <a:tab pos="449580" algn="l"/>
              </a:tabLst>
            </a:pPr>
            <a:endParaRPr lang="pt-BR" sz="1400" dirty="0">
              <a:effectLst/>
              <a:highlight>
                <a:srgbClr val="00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902FD23-B595-D041-BEAA-FACEDCAC332E}"/>
              </a:ext>
            </a:extLst>
          </p:cNvPr>
          <p:cNvSpPr/>
          <p:nvPr/>
        </p:nvSpPr>
        <p:spPr>
          <a:xfrm>
            <a:off x="370143" y="421124"/>
            <a:ext cx="418945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UFSB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Tradições e saberes dos Pataxós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HãHãHãe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Tupinambá: cultura e modos de vida na TI Caramuru-Paraguaçu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Conhecimento tradicional e modos de vida pataxó e quilombola; ancestralidade quilombola de Itacaré e Marambaia.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universo da cura indígena e a transmissão do saber O universo da cura indígena e a transmissão do saber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vida na floresta: história e luta dos Pataxó; formas de conhecer e conviver com a mata; tecnologia de manejo; medicamentos e fabricação de objetos; assovios, cantos e danças.</a:t>
            </a:r>
          </a:p>
          <a:p>
            <a:r>
              <a:rPr lang="pt-PT" sz="1400" dirty="0"/>
              <a:t>Espiritualidade de Matriz Africana </a:t>
            </a:r>
            <a:endParaRPr lang="pt-BR" sz="1400" dirty="0"/>
          </a:p>
          <a:p>
            <a:r>
              <a:rPr lang="pt-PT" sz="1400" dirty="0"/>
              <a:t>Candomblé: cura pelas plantas</a:t>
            </a:r>
            <a:endParaRPr lang="pt-BR" sz="1400" dirty="0"/>
          </a:p>
          <a:p>
            <a:r>
              <a:rPr lang="pt-PT" sz="1400" dirty="0"/>
              <a:t>Candomblé Angola ― história, mitos e rituais: matrizes do Candomblé; festas sagradas e profanas; interação comunitária; processos formativos no Terreiro Matamba </a:t>
            </a:r>
            <a:r>
              <a:rPr lang="pt-PT" sz="1400" dirty="0" err="1"/>
              <a:t>Tombenci</a:t>
            </a:r>
            <a:r>
              <a:rPr lang="pt-PT" sz="1400" dirty="0"/>
              <a:t> Neto.</a:t>
            </a:r>
            <a:endParaRPr lang="pt-BR" sz="1400" dirty="0"/>
          </a:p>
          <a:p>
            <a:r>
              <a:rPr lang="pt-PT" sz="1400" dirty="0"/>
              <a:t>Fundamentos da Capoeira</a:t>
            </a:r>
          </a:p>
          <a:p>
            <a:r>
              <a:rPr lang="pt-PT" sz="1400" dirty="0"/>
              <a:t>Ateliê em Encontros de Saberes</a:t>
            </a:r>
            <a:endParaRPr lang="pt-BR" sz="1400" dirty="0"/>
          </a:p>
          <a:p>
            <a:r>
              <a:rPr lang="pt-PT" b="1" dirty="0"/>
              <a:t> </a:t>
            </a:r>
            <a:endParaRPr lang="pt-BR" dirty="0"/>
          </a:p>
          <a:p>
            <a:endParaRPr lang="pt-BR" sz="1400" dirty="0"/>
          </a:p>
          <a:p>
            <a:pPr algn="just">
              <a:tabLst>
                <a:tab pos="449580" algn="l"/>
              </a:tabLst>
            </a:pP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9CB6D44-3C84-6A47-A871-A06D3B0A1D8B}"/>
              </a:ext>
            </a:extLst>
          </p:cNvPr>
          <p:cNvSpPr txBox="1"/>
          <p:nvPr/>
        </p:nvSpPr>
        <p:spPr>
          <a:xfrm>
            <a:off x="4761203" y="382012"/>
            <a:ext cx="418945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UFSB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conhecimento popular da Mata Atlântica: a poesia oral dos saberes; 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Parcerias interculturais com a ciência; 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interesse da Etnobotânica; 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convivência pacífica entre turismo e natureza.</a:t>
            </a: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dos manguezais: natureza, águas e clima; modos de vida e trabalho do marisqueiro;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Artefatos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cantos e tradições; Biodiversidade, manejo e perenidade de espécies do mangue;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Tradição da cerâmica do Jequitinhonha.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Cartografias da cerâmica;</a:t>
            </a:r>
          </a:p>
          <a:p>
            <a:r>
              <a:rPr lang="pt-PT" sz="1400" dirty="0"/>
              <a:t>Técnicas, tradições e escolas da</a:t>
            </a:r>
            <a:endParaRPr lang="pt-BR" sz="1400" dirty="0"/>
          </a:p>
          <a:p>
            <a:r>
              <a:rPr lang="pt-PT" sz="1400" dirty="0"/>
              <a:t>O homem e a floresta: conhecimento tradicional e modos de vida quilombola; ancestralidade quilombola de Itacaré e Marambaia; estratégias de organização política.</a:t>
            </a:r>
            <a:r>
              <a:rPr lang="en-US" sz="1400" dirty="0"/>
              <a:t> </a:t>
            </a:r>
            <a:endParaRPr lang="pt-BR" sz="1400" dirty="0"/>
          </a:p>
          <a:p>
            <a:r>
              <a:rPr lang="pt-PT" sz="1400" dirty="0"/>
              <a:t>Tradições quilombolas na Mata Atlântica: agricultura tradicional e saberes agroflorestais; técnicas da produção orgânica; ciclos de desmatamento e a importância do reflorestamento.</a:t>
            </a:r>
            <a:endParaRPr lang="pt-BR" sz="1400" dirty="0"/>
          </a:p>
          <a:p>
            <a:r>
              <a:rPr lang="pt-PT" sz="1400" dirty="0"/>
              <a:t>Tradições quilombolas na Mata Atlântica:: agricultura tradicional e saberes agroflorestais; técnicas da produção orgânica; ciclos de desmatamento e a importância do reflorestamento.</a:t>
            </a:r>
            <a:endParaRPr lang="pt-BR" sz="1400" dirty="0"/>
          </a:p>
          <a:p>
            <a:pPr algn="just"/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5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E34765E-AFA2-1541-817F-2FCBA54B9438}"/>
              </a:ext>
            </a:extLst>
          </p:cNvPr>
          <p:cNvSpPr/>
          <p:nvPr/>
        </p:nvSpPr>
        <p:spPr>
          <a:xfrm>
            <a:off x="2886345" y="188640"/>
            <a:ext cx="40324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UFVJM 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Campus JK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Farmacopeia do Cerrado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Cosmologias Pataxó e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Pankarau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 de partejar 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UNILAB - CE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Indígenas e o Encontro De Saberes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solidFill>
                  <a:srgbClr val="03030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Mestres da Cultura e Políticas Culturais no Ceará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Indígenas e Quilombolas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Saberes Sagrados e Saberes da Vida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Intersecções entre Maestria e Academia na UNILAB</a:t>
            </a:r>
          </a:p>
          <a:p>
            <a:pPr algn="just"/>
            <a:endParaRPr lang="pt-P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PT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PT" sz="1400" b="1" dirty="0"/>
              <a:t>UFRGS </a:t>
            </a:r>
            <a:endParaRPr lang="pt-BR" sz="1400" dirty="0"/>
          </a:p>
          <a:p>
            <a:r>
              <a:rPr lang="pt-PT" sz="1400" dirty="0"/>
              <a:t>Sociedades e Cosmovisões- Guarani</a:t>
            </a:r>
            <a:endParaRPr lang="pt-BR" sz="1400" dirty="0"/>
          </a:p>
          <a:p>
            <a:r>
              <a:rPr lang="pt-PT" sz="1400" dirty="0"/>
              <a:t>Saberes Guarani - Plantas e Espírito </a:t>
            </a:r>
            <a:endParaRPr lang="pt-BR" sz="1400" dirty="0"/>
          </a:p>
          <a:p>
            <a:r>
              <a:rPr lang="pt-PT" sz="1400" dirty="0"/>
              <a:t>Saberes </a:t>
            </a:r>
            <a:r>
              <a:rPr lang="pt-PT" sz="1400" dirty="0" err="1"/>
              <a:t>Kaingang</a:t>
            </a:r>
            <a:r>
              <a:rPr lang="pt-PT" sz="1400" dirty="0"/>
              <a:t> - o universo da floresta, no sentido da saúde plena, entre pessoa e terra.</a:t>
            </a:r>
            <a:endParaRPr lang="pt-BR" sz="1400" dirty="0"/>
          </a:p>
          <a:p>
            <a:r>
              <a:rPr lang="pt-PT" sz="1400" dirty="0"/>
              <a:t>Sociedade e Cosmovisão Quilombola </a:t>
            </a:r>
            <a:endParaRPr lang="pt-BR" sz="1400" dirty="0"/>
          </a:p>
          <a:p>
            <a:r>
              <a:rPr lang="pt-PT" sz="1400" dirty="0"/>
              <a:t>Sociedades e Cosmovisões : Tradições Afro-Brasileiras </a:t>
            </a:r>
            <a:endParaRPr lang="pt-BR" sz="14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03329320-C318-A544-B61E-9B4860223742}"/>
              </a:ext>
            </a:extLst>
          </p:cNvPr>
          <p:cNvSpPr/>
          <p:nvPr/>
        </p:nvSpPr>
        <p:spPr>
          <a:xfrm>
            <a:off x="2886345" y="5373216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UFRR</a:t>
            </a:r>
          </a:p>
          <a:p>
            <a:pPr algn="just">
              <a:tabLst>
                <a:tab pos="449580" algn="l"/>
              </a:tabLs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</a:pPr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Artes e Ofícios dos Saberes Tradicionais</a:t>
            </a:r>
            <a:r>
              <a:rPr lang="pt-P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t-P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Ye’kuana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PT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Artes e Ofícios dos Saberes Tradicionais dos Povos de Terreiros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3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7C2FAF4-7EA0-EF47-8CCB-79C2960D8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ADDFB1E-930D-1D42-8859-004F680D806B}"/>
              </a:ext>
            </a:extLst>
          </p:cNvPr>
          <p:cNvSpPr/>
          <p:nvPr/>
        </p:nvSpPr>
        <p:spPr>
          <a:xfrm>
            <a:off x="287524" y="377321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Mestre e Mestra do Encontro de Saberes acumulam quatro dimensões de conhecimento:</a:t>
            </a:r>
          </a:p>
        </p:txBody>
      </p:sp>
      <p:sp>
        <p:nvSpPr>
          <p:cNvPr id="3" name="Caixa de Texto 1">
            <a:extLst>
              <a:ext uri="{FF2B5EF4-FFF2-40B4-BE49-F238E27FC236}">
                <a16:creationId xmlns:a16="http://schemas.microsoft.com/office/drawing/2014/main" xmlns="" id="{0FF32C34-3871-5042-8236-5AC1C5108EBC}"/>
              </a:ext>
            </a:extLst>
          </p:cNvPr>
          <p:cNvSpPr txBox="1"/>
          <p:nvPr/>
        </p:nvSpPr>
        <p:spPr>
          <a:xfrm>
            <a:off x="1384624" y="2380620"/>
            <a:ext cx="1295611" cy="4320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Mestre (a)</a:t>
            </a:r>
          </a:p>
        </p:txBody>
      </p:sp>
      <p:sp>
        <p:nvSpPr>
          <p:cNvPr id="4" name="Caixa de Texto 2">
            <a:extLst>
              <a:ext uri="{FF2B5EF4-FFF2-40B4-BE49-F238E27FC236}">
                <a16:creationId xmlns:a16="http://schemas.microsoft.com/office/drawing/2014/main" xmlns="" id="{F50642FD-F36C-6B43-A076-3BF4CB1065AF}"/>
              </a:ext>
            </a:extLst>
          </p:cNvPr>
          <p:cNvSpPr txBox="1"/>
          <p:nvPr/>
        </p:nvSpPr>
        <p:spPr>
          <a:xfrm>
            <a:off x="3851920" y="962295"/>
            <a:ext cx="4968080" cy="8275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aquele(a) que ensina – professor(a), instrutor(a), docente, mestre (a) do coco, reisado, amo(a) de boi, capitã (o de congado), etc.</a:t>
            </a:r>
          </a:p>
        </p:txBody>
      </p:sp>
      <p:sp>
        <p:nvSpPr>
          <p:cNvPr id="5" name="Caixa de Texto 3">
            <a:extLst>
              <a:ext uri="{FF2B5EF4-FFF2-40B4-BE49-F238E27FC236}">
                <a16:creationId xmlns:a16="http://schemas.microsoft.com/office/drawing/2014/main" xmlns="" id="{3A63F58B-C9F8-AC4C-9426-44ED3F6E6BA6}"/>
              </a:ext>
            </a:extLst>
          </p:cNvPr>
          <p:cNvSpPr txBox="1"/>
          <p:nvPr/>
        </p:nvSpPr>
        <p:spPr>
          <a:xfrm>
            <a:off x="3817157" y="2001744"/>
            <a:ext cx="4242709" cy="10375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aquele que sabe, que pesquisa – artista, artesã (o), brincante, cientista, pajé, </a:t>
            </a:r>
            <a:r>
              <a:rPr lang="pt-B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raizeira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tecnólogo (a), guia espiritual</a:t>
            </a:r>
          </a:p>
        </p:txBody>
      </p:sp>
      <p:sp>
        <p:nvSpPr>
          <p:cNvPr id="6" name="Caixa de Texto 4">
            <a:extLst>
              <a:ext uri="{FF2B5EF4-FFF2-40B4-BE49-F238E27FC236}">
                <a16:creationId xmlns:a16="http://schemas.microsoft.com/office/drawing/2014/main" xmlns="" id="{2BA846D1-4C4D-D448-9AF3-BFA22BFB9D1F}"/>
              </a:ext>
            </a:extLst>
          </p:cNvPr>
          <p:cNvSpPr txBox="1"/>
          <p:nvPr/>
        </p:nvSpPr>
        <p:spPr>
          <a:xfrm>
            <a:off x="3806180" y="2951181"/>
            <a:ext cx="4279954" cy="76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iderança comunitária, porta-voz, mediador(a) de mundo sociais e políticos. </a:t>
            </a:r>
          </a:p>
        </p:txBody>
      </p:sp>
      <p:sp>
        <p:nvSpPr>
          <p:cNvPr id="7" name="Caixa de Texto 5">
            <a:extLst>
              <a:ext uri="{FF2B5EF4-FFF2-40B4-BE49-F238E27FC236}">
                <a16:creationId xmlns:a16="http://schemas.microsoft.com/office/drawing/2014/main" xmlns="" id="{90B54FFE-7A76-084C-B8DC-6F6F0CE995E1}"/>
              </a:ext>
            </a:extLst>
          </p:cNvPr>
          <p:cNvSpPr txBox="1"/>
          <p:nvPr/>
        </p:nvSpPr>
        <p:spPr>
          <a:xfrm>
            <a:off x="3794430" y="3707996"/>
            <a:ext cx="4279954" cy="680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sábio (a), conselheiro (a), encarnação da autoridade em todos o planos. 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xmlns="" id="{74AE5AA2-9B8A-594B-A1FC-F6EF144A4CDD}"/>
              </a:ext>
            </a:extLst>
          </p:cNvPr>
          <p:cNvCxnSpPr/>
          <p:nvPr/>
        </p:nvCxnSpPr>
        <p:spPr>
          <a:xfrm>
            <a:off x="2339752" y="3212976"/>
            <a:ext cx="914400" cy="91440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7B49FFBD-D05C-5A4B-A496-642908341D3C}"/>
              </a:ext>
            </a:extLst>
          </p:cNvPr>
          <p:cNvCxnSpPr>
            <a:cxnSpLocks/>
          </p:cNvCxnSpPr>
          <p:nvPr/>
        </p:nvCxnSpPr>
        <p:spPr>
          <a:xfrm flipV="1">
            <a:off x="2589801" y="1298043"/>
            <a:ext cx="1262119" cy="12848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D86CC73E-92BC-2348-93C5-3A82348E1D3B}"/>
              </a:ext>
            </a:extLst>
          </p:cNvPr>
          <p:cNvCxnSpPr>
            <a:cxnSpLocks/>
          </p:cNvCxnSpPr>
          <p:nvPr/>
        </p:nvCxnSpPr>
        <p:spPr>
          <a:xfrm>
            <a:off x="2613708" y="2602068"/>
            <a:ext cx="1117631" cy="154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5C8A2A88-C1A0-DE45-A6C8-03BCA00F2DB5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613708" y="2576693"/>
            <a:ext cx="1192472" cy="7551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90BA8CF5-F30E-5A4B-AF3F-1E3F58270105}"/>
              </a:ext>
            </a:extLst>
          </p:cNvPr>
          <p:cNvCxnSpPr>
            <a:cxnSpLocks/>
          </p:cNvCxnSpPr>
          <p:nvPr/>
        </p:nvCxnSpPr>
        <p:spPr>
          <a:xfrm>
            <a:off x="2587440" y="2595924"/>
            <a:ext cx="1161710" cy="141166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3EC4EC67-CCCE-2446-9F3F-07CE117FDCA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05880" y="6086160"/>
            <a:ext cx="1014120" cy="510840"/>
          </a:xfrm>
          <a:prstGeom prst="rect">
            <a:avLst/>
          </a:prstGeom>
          <a:ln>
            <a:noFill/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01D0012D-CD89-2E4B-9100-DDE04F16F27A}"/>
              </a:ext>
            </a:extLst>
          </p:cNvPr>
          <p:cNvSpPr/>
          <p:nvPr/>
        </p:nvSpPr>
        <p:spPr>
          <a:xfrm>
            <a:off x="503548" y="514553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Atuação de Mestres e Mestras no Encontro de Saberes: aulas na graduação, extensão, pós-graduação, pesquisa, </a:t>
            </a:r>
            <a:r>
              <a:rPr lang="pt-BR" dirty="0" err="1"/>
              <a:t>coorientação</a:t>
            </a:r>
            <a:r>
              <a:rPr lang="pt-BR" dirty="0"/>
              <a:t>, bancas e comissões</a:t>
            </a:r>
          </a:p>
        </p:txBody>
      </p:sp>
    </p:spTree>
    <p:extLst>
      <p:ext uri="{BB962C8B-B14F-4D97-AF65-F5344CB8AC3E}">
        <p14:creationId xmlns:p14="http://schemas.microsoft.com/office/powerpoint/2010/main" val="6203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15F0A06-4FF8-2440-8E3C-2EFDA7392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3" y="116631"/>
            <a:ext cx="8972121" cy="64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1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5B62E0C-F416-D346-A14F-0179407CC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7" y="656303"/>
            <a:ext cx="9202727" cy="558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1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D1C3925-43F4-1C4F-9BBF-40FA5665D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29958"/>
            <a:ext cx="8964488" cy="59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1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5CE6907-84D6-6040-81ED-3413294A4256}"/>
              </a:ext>
            </a:extLst>
          </p:cNvPr>
          <p:cNvSpPr/>
          <p:nvPr/>
        </p:nvSpPr>
        <p:spPr>
          <a:xfrm>
            <a:off x="827584" y="1124744"/>
            <a:ext cx="785488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  <a:latin typeface="Arial Unicode MS" panose="020B0604020202020204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Instituto de Inclusão no Ensino Superior e na Pesquisa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(INCTI) está sediado na Universidade de Brasília (UnB) e cumpre a missão de apoio, monitoramento, e desenvolvimento de estudos relativos às políticas afirmativas de inclusão étnica, racial e dos saberes tradicionais nas universidades e nas instituições de pesquisa. Tem como projetos estruturantes o </a:t>
            </a:r>
            <a:r>
              <a:rPr lang="pt-BR" sz="16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Observatório de Ações Afirmativas no Ensino Superior</a:t>
            </a:r>
            <a:r>
              <a:rPr lang="pt-BR" sz="16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com um Banco de Dados sobre as cotas,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 o</a:t>
            </a:r>
            <a:r>
              <a:rPr lang="pt-BR" sz="16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b="1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Encontro de Saberes</a:t>
            </a:r>
            <a:r>
              <a:rPr lang="pt-BR" sz="16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 inclui mestres das tradições populares, indígenas, quilombolas e de matrizes africanas como docentes </a:t>
            </a:r>
            <a:r>
              <a:rPr lang="pt-BR" sz="16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nas universidades,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nas várias áreas do Saber.  O INCTI articula uma rede nacional de várias universidades brasileiras e também internacionais, pesquisadores e mestres dos saberes tradicionais e conta com a parceria do Conselho Nacional de Desenvolvimento Científico e Tecnológico (CNPq); Ministério da Ciência, Tecnologia e Inovação (MCTI); Ministério da Educação (MEC); e Fundação de Amparo à Pesquisa do Distrito Federal (FAP-DF). </a:t>
            </a:r>
          </a:p>
          <a:p>
            <a:pPr algn="just"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t-BR" sz="1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BF5CA90-57C7-9549-9761-0F72EC6FE14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84368" y="6229567"/>
            <a:ext cx="1014120" cy="510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9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A962B95-FBE1-6140-BAC1-32A3BFDC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476" y="260648"/>
            <a:ext cx="9316476" cy="57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0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12B595F-1869-F743-9302-8FC00C3A8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-406936"/>
            <a:ext cx="7560840" cy="726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0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63CA7E8-8302-4D4E-BC37-90588759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-172642"/>
            <a:ext cx="5634568" cy="72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8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8709663-D533-0543-B6A9-FF311348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9961"/>
            <a:ext cx="7704855" cy="64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5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10629D0-29B6-AF43-BDF3-95ED963E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0"/>
            <a:ext cx="583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29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853E8D6-BE12-6648-821D-03769CC0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20650"/>
            <a:ext cx="60579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DABE974-4A69-9C45-8EF9-0136E32C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42" y="620688"/>
            <a:ext cx="5641258" cy="53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8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B617777-E189-E54E-8C1B-8B958AC75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99" y="260647"/>
            <a:ext cx="6713061" cy="61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5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1F3E574-F273-CD40-83AF-CD1F4847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548680"/>
            <a:ext cx="6520852" cy="53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72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171400"/>
            <a:ext cx="9144000" cy="5980892"/>
          </a:xfrm>
          <a:prstGeom prst="rect">
            <a:avLst/>
          </a:prstGeom>
          <a:solidFill>
            <a:srgbClr val="FBAD5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bject 10"/>
          <p:cNvSpPr/>
          <p:nvPr/>
        </p:nvSpPr>
        <p:spPr>
          <a:xfrm>
            <a:off x="4713660" y="5940164"/>
            <a:ext cx="1943363" cy="96804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489103" y="5809492"/>
            <a:ext cx="1583804" cy="111664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7380312" y="6133598"/>
            <a:ext cx="1359646" cy="58117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6" name="Grupo 15"/>
          <p:cNvGrpSpPr/>
          <p:nvPr/>
        </p:nvGrpSpPr>
        <p:grpSpPr>
          <a:xfrm>
            <a:off x="2627784" y="6243712"/>
            <a:ext cx="1279531" cy="360950"/>
            <a:chOff x="310895" y="8483928"/>
            <a:chExt cx="1353553" cy="346875"/>
          </a:xfrm>
        </p:grpSpPr>
        <p:sp>
          <p:nvSpPr>
            <p:cNvPr id="17" name="object 12"/>
            <p:cNvSpPr/>
            <p:nvPr/>
          </p:nvSpPr>
          <p:spPr>
            <a:xfrm>
              <a:off x="1139482" y="8561030"/>
              <a:ext cx="165392" cy="195452"/>
            </a:xfrm>
            <a:custGeom>
              <a:avLst/>
              <a:gdLst/>
              <a:ahLst/>
              <a:cxnLst/>
              <a:rect l="l" t="t" r="r" b="b"/>
              <a:pathLst>
                <a:path w="165392" h="195452">
                  <a:moveTo>
                    <a:pt x="51635" y="146884"/>
                  </a:moveTo>
                  <a:lnTo>
                    <a:pt x="46012" y="133926"/>
                  </a:lnTo>
                  <a:lnTo>
                    <a:pt x="44094" y="116573"/>
                  </a:lnTo>
                  <a:lnTo>
                    <a:pt x="44094" y="0"/>
                  </a:lnTo>
                  <a:lnTo>
                    <a:pt x="0" y="0"/>
                  </a:lnTo>
                  <a:lnTo>
                    <a:pt x="0" y="119900"/>
                  </a:lnTo>
                  <a:lnTo>
                    <a:pt x="778" y="133468"/>
                  </a:lnTo>
                  <a:lnTo>
                    <a:pt x="3934" y="148606"/>
                  </a:lnTo>
                  <a:lnTo>
                    <a:pt x="9382" y="161483"/>
                  </a:lnTo>
                  <a:lnTo>
                    <a:pt x="16976" y="172174"/>
                  </a:lnTo>
                  <a:lnTo>
                    <a:pt x="26575" y="180754"/>
                  </a:lnTo>
                  <a:lnTo>
                    <a:pt x="38035" y="187297"/>
                  </a:lnTo>
                  <a:lnTo>
                    <a:pt x="51212" y="191878"/>
                  </a:lnTo>
                  <a:lnTo>
                    <a:pt x="65962" y="194571"/>
                  </a:lnTo>
                  <a:lnTo>
                    <a:pt x="82143" y="195452"/>
                  </a:lnTo>
                  <a:lnTo>
                    <a:pt x="97942" y="194619"/>
                  </a:lnTo>
                  <a:lnTo>
                    <a:pt x="112942" y="191935"/>
                  </a:lnTo>
                  <a:lnTo>
                    <a:pt x="126263" y="187360"/>
                  </a:lnTo>
                  <a:lnTo>
                    <a:pt x="137807" y="180853"/>
                  </a:lnTo>
                  <a:lnTo>
                    <a:pt x="147473" y="172375"/>
                  </a:lnTo>
                  <a:lnTo>
                    <a:pt x="155164" y="161887"/>
                  </a:lnTo>
                  <a:lnTo>
                    <a:pt x="160780" y="149350"/>
                  </a:lnTo>
                  <a:lnTo>
                    <a:pt x="164222" y="134724"/>
                  </a:lnTo>
                  <a:lnTo>
                    <a:pt x="165392" y="117970"/>
                  </a:lnTo>
                  <a:lnTo>
                    <a:pt x="165392" y="0"/>
                  </a:lnTo>
                  <a:lnTo>
                    <a:pt x="120992" y="0"/>
                  </a:lnTo>
                  <a:lnTo>
                    <a:pt x="120992" y="115239"/>
                  </a:lnTo>
                  <a:lnTo>
                    <a:pt x="120186" y="127813"/>
                  </a:lnTo>
                  <a:lnTo>
                    <a:pt x="116090" y="142498"/>
                  </a:lnTo>
                  <a:lnTo>
                    <a:pt x="108529" y="152845"/>
                  </a:lnTo>
                  <a:lnTo>
                    <a:pt x="97497" y="158969"/>
                  </a:lnTo>
                  <a:lnTo>
                    <a:pt x="82994" y="160985"/>
                  </a:lnTo>
                  <a:lnTo>
                    <a:pt x="73229" y="160158"/>
                  </a:lnTo>
                  <a:lnTo>
                    <a:pt x="60772" y="155583"/>
                  </a:lnTo>
                  <a:lnTo>
                    <a:pt x="51635" y="146884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1341043" y="8603194"/>
              <a:ext cx="138353" cy="150520"/>
            </a:xfrm>
            <a:custGeom>
              <a:avLst/>
              <a:gdLst/>
              <a:ahLst/>
              <a:cxnLst/>
              <a:rect l="l" t="t" r="r" b="b"/>
              <a:pathLst>
                <a:path w="138353" h="150520">
                  <a:moveTo>
                    <a:pt x="41325" y="2781"/>
                  </a:moveTo>
                  <a:lnTo>
                    <a:pt x="0" y="2781"/>
                  </a:lnTo>
                  <a:lnTo>
                    <a:pt x="261" y="9661"/>
                  </a:lnTo>
                  <a:lnTo>
                    <a:pt x="653" y="21771"/>
                  </a:lnTo>
                  <a:lnTo>
                    <a:pt x="838" y="36956"/>
                  </a:lnTo>
                  <a:lnTo>
                    <a:pt x="838" y="150520"/>
                  </a:lnTo>
                  <a:lnTo>
                    <a:pt x="44094" y="150520"/>
                  </a:lnTo>
                  <a:lnTo>
                    <a:pt x="44094" y="72237"/>
                  </a:lnTo>
                  <a:lnTo>
                    <a:pt x="45360" y="58347"/>
                  </a:lnTo>
                  <a:lnTo>
                    <a:pt x="50495" y="44618"/>
                  </a:lnTo>
                  <a:lnTo>
                    <a:pt x="59349" y="35896"/>
                  </a:lnTo>
                  <a:lnTo>
                    <a:pt x="71678" y="32842"/>
                  </a:lnTo>
                  <a:lnTo>
                    <a:pt x="72345" y="32847"/>
                  </a:lnTo>
                  <a:lnTo>
                    <a:pt x="85459" y="36504"/>
                  </a:lnTo>
                  <a:lnTo>
                    <a:pt x="92472" y="46890"/>
                  </a:lnTo>
                  <a:lnTo>
                    <a:pt x="94551" y="63944"/>
                  </a:lnTo>
                  <a:lnTo>
                    <a:pt x="94551" y="150520"/>
                  </a:lnTo>
                  <a:lnTo>
                    <a:pt x="138353" y="150520"/>
                  </a:lnTo>
                  <a:lnTo>
                    <a:pt x="138353" y="52641"/>
                  </a:lnTo>
                  <a:lnTo>
                    <a:pt x="137982" y="44001"/>
                  </a:lnTo>
                  <a:lnTo>
                    <a:pt x="135432" y="30236"/>
                  </a:lnTo>
                  <a:lnTo>
                    <a:pt x="129986" y="18175"/>
                  </a:lnTo>
                  <a:lnTo>
                    <a:pt x="121083" y="8596"/>
                  </a:lnTo>
                  <a:lnTo>
                    <a:pt x="108167" y="2278"/>
                  </a:lnTo>
                  <a:lnTo>
                    <a:pt x="90678" y="0"/>
                  </a:lnTo>
                  <a:lnTo>
                    <a:pt x="83300" y="410"/>
                  </a:lnTo>
                  <a:lnTo>
                    <a:pt x="70399" y="3482"/>
                  </a:lnTo>
                  <a:lnTo>
                    <a:pt x="59119" y="9780"/>
                  </a:lnTo>
                  <a:lnTo>
                    <a:pt x="49991" y="19564"/>
                  </a:lnTo>
                  <a:lnTo>
                    <a:pt x="43548" y="33096"/>
                  </a:lnTo>
                  <a:lnTo>
                    <a:pt x="43327" y="28405"/>
                  </a:lnTo>
                  <a:lnTo>
                    <a:pt x="42330" y="13918"/>
                  </a:lnTo>
                  <a:lnTo>
                    <a:pt x="41325" y="2781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1516405" y="8561030"/>
              <a:ext cx="148043" cy="192684"/>
            </a:xfrm>
            <a:custGeom>
              <a:avLst/>
              <a:gdLst/>
              <a:ahLst/>
              <a:cxnLst/>
              <a:rect l="l" t="t" r="r" b="b"/>
              <a:pathLst>
                <a:path w="148043" h="192684">
                  <a:moveTo>
                    <a:pt x="80131" y="73905"/>
                  </a:moveTo>
                  <a:lnTo>
                    <a:pt x="62865" y="76339"/>
                  </a:lnTo>
                  <a:lnTo>
                    <a:pt x="43319" y="76339"/>
                  </a:lnTo>
                  <a:lnTo>
                    <a:pt x="43319" y="31394"/>
                  </a:lnTo>
                  <a:lnTo>
                    <a:pt x="0" y="0"/>
                  </a:lnTo>
                  <a:lnTo>
                    <a:pt x="0" y="192684"/>
                  </a:lnTo>
                  <a:lnTo>
                    <a:pt x="73329" y="192684"/>
                  </a:lnTo>
                  <a:lnTo>
                    <a:pt x="85286" y="158846"/>
                  </a:lnTo>
                  <a:lnTo>
                    <a:pt x="69215" y="160731"/>
                  </a:lnTo>
                  <a:lnTo>
                    <a:pt x="43319" y="160731"/>
                  </a:lnTo>
                  <a:lnTo>
                    <a:pt x="43319" y="109143"/>
                  </a:lnTo>
                  <a:lnTo>
                    <a:pt x="67817" y="109143"/>
                  </a:lnTo>
                  <a:lnTo>
                    <a:pt x="80131" y="73905"/>
                  </a:lnTo>
                  <a:close/>
                </a:path>
                <a:path w="148043" h="192684">
                  <a:moveTo>
                    <a:pt x="136982" y="48767"/>
                  </a:moveTo>
                  <a:lnTo>
                    <a:pt x="136077" y="38717"/>
                  </a:lnTo>
                  <a:lnTo>
                    <a:pt x="132000" y="26890"/>
                  </a:lnTo>
                  <a:lnTo>
                    <a:pt x="124759" y="17211"/>
                  </a:lnTo>
                  <a:lnTo>
                    <a:pt x="114482" y="9682"/>
                  </a:lnTo>
                  <a:lnTo>
                    <a:pt x="101298" y="4303"/>
                  </a:lnTo>
                  <a:lnTo>
                    <a:pt x="85336" y="1076"/>
                  </a:lnTo>
                  <a:lnTo>
                    <a:pt x="66725" y="0"/>
                  </a:lnTo>
                  <a:lnTo>
                    <a:pt x="0" y="0"/>
                  </a:lnTo>
                  <a:lnTo>
                    <a:pt x="43319" y="31394"/>
                  </a:lnTo>
                  <a:lnTo>
                    <a:pt x="62610" y="31394"/>
                  </a:lnTo>
                  <a:lnTo>
                    <a:pt x="79275" y="33462"/>
                  </a:lnTo>
                  <a:lnTo>
                    <a:pt x="89528" y="40595"/>
                  </a:lnTo>
                  <a:lnTo>
                    <a:pt x="92875" y="53720"/>
                  </a:lnTo>
                  <a:lnTo>
                    <a:pt x="89919" y="66297"/>
                  </a:lnTo>
                  <a:lnTo>
                    <a:pt x="80131" y="73905"/>
                  </a:lnTo>
                  <a:lnTo>
                    <a:pt x="67817" y="109143"/>
                  </a:lnTo>
                  <a:lnTo>
                    <a:pt x="74962" y="109417"/>
                  </a:lnTo>
                  <a:lnTo>
                    <a:pt x="89528" y="112627"/>
                  </a:lnTo>
                  <a:lnTo>
                    <a:pt x="99618" y="120474"/>
                  </a:lnTo>
                  <a:lnTo>
                    <a:pt x="103390" y="134238"/>
                  </a:lnTo>
                  <a:lnTo>
                    <a:pt x="102817" y="140770"/>
                  </a:lnTo>
                  <a:lnTo>
                    <a:pt x="96852" y="152525"/>
                  </a:lnTo>
                  <a:lnTo>
                    <a:pt x="85286" y="158846"/>
                  </a:lnTo>
                  <a:lnTo>
                    <a:pt x="73329" y="192684"/>
                  </a:lnTo>
                  <a:lnTo>
                    <a:pt x="78778" y="192595"/>
                  </a:lnTo>
                  <a:lnTo>
                    <a:pt x="95343" y="191078"/>
                  </a:lnTo>
                  <a:lnTo>
                    <a:pt x="110188" y="187606"/>
                  </a:lnTo>
                  <a:lnTo>
                    <a:pt x="123011" y="182085"/>
                  </a:lnTo>
                  <a:lnTo>
                    <a:pt x="133510" y="174416"/>
                  </a:lnTo>
                  <a:lnTo>
                    <a:pt x="141383" y="164504"/>
                  </a:lnTo>
                  <a:lnTo>
                    <a:pt x="146328" y="152253"/>
                  </a:lnTo>
                  <a:lnTo>
                    <a:pt x="148043" y="137566"/>
                  </a:lnTo>
                  <a:lnTo>
                    <a:pt x="147988" y="134999"/>
                  </a:lnTo>
                  <a:lnTo>
                    <a:pt x="145563" y="121403"/>
                  </a:lnTo>
                  <a:lnTo>
                    <a:pt x="139644" y="109896"/>
                  </a:lnTo>
                  <a:lnTo>
                    <a:pt x="130364" y="100731"/>
                  </a:lnTo>
                  <a:lnTo>
                    <a:pt x="117854" y="94160"/>
                  </a:lnTo>
                  <a:lnTo>
                    <a:pt x="102247" y="90436"/>
                  </a:lnTo>
                  <a:lnTo>
                    <a:pt x="106523" y="89270"/>
                  </a:lnTo>
                  <a:lnTo>
                    <a:pt x="119852" y="83172"/>
                  </a:lnTo>
                  <a:lnTo>
                    <a:pt x="129370" y="74320"/>
                  </a:lnTo>
                  <a:lnTo>
                    <a:pt x="135079" y="62817"/>
                  </a:lnTo>
                  <a:lnTo>
                    <a:pt x="136982" y="48767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0" name="object 2"/>
            <p:cNvSpPr/>
            <p:nvPr/>
          </p:nvSpPr>
          <p:spPr>
            <a:xfrm>
              <a:off x="667397" y="8532798"/>
              <a:ext cx="337197" cy="298005"/>
            </a:xfrm>
            <a:custGeom>
              <a:avLst/>
              <a:gdLst/>
              <a:ahLst/>
              <a:cxnLst/>
              <a:rect l="l" t="t" r="r" b="b"/>
              <a:pathLst>
                <a:path w="337197" h="298005">
                  <a:moveTo>
                    <a:pt x="337197" y="298005"/>
                  </a:moveTo>
                  <a:lnTo>
                    <a:pt x="337197" y="0"/>
                  </a:lnTo>
                  <a:lnTo>
                    <a:pt x="230238" y="77241"/>
                  </a:lnTo>
                  <a:lnTo>
                    <a:pt x="220015" y="84450"/>
                  </a:lnTo>
                  <a:lnTo>
                    <a:pt x="209614" y="91468"/>
                  </a:lnTo>
                  <a:lnTo>
                    <a:pt x="199035" y="98291"/>
                  </a:lnTo>
                  <a:lnTo>
                    <a:pt x="188279" y="104916"/>
                  </a:lnTo>
                  <a:lnTo>
                    <a:pt x="177347" y="111339"/>
                  </a:lnTo>
                  <a:lnTo>
                    <a:pt x="166241" y="117556"/>
                  </a:lnTo>
                  <a:lnTo>
                    <a:pt x="154962" y="123564"/>
                  </a:lnTo>
                  <a:lnTo>
                    <a:pt x="143510" y="129360"/>
                  </a:lnTo>
                  <a:lnTo>
                    <a:pt x="131887" y="134939"/>
                  </a:lnTo>
                  <a:lnTo>
                    <a:pt x="120094" y="140298"/>
                  </a:lnTo>
                  <a:lnTo>
                    <a:pt x="104075" y="146875"/>
                  </a:lnTo>
                  <a:lnTo>
                    <a:pt x="92148" y="150939"/>
                  </a:lnTo>
                  <a:lnTo>
                    <a:pt x="79922" y="154400"/>
                  </a:lnTo>
                  <a:lnTo>
                    <a:pt x="67415" y="157240"/>
                  </a:lnTo>
                  <a:lnTo>
                    <a:pt x="54646" y="159440"/>
                  </a:lnTo>
                  <a:lnTo>
                    <a:pt x="37671" y="161394"/>
                  </a:lnTo>
                  <a:lnTo>
                    <a:pt x="25036" y="162359"/>
                  </a:lnTo>
                  <a:lnTo>
                    <a:pt x="12306" y="162935"/>
                  </a:lnTo>
                  <a:lnTo>
                    <a:pt x="0" y="163118"/>
                  </a:lnTo>
                  <a:lnTo>
                    <a:pt x="0" y="298005"/>
                  </a:lnTo>
                  <a:lnTo>
                    <a:pt x="337197" y="298005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1" name="object 3"/>
            <p:cNvSpPr/>
            <p:nvPr/>
          </p:nvSpPr>
          <p:spPr>
            <a:xfrm>
              <a:off x="310895" y="8532798"/>
              <a:ext cx="337197" cy="298005"/>
            </a:xfrm>
            <a:custGeom>
              <a:avLst/>
              <a:gdLst/>
              <a:ahLst/>
              <a:cxnLst/>
              <a:rect l="l" t="t" r="r" b="b"/>
              <a:pathLst>
                <a:path w="337197" h="298005">
                  <a:moveTo>
                    <a:pt x="337197" y="298005"/>
                  </a:moveTo>
                  <a:lnTo>
                    <a:pt x="337197" y="163118"/>
                  </a:lnTo>
                  <a:lnTo>
                    <a:pt x="324891" y="162935"/>
                  </a:lnTo>
                  <a:lnTo>
                    <a:pt x="312161" y="162359"/>
                  </a:lnTo>
                  <a:lnTo>
                    <a:pt x="299526" y="161394"/>
                  </a:lnTo>
                  <a:lnTo>
                    <a:pt x="286994" y="160045"/>
                  </a:lnTo>
                  <a:lnTo>
                    <a:pt x="269782" y="157240"/>
                  </a:lnTo>
                  <a:lnTo>
                    <a:pt x="257275" y="154400"/>
                  </a:lnTo>
                  <a:lnTo>
                    <a:pt x="245049" y="150939"/>
                  </a:lnTo>
                  <a:lnTo>
                    <a:pt x="233122" y="146875"/>
                  </a:lnTo>
                  <a:lnTo>
                    <a:pt x="221513" y="142227"/>
                  </a:lnTo>
                  <a:lnTo>
                    <a:pt x="205325" y="134939"/>
                  </a:lnTo>
                  <a:lnTo>
                    <a:pt x="193707" y="129360"/>
                  </a:lnTo>
                  <a:lnTo>
                    <a:pt x="182257" y="123564"/>
                  </a:lnTo>
                  <a:lnTo>
                    <a:pt x="170977" y="117556"/>
                  </a:lnTo>
                  <a:lnTo>
                    <a:pt x="159868" y="111339"/>
                  </a:lnTo>
                  <a:lnTo>
                    <a:pt x="148932" y="104916"/>
                  </a:lnTo>
                  <a:lnTo>
                    <a:pt x="138171" y="98291"/>
                  </a:lnTo>
                  <a:lnTo>
                    <a:pt x="127587" y="91468"/>
                  </a:lnTo>
                  <a:lnTo>
                    <a:pt x="117183" y="84450"/>
                  </a:lnTo>
                  <a:lnTo>
                    <a:pt x="106959" y="77241"/>
                  </a:lnTo>
                  <a:lnTo>
                    <a:pt x="0" y="0"/>
                  </a:lnTo>
                  <a:lnTo>
                    <a:pt x="0" y="298005"/>
                  </a:lnTo>
                  <a:lnTo>
                    <a:pt x="337197" y="298005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2" name="object 4"/>
            <p:cNvSpPr/>
            <p:nvPr/>
          </p:nvSpPr>
          <p:spPr>
            <a:xfrm>
              <a:off x="667397" y="8483928"/>
              <a:ext cx="337197" cy="192684"/>
            </a:xfrm>
            <a:custGeom>
              <a:avLst/>
              <a:gdLst/>
              <a:ahLst/>
              <a:cxnLst/>
              <a:rect l="l" t="t" r="r" b="b"/>
              <a:pathLst>
                <a:path w="337197" h="192684">
                  <a:moveTo>
                    <a:pt x="0" y="0"/>
                  </a:moveTo>
                  <a:lnTo>
                    <a:pt x="0" y="192684"/>
                  </a:lnTo>
                  <a:lnTo>
                    <a:pt x="12817" y="192476"/>
                  </a:lnTo>
                  <a:lnTo>
                    <a:pt x="25532" y="191855"/>
                  </a:lnTo>
                  <a:lnTo>
                    <a:pt x="38146" y="190827"/>
                  </a:lnTo>
                  <a:lnTo>
                    <a:pt x="60642" y="187773"/>
                  </a:lnTo>
                  <a:lnTo>
                    <a:pt x="73211" y="185085"/>
                  </a:lnTo>
                  <a:lnTo>
                    <a:pt x="85468" y="181713"/>
                  </a:lnTo>
                  <a:lnTo>
                    <a:pt x="97400" y="177674"/>
                  </a:lnTo>
                  <a:lnTo>
                    <a:pt x="108051" y="173393"/>
                  </a:lnTo>
                  <a:lnTo>
                    <a:pt x="119900" y="168114"/>
                  </a:lnTo>
                  <a:lnTo>
                    <a:pt x="131575" y="162607"/>
                  </a:lnTo>
                  <a:lnTo>
                    <a:pt x="143077" y="156874"/>
                  </a:lnTo>
                  <a:lnTo>
                    <a:pt x="154401" y="150920"/>
                  </a:lnTo>
                  <a:lnTo>
                    <a:pt x="165548" y="144749"/>
                  </a:lnTo>
                  <a:lnTo>
                    <a:pt x="176515" y="138363"/>
                  </a:lnTo>
                  <a:lnTo>
                    <a:pt x="187300" y="131768"/>
                  </a:lnTo>
                  <a:lnTo>
                    <a:pt x="197901" y="124967"/>
                  </a:lnTo>
                  <a:lnTo>
                    <a:pt x="208317" y="117963"/>
                  </a:lnTo>
                  <a:lnTo>
                    <a:pt x="218545" y="110761"/>
                  </a:lnTo>
                  <a:lnTo>
                    <a:pt x="337197" y="25107"/>
                  </a:lnTo>
                  <a:lnTo>
                    <a:pt x="3371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3" name="object 5"/>
            <p:cNvSpPr/>
            <p:nvPr/>
          </p:nvSpPr>
          <p:spPr>
            <a:xfrm>
              <a:off x="310895" y="8483928"/>
              <a:ext cx="337197" cy="192684"/>
            </a:xfrm>
            <a:custGeom>
              <a:avLst/>
              <a:gdLst/>
              <a:ahLst/>
              <a:cxnLst/>
              <a:rect l="l" t="t" r="r" b="b"/>
              <a:pathLst>
                <a:path w="337197" h="192684">
                  <a:moveTo>
                    <a:pt x="337197" y="0"/>
                  </a:moveTo>
                  <a:lnTo>
                    <a:pt x="0" y="0"/>
                  </a:lnTo>
                  <a:lnTo>
                    <a:pt x="0" y="25107"/>
                  </a:lnTo>
                  <a:lnTo>
                    <a:pt x="118275" y="110489"/>
                  </a:lnTo>
                  <a:lnTo>
                    <a:pt x="128880" y="117963"/>
                  </a:lnTo>
                  <a:lnTo>
                    <a:pt x="139296" y="124967"/>
                  </a:lnTo>
                  <a:lnTo>
                    <a:pt x="149897" y="131768"/>
                  </a:lnTo>
                  <a:lnTo>
                    <a:pt x="160682" y="138363"/>
                  </a:lnTo>
                  <a:lnTo>
                    <a:pt x="171649" y="144749"/>
                  </a:lnTo>
                  <a:lnTo>
                    <a:pt x="182795" y="150920"/>
                  </a:lnTo>
                  <a:lnTo>
                    <a:pt x="194120" y="156874"/>
                  </a:lnTo>
                  <a:lnTo>
                    <a:pt x="205621" y="162607"/>
                  </a:lnTo>
                  <a:lnTo>
                    <a:pt x="217297" y="168114"/>
                  </a:lnTo>
                  <a:lnTo>
                    <a:pt x="229146" y="173393"/>
                  </a:lnTo>
                  <a:lnTo>
                    <a:pt x="239806" y="177677"/>
                  </a:lnTo>
                  <a:lnTo>
                    <a:pt x="251736" y="181715"/>
                  </a:lnTo>
                  <a:lnTo>
                    <a:pt x="263994" y="185086"/>
                  </a:lnTo>
                  <a:lnTo>
                    <a:pt x="276564" y="187774"/>
                  </a:lnTo>
                  <a:lnTo>
                    <a:pt x="289433" y="189763"/>
                  </a:lnTo>
                  <a:lnTo>
                    <a:pt x="311639" y="191854"/>
                  </a:lnTo>
                  <a:lnTo>
                    <a:pt x="324369" y="192476"/>
                  </a:lnTo>
                  <a:lnTo>
                    <a:pt x="337197" y="192684"/>
                  </a:lnTo>
                  <a:lnTo>
                    <a:pt x="337197" y="0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667397" y="8532798"/>
              <a:ext cx="337197" cy="298005"/>
            </a:xfrm>
            <a:custGeom>
              <a:avLst/>
              <a:gdLst/>
              <a:ahLst/>
              <a:cxnLst/>
              <a:rect l="l" t="t" r="r" b="b"/>
              <a:pathLst>
                <a:path w="337197" h="298005">
                  <a:moveTo>
                    <a:pt x="337197" y="298005"/>
                  </a:moveTo>
                  <a:lnTo>
                    <a:pt x="337197" y="0"/>
                  </a:lnTo>
                  <a:lnTo>
                    <a:pt x="230238" y="77241"/>
                  </a:lnTo>
                  <a:lnTo>
                    <a:pt x="220015" y="84450"/>
                  </a:lnTo>
                  <a:lnTo>
                    <a:pt x="209614" y="91468"/>
                  </a:lnTo>
                  <a:lnTo>
                    <a:pt x="199035" y="98291"/>
                  </a:lnTo>
                  <a:lnTo>
                    <a:pt x="188279" y="104916"/>
                  </a:lnTo>
                  <a:lnTo>
                    <a:pt x="177347" y="111339"/>
                  </a:lnTo>
                  <a:lnTo>
                    <a:pt x="166241" y="117556"/>
                  </a:lnTo>
                  <a:lnTo>
                    <a:pt x="154962" y="123564"/>
                  </a:lnTo>
                  <a:lnTo>
                    <a:pt x="143510" y="129360"/>
                  </a:lnTo>
                  <a:lnTo>
                    <a:pt x="131887" y="134939"/>
                  </a:lnTo>
                  <a:lnTo>
                    <a:pt x="120094" y="140298"/>
                  </a:lnTo>
                  <a:lnTo>
                    <a:pt x="104075" y="146875"/>
                  </a:lnTo>
                  <a:lnTo>
                    <a:pt x="92148" y="150939"/>
                  </a:lnTo>
                  <a:lnTo>
                    <a:pt x="79922" y="154400"/>
                  </a:lnTo>
                  <a:lnTo>
                    <a:pt x="67415" y="157240"/>
                  </a:lnTo>
                  <a:lnTo>
                    <a:pt x="54646" y="159440"/>
                  </a:lnTo>
                  <a:lnTo>
                    <a:pt x="37671" y="161394"/>
                  </a:lnTo>
                  <a:lnTo>
                    <a:pt x="25036" y="162359"/>
                  </a:lnTo>
                  <a:lnTo>
                    <a:pt x="12306" y="162935"/>
                  </a:lnTo>
                  <a:lnTo>
                    <a:pt x="0" y="163118"/>
                  </a:lnTo>
                  <a:lnTo>
                    <a:pt x="0" y="298005"/>
                  </a:lnTo>
                  <a:lnTo>
                    <a:pt x="337197" y="298005"/>
                  </a:lnTo>
                  <a:close/>
                </a:path>
              </a:pathLst>
            </a:custGeom>
            <a:solidFill>
              <a:srgbClr val="00893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5" name="object 7"/>
            <p:cNvSpPr/>
            <p:nvPr/>
          </p:nvSpPr>
          <p:spPr>
            <a:xfrm>
              <a:off x="310895" y="8532798"/>
              <a:ext cx="337197" cy="298005"/>
            </a:xfrm>
            <a:custGeom>
              <a:avLst/>
              <a:gdLst/>
              <a:ahLst/>
              <a:cxnLst/>
              <a:rect l="l" t="t" r="r" b="b"/>
              <a:pathLst>
                <a:path w="337197" h="298005">
                  <a:moveTo>
                    <a:pt x="337197" y="298005"/>
                  </a:moveTo>
                  <a:lnTo>
                    <a:pt x="337197" y="163118"/>
                  </a:lnTo>
                  <a:lnTo>
                    <a:pt x="324891" y="162935"/>
                  </a:lnTo>
                  <a:lnTo>
                    <a:pt x="312161" y="162359"/>
                  </a:lnTo>
                  <a:lnTo>
                    <a:pt x="299526" y="161394"/>
                  </a:lnTo>
                  <a:lnTo>
                    <a:pt x="286994" y="160045"/>
                  </a:lnTo>
                  <a:lnTo>
                    <a:pt x="269782" y="157240"/>
                  </a:lnTo>
                  <a:lnTo>
                    <a:pt x="257275" y="154400"/>
                  </a:lnTo>
                  <a:lnTo>
                    <a:pt x="245049" y="150939"/>
                  </a:lnTo>
                  <a:lnTo>
                    <a:pt x="233122" y="146875"/>
                  </a:lnTo>
                  <a:lnTo>
                    <a:pt x="221513" y="142227"/>
                  </a:lnTo>
                  <a:lnTo>
                    <a:pt x="205325" y="134939"/>
                  </a:lnTo>
                  <a:lnTo>
                    <a:pt x="193707" y="129360"/>
                  </a:lnTo>
                  <a:lnTo>
                    <a:pt x="182257" y="123564"/>
                  </a:lnTo>
                  <a:lnTo>
                    <a:pt x="170977" y="117556"/>
                  </a:lnTo>
                  <a:lnTo>
                    <a:pt x="159868" y="111339"/>
                  </a:lnTo>
                  <a:lnTo>
                    <a:pt x="148932" y="104916"/>
                  </a:lnTo>
                  <a:lnTo>
                    <a:pt x="138171" y="98291"/>
                  </a:lnTo>
                  <a:lnTo>
                    <a:pt x="127587" y="91468"/>
                  </a:lnTo>
                  <a:lnTo>
                    <a:pt x="117183" y="84450"/>
                  </a:lnTo>
                  <a:lnTo>
                    <a:pt x="106959" y="77241"/>
                  </a:lnTo>
                  <a:lnTo>
                    <a:pt x="0" y="0"/>
                  </a:lnTo>
                  <a:lnTo>
                    <a:pt x="0" y="298005"/>
                  </a:lnTo>
                  <a:lnTo>
                    <a:pt x="337197" y="298005"/>
                  </a:lnTo>
                  <a:close/>
                </a:path>
              </a:pathLst>
            </a:custGeom>
            <a:solidFill>
              <a:srgbClr val="00893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6" name="object 8"/>
            <p:cNvSpPr/>
            <p:nvPr/>
          </p:nvSpPr>
          <p:spPr>
            <a:xfrm>
              <a:off x="667397" y="8483928"/>
              <a:ext cx="337197" cy="192684"/>
            </a:xfrm>
            <a:custGeom>
              <a:avLst/>
              <a:gdLst/>
              <a:ahLst/>
              <a:cxnLst/>
              <a:rect l="l" t="t" r="r" b="b"/>
              <a:pathLst>
                <a:path w="337197" h="192684">
                  <a:moveTo>
                    <a:pt x="0" y="0"/>
                  </a:moveTo>
                  <a:lnTo>
                    <a:pt x="0" y="192684"/>
                  </a:lnTo>
                  <a:lnTo>
                    <a:pt x="12817" y="192476"/>
                  </a:lnTo>
                  <a:lnTo>
                    <a:pt x="25532" y="191855"/>
                  </a:lnTo>
                  <a:lnTo>
                    <a:pt x="38146" y="190827"/>
                  </a:lnTo>
                  <a:lnTo>
                    <a:pt x="60642" y="187773"/>
                  </a:lnTo>
                  <a:lnTo>
                    <a:pt x="73211" y="185085"/>
                  </a:lnTo>
                  <a:lnTo>
                    <a:pt x="85468" y="181713"/>
                  </a:lnTo>
                  <a:lnTo>
                    <a:pt x="97400" y="177674"/>
                  </a:lnTo>
                  <a:lnTo>
                    <a:pt x="108051" y="173393"/>
                  </a:lnTo>
                  <a:lnTo>
                    <a:pt x="119900" y="168114"/>
                  </a:lnTo>
                  <a:lnTo>
                    <a:pt x="131575" y="162607"/>
                  </a:lnTo>
                  <a:lnTo>
                    <a:pt x="143077" y="156874"/>
                  </a:lnTo>
                  <a:lnTo>
                    <a:pt x="154401" y="150920"/>
                  </a:lnTo>
                  <a:lnTo>
                    <a:pt x="165548" y="144749"/>
                  </a:lnTo>
                  <a:lnTo>
                    <a:pt x="176515" y="138363"/>
                  </a:lnTo>
                  <a:lnTo>
                    <a:pt x="187300" y="131768"/>
                  </a:lnTo>
                  <a:lnTo>
                    <a:pt x="197901" y="124967"/>
                  </a:lnTo>
                  <a:lnTo>
                    <a:pt x="208317" y="117963"/>
                  </a:lnTo>
                  <a:lnTo>
                    <a:pt x="218545" y="110761"/>
                  </a:lnTo>
                  <a:lnTo>
                    <a:pt x="337197" y="25107"/>
                  </a:lnTo>
                  <a:lnTo>
                    <a:pt x="3371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27" name="object 9"/>
            <p:cNvSpPr/>
            <p:nvPr/>
          </p:nvSpPr>
          <p:spPr>
            <a:xfrm>
              <a:off x="310895" y="8483928"/>
              <a:ext cx="337197" cy="192684"/>
            </a:xfrm>
            <a:custGeom>
              <a:avLst/>
              <a:gdLst/>
              <a:ahLst/>
              <a:cxnLst/>
              <a:rect l="l" t="t" r="r" b="b"/>
              <a:pathLst>
                <a:path w="337197" h="192684">
                  <a:moveTo>
                    <a:pt x="337197" y="0"/>
                  </a:moveTo>
                  <a:lnTo>
                    <a:pt x="0" y="0"/>
                  </a:lnTo>
                  <a:lnTo>
                    <a:pt x="0" y="25107"/>
                  </a:lnTo>
                  <a:lnTo>
                    <a:pt x="118275" y="110489"/>
                  </a:lnTo>
                  <a:lnTo>
                    <a:pt x="128880" y="117963"/>
                  </a:lnTo>
                  <a:lnTo>
                    <a:pt x="139296" y="124967"/>
                  </a:lnTo>
                  <a:lnTo>
                    <a:pt x="149897" y="131768"/>
                  </a:lnTo>
                  <a:lnTo>
                    <a:pt x="160682" y="138363"/>
                  </a:lnTo>
                  <a:lnTo>
                    <a:pt x="171649" y="144749"/>
                  </a:lnTo>
                  <a:lnTo>
                    <a:pt x="182795" y="150920"/>
                  </a:lnTo>
                  <a:lnTo>
                    <a:pt x="194120" y="156874"/>
                  </a:lnTo>
                  <a:lnTo>
                    <a:pt x="205621" y="162607"/>
                  </a:lnTo>
                  <a:lnTo>
                    <a:pt x="217297" y="168114"/>
                  </a:lnTo>
                  <a:lnTo>
                    <a:pt x="229146" y="173393"/>
                  </a:lnTo>
                  <a:lnTo>
                    <a:pt x="239806" y="177677"/>
                  </a:lnTo>
                  <a:lnTo>
                    <a:pt x="251736" y="181715"/>
                  </a:lnTo>
                  <a:lnTo>
                    <a:pt x="263994" y="185086"/>
                  </a:lnTo>
                  <a:lnTo>
                    <a:pt x="276564" y="187774"/>
                  </a:lnTo>
                  <a:lnTo>
                    <a:pt x="289433" y="189763"/>
                  </a:lnTo>
                  <a:lnTo>
                    <a:pt x="311639" y="191854"/>
                  </a:lnTo>
                  <a:lnTo>
                    <a:pt x="324369" y="192476"/>
                  </a:lnTo>
                  <a:lnTo>
                    <a:pt x="337197" y="192684"/>
                  </a:lnTo>
                  <a:lnTo>
                    <a:pt x="337197" y="0"/>
                  </a:lnTo>
                  <a:close/>
                </a:path>
              </a:pathLst>
            </a:custGeom>
            <a:solidFill>
              <a:srgbClr val="123D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2AFBD5F1-46B7-8C4C-B4B4-F9D375A84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-20595"/>
            <a:ext cx="4272160" cy="568159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E3FCEBAC-76DE-FB48-989E-A96D18400132}"/>
              </a:ext>
            </a:extLst>
          </p:cNvPr>
          <p:cNvSpPr txBox="1"/>
          <p:nvPr/>
        </p:nvSpPr>
        <p:spPr>
          <a:xfrm rot="16200000">
            <a:off x="6348800" y="1099825"/>
            <a:ext cx="1379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</a:rPr>
              <a:t>ARTE: GOYA LOPES</a:t>
            </a:r>
          </a:p>
        </p:txBody>
      </p:sp>
    </p:spTree>
    <p:extLst>
      <p:ext uri="{BB962C8B-B14F-4D97-AF65-F5344CB8AC3E}">
        <p14:creationId xmlns:p14="http://schemas.microsoft.com/office/powerpoint/2010/main" val="36538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Prateleira com livros&#10;&#10;Descrição gerada automaticamente">
            <a:extLst>
              <a:ext uri="{FF2B5EF4-FFF2-40B4-BE49-F238E27FC236}">
                <a16:creationId xmlns:a16="http://schemas.microsoft.com/office/drawing/2014/main" xmlns="" id="{63557663-70B8-0D49-8CF3-F8173F872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Espaço Reservado para Conteúdo 1" descr="Cozinha com mesa e cadeiras&#10;&#10;Descrição gerada automaticamente com confiança baixa">
            <a:extLst>
              <a:ext uri="{FF2B5EF4-FFF2-40B4-BE49-F238E27FC236}">
                <a16:creationId xmlns:a16="http://schemas.microsoft.com/office/drawing/2014/main" xmlns="" id="{D4C2B8CA-C8EE-7147-89FB-D17865B257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agem 1" descr="Mesa com livros em cima&#10;&#10;Descrição gerada automaticamente com confiança baixa">
            <a:extLst>
              <a:ext uri="{FF2B5EF4-FFF2-40B4-BE49-F238E27FC236}">
                <a16:creationId xmlns:a16="http://schemas.microsoft.com/office/drawing/2014/main" xmlns="" id="{712ECC8A-A76A-AF4B-A61C-983E716319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45E72C6-7901-ED48-B6B4-4C739DDA35A9}"/>
              </a:ext>
            </a:extLst>
          </p:cNvPr>
          <p:cNvSpPr txBox="1"/>
          <p:nvPr/>
        </p:nvSpPr>
        <p:spPr>
          <a:xfrm>
            <a:off x="5876144" y="38374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08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CF23FBAA-E5F3-0E44-808C-A280CB94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19A2B27-619A-4C00-84A2-375AA378FA92}" type="slidenum">
              <a:rPr lang="pt-PT" smtClean="0"/>
              <a:t>4</a:t>
            </a:fld>
            <a:endParaRPr lang="pt-PT"/>
          </a:p>
        </p:txBody>
      </p:sp>
      <p:pic>
        <p:nvPicPr>
          <p:cNvPr id="4" name="Picture 4" descr="C:\Users\nuno9carla\Documents\Carla\INCTI\1ES\Congressos\6CBEU\Apresentação ES\Logo_incti.png">
            <a:extLst>
              <a:ext uri="{FF2B5EF4-FFF2-40B4-BE49-F238E27FC236}">
                <a16:creationId xmlns:a16="http://schemas.microsoft.com/office/drawing/2014/main" xmlns="" id="{693B6FA6-22DD-9849-8802-35998CB5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084" y="6149615"/>
            <a:ext cx="996316" cy="502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CB002D3-7BAA-BB43-A641-53A33DE868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83569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33B0970-88D5-7146-AC10-3D514BCF614E}"/>
              </a:ext>
            </a:extLst>
          </p:cNvPr>
          <p:cNvSpPr txBox="1"/>
          <p:nvPr/>
        </p:nvSpPr>
        <p:spPr>
          <a:xfrm>
            <a:off x="6553200" y="968534"/>
            <a:ext cx="1547192" cy="1092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7CECA7F-7908-7C41-9990-F022AE182B46}"/>
              </a:ext>
            </a:extLst>
          </p:cNvPr>
          <p:cNvSpPr txBox="1"/>
          <p:nvPr/>
        </p:nvSpPr>
        <p:spPr>
          <a:xfrm>
            <a:off x="5385330" y="1052736"/>
            <a:ext cx="1117104" cy="4918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CA15833-A7C7-AB44-B974-AA67B3C462DC}"/>
              </a:ext>
            </a:extLst>
          </p:cNvPr>
          <p:cNvSpPr txBox="1"/>
          <p:nvPr/>
        </p:nvSpPr>
        <p:spPr>
          <a:xfrm>
            <a:off x="6300192" y="1124744"/>
            <a:ext cx="79208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C3D32F4-A13F-DA4A-94B6-DDD697EDAB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916" y="510250"/>
            <a:ext cx="4437595" cy="614138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6EAC5F03-0D7D-414A-8C01-6B1FEFDBB576}"/>
              </a:ext>
            </a:extLst>
          </p:cNvPr>
          <p:cNvSpPr/>
          <p:nvPr/>
        </p:nvSpPr>
        <p:spPr>
          <a:xfrm>
            <a:off x="1063868" y="578859"/>
            <a:ext cx="284333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3670935" algn="l"/>
              </a:tabLst>
            </a:pPr>
            <a:endParaRPr lang="pt-BR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670935" algn="l"/>
              </a:tabLst>
            </a:pPr>
            <a:r>
              <a:rPr lang="pt-BR" b="1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Observatório de Ações Afirmativas no Ensino Superior </a:t>
            </a:r>
          </a:p>
          <a:p>
            <a:pPr algn="just">
              <a:spcAft>
                <a:spcPts val="0"/>
              </a:spcAft>
              <a:tabLst>
                <a:tab pos="3670935" algn="l"/>
              </a:tabLs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3670935" algn="l"/>
              </a:tabLs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Produções </a:t>
            </a:r>
            <a:endParaRPr lang="pt-B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Mapa das Ações Afirmativas</a:t>
            </a:r>
          </a:p>
          <a:p>
            <a:pPr algn="just">
              <a:spcAft>
                <a:spcPts val="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Livro: </a:t>
            </a:r>
            <a:r>
              <a:rPr lang="pt-BR" i="1" dirty="0">
                <a:ea typeface="Calibri" panose="020F0502020204030204" pitchFamily="34" charset="0"/>
                <a:cs typeface="Times New Roman" panose="02020603050405020304" pitchFamily="18" charset="0"/>
              </a:rPr>
              <a:t>A Política de Cotas no Ensino Superior</a:t>
            </a:r>
          </a:p>
          <a:p>
            <a:pPr algn="just">
              <a:spcAft>
                <a:spcPts val="0"/>
              </a:spcAft>
            </a:pP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Estudos em curso 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(levantamento construção de metodologias) </a:t>
            </a:r>
          </a:p>
          <a:p>
            <a:pPr algn="just">
              <a:spcAft>
                <a:spcPts val="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Perfil dos egressos do sistema de cotas </a:t>
            </a:r>
          </a:p>
          <a:p>
            <a:pPr algn="just">
              <a:spcAft>
                <a:spcPts val="0"/>
              </a:spcAft>
              <a:tabLst>
                <a:tab pos="3670935" algn="l"/>
              </a:tabLs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Cotas na pós-graduação  </a:t>
            </a:r>
          </a:p>
          <a:p>
            <a:pPr algn="just">
              <a:spcAft>
                <a:spcPts val="0"/>
              </a:spcAft>
              <a:tabLst>
                <a:tab pos="3670935" algn="l"/>
              </a:tabLs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Cotas na docência </a:t>
            </a:r>
          </a:p>
          <a:p>
            <a:pPr algn="just">
              <a:spcAft>
                <a:spcPts val="0"/>
              </a:spcAft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Comissões de verificação de fraudes nas cotas</a:t>
            </a:r>
          </a:p>
          <a:p>
            <a:pPr algn="just">
              <a:spcAft>
                <a:spcPts val="0"/>
              </a:spcAft>
            </a:pPr>
            <a:endParaRPr lang="pt-BR" sz="14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4990" y="17195"/>
            <a:ext cx="683280" cy="685764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12360" y="6268717"/>
            <a:ext cx="1014120" cy="504056"/>
          </a:xfrm>
          <a:prstGeom prst="rect">
            <a:avLst/>
          </a:prstGeom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42BC8D6-9F5B-374A-8433-61EAE4FE7C8D}"/>
              </a:ext>
            </a:extLst>
          </p:cNvPr>
          <p:cNvSpPr txBox="1"/>
          <p:nvPr/>
        </p:nvSpPr>
        <p:spPr>
          <a:xfrm>
            <a:off x="1115616" y="552915"/>
            <a:ext cx="734481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 O </a:t>
            </a:r>
            <a:r>
              <a:rPr lang="pt-BR" sz="1600" b="1" dirty="0"/>
              <a:t>Projeto Encontro de Saberes </a:t>
            </a:r>
            <a:r>
              <a:rPr lang="pt-BR" sz="1600" dirty="0"/>
              <a:t>é uma iniciativa estruturante do Instituto de Inclusão no Ensino Superior e na Pesquisa (INCTI</a:t>
            </a:r>
            <a:r>
              <a:rPr lang="pt-BR" sz="1600" i="1" dirty="0"/>
              <a:t>)</a:t>
            </a:r>
            <a:r>
              <a:rPr lang="pt-BR" sz="1600" dirty="0"/>
              <a:t>, sediado na Universidade Brasília, e resultante de uma parceria estabelecida entre o Conselho Nacional de Desenvolvimento Científico e Tecnológico (CNPq), o Ministério da Cultura (MinC), o Ministério da Ciência, Tecnologia e Inovação (MCTI), o Ministério da Educação, e a Fundação de Amparo à Pesquisa do Distrito Federal (FAP-DF). </a:t>
            </a:r>
          </a:p>
          <a:p>
            <a:pPr algn="just"/>
            <a:endParaRPr lang="pt-BR" sz="1600" dirty="0"/>
          </a:p>
          <a:p>
            <a:pPr algn="just"/>
            <a:r>
              <a:rPr lang="uz-Cyrl-UZ" sz="1600" dirty="0"/>
              <a:t>Responde  especialmente aos artigos 26.A e  Artigo 43 (em especial os Parágrafos III, IV, VII ) da Lei de Diretrizes e Bases Para Educação Nacional – LDB ( Lei n. 9.394/1996) – fundamento regulatório da CF/88 para a Educação. Responde, também,  ao Decreto 3.551/2000; o qual institui a política federal para o patrimônio cultural imaterial – regulamentando o Artigo 216 da CF/88 relativa  ao patrimônio cultural, no capítulo da Cultura. Realiza a meta proposta pela Câmara Interministerial de Educação e Cultura, regulamentada por Portaria Normativa Interministerial em 2007, de incorporar os mestres de ofício e das artes tradicionais nos vários níveis de ensino. </a:t>
            </a:r>
            <a:endParaRPr lang="pt-BR" sz="1600" dirty="0"/>
          </a:p>
          <a:p>
            <a:pPr algn="just"/>
            <a:endParaRPr lang="pt-BR" sz="1600" dirty="0"/>
          </a:p>
          <a:p>
            <a:pPr algn="just"/>
            <a:r>
              <a:rPr lang="pt-PT" sz="1600" dirty="0"/>
              <a:t>  Foi implementado em 2010, visando o reconhecimento dos mestres e mestras dos saberes tradicionais (indígenas, afro-brasileiros, quilombolas, das culturas populares) ao convidá-los como docentes em disciplinas regulares das universidades públicas e como membros de grupos de pesquisa, além de orientação e participação em bancas acadêmicas. Iniciado na Universidade de Brasília, já se expandiu para a </a:t>
            </a:r>
            <a:r>
              <a:rPr lang="pt-BR" sz="1600" dirty="0"/>
              <a:t>UFMG,  UFSB, UFJF, UFRGS, UFPA, UFCA, UECE, UFF, UFRR,UNILAB, UFVJM, UEMG, UNIFESP, UNIRIO,UFRJ. 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0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xmlns="" id="{32E28D85-D4C4-BA47-B22E-980AAC00A69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9A2B27-619A-4C00-84A2-375AA378FA92}" type="slidenum">
              <a:rPr lang="pt-PT" smtClean="0"/>
              <a:pPr/>
              <a:t>6</a:t>
            </a:fld>
            <a:endParaRPr lang="pt-PT"/>
          </a:p>
        </p:txBody>
      </p:sp>
      <p:pic>
        <p:nvPicPr>
          <p:cNvPr id="3" name="Picture 2" descr="C:\Users\Usuario\Documents\Carla\INCTI\1ES\Apresentações Power Point\Apresentação Irlanda\DSC09171.JPG">
            <a:extLst>
              <a:ext uri="{FF2B5EF4-FFF2-40B4-BE49-F238E27FC236}">
                <a16:creationId xmlns:a16="http://schemas.microsoft.com/office/drawing/2014/main" xmlns="" id="{C2EA8BA7-024D-FC4A-9410-D385AA1E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83484"/>
            <a:ext cx="3816424" cy="275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5183ED-6582-3F45-B07B-7C4230A4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08" y="3490838"/>
            <a:ext cx="4267018" cy="310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D0626C8-5091-3142-B811-C503C382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2" y="260648"/>
            <a:ext cx="4296794" cy="268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Usuario\Documents\Carla\INCTI\1ES\Fotos\Aula Zé Jerome_2013.jpg">
            <a:extLst>
              <a:ext uri="{FF2B5EF4-FFF2-40B4-BE49-F238E27FC236}">
                <a16:creationId xmlns:a16="http://schemas.microsoft.com/office/drawing/2014/main" xmlns="" id="{B5284D61-B211-8349-8CB0-2324CD9B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9" y="3385417"/>
            <a:ext cx="3816424" cy="3336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16CC26C-0FA1-5148-98BC-0FFB632746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598278"/>
            <a:ext cx="2060707" cy="14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19E9F4C-F03E-0541-8B22-CA070153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491" y="-16832"/>
            <a:ext cx="4211776" cy="3733864"/>
          </a:xfrm>
          <a:prstGeom prst="rect">
            <a:avLst/>
          </a:prstGeom>
        </p:spPr>
      </p:pic>
      <p:sp>
        <p:nvSpPr>
          <p:cNvPr id="10" name="Caixa de Texto 1">
            <a:extLst>
              <a:ext uri="{FF2B5EF4-FFF2-40B4-BE49-F238E27FC236}">
                <a16:creationId xmlns:a16="http://schemas.microsoft.com/office/drawing/2014/main" xmlns="" id="{167020D6-A394-BF45-87DE-A8B00CE8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188639"/>
            <a:ext cx="5220072" cy="4166347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Disciplinas implementadas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de Bras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lia - UnB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Minas Gerais - UFMG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Juiz de Fora 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UFJF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Sul da Bahia - UFSB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Cariri - UFCA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Estadual do Cear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UECE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Par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UFPA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Vale do Jequitinhonha e Mucuri - UFVJM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Estadual de Minas Gerais - UEMG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São Paulo - UNIFESP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Rio Grande do Sul - UFRGS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Fluminense - UFF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Estado do Rio de Janeiro - UNIRIO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Rio de Janeiro - UFRJ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da Integração Internacional da Lusofonia Afro-Brasileira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UNILAB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Roraima - UFRR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aixa de Texto 3">
            <a:extLst>
              <a:ext uri="{FF2B5EF4-FFF2-40B4-BE49-F238E27FC236}">
                <a16:creationId xmlns:a16="http://schemas.microsoft.com/office/drawing/2014/main" xmlns="" id="{B6644F10-14A7-484D-9536-77E61661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68" y="3861048"/>
            <a:ext cx="3600400" cy="2410259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1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Aprovadas, em processo de implementa</a:t>
            </a: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ão de disciplinas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Tocantins - UFT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do Estado de Santa Catarina - UDESC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Experiências parciais, como cursos de Extensão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da Para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- UFPB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Rio Grande - FURG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da Bahia 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UFBA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Caixa de Texto 2">
            <a:extLst>
              <a:ext uri="{FF2B5EF4-FFF2-40B4-BE49-F238E27FC236}">
                <a16:creationId xmlns:a16="http://schemas.microsoft.com/office/drawing/2014/main" xmlns="" id="{77424848-1479-3B45-908A-C39805C13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3856774"/>
            <a:ext cx="4643438" cy="2743200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Discussões em andamento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Triângulo Mineiro - UFTM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Estadual do Piau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UESPI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Recôncavo Baiano - UFRB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- UFPEL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Federal da Integração Latino-Americana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UNILA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da Grande Dourados - UFGD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Esp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rito Santo - UFES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do Estado de Goi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- UEG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Goi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- UFG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Sergipe - UFS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Uberlândia - UFU 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Rural de Pernambuco - UFRPE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do Rio Grande do Norte - UFRN</a:t>
            </a:r>
            <a:endParaRPr kumimoji="0" lang="pt-BR" altLang="pt-B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746F591-B2BB-7449-BAB7-81E56EFE047F}"/>
              </a:ext>
            </a:extLst>
          </p:cNvPr>
          <p:cNvSpPr txBox="1"/>
          <p:nvPr/>
        </p:nvSpPr>
        <p:spPr>
          <a:xfrm>
            <a:off x="1619672" y="2271813"/>
            <a:ext cx="2168925" cy="10131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9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D49967C-6A14-ED4E-8A83-612C26CD3DA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12360" y="6268717"/>
            <a:ext cx="1014120" cy="504056"/>
          </a:xfrm>
          <a:prstGeom prst="rect">
            <a:avLst/>
          </a:prstGeom>
          <a:ln>
            <a:noFill/>
          </a:ln>
        </p:spPr>
      </p:pic>
      <p:pic>
        <p:nvPicPr>
          <p:cNvPr id="11" name="Imagem 4">
            <a:extLst>
              <a:ext uri="{FF2B5EF4-FFF2-40B4-BE49-F238E27FC236}">
                <a16:creationId xmlns:a16="http://schemas.microsoft.com/office/drawing/2014/main" xmlns="" id="{11108FB6-AE4F-094E-A4B9-F47B8D6BC712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3379" y="1"/>
            <a:ext cx="683280" cy="6858000"/>
          </a:xfrm>
          <a:prstGeom prst="rect">
            <a:avLst/>
          </a:prstGeom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D554737-EA7D-9E43-B9CC-67B26F49BE32}"/>
              </a:ext>
            </a:extLst>
          </p:cNvPr>
          <p:cNvSpPr txBox="1"/>
          <p:nvPr/>
        </p:nvSpPr>
        <p:spPr>
          <a:xfrm>
            <a:off x="971600" y="169149"/>
            <a:ext cx="76328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               </a:t>
            </a:r>
            <a:r>
              <a:rPr lang="pt-BR" b="1" dirty="0"/>
              <a:t>AS EXPERIÊNCIAS NAS UNIVERSIDADES BRASILEIRAS</a:t>
            </a:r>
          </a:p>
          <a:p>
            <a:r>
              <a:rPr lang="pt-BR" dirty="0"/>
              <a:t>		                          2010- 2021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16 Universidades:</a:t>
            </a:r>
          </a:p>
          <a:p>
            <a:r>
              <a:rPr lang="pt-BR" dirty="0"/>
              <a:t> </a:t>
            </a:r>
          </a:p>
          <a:p>
            <a:r>
              <a:rPr lang="pt-BR" sz="1400" dirty="0"/>
              <a:t>UnB, </a:t>
            </a:r>
          </a:p>
          <a:p>
            <a:r>
              <a:rPr lang="pt-BR" sz="1400" dirty="0"/>
              <a:t>UFMG,  UFJF, UFVJM, UEMG, </a:t>
            </a:r>
          </a:p>
          <a:p>
            <a:r>
              <a:rPr lang="pt-BR" sz="1400" dirty="0"/>
              <a:t>UNIFESP , UFRGS, </a:t>
            </a:r>
          </a:p>
          <a:p>
            <a:r>
              <a:rPr lang="pt-BR" sz="1400" dirty="0"/>
              <a:t>UFF, UNIRIO,UFRJ, </a:t>
            </a:r>
          </a:p>
          <a:p>
            <a:r>
              <a:rPr lang="pt-BR" sz="1400" dirty="0"/>
              <a:t>UFRR, UFPA, UFSB</a:t>
            </a:r>
          </a:p>
          <a:p>
            <a:r>
              <a:rPr lang="pt-BR" sz="1400" dirty="0"/>
              <a:t>UFCA,UECE   UNILAB </a:t>
            </a:r>
          </a:p>
          <a:p>
            <a:endParaRPr lang="pt-BR" sz="1400" dirty="0"/>
          </a:p>
          <a:p>
            <a:endParaRPr lang="pt-BR" dirty="0"/>
          </a:p>
          <a:p>
            <a:r>
              <a:rPr lang="pt-BR" dirty="0"/>
              <a:t>221 Mestres </a:t>
            </a:r>
          </a:p>
          <a:p>
            <a:r>
              <a:rPr lang="pt-BR" dirty="0"/>
              <a:t>139 Professores </a:t>
            </a:r>
          </a:p>
          <a:p>
            <a:r>
              <a:rPr lang="pt-BR" dirty="0"/>
              <a:t>3.500 Alunos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99E62B30-EC32-5745-8EDE-8EABC82D9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F2B5ED3-8CC0-2A4A-9E1F-6D0BAD262D1F}"/>
              </a:ext>
            </a:extLst>
          </p:cNvPr>
          <p:cNvSpPr/>
          <p:nvPr/>
        </p:nvSpPr>
        <p:spPr>
          <a:xfrm>
            <a:off x="6228184" y="4509120"/>
            <a:ext cx="144016" cy="72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833A7BA-9A7C-074C-B59A-BCEB2D85C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580" y="764704"/>
            <a:ext cx="54229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6FDA301-B6D7-E04D-935C-8687ED356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6114</TotalTime>
  <Words>1432</Words>
  <Application>Microsoft Office PowerPoint</Application>
  <PresentationFormat>Apresentação na tela (4:3)</PresentationFormat>
  <Paragraphs>292</Paragraphs>
  <Slides>29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9" baseType="lpstr">
      <vt:lpstr>Arial Unicode MS</vt:lpstr>
      <vt:lpstr>MS Gothic</vt:lpstr>
      <vt:lpstr>Arial</vt:lpstr>
      <vt:lpstr>Calibri</vt:lpstr>
      <vt:lpstr>DejaVu Sans</vt:lpstr>
      <vt:lpstr>MS Mincho</vt:lpstr>
      <vt:lpstr>StarSymbol</vt:lpstr>
      <vt:lpstr>Times New Roman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incti</dc:creator>
  <cp:lastModifiedBy>Marcelo Leite Cabral de Melo</cp:lastModifiedBy>
  <cp:revision>857</cp:revision>
  <cp:lastPrinted>2020-10-02T22:26:05Z</cp:lastPrinted>
  <dcterms:created xsi:type="dcterms:W3CDTF">2014-11-20T18:53:15Z</dcterms:created>
  <dcterms:modified xsi:type="dcterms:W3CDTF">2022-06-29T19:53:27Z</dcterms:modified>
</cp:coreProperties>
</file>