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0" r:id="rId3"/>
    <p:sldId id="261" r:id="rId4"/>
    <p:sldId id="259" r:id="rId5"/>
    <p:sldId id="262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BAB5-AE70-4E5D-8BDE-FA03A03B1469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A8DBF-0B3A-4644-B6F0-0C9782AAA8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61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:a16="http://schemas.microsoft.com/office/drawing/2014/main" xmlns="" id="{B5808838-266E-4C84-914D-5D14EA49F76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302F815-7758-4B5E-9669-EC19AAA0E2DD}" type="slidenum">
              <a:t>6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849A5B33-3808-4407-AD14-46EB00E4936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:a16="http://schemas.microsoft.com/office/drawing/2014/main" xmlns="" id="{1FB8B933-6962-4947-A2A4-73B3170BF1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58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A14B-BC38-4CC9-915C-3B9485D5E784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E91B-0F2E-4217-9BB6-B588701900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10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A14B-BC38-4CC9-915C-3B9485D5E784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E91B-0F2E-4217-9BB6-B588701900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97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A14B-BC38-4CC9-915C-3B9485D5E784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E91B-0F2E-4217-9BB6-B588701900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73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A14B-BC38-4CC9-915C-3B9485D5E784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E91B-0F2E-4217-9BB6-B588701900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20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A14B-BC38-4CC9-915C-3B9485D5E784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E91B-0F2E-4217-9BB6-B588701900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98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A14B-BC38-4CC9-915C-3B9485D5E784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E91B-0F2E-4217-9BB6-B588701900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5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A14B-BC38-4CC9-915C-3B9485D5E784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E91B-0F2E-4217-9BB6-B588701900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33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A14B-BC38-4CC9-915C-3B9485D5E784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E91B-0F2E-4217-9BB6-B588701900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73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A14B-BC38-4CC9-915C-3B9485D5E784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E91B-0F2E-4217-9BB6-B588701900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08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A14B-BC38-4CC9-915C-3B9485D5E784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E91B-0F2E-4217-9BB6-B588701900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38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A14B-BC38-4CC9-915C-3B9485D5E784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E91B-0F2E-4217-9BB6-B588701900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0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3A14B-BC38-4CC9-915C-3B9485D5E784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5E91B-0F2E-4217-9BB6-B588701900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61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DFF214-6929-49A9-9373-E65D504C1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7942"/>
            <a:ext cx="7772400" cy="1769215"/>
          </a:xfrm>
        </p:spPr>
        <p:txBody>
          <a:bodyPr>
            <a:noAutofit/>
          </a:bodyPr>
          <a:lstStyle/>
          <a:p>
            <a:r>
              <a:rPr lang="pt-BR" sz="3600" dirty="0"/>
              <a:t>Sistemas integrados de inteligência territorial para o desenvolvimento sustentável da agricultura irrigada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86AF5DD-3BB8-4833-8148-01AD4C014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202745"/>
            <a:ext cx="6858000" cy="2124221"/>
          </a:xfrm>
        </p:spPr>
        <p:txBody>
          <a:bodyPr>
            <a:normAutofit lnSpcReduction="10000"/>
          </a:bodyPr>
          <a:lstStyle/>
          <a:p>
            <a:r>
              <a:rPr lang="pt-BR" dirty="0"/>
              <a:t>Marcos Heil Costa</a:t>
            </a:r>
          </a:p>
          <a:p>
            <a:r>
              <a:rPr lang="pt-BR" dirty="0"/>
              <a:t>Dep. Eng. Agrícola – UFV</a:t>
            </a:r>
          </a:p>
          <a:p>
            <a:endParaRPr lang="pt-BR" dirty="0"/>
          </a:p>
          <a:p>
            <a:r>
              <a:rPr lang="pt-BR" dirty="0"/>
              <a:t>Audiência Pública na Câmara dos Deputados</a:t>
            </a:r>
          </a:p>
          <a:p>
            <a:r>
              <a:rPr lang="pt-BR" dirty="0"/>
              <a:t> Brasília, 20 de novembro de 2019</a:t>
            </a:r>
          </a:p>
          <a:p>
            <a:endParaRPr lang="pt-BR" sz="2800" dirty="0"/>
          </a:p>
          <a:p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B619A8E-1DF2-4D72-B1B9-7A814437E5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9" y="5499591"/>
            <a:ext cx="2557200" cy="1170871"/>
          </a:xfrm>
          <a:prstGeom prst="rect">
            <a:avLst/>
          </a:prstGeom>
        </p:spPr>
      </p:pic>
      <p:pic>
        <p:nvPicPr>
          <p:cNvPr id="5" name="Picture 6" descr="Resultado de imagem para UFV LOGO">
            <a:extLst>
              <a:ext uri="{FF2B5EF4-FFF2-40B4-BE49-F238E27FC236}">
                <a16:creationId xmlns:a16="http://schemas.microsoft.com/office/drawing/2014/main" xmlns="" id="{B10E678D-FDE8-4257-A07B-28844169D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568" y="5279009"/>
            <a:ext cx="1960773" cy="1470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008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05D0B7-4C40-4BC5-A7E2-8F7717BF5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4223"/>
          </a:xfrm>
        </p:spPr>
        <p:txBody>
          <a:bodyPr/>
          <a:lstStyle/>
          <a:p>
            <a:r>
              <a:rPr lang="pt-BR" dirty="0"/>
              <a:t>Inteligência territorial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536003C-FB73-44E2-9603-3B2ACA668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2689"/>
            <a:ext cx="7886700" cy="4351338"/>
          </a:xfrm>
        </p:spPr>
        <p:txBody>
          <a:bodyPr>
            <a:normAutofit/>
          </a:bodyPr>
          <a:lstStyle/>
          <a:p>
            <a:r>
              <a:rPr lang="pt-BR" sz="2400" dirty="0"/>
              <a:t>A Inteligência Territorial é um conjunto de ferramentas que ajudam a mobilizar os agentes locais e informações importantes, facilitando o desenvolvimento regional sustentável (econômico, ambiental, social).</a:t>
            </a:r>
          </a:p>
          <a:p>
            <a:pPr lvl="1"/>
            <a:r>
              <a:rPr lang="pt-BR" sz="2000" dirty="0"/>
              <a:t>Centralização de informações sobre a região</a:t>
            </a:r>
          </a:p>
          <a:p>
            <a:pPr lvl="1"/>
            <a:r>
              <a:rPr lang="pt-BR" sz="2000" dirty="0"/>
              <a:t>Ferramenta de planejamento territorial</a:t>
            </a:r>
          </a:p>
        </p:txBody>
      </p:sp>
    </p:spTree>
    <p:extLst>
      <p:ext uri="{BB962C8B-B14F-4D97-AF65-F5344CB8AC3E}">
        <p14:creationId xmlns:p14="http://schemas.microsoft.com/office/powerpoint/2010/main" val="353950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615B8A-087A-479F-9B3B-E77A167A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365127"/>
            <a:ext cx="8177725" cy="779046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1. Centralização de informações sobre a região </a:t>
            </a:r>
          </a:p>
        </p:txBody>
      </p:sp>
      <p:pic>
        <p:nvPicPr>
          <p:cNvPr id="4" name="Image1">
            <a:extLst>
              <a:ext uri="{FF2B5EF4-FFF2-40B4-BE49-F238E27FC236}">
                <a16:creationId xmlns:a16="http://schemas.microsoft.com/office/drawing/2014/main" xmlns="" id="{021CF158-0296-44D5-957D-DB2902BA752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6719" y="1383323"/>
            <a:ext cx="8177725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4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2549E5-8AC2-43F6-B042-9286E3C61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01" y="362061"/>
            <a:ext cx="7886700" cy="652339"/>
          </a:xfrm>
        </p:spPr>
        <p:txBody>
          <a:bodyPr>
            <a:normAutofit/>
          </a:bodyPr>
          <a:lstStyle/>
          <a:p>
            <a:r>
              <a:rPr lang="pt-BR" sz="3200" b="1" dirty="0"/>
              <a:t>2. Ferramenta de planejamento territorial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07A2A11-B715-4107-AA54-1FF8284F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01" y="1352386"/>
            <a:ext cx="7584356" cy="4903047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Visa integrar informações provenientes de diferentes bancos de dados para apoiar a tomada de decisão do desenvolvimento regional</a:t>
            </a:r>
          </a:p>
          <a:p>
            <a:pPr lvl="1"/>
            <a:r>
              <a:rPr lang="pt-BR" sz="2000" dirty="0"/>
              <a:t>Agricultura de sequeiro</a:t>
            </a:r>
          </a:p>
          <a:p>
            <a:pPr lvl="2"/>
            <a:r>
              <a:rPr lang="pt-BR" dirty="0"/>
              <a:t>Topografia</a:t>
            </a:r>
          </a:p>
          <a:p>
            <a:pPr lvl="2"/>
            <a:r>
              <a:rPr lang="pt-BR" dirty="0"/>
              <a:t>Risco climático (agricultura de sequeiro)</a:t>
            </a:r>
          </a:p>
          <a:p>
            <a:pPr lvl="2"/>
            <a:r>
              <a:rPr lang="pt-BR" dirty="0"/>
              <a:t>Adequação ao Código Florestal / áreas protegidas</a:t>
            </a:r>
          </a:p>
          <a:p>
            <a:pPr lvl="2"/>
            <a:r>
              <a:rPr lang="pt-BR" dirty="0"/>
              <a:t>Etc.</a:t>
            </a:r>
          </a:p>
          <a:p>
            <a:pPr lvl="1"/>
            <a:r>
              <a:rPr lang="pt-BR" sz="2000" dirty="0"/>
              <a:t>Agricultura irrigada</a:t>
            </a:r>
            <a:endParaRPr lang="pt-BR" dirty="0"/>
          </a:p>
          <a:p>
            <a:pPr lvl="2"/>
            <a:r>
              <a:rPr lang="pt-BR" dirty="0"/>
              <a:t>Disponibilidade de recursos hídricos superficiais e subterrâneos</a:t>
            </a:r>
          </a:p>
          <a:p>
            <a:pPr lvl="2"/>
            <a:r>
              <a:rPr lang="pt-BR" dirty="0" err="1"/>
              <a:t>Infra-estrutura</a:t>
            </a:r>
            <a:r>
              <a:rPr lang="pt-BR" dirty="0"/>
              <a:t> (estradas/linhas de transmissão)</a:t>
            </a:r>
          </a:p>
          <a:p>
            <a:pPr lvl="2"/>
            <a:r>
              <a:rPr lang="pt-BR" dirty="0"/>
              <a:t>Topografia</a:t>
            </a:r>
          </a:p>
          <a:p>
            <a:pPr lvl="2"/>
            <a:r>
              <a:rPr lang="pt-BR" dirty="0"/>
              <a:t>Proximidade do aquífero ou do rio</a:t>
            </a:r>
          </a:p>
          <a:p>
            <a:pPr lvl="2"/>
            <a:r>
              <a:rPr lang="pt-BR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67924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2549E5-8AC2-43F6-B042-9286E3C61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01" y="362061"/>
            <a:ext cx="7886700" cy="652339"/>
          </a:xfrm>
        </p:spPr>
        <p:txBody>
          <a:bodyPr>
            <a:normAutofit/>
          </a:bodyPr>
          <a:lstStyle/>
          <a:p>
            <a:r>
              <a:rPr lang="pt-BR" sz="3200" b="1" dirty="0"/>
              <a:t>2. Ferramenta de planejamento territorial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07A2A11-B715-4107-AA54-1FF8284F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352386"/>
            <a:ext cx="7624689" cy="4903047"/>
          </a:xfrm>
        </p:spPr>
        <p:txBody>
          <a:bodyPr>
            <a:normAutofit/>
          </a:bodyPr>
          <a:lstStyle/>
          <a:p>
            <a:r>
              <a:rPr lang="pt-BR" dirty="0"/>
              <a:t>Análise de cenários em função do estabelecimento de metas e dos fatores limitantes para a sua execução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pt-BR" dirty="0"/>
              <a:t>Estimativa de qual o potencial de expansão da agricultura de sequeiro na região, considerando as limitações impostas pelo Código Florestal e por Unidades de Conservação Permanentes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pt-BR" dirty="0"/>
              <a:t>Estimativa do potencial de expansão de agricultura irrigada, considerando a disponibilidade de recursos hídricos superficiais e subterrâneos</a:t>
            </a:r>
          </a:p>
          <a:p>
            <a:pPr lvl="1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84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7EB3ADE7-9AB5-44F5-8B5D-88BEE9A3B05F}"/>
              </a:ext>
            </a:extLst>
          </p:cNvPr>
          <p:cNvGrpSpPr/>
          <p:nvPr/>
        </p:nvGrpSpPr>
        <p:grpSpPr>
          <a:xfrm>
            <a:off x="501127" y="148079"/>
            <a:ext cx="8141745" cy="6561841"/>
            <a:chOff x="501127" y="148079"/>
            <a:chExt cx="8141745" cy="6561841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xmlns="" id="{4BF47B2B-C7EA-4152-87C3-6C150C3C1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501127" y="148079"/>
              <a:ext cx="8141745" cy="65618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xmlns="" id="{A5F22464-BD25-4C41-A940-F28571D85CE4}"/>
                </a:ext>
              </a:extLst>
            </p:cNvPr>
            <p:cNvSpPr txBox="1"/>
            <p:nvPr/>
          </p:nvSpPr>
          <p:spPr>
            <a:xfrm>
              <a:off x="7042067" y="1335973"/>
              <a:ext cx="1188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Em análise</a:t>
              </a:r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xmlns="" id="{BC655213-2DE0-4708-9E63-12ED5EF6E9B7}"/>
                </a:ext>
              </a:extLst>
            </p:cNvPr>
            <p:cNvSpPr txBox="1"/>
            <p:nvPr/>
          </p:nvSpPr>
          <p:spPr>
            <a:xfrm>
              <a:off x="6986648" y="4350326"/>
              <a:ext cx="1188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Em análise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0489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228</Words>
  <Application>Microsoft Office PowerPoint</Application>
  <PresentationFormat>Apresentação na tela (4:3)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Sistemas integrados de inteligência territorial para o desenvolvimento sustentável da agricultura irrigada</vt:lpstr>
      <vt:lpstr>Inteligência territorial</vt:lpstr>
      <vt:lpstr>1. Centralização de informações sobre a região </vt:lpstr>
      <vt:lpstr>2. Ferramenta de planejamento territorial </vt:lpstr>
      <vt:lpstr>2. Ferramenta de planejamento territorial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Costa</dc:creator>
  <cp:lastModifiedBy>Elizabeth Dias de Oliveira</cp:lastModifiedBy>
  <cp:revision>11</cp:revision>
  <dcterms:created xsi:type="dcterms:W3CDTF">2019-11-16T19:35:49Z</dcterms:created>
  <dcterms:modified xsi:type="dcterms:W3CDTF">2019-11-20T13:11:34Z</dcterms:modified>
</cp:coreProperties>
</file>