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9" r:id="rId5"/>
    <p:sldId id="264" r:id="rId6"/>
    <p:sldId id="273" r:id="rId7"/>
    <p:sldId id="329" r:id="rId8"/>
    <p:sldId id="262" r:id="rId9"/>
    <p:sldId id="331" r:id="rId10"/>
    <p:sldId id="293" r:id="rId11"/>
    <p:sldId id="297" r:id="rId12"/>
    <p:sldId id="332" r:id="rId13"/>
    <p:sldId id="304" r:id="rId14"/>
    <p:sldId id="307" r:id="rId15"/>
    <p:sldId id="330" r:id="rId16"/>
    <p:sldId id="26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DD"/>
    <a:srgbClr val="004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7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BC8D9-B524-4193-8CD9-1A16DA66AD0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B95C565-B590-4EC4-A649-CA86A37A8C1A}">
      <dgm:prSet phldrT="[Texto]" custT="1"/>
      <dgm:spPr>
        <a:solidFill>
          <a:schemeClr val="accent1">
            <a:alpha val="50000"/>
          </a:schemeClr>
        </a:solidFill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quz-EC" sz="3000" dirty="0"/>
        </a:p>
      </dgm:t>
    </dgm:pt>
    <dgm:pt modelId="{1069D114-28D1-432E-ACF4-D63D67F23F07}" type="parTrans" cxnId="{BECAD183-72D8-4714-85E6-5DC08483A5CF}">
      <dgm:prSet/>
      <dgm:spPr/>
      <dgm:t>
        <a:bodyPr/>
        <a:lstStyle/>
        <a:p>
          <a:endParaRPr lang="quz-EC"/>
        </a:p>
      </dgm:t>
    </dgm:pt>
    <dgm:pt modelId="{F929E4E8-F1A5-4E9D-8F04-72C09F1C0CDF}" type="sibTrans" cxnId="{BECAD183-72D8-4714-85E6-5DC08483A5CF}">
      <dgm:prSet/>
      <dgm:spPr/>
      <dgm:t>
        <a:bodyPr/>
        <a:lstStyle/>
        <a:p>
          <a:endParaRPr lang="quz-EC"/>
        </a:p>
      </dgm:t>
    </dgm:pt>
    <dgm:pt modelId="{BEBA7A25-5708-43DD-ACD5-55408FCAE24C}">
      <dgm:prSet phldrT="[Texto]"/>
      <dgm:spPr>
        <a:solidFill>
          <a:schemeClr val="accent6">
            <a:lumMod val="50000"/>
            <a:alpha val="50000"/>
          </a:schemeClr>
        </a:solidFill>
        <a:ln w="28575">
          <a:solidFill>
            <a:srgbClr val="FFC000"/>
          </a:solidFill>
        </a:ln>
      </dgm:spPr>
      <dgm:t>
        <a:bodyPr/>
        <a:lstStyle/>
        <a:p>
          <a:endParaRPr lang="quz-EC" dirty="0">
            <a:solidFill>
              <a:schemeClr val="accent6">
                <a:lumMod val="50000"/>
              </a:schemeClr>
            </a:solidFill>
          </a:endParaRPr>
        </a:p>
      </dgm:t>
    </dgm:pt>
    <dgm:pt modelId="{305124CE-0982-4679-8E2B-8BB96A44FD27}" type="parTrans" cxnId="{79F87584-89F4-46E9-83B6-BFA59A2D1BF8}">
      <dgm:prSet/>
      <dgm:spPr/>
      <dgm:t>
        <a:bodyPr/>
        <a:lstStyle/>
        <a:p>
          <a:endParaRPr lang="quz-EC"/>
        </a:p>
      </dgm:t>
    </dgm:pt>
    <dgm:pt modelId="{9AE308A5-16AA-423F-84EE-E195F3CC807E}" type="sibTrans" cxnId="{79F87584-89F4-46E9-83B6-BFA59A2D1BF8}">
      <dgm:prSet/>
      <dgm:spPr/>
      <dgm:t>
        <a:bodyPr/>
        <a:lstStyle/>
        <a:p>
          <a:endParaRPr lang="quz-EC"/>
        </a:p>
      </dgm:t>
    </dgm:pt>
    <dgm:pt modelId="{750B6E91-0D75-4EA6-AAB7-C07C397FE0E3}">
      <dgm:prSet phldrT="[Texto]"/>
      <dgm:spPr>
        <a:solidFill>
          <a:srgbClr val="F0F010">
            <a:alpha val="49804"/>
          </a:srgbClr>
        </a:solidFill>
        <a:ln w="28575">
          <a:solidFill>
            <a:srgbClr val="FF0000"/>
          </a:solidFill>
        </a:ln>
      </dgm:spPr>
      <dgm:t>
        <a:bodyPr/>
        <a:lstStyle/>
        <a:p>
          <a:endParaRPr lang="quz-EC" dirty="0"/>
        </a:p>
      </dgm:t>
    </dgm:pt>
    <dgm:pt modelId="{25ABFE22-65B2-4F17-BA7E-D7027CBF93B6}" type="parTrans" cxnId="{B81E5C64-F0DD-4A7B-AC5F-B2A3FD1F5056}">
      <dgm:prSet/>
      <dgm:spPr/>
      <dgm:t>
        <a:bodyPr/>
        <a:lstStyle/>
        <a:p>
          <a:endParaRPr lang="quz-EC"/>
        </a:p>
      </dgm:t>
    </dgm:pt>
    <dgm:pt modelId="{4D0C45A5-C089-410A-B7F9-51312A717EA6}" type="sibTrans" cxnId="{B81E5C64-F0DD-4A7B-AC5F-B2A3FD1F5056}">
      <dgm:prSet/>
      <dgm:spPr/>
      <dgm:t>
        <a:bodyPr/>
        <a:lstStyle/>
        <a:p>
          <a:endParaRPr lang="quz-EC"/>
        </a:p>
      </dgm:t>
    </dgm:pt>
    <dgm:pt modelId="{3AFB3EB3-FDE9-4944-A1BA-7F5C5366506C}" type="pres">
      <dgm:prSet presAssocID="{2FFBC8D9-B524-4193-8CD9-1A16DA66AD09}" presName="compositeShape" presStyleCnt="0">
        <dgm:presLayoutVars>
          <dgm:chMax val="7"/>
          <dgm:dir/>
          <dgm:resizeHandles val="exact"/>
        </dgm:presLayoutVars>
      </dgm:prSet>
      <dgm:spPr/>
    </dgm:pt>
    <dgm:pt modelId="{4F876692-10CC-477A-89CC-53518F42ABA2}" type="pres">
      <dgm:prSet presAssocID="{EB95C565-B590-4EC4-A649-CA86A37A8C1A}" presName="circ1" presStyleLbl="vennNode1" presStyleIdx="0" presStyleCnt="3" custScaleX="187877" custScaleY="95715" custLinFactNeighborX="-7259" custLinFactNeighborY="-2513"/>
      <dgm:spPr/>
    </dgm:pt>
    <dgm:pt modelId="{FA526D2D-79AE-4797-B545-659885C6AD42}" type="pres">
      <dgm:prSet presAssocID="{EB95C565-B590-4EC4-A649-CA86A37A8C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691295-875E-46E5-8F45-8E30B4D0985C}" type="pres">
      <dgm:prSet presAssocID="{BEBA7A25-5708-43DD-ACD5-55408FCAE24C}" presName="circ2" presStyleLbl="vennNode1" presStyleIdx="1" presStyleCnt="3" custScaleX="176660" custScaleY="107852" custLinFactNeighborX="4250" custLinFactNeighborY="-14911"/>
      <dgm:spPr/>
    </dgm:pt>
    <dgm:pt modelId="{3E5967F8-6DC3-43F9-B4C1-43DD5CDE5657}" type="pres">
      <dgm:prSet presAssocID="{BEBA7A25-5708-43DD-ACD5-55408FCAE2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7E078D4-6282-4742-9A45-D51F1AC59E75}" type="pres">
      <dgm:prSet presAssocID="{750B6E91-0D75-4EA6-AAB7-C07C397FE0E3}" presName="circ3" presStyleLbl="vennNode1" presStyleIdx="2" presStyleCnt="3" custScaleX="173761" custScaleY="103075" custLinFactNeighborX="-11341" custLinFactNeighborY="-19275"/>
      <dgm:spPr/>
    </dgm:pt>
    <dgm:pt modelId="{0A2F77EF-F243-4BC2-BCCA-DF278F8A38E7}" type="pres">
      <dgm:prSet presAssocID="{750B6E91-0D75-4EA6-AAB7-C07C397FE0E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1C7A43B-C837-4E86-A84E-49CA8133FA35}" type="presOf" srcId="{750B6E91-0D75-4EA6-AAB7-C07C397FE0E3}" destId="{47E078D4-6282-4742-9A45-D51F1AC59E75}" srcOrd="0" destOrd="0" presId="urn:microsoft.com/office/officeart/2005/8/layout/venn1"/>
    <dgm:cxn modelId="{B81E5C64-F0DD-4A7B-AC5F-B2A3FD1F5056}" srcId="{2FFBC8D9-B524-4193-8CD9-1A16DA66AD09}" destId="{750B6E91-0D75-4EA6-AAB7-C07C397FE0E3}" srcOrd="2" destOrd="0" parTransId="{25ABFE22-65B2-4F17-BA7E-D7027CBF93B6}" sibTransId="{4D0C45A5-C089-410A-B7F9-51312A717EA6}"/>
    <dgm:cxn modelId="{CA6E914F-6B1E-4660-932E-C2D817E5A640}" type="presOf" srcId="{EB95C565-B590-4EC4-A649-CA86A37A8C1A}" destId="{FA526D2D-79AE-4797-B545-659885C6AD42}" srcOrd="1" destOrd="0" presId="urn:microsoft.com/office/officeart/2005/8/layout/venn1"/>
    <dgm:cxn modelId="{34E7D670-F2D8-4847-853C-800ECF1E61D6}" type="presOf" srcId="{2FFBC8D9-B524-4193-8CD9-1A16DA66AD09}" destId="{3AFB3EB3-FDE9-4944-A1BA-7F5C5366506C}" srcOrd="0" destOrd="0" presId="urn:microsoft.com/office/officeart/2005/8/layout/venn1"/>
    <dgm:cxn modelId="{42AD7E75-2CB8-45A5-9DDA-90783F13360E}" type="presOf" srcId="{750B6E91-0D75-4EA6-AAB7-C07C397FE0E3}" destId="{0A2F77EF-F243-4BC2-BCCA-DF278F8A38E7}" srcOrd="1" destOrd="0" presId="urn:microsoft.com/office/officeart/2005/8/layout/venn1"/>
    <dgm:cxn modelId="{BECAD183-72D8-4714-85E6-5DC08483A5CF}" srcId="{2FFBC8D9-B524-4193-8CD9-1A16DA66AD09}" destId="{EB95C565-B590-4EC4-A649-CA86A37A8C1A}" srcOrd="0" destOrd="0" parTransId="{1069D114-28D1-432E-ACF4-D63D67F23F07}" sibTransId="{F929E4E8-F1A5-4E9D-8F04-72C09F1C0CDF}"/>
    <dgm:cxn modelId="{79F87584-89F4-46E9-83B6-BFA59A2D1BF8}" srcId="{2FFBC8D9-B524-4193-8CD9-1A16DA66AD09}" destId="{BEBA7A25-5708-43DD-ACD5-55408FCAE24C}" srcOrd="1" destOrd="0" parTransId="{305124CE-0982-4679-8E2B-8BB96A44FD27}" sibTransId="{9AE308A5-16AA-423F-84EE-E195F3CC807E}"/>
    <dgm:cxn modelId="{49F1758F-57C2-4D53-9323-CF7C7C87D310}" type="presOf" srcId="{BEBA7A25-5708-43DD-ACD5-55408FCAE24C}" destId="{5D691295-875E-46E5-8F45-8E30B4D0985C}" srcOrd="0" destOrd="0" presId="urn:microsoft.com/office/officeart/2005/8/layout/venn1"/>
    <dgm:cxn modelId="{4522D9A1-795E-4709-BF91-4E1EDF3B6540}" type="presOf" srcId="{BEBA7A25-5708-43DD-ACD5-55408FCAE24C}" destId="{3E5967F8-6DC3-43F9-B4C1-43DD5CDE5657}" srcOrd="1" destOrd="0" presId="urn:microsoft.com/office/officeart/2005/8/layout/venn1"/>
    <dgm:cxn modelId="{8C7E43CC-F2E8-46F8-A401-7114729F07BE}" type="presOf" srcId="{EB95C565-B590-4EC4-A649-CA86A37A8C1A}" destId="{4F876692-10CC-477A-89CC-53518F42ABA2}" srcOrd="0" destOrd="0" presId="urn:microsoft.com/office/officeart/2005/8/layout/venn1"/>
    <dgm:cxn modelId="{82FD313B-2C14-48C1-B678-F843D9A33530}" type="presParOf" srcId="{3AFB3EB3-FDE9-4944-A1BA-7F5C5366506C}" destId="{4F876692-10CC-477A-89CC-53518F42ABA2}" srcOrd="0" destOrd="0" presId="urn:microsoft.com/office/officeart/2005/8/layout/venn1"/>
    <dgm:cxn modelId="{3181B8AD-6136-4CA8-801A-DD2B36973D16}" type="presParOf" srcId="{3AFB3EB3-FDE9-4944-A1BA-7F5C5366506C}" destId="{FA526D2D-79AE-4797-B545-659885C6AD42}" srcOrd="1" destOrd="0" presId="urn:microsoft.com/office/officeart/2005/8/layout/venn1"/>
    <dgm:cxn modelId="{85B6BC00-4E1A-404D-923C-1DBDF0C91B60}" type="presParOf" srcId="{3AFB3EB3-FDE9-4944-A1BA-7F5C5366506C}" destId="{5D691295-875E-46E5-8F45-8E30B4D0985C}" srcOrd="2" destOrd="0" presId="urn:microsoft.com/office/officeart/2005/8/layout/venn1"/>
    <dgm:cxn modelId="{DDE1228F-76FE-467A-BD78-8306FF7FDF4C}" type="presParOf" srcId="{3AFB3EB3-FDE9-4944-A1BA-7F5C5366506C}" destId="{3E5967F8-6DC3-43F9-B4C1-43DD5CDE5657}" srcOrd="3" destOrd="0" presId="urn:microsoft.com/office/officeart/2005/8/layout/venn1"/>
    <dgm:cxn modelId="{7B9603D1-7884-4926-84A6-B1C796FF057B}" type="presParOf" srcId="{3AFB3EB3-FDE9-4944-A1BA-7F5C5366506C}" destId="{47E078D4-6282-4742-9A45-D51F1AC59E75}" srcOrd="4" destOrd="0" presId="urn:microsoft.com/office/officeart/2005/8/layout/venn1"/>
    <dgm:cxn modelId="{60ED2CF7-B32B-408A-9631-D177FDB06A0A}" type="presParOf" srcId="{3AFB3EB3-FDE9-4944-A1BA-7F5C5366506C}" destId="{0A2F77EF-F243-4BC2-BCCA-DF278F8A38E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76692-10CC-477A-89CC-53518F42ABA2}">
      <dsp:nvSpPr>
        <dsp:cNvPr id="0" name=""/>
        <dsp:cNvSpPr/>
      </dsp:nvSpPr>
      <dsp:spPr>
        <a:xfrm>
          <a:off x="1120924" y="0"/>
          <a:ext cx="5719090" cy="2913622"/>
        </a:xfrm>
        <a:prstGeom prst="ellipse">
          <a:avLst/>
        </a:prstGeom>
        <a:solidFill>
          <a:schemeClr val="accent1">
            <a:alpha val="5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quz-EC" sz="3000" kern="1200" dirty="0"/>
        </a:p>
      </dsp:txBody>
      <dsp:txXfrm>
        <a:off x="1883469" y="509884"/>
        <a:ext cx="4193999" cy="1311130"/>
      </dsp:txXfrm>
    </dsp:sp>
    <dsp:sp modelId="{5D691295-875E-46E5-8F45-8E30B4D0985C}">
      <dsp:nvSpPr>
        <dsp:cNvPr id="0" name=""/>
        <dsp:cNvSpPr/>
      </dsp:nvSpPr>
      <dsp:spPr>
        <a:xfrm>
          <a:off x="2740389" y="1300181"/>
          <a:ext cx="5377638" cy="3283080"/>
        </a:xfrm>
        <a:prstGeom prst="ellipse">
          <a:avLst/>
        </a:prstGeom>
        <a:solidFill>
          <a:schemeClr val="accent6">
            <a:lumMod val="50000"/>
            <a:alpha val="50000"/>
          </a:schemeClr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quz-EC" sz="65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385050" y="2148311"/>
        <a:ext cx="3226582" cy="1805694"/>
      </dsp:txXfrm>
    </dsp:sp>
    <dsp:sp modelId="{47E078D4-6282-4742-9A45-D51F1AC59E75}">
      <dsp:nvSpPr>
        <dsp:cNvPr id="0" name=""/>
        <dsp:cNvSpPr/>
      </dsp:nvSpPr>
      <dsp:spPr>
        <a:xfrm>
          <a:off x="113116" y="1240046"/>
          <a:ext cx="5289390" cy="3137665"/>
        </a:xfrm>
        <a:prstGeom prst="ellipse">
          <a:avLst/>
        </a:prstGeom>
        <a:solidFill>
          <a:srgbClr val="F0F010">
            <a:alpha val="49804"/>
          </a:srgb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quz-EC" sz="6500" kern="1200" dirty="0"/>
        </a:p>
      </dsp:txBody>
      <dsp:txXfrm>
        <a:off x="611200" y="2050610"/>
        <a:ext cx="3173634" cy="1725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3DD65-D72B-4823-90BE-3F133656A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FF7637-6902-44D5-A5EE-518BCD208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2842E1-0610-4625-99AE-667E73CB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72A7-D1CF-41A3-BA86-06F9BE27C0F1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018250-47DB-4312-9ABC-B401488F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8045DA-5E5F-4A20-8F3D-9EE605CF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0F57-06BA-4215-8177-727FDAB8D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04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54B92-BFDC-45A4-AE85-12FC30CD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52B871-95D5-40F8-AA67-86FB4452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38C433-2B9D-4DEC-86F9-010063BA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72A7-D1CF-41A3-BA86-06F9BE27C0F1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727C9F-9AE1-4E9A-888C-64B00835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43FC56-0FB1-4CFB-9F00-F1428276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0F57-06BA-4215-8177-727FDAB8D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52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223821-4BFC-471D-8230-EA523DAF4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25A742-F522-4479-B9F3-438FFE7DC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FF3F01-E356-4821-943E-07204EA6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72A7-D1CF-41A3-BA86-06F9BE27C0F1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60436F-D053-42EE-B4D9-2E6DCA1A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D77FBA-91CB-427F-A086-026523B1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0F57-06BA-4215-8177-727FDAB8D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40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C0950-A9C6-4D67-8F15-9A422072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6E372-0441-4042-A711-18AE79EB7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1DB49C-271D-420C-837F-C41D9151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72A7-D1CF-41A3-BA86-06F9BE27C0F1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4C671B-FE5F-45F9-A153-DA474925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07F586-EE7A-400D-8D38-0FCA93C8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0F57-06BA-4215-8177-727FDAB8D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89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07A3F-1BEC-4E8E-8437-95872CF4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3E6C7E-F3E2-46AB-A3AE-87FF7ED20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792890-7841-466B-A6C5-9C5F568B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72A7-D1CF-41A3-BA86-06F9BE27C0F1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675910-BD76-4BF8-8163-719C63C0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5AE03D-7DD8-402F-A006-0E19671B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0F57-06BA-4215-8177-727FDAB8D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62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9A522-0F12-406B-B93A-506355B6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F2363-21B2-4D77-9349-EFF039954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2300CA-3BCC-4BDC-8280-228AFED11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E14415-3E1C-494E-A571-6A21ED1E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72A7-D1CF-41A3-BA86-06F9BE27C0F1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53F1E4-D301-4570-A6B2-E2806F06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8BAE73-82E6-4939-8A37-3FF0451F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0F57-06BA-4215-8177-727FDAB8D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88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00FAD-AF47-4975-AE23-7B38F7B5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9FD636-B6E3-4AF5-B777-AFEC97D09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F6AE33-D31C-4C09-80C3-4FC5B339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C06E77-3723-46A0-9DB0-D8DAD2C69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6916A9C-0BAD-4669-A0FF-65D83747B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25B034A-8B5F-4112-A4B9-73FD742F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72A7-D1CF-41A3-BA86-06F9BE27C0F1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77139EA-CAF8-4F41-A664-9A326208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368D4AF-CEF5-4178-BCEB-FE56C487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0F57-06BA-4215-8177-727FDAB8D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65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2F52E-2655-4F50-AC41-EA6FA668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D690994-20BB-436D-9DBC-82C11EAC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72A7-D1CF-41A3-BA86-06F9BE27C0F1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1C518BA-8BD7-47D7-8BD9-A9270CF7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33F12E-D73F-4F8C-BEDD-593AB560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0F57-06BA-4215-8177-727FDAB8D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84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B263613-DF7E-44AD-9B79-D19FB894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72A7-D1CF-41A3-BA86-06F9BE27C0F1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DE06CB7-B9A4-42CF-98EF-6FDEE0CA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5F712C9-9342-4A27-92CC-1C54489E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0F57-06BA-4215-8177-727FDAB8D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58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31D22-E4FB-448E-B47D-9A43D365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094E09-631B-4CA5-A24F-F2B7E7E8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7B95BE-6569-489D-B427-458F1025B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2CDCD8-B6D4-4754-8ACE-4F9644CB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72A7-D1CF-41A3-BA86-06F9BE27C0F1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54B5B9-229B-465C-8C05-5DCB8CEE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CC0943-0D15-4DAD-9D01-AE0C2731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0F57-06BA-4215-8177-727FDAB8D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33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98A29-5CB7-4720-85FD-FDD81DD0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A520356-6E75-45BA-9E19-7354BBC36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48DFD57-F7FE-47C3-AE41-020E3D698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1484F5-4BD4-4EA1-8634-093F8BAE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72A7-D1CF-41A3-BA86-06F9BE27C0F1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746862-7204-40FA-8FFD-6B9B5D13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CBF928-8AD7-4441-B848-005505D2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0F57-06BA-4215-8177-727FDAB8D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79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597623-94E0-4547-8A6B-929D2529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CA90A2-846D-4F09-ADEC-A88F5E08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6996E9-45B2-4700-BF76-72D4775D9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72A7-D1CF-41A3-BA86-06F9BE27C0F1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7D83D7-F0B1-429E-899A-FF8B65A01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1A43E2-3405-47FA-8F02-0DF1773C2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0F57-06BA-4215-8177-727FDAB8D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05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SIHBA-Oeste.ln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t.m.wikipedia.org/wiki/Desenvolvimento_sustent%C3%A1vel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49A399C-245F-4090-BD78-22E84CAF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75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77949CA-1FF8-4957-8B5A-712885CFA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99" y="1656079"/>
            <a:ext cx="4530436" cy="50653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388E399-4B39-4A97-930F-3768D5826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862" y="1496790"/>
            <a:ext cx="52482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0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CBDC18-BBE0-418B-A1C1-C2381B9B7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81233F5-6F5F-4689-8979-A7CC383CC9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068" y="782980"/>
            <a:ext cx="3246148" cy="45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>
            <a:hlinkClick r:id="rId4" action="ppaction://hlinkfile"/>
            <a:extLst>
              <a:ext uri="{FF2B5EF4-FFF2-40B4-BE49-F238E27FC236}">
                <a16:creationId xmlns:a16="http://schemas.microsoft.com/office/drawing/2014/main" id="{85A26FB7-873A-45B5-BEAF-91AF788F1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27083" r="43309" b="20834"/>
          <a:stretch/>
        </p:blipFill>
        <p:spPr bwMode="auto">
          <a:xfrm>
            <a:off x="1004003" y="452845"/>
            <a:ext cx="3387409" cy="213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9047D29-75F6-46CE-A46B-D2ABCF25C7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73" y="2719262"/>
            <a:ext cx="5933278" cy="3023499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2C3967BF-8E5B-4EA5-8B6A-0920447DEC66}"/>
              </a:ext>
            </a:extLst>
          </p:cNvPr>
          <p:cNvGrpSpPr/>
          <p:nvPr/>
        </p:nvGrpSpPr>
        <p:grpSpPr>
          <a:xfrm>
            <a:off x="6692474" y="5721837"/>
            <a:ext cx="4665171" cy="1047423"/>
            <a:chOff x="6054681" y="5494492"/>
            <a:chExt cx="4665171" cy="1158566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AF3BCFE8-620D-4F37-80B7-C7C42769C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08478" y="5494492"/>
              <a:ext cx="2811374" cy="1158566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1088B337-B537-4EA6-8D46-B7EFB5D1D2B4}"/>
                </a:ext>
              </a:extLst>
            </p:cNvPr>
            <p:cNvSpPr/>
            <p:nvPr/>
          </p:nvSpPr>
          <p:spPr>
            <a:xfrm>
              <a:off x="6054681" y="5737816"/>
              <a:ext cx="33655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500" b="1" dirty="0">
                  <a:solidFill>
                    <a:srgbClr val="004353"/>
                  </a:solidFill>
                </a:rPr>
                <a:t>SIHBA-OESTE</a:t>
              </a:r>
            </a:p>
          </p:txBody>
        </p:sp>
      </p:grpSp>
      <p:sp>
        <p:nvSpPr>
          <p:cNvPr id="16" name="Elipse 15">
            <a:extLst>
              <a:ext uri="{FF2B5EF4-FFF2-40B4-BE49-F238E27FC236}">
                <a16:creationId xmlns:a16="http://schemas.microsoft.com/office/drawing/2014/main" id="{37094984-8755-46AA-A515-36AF620CFEE1}"/>
              </a:ext>
            </a:extLst>
          </p:cNvPr>
          <p:cNvSpPr/>
          <p:nvPr/>
        </p:nvSpPr>
        <p:spPr>
          <a:xfrm>
            <a:off x="6505348" y="5632476"/>
            <a:ext cx="5222466" cy="1164787"/>
          </a:xfrm>
          <a:prstGeom prst="ellipse">
            <a:avLst/>
          </a:prstGeom>
          <a:noFill/>
          <a:ln w="38100">
            <a:solidFill>
              <a:srgbClr val="00F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quz-EC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F83DA7B-6351-4F06-9F43-27160B325217}"/>
              </a:ext>
            </a:extLst>
          </p:cNvPr>
          <p:cNvSpPr/>
          <p:nvPr/>
        </p:nvSpPr>
        <p:spPr>
          <a:xfrm>
            <a:off x="8902471" y="397565"/>
            <a:ext cx="2905216" cy="440459"/>
          </a:xfrm>
          <a:prstGeom prst="rect">
            <a:avLst/>
          </a:prstGeom>
          <a:solidFill>
            <a:srgbClr val="00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A368522A-DDA1-4191-85D6-E1EA094D352E}"/>
              </a:ext>
            </a:extLst>
          </p:cNvPr>
          <p:cNvSpPr txBox="1">
            <a:spLocks/>
          </p:cNvSpPr>
          <p:nvPr/>
        </p:nvSpPr>
        <p:spPr>
          <a:xfrm>
            <a:off x="4982815" y="67666"/>
            <a:ext cx="6764683" cy="7703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2300" b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[Estudo do Potencial Hídrico no Oeste da BA]</a:t>
            </a:r>
          </a:p>
          <a:p>
            <a:pPr algn="r">
              <a:defRPr/>
            </a:pPr>
            <a:r>
              <a:rPr lang="pt-BR" sz="2800" b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Águas Superficiais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4B36BDD-02FD-4C06-88CF-EED7B8C165C2}"/>
              </a:ext>
            </a:extLst>
          </p:cNvPr>
          <p:cNvSpPr txBox="1">
            <a:spLocks/>
          </p:cNvSpPr>
          <p:nvPr/>
        </p:nvSpPr>
        <p:spPr>
          <a:xfrm>
            <a:off x="102152" y="228600"/>
            <a:ext cx="584200" cy="6400800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bg1"/>
                </a:solidFill>
              </a:rPr>
              <a:t>ESTUDO</a:t>
            </a:r>
            <a:endParaRPr lang="pt-BR" sz="28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CBDC18-BBE0-418B-A1C1-C2381B9B7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52668D7-33EA-4CAF-9AAD-A41BBCC8DE2A}"/>
              </a:ext>
            </a:extLst>
          </p:cNvPr>
          <p:cNvSpPr/>
          <p:nvPr/>
        </p:nvSpPr>
        <p:spPr>
          <a:xfrm>
            <a:off x="8786191" y="397565"/>
            <a:ext cx="3021496" cy="440459"/>
          </a:xfrm>
          <a:prstGeom prst="rect">
            <a:avLst/>
          </a:prstGeom>
          <a:solidFill>
            <a:srgbClr val="00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A368522A-DDA1-4191-85D6-E1EA094D352E}"/>
              </a:ext>
            </a:extLst>
          </p:cNvPr>
          <p:cNvSpPr txBox="1">
            <a:spLocks/>
          </p:cNvSpPr>
          <p:nvPr/>
        </p:nvSpPr>
        <p:spPr>
          <a:xfrm>
            <a:off x="4982815" y="67666"/>
            <a:ext cx="6764683" cy="7703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2300" b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[Estudo do Potencial Hídrico no Oeste da BA]</a:t>
            </a:r>
          </a:p>
          <a:p>
            <a:pPr algn="r">
              <a:defRPr/>
            </a:pPr>
            <a:r>
              <a:rPr lang="pt-BR" sz="2800" b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Águas Subterrâneas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106192-129F-4881-9541-803B2D9F9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t="12637" r="18115" b="12346"/>
          <a:stretch/>
        </p:blipFill>
        <p:spPr>
          <a:xfrm>
            <a:off x="3056860" y="1052244"/>
            <a:ext cx="7521458" cy="493300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B9D4CBB-33EB-4B5D-8C1C-FDD4E338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54" y="838024"/>
            <a:ext cx="2113967" cy="964272"/>
          </a:xfrm>
          <a:solidFill>
            <a:srgbClr val="004353"/>
          </a:solidFill>
        </p:spPr>
        <p:txBody>
          <a:bodyPr>
            <a:noAutofit/>
          </a:bodyPr>
          <a:lstStyle/>
          <a:p>
            <a:pPr algn="ctr"/>
            <a:r>
              <a:rPr lang="pt-BR" altLang="en-US" sz="2200" b="1" dirty="0">
                <a:solidFill>
                  <a:srgbClr val="00FFDD"/>
                </a:solidFill>
                <a:cs typeface="Times New Roman" pitchFamily="18" charset="0"/>
              </a:rPr>
              <a:t>MODELAGEM VISUAL MODFLOW</a:t>
            </a:r>
            <a:endParaRPr lang="pt-BR" altLang="en-US" sz="2200" b="1" dirty="0">
              <a:solidFill>
                <a:srgbClr val="00FFDD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ECAD7EC-B981-4FF6-949E-9021FDAC52CA}"/>
              </a:ext>
            </a:extLst>
          </p:cNvPr>
          <p:cNvSpPr txBox="1">
            <a:spLocks/>
          </p:cNvSpPr>
          <p:nvPr/>
        </p:nvSpPr>
        <p:spPr>
          <a:xfrm>
            <a:off x="102152" y="228600"/>
            <a:ext cx="584200" cy="6400800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bg1"/>
                </a:solidFill>
              </a:rPr>
              <a:t>ESTUDO</a:t>
            </a:r>
            <a:endParaRPr lang="pt-BR" sz="28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8334761-327C-4B70-8FF8-9306E99DD81B}"/>
              </a:ext>
            </a:extLst>
          </p:cNvPr>
          <p:cNvSpPr txBox="1"/>
          <p:nvPr/>
        </p:nvSpPr>
        <p:spPr>
          <a:xfrm>
            <a:off x="1683337" y="6205438"/>
            <a:ext cx="4129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Modelo conceitual e Modelo numérico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CA9CBA5-AD85-4252-843C-3766740A882A}"/>
              </a:ext>
            </a:extLst>
          </p:cNvPr>
          <p:cNvSpPr/>
          <p:nvPr/>
        </p:nvSpPr>
        <p:spPr>
          <a:xfrm>
            <a:off x="6683119" y="6126215"/>
            <a:ext cx="4926289" cy="615553"/>
          </a:xfrm>
          <a:prstGeom prst="rect">
            <a:avLst/>
          </a:prstGeom>
          <a:solidFill>
            <a:srgbClr val="00FFDD">
              <a:alpha val="4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“VISUALIZAR” E PERMITIR ANÁLISES DE USO SUSTENTÁVEL E DEFINIÇÕES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202734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CBDC18-BBE0-418B-A1C1-C2381B9B7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52668D7-33EA-4CAF-9AAD-A41BBCC8DE2A}"/>
              </a:ext>
            </a:extLst>
          </p:cNvPr>
          <p:cNvSpPr/>
          <p:nvPr/>
        </p:nvSpPr>
        <p:spPr>
          <a:xfrm>
            <a:off x="8640419" y="397565"/>
            <a:ext cx="3167268" cy="440459"/>
          </a:xfrm>
          <a:prstGeom prst="rect">
            <a:avLst/>
          </a:prstGeom>
          <a:solidFill>
            <a:srgbClr val="00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A368522A-DDA1-4191-85D6-E1EA094D352E}"/>
              </a:ext>
            </a:extLst>
          </p:cNvPr>
          <p:cNvSpPr txBox="1">
            <a:spLocks/>
          </p:cNvSpPr>
          <p:nvPr/>
        </p:nvSpPr>
        <p:spPr>
          <a:xfrm>
            <a:off x="4982815" y="67666"/>
            <a:ext cx="6764683" cy="7703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2300" b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[Estudo do Potencial Hídrico no Oeste da BA]</a:t>
            </a:r>
          </a:p>
          <a:p>
            <a:pPr algn="r">
              <a:defRPr/>
            </a:pPr>
            <a:r>
              <a:rPr lang="pt-BR" sz="2800" b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Uso do Solo e Gestão</a:t>
            </a:r>
          </a:p>
        </p:txBody>
      </p:sp>
      <p:pic>
        <p:nvPicPr>
          <p:cNvPr id="14" name="Espaço Reservado para Conteúdo 4">
            <a:extLst>
              <a:ext uri="{FF2B5EF4-FFF2-40B4-BE49-F238E27FC236}">
                <a16:creationId xmlns:a16="http://schemas.microsoft.com/office/drawing/2014/main" id="{43FF63F4-EC96-4856-ABC1-07E513C7F9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3" y="1167923"/>
            <a:ext cx="7570226" cy="403745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16E01584-D23D-45DE-96B6-90DAF94346B5}"/>
              </a:ext>
            </a:extLst>
          </p:cNvPr>
          <p:cNvSpPr/>
          <p:nvPr/>
        </p:nvSpPr>
        <p:spPr>
          <a:xfrm>
            <a:off x="1306222" y="5569410"/>
            <a:ext cx="9977770" cy="1015663"/>
          </a:xfrm>
          <a:prstGeom prst="rect">
            <a:avLst/>
          </a:prstGeom>
          <a:solidFill>
            <a:srgbClr val="004353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Permite avaliar Onde queremos chegar?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Qual a taxa de crescimento adequada?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FFD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Informações básicas necessárias avaliar a estratégia de ampliação da agricultura irrigada.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E23FE8C-CDFF-4F8A-98B1-975A7E6B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54" y="838024"/>
            <a:ext cx="2113967" cy="553454"/>
          </a:xfrm>
          <a:solidFill>
            <a:srgbClr val="004353"/>
          </a:solidFill>
        </p:spPr>
        <p:txBody>
          <a:bodyPr>
            <a:noAutofit/>
          </a:bodyPr>
          <a:lstStyle/>
          <a:p>
            <a:pPr algn="ctr"/>
            <a:r>
              <a:rPr lang="pt-BR" altLang="en-US" sz="2500" b="1" dirty="0">
                <a:solidFill>
                  <a:srgbClr val="00FFDD"/>
                </a:solidFill>
                <a:cs typeface="Times New Roman" pitchFamily="18" charset="0"/>
              </a:rPr>
              <a:t>ANÁLISE</a:t>
            </a:r>
            <a:endParaRPr lang="pt-BR" altLang="en-US" sz="2500" b="1" dirty="0">
              <a:solidFill>
                <a:srgbClr val="00FFDD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B61B226-54D3-40AB-BFEF-54835417BD41}"/>
              </a:ext>
            </a:extLst>
          </p:cNvPr>
          <p:cNvSpPr txBox="1"/>
          <p:nvPr/>
        </p:nvSpPr>
        <p:spPr>
          <a:xfrm>
            <a:off x="2822901" y="864516"/>
            <a:ext cx="55596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 evolução do uso do solo e  da área irrigada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BAD0FDF-C37D-4C48-9816-8907B2CEEA1A}"/>
              </a:ext>
            </a:extLst>
          </p:cNvPr>
          <p:cNvSpPr/>
          <p:nvPr/>
        </p:nvSpPr>
        <p:spPr>
          <a:xfrm>
            <a:off x="8879463" y="1175344"/>
            <a:ext cx="2490810" cy="2246769"/>
          </a:xfrm>
          <a:prstGeom prst="rect">
            <a:avLst/>
          </a:prstGeom>
          <a:ln>
            <a:solidFill>
              <a:srgbClr val="00FFDD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004353"/>
                </a:solidFill>
                <a:latin typeface="+mj-lt"/>
                <a:ea typeface="Calibri" panose="020F0502020204030204" pitchFamily="34" charset="0"/>
              </a:rPr>
              <a:t>1990/2018</a:t>
            </a:r>
          </a:p>
          <a:p>
            <a:r>
              <a:rPr lang="pt-BR" sz="2000" dirty="0">
                <a:solidFill>
                  <a:srgbClr val="004353"/>
                </a:solidFill>
                <a:latin typeface="+mj-lt"/>
                <a:ea typeface="Calibri" panose="020F0502020204030204" pitchFamily="34" charset="0"/>
              </a:rPr>
              <a:t>Crescimento: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353"/>
                </a:solidFill>
                <a:latin typeface="+mj-lt"/>
                <a:ea typeface="Calibri" panose="020F0502020204030204" pitchFamily="34" charset="0"/>
              </a:rPr>
              <a:t>6.064 ha/ano</a:t>
            </a:r>
          </a:p>
          <a:p>
            <a:pPr lvl="1"/>
            <a:endParaRPr lang="pt-BR" sz="2000" dirty="0">
              <a:solidFill>
                <a:srgbClr val="004353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pt-BR" sz="2000" b="1" dirty="0">
                <a:solidFill>
                  <a:srgbClr val="004353"/>
                </a:solidFill>
                <a:latin typeface="+mj-lt"/>
                <a:ea typeface="Calibri" panose="020F0502020204030204" pitchFamily="34" charset="0"/>
              </a:rPr>
              <a:t>2010/2018</a:t>
            </a:r>
          </a:p>
          <a:p>
            <a:r>
              <a:rPr lang="pt-BR" sz="2000" dirty="0">
                <a:solidFill>
                  <a:srgbClr val="004353"/>
                </a:solidFill>
                <a:latin typeface="+mj-lt"/>
                <a:ea typeface="Calibri" panose="020F0502020204030204" pitchFamily="34" charset="0"/>
              </a:rPr>
              <a:t>Crescimento: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4353"/>
                </a:solidFill>
                <a:latin typeface="+mj-lt"/>
                <a:ea typeface="Calibri" panose="020F0502020204030204" pitchFamily="34" charset="0"/>
              </a:rPr>
              <a:t>11.535 ha/ano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81C23-544B-4A20-9D4F-EEE44065A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8" y="1310792"/>
            <a:ext cx="1385849" cy="1480534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0EC6DAA-B9F1-4906-A64A-AA75D0792713}"/>
              </a:ext>
            </a:extLst>
          </p:cNvPr>
          <p:cNvGrpSpPr/>
          <p:nvPr/>
        </p:nvGrpSpPr>
        <p:grpSpPr>
          <a:xfrm>
            <a:off x="2740321" y="2771174"/>
            <a:ext cx="1680204" cy="1502445"/>
            <a:chOff x="2740321" y="2771174"/>
            <a:chExt cx="1680204" cy="1502445"/>
          </a:xfrm>
        </p:grpSpPr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87584DA1-C7F6-4411-82C0-D25E36C56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2901" y="3389607"/>
              <a:ext cx="165953" cy="884012"/>
            </a:xfrm>
            <a:prstGeom prst="straightConnector1">
              <a:avLst/>
            </a:prstGeom>
            <a:ln w="28575">
              <a:solidFill>
                <a:srgbClr val="00FFD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D08FF9A6-F7E3-45D8-AA33-3222064B805A}"/>
                </a:ext>
              </a:extLst>
            </p:cNvPr>
            <p:cNvSpPr/>
            <p:nvPr/>
          </p:nvSpPr>
          <p:spPr>
            <a:xfrm>
              <a:off x="2740321" y="2771174"/>
              <a:ext cx="168020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500" b="1" dirty="0">
                  <a:solidFill>
                    <a:srgbClr val="004353"/>
                  </a:solidFill>
                  <a:latin typeface="+mj-lt"/>
                  <a:ea typeface="Calibri" panose="020F0502020204030204" pitchFamily="34" charset="0"/>
                </a:rPr>
                <a:t>1990: 16.431 ha</a:t>
              </a:r>
              <a:endParaRPr lang="pt-BR" sz="1500" b="1" dirty="0">
                <a:solidFill>
                  <a:srgbClr val="004353"/>
                </a:solidFill>
                <a:latin typeface="+mj-lt"/>
              </a:endParaRPr>
            </a:p>
            <a:p>
              <a:pPr algn="ctr"/>
              <a:r>
                <a:rPr lang="pt-BR" sz="1500" b="1" dirty="0">
                  <a:solidFill>
                    <a:srgbClr val="004353"/>
                  </a:solidFill>
                  <a:latin typeface="+mj-lt"/>
                  <a:ea typeface="Calibri" panose="020F0502020204030204" pitchFamily="34" charset="0"/>
                </a:rPr>
                <a:t>187 pivôs centrais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F61B65C-39E4-44A5-AD2D-119D348C3537}"/>
              </a:ext>
            </a:extLst>
          </p:cNvPr>
          <p:cNvGrpSpPr/>
          <p:nvPr/>
        </p:nvGrpSpPr>
        <p:grpSpPr>
          <a:xfrm>
            <a:off x="6533322" y="1924841"/>
            <a:ext cx="1725453" cy="2381581"/>
            <a:chOff x="6533322" y="1924841"/>
            <a:chExt cx="1725453" cy="2381581"/>
          </a:xfrm>
        </p:grpSpPr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B8971C05-2365-4A9F-A4B5-BAE37EAC2B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8017" y="1924841"/>
              <a:ext cx="337303" cy="1645668"/>
            </a:xfrm>
            <a:prstGeom prst="straightConnector1">
              <a:avLst/>
            </a:prstGeom>
            <a:ln w="28575">
              <a:solidFill>
                <a:srgbClr val="00FFD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FCA3BEB-9D99-475B-A59F-D0AF2D90E585}"/>
                </a:ext>
              </a:extLst>
            </p:cNvPr>
            <p:cNvSpPr/>
            <p:nvPr/>
          </p:nvSpPr>
          <p:spPr>
            <a:xfrm>
              <a:off x="6533322" y="3752424"/>
              <a:ext cx="172545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500" b="1" dirty="0">
                  <a:solidFill>
                    <a:srgbClr val="004353"/>
                  </a:solidFill>
                  <a:latin typeface="+mj-lt"/>
                  <a:ea typeface="Calibri" panose="020F0502020204030204" pitchFamily="34" charset="0"/>
                </a:rPr>
                <a:t>2018: 192.282 ha</a:t>
              </a:r>
            </a:p>
            <a:p>
              <a:pPr algn="ctr"/>
              <a:r>
                <a:rPr lang="pt-BR" sz="1500" b="1" dirty="0">
                  <a:solidFill>
                    <a:srgbClr val="004353"/>
                  </a:solidFill>
                  <a:latin typeface="+mj-lt"/>
                  <a:ea typeface="Calibri" panose="020F0502020204030204" pitchFamily="34" charset="0"/>
                </a:rPr>
                <a:t>1.745 pivôs centrais</a:t>
              </a:r>
              <a:endParaRPr lang="pt-BR" sz="1500" b="1" dirty="0">
                <a:solidFill>
                  <a:srgbClr val="004353"/>
                </a:solidFill>
                <a:latin typeface="+mj-lt"/>
              </a:endParaRPr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A8258567-7420-45E8-B0CD-921D2F7434E0}"/>
              </a:ext>
            </a:extLst>
          </p:cNvPr>
          <p:cNvSpPr txBox="1">
            <a:spLocks/>
          </p:cNvSpPr>
          <p:nvPr/>
        </p:nvSpPr>
        <p:spPr>
          <a:xfrm>
            <a:off x="102152" y="228600"/>
            <a:ext cx="584200" cy="6400800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bg1"/>
                </a:solidFill>
              </a:rPr>
              <a:t>ESTUDO</a:t>
            </a:r>
            <a:endParaRPr lang="pt-BR" sz="28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2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9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CBDC18-BBE0-418B-A1C1-C2381B9B7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52668D7-33EA-4CAF-9AAD-A41BBCC8DE2A}"/>
              </a:ext>
            </a:extLst>
          </p:cNvPr>
          <p:cNvSpPr/>
          <p:nvPr/>
        </p:nvSpPr>
        <p:spPr>
          <a:xfrm>
            <a:off x="8640419" y="397565"/>
            <a:ext cx="3167268" cy="440459"/>
          </a:xfrm>
          <a:prstGeom prst="rect">
            <a:avLst/>
          </a:prstGeom>
          <a:solidFill>
            <a:srgbClr val="00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A368522A-DDA1-4191-85D6-E1EA094D352E}"/>
              </a:ext>
            </a:extLst>
          </p:cNvPr>
          <p:cNvSpPr txBox="1">
            <a:spLocks/>
          </p:cNvSpPr>
          <p:nvPr/>
        </p:nvSpPr>
        <p:spPr>
          <a:xfrm>
            <a:off x="4982815" y="67666"/>
            <a:ext cx="6764683" cy="7703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2300" b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[Estudo do Potencial Hídrico no Oeste da BA]</a:t>
            </a:r>
          </a:p>
          <a:p>
            <a:pPr algn="r">
              <a:defRPr/>
            </a:pPr>
            <a:r>
              <a:rPr lang="pt-BR" sz="2800" b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Uso do Solo e Gestão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E23FE8C-CDFF-4F8A-98B1-975A7E6B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54" y="838024"/>
            <a:ext cx="2113967" cy="553454"/>
          </a:xfrm>
          <a:solidFill>
            <a:srgbClr val="004353"/>
          </a:solidFill>
        </p:spPr>
        <p:txBody>
          <a:bodyPr>
            <a:noAutofit/>
          </a:bodyPr>
          <a:lstStyle/>
          <a:p>
            <a:pPr algn="ctr"/>
            <a:r>
              <a:rPr lang="pt-BR" altLang="en-US" sz="2500" b="1" dirty="0">
                <a:solidFill>
                  <a:srgbClr val="00FFDD"/>
                </a:solidFill>
                <a:cs typeface="Times New Roman" pitchFamily="18" charset="0"/>
              </a:rPr>
              <a:t>ANÁLISE</a:t>
            </a:r>
            <a:endParaRPr lang="pt-BR" altLang="en-US" sz="2500" b="1" dirty="0">
              <a:solidFill>
                <a:srgbClr val="00FFDD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B61B226-54D3-40AB-BFEF-54835417BD41}"/>
              </a:ext>
            </a:extLst>
          </p:cNvPr>
          <p:cNvSpPr txBox="1"/>
          <p:nvPr/>
        </p:nvSpPr>
        <p:spPr>
          <a:xfrm>
            <a:off x="2822901" y="904272"/>
            <a:ext cx="52344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 Recursos Hídricos e Irrigação</a:t>
            </a:r>
            <a:endParaRPr lang="pt-BR" sz="2300" b="1" i="1" u="sng" dirty="0">
              <a:solidFill>
                <a:srgbClr val="0043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15" name="Imagem 1614">
            <a:extLst>
              <a:ext uri="{FF2B5EF4-FFF2-40B4-BE49-F238E27FC236}">
                <a16:creationId xmlns:a16="http://schemas.microsoft.com/office/drawing/2014/main" id="{82B9ABAA-F6CE-43A7-B6EC-18076966F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822" y="1167923"/>
            <a:ext cx="3904676" cy="55224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81D11EA2-99F0-4A5F-AFC3-A658AC102501}"/>
              </a:ext>
            </a:extLst>
          </p:cNvPr>
          <p:cNvGrpSpPr/>
          <p:nvPr/>
        </p:nvGrpSpPr>
        <p:grpSpPr>
          <a:xfrm>
            <a:off x="1060306" y="2184401"/>
            <a:ext cx="6782516" cy="1420189"/>
            <a:chOff x="1060306" y="2184401"/>
            <a:chExt cx="6782516" cy="1420189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32C7D52A-BB3D-47B9-8000-EE017170DFDA}"/>
                </a:ext>
              </a:extLst>
            </p:cNvPr>
            <p:cNvSpPr/>
            <p:nvPr/>
          </p:nvSpPr>
          <p:spPr>
            <a:xfrm>
              <a:off x="3101009" y="2224157"/>
              <a:ext cx="4741813" cy="346764"/>
            </a:xfrm>
            <a:prstGeom prst="rect">
              <a:avLst/>
            </a:prstGeom>
            <a:solidFill>
              <a:srgbClr val="00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16" name="Título 1">
              <a:extLst>
                <a:ext uri="{FF2B5EF4-FFF2-40B4-BE49-F238E27FC236}">
                  <a16:creationId xmlns:a16="http://schemas.microsoft.com/office/drawing/2014/main" id="{3B473611-8690-4605-BB4E-3555DF48B190}"/>
                </a:ext>
              </a:extLst>
            </p:cNvPr>
            <p:cNvSpPr txBox="1">
              <a:spLocks/>
            </p:cNvSpPr>
            <p:nvPr/>
          </p:nvSpPr>
          <p:spPr>
            <a:xfrm>
              <a:off x="1060306" y="2184401"/>
              <a:ext cx="6572945" cy="14201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457200" indent="-457200" defTabSz="539750">
                <a:lnSpc>
                  <a:spcPct val="100000"/>
                </a:lnSpc>
                <a:spcBef>
                  <a:spcPts val="0"/>
                </a:spcBef>
                <a:buAutoNum type="arabicPeriod"/>
                <a:tabLst>
                  <a:tab pos="0" algn="l"/>
                </a:tabLst>
              </a:pPr>
              <a:r>
                <a:rPr lang="pt-BR" sz="2300" b="1" dirty="0">
                  <a:solidFill>
                    <a:srgbClr val="004353"/>
                  </a:solidFill>
                  <a:cs typeface="Times New Roman" panose="02020603050405020304" pitchFamily="18" charset="0"/>
                </a:rPr>
                <a:t>Regiões com uso elevado de água para irrigação</a:t>
              </a:r>
            </a:p>
            <a:p>
              <a:pPr defTabSz="539750">
                <a:lnSpc>
                  <a:spcPct val="100000"/>
                </a:lnSpc>
                <a:spcBef>
                  <a:spcPts val="0"/>
                </a:spcBef>
                <a:tabLst>
                  <a:tab pos="0" algn="l"/>
                </a:tabLst>
              </a:pPr>
              <a:endParaRPr lang="pt-BR" sz="2300" b="1" dirty="0">
                <a:solidFill>
                  <a:srgbClr val="004353"/>
                </a:solidFill>
                <a:cs typeface="Times New Roman" panose="02020603050405020304" pitchFamily="18" charset="0"/>
              </a:endParaRPr>
            </a:p>
            <a:p>
              <a:pPr marL="180000" indent="457200" defTabSz="53975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tabLst>
                  <a:tab pos="0" algn="l"/>
                </a:tabLst>
              </a:pPr>
              <a:r>
                <a:rPr lang="pt-BR" sz="2300" b="1" dirty="0">
                  <a:solidFill>
                    <a:srgbClr val="004353"/>
                  </a:solidFill>
                  <a:cs typeface="Times New Roman" panose="02020603050405020304" pitchFamily="18" charset="0"/>
                </a:rPr>
                <a:t> Potenciais conflitos no uso de recursos hídricos</a:t>
              </a:r>
            </a:p>
            <a:p>
              <a:pPr marL="180000" indent="457200" defTabSz="53975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tabLst>
                  <a:tab pos="0" algn="l"/>
                </a:tabLst>
              </a:pPr>
              <a:r>
                <a:rPr lang="pt-BR" sz="2300" b="1" dirty="0">
                  <a:solidFill>
                    <a:srgbClr val="004353"/>
                  </a:solidFill>
                  <a:cs typeface="Times New Roman" panose="02020603050405020304" pitchFamily="18" charset="0"/>
                </a:rPr>
                <a:t> Representa 18% da área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0AD3B504-CA5D-4228-A62E-8F79E3D8F683}"/>
              </a:ext>
            </a:extLst>
          </p:cNvPr>
          <p:cNvGrpSpPr/>
          <p:nvPr/>
        </p:nvGrpSpPr>
        <p:grpSpPr>
          <a:xfrm>
            <a:off x="1060307" y="4043681"/>
            <a:ext cx="6782515" cy="1535482"/>
            <a:chOff x="1060307" y="4043681"/>
            <a:chExt cx="6782515" cy="1535482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5751C0F-C25C-4D1F-9E80-E6D7D9FF1DE9}"/>
                </a:ext>
              </a:extLst>
            </p:cNvPr>
            <p:cNvSpPr/>
            <p:nvPr/>
          </p:nvSpPr>
          <p:spPr>
            <a:xfrm>
              <a:off x="2920665" y="4150138"/>
              <a:ext cx="4922157" cy="346764"/>
            </a:xfrm>
            <a:prstGeom prst="rect">
              <a:avLst/>
            </a:prstGeom>
            <a:solidFill>
              <a:srgbClr val="00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17" name="Título 1">
              <a:extLst>
                <a:ext uri="{FF2B5EF4-FFF2-40B4-BE49-F238E27FC236}">
                  <a16:creationId xmlns:a16="http://schemas.microsoft.com/office/drawing/2014/main" id="{08F12F77-FBF1-432B-B21B-29020F451515}"/>
                </a:ext>
              </a:extLst>
            </p:cNvPr>
            <p:cNvSpPr txBox="1">
              <a:spLocks/>
            </p:cNvSpPr>
            <p:nvPr/>
          </p:nvSpPr>
          <p:spPr>
            <a:xfrm>
              <a:off x="1060307" y="4043681"/>
              <a:ext cx="6572944" cy="15354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539750">
                <a:lnSpc>
                  <a:spcPct val="100000"/>
                </a:lnSpc>
                <a:spcBef>
                  <a:spcPts val="0"/>
                </a:spcBef>
                <a:tabLst>
                  <a:tab pos="0" algn="l"/>
                </a:tabLst>
              </a:pPr>
              <a:r>
                <a:rPr lang="pt-BR" sz="2300" b="1" dirty="0">
                  <a:solidFill>
                    <a:srgbClr val="004353"/>
                  </a:solidFill>
                  <a:cs typeface="Times New Roman" panose="02020603050405020304" pitchFamily="18" charset="0"/>
                </a:rPr>
                <a:t>2. Regiões com disponibilidade de água para irrigação</a:t>
              </a:r>
            </a:p>
            <a:p>
              <a:pPr defTabSz="539750">
                <a:lnSpc>
                  <a:spcPct val="100000"/>
                </a:lnSpc>
                <a:spcBef>
                  <a:spcPts val="0"/>
                </a:spcBef>
                <a:tabLst>
                  <a:tab pos="0" algn="l"/>
                </a:tabLst>
              </a:pPr>
              <a:endParaRPr lang="pt-BR" sz="2300" b="1" dirty="0">
                <a:solidFill>
                  <a:srgbClr val="004353"/>
                </a:solidFill>
                <a:cs typeface="Times New Roman" panose="02020603050405020304" pitchFamily="18" charset="0"/>
              </a:endParaRPr>
            </a:p>
            <a:p>
              <a:pPr marL="180000" indent="457200" defTabSz="53975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tabLst>
                  <a:tab pos="0" algn="l"/>
                </a:tabLst>
              </a:pPr>
              <a:r>
                <a:rPr lang="pt-BR" sz="2300" b="1" dirty="0">
                  <a:solidFill>
                    <a:srgbClr val="004353"/>
                  </a:solidFill>
                  <a:cs typeface="Times New Roman" panose="02020603050405020304" pitchFamily="18" charset="0"/>
                </a:rPr>
                <a:t> Potencial crescimento da área irrigada</a:t>
              </a:r>
            </a:p>
            <a:p>
              <a:pPr marL="180000" indent="457200" defTabSz="53975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tabLst>
                  <a:tab pos="0" algn="l"/>
                </a:tabLst>
              </a:pPr>
              <a:r>
                <a:rPr lang="pt-BR" sz="2300" b="1" dirty="0">
                  <a:solidFill>
                    <a:srgbClr val="004353"/>
                  </a:solidFill>
                  <a:cs typeface="Times New Roman" panose="02020603050405020304" pitchFamily="18" charset="0"/>
                </a:rPr>
                <a:t> Representa 82% da área 	</a:t>
              </a:r>
              <a:endParaRPr lang="pt-BR" sz="2300" b="1" dirty="0">
                <a:solidFill>
                  <a:srgbClr val="004353"/>
                </a:solidFill>
              </a:endParaRPr>
            </a:p>
          </p:txBody>
        </p: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DC9DAB70-4C9D-4B8C-B993-02CE066BA6FE}"/>
              </a:ext>
            </a:extLst>
          </p:cNvPr>
          <p:cNvSpPr txBox="1">
            <a:spLocks/>
          </p:cNvSpPr>
          <p:nvPr/>
        </p:nvSpPr>
        <p:spPr>
          <a:xfrm>
            <a:off x="102152" y="228600"/>
            <a:ext cx="584200" cy="6400800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bg1"/>
                </a:solidFill>
              </a:rPr>
              <a:t>ESTUDO</a:t>
            </a:r>
            <a:endParaRPr lang="pt-BR" sz="28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8896334-37BA-4D09-B4A1-4C1AAF773821}"/>
              </a:ext>
            </a:extLst>
          </p:cNvPr>
          <p:cNvGrpSpPr/>
          <p:nvPr/>
        </p:nvGrpSpPr>
        <p:grpSpPr>
          <a:xfrm>
            <a:off x="2867465" y="5799139"/>
            <a:ext cx="4665171" cy="1047423"/>
            <a:chOff x="6054681" y="5494492"/>
            <a:chExt cx="4665171" cy="1158566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2FC30FF5-9D70-419B-8952-62DB222DF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08478" y="5494492"/>
              <a:ext cx="2811374" cy="1158566"/>
            </a:xfrm>
            <a:prstGeom prst="rect">
              <a:avLst/>
            </a:prstGeom>
          </p:spPr>
        </p:pic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D2A93860-4467-49D7-8A13-0C0A1F5EB818}"/>
                </a:ext>
              </a:extLst>
            </p:cNvPr>
            <p:cNvSpPr/>
            <p:nvPr/>
          </p:nvSpPr>
          <p:spPr>
            <a:xfrm>
              <a:off x="6054681" y="5737816"/>
              <a:ext cx="3365500" cy="612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000" b="1" dirty="0">
                  <a:solidFill>
                    <a:srgbClr val="004353"/>
                  </a:solidFill>
                </a:rPr>
                <a:t>OBAHIA</a:t>
              </a:r>
            </a:p>
          </p:txBody>
        </p:sp>
      </p:grpSp>
      <p:sp>
        <p:nvSpPr>
          <p:cNvPr id="19" name="Elipse 18">
            <a:extLst>
              <a:ext uri="{FF2B5EF4-FFF2-40B4-BE49-F238E27FC236}">
                <a16:creationId xmlns:a16="http://schemas.microsoft.com/office/drawing/2014/main" id="{8D039AE4-85AC-4192-8E34-A820A38AF30B}"/>
              </a:ext>
            </a:extLst>
          </p:cNvPr>
          <p:cNvSpPr/>
          <p:nvPr/>
        </p:nvSpPr>
        <p:spPr>
          <a:xfrm>
            <a:off x="2680339" y="5709778"/>
            <a:ext cx="5222466" cy="1164787"/>
          </a:xfrm>
          <a:prstGeom prst="ellipse">
            <a:avLst/>
          </a:prstGeom>
          <a:noFill/>
          <a:ln w="38100">
            <a:solidFill>
              <a:srgbClr val="00F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quz-EC"/>
          </a:p>
        </p:txBody>
      </p:sp>
    </p:spTree>
    <p:extLst>
      <p:ext uri="{BB962C8B-B14F-4D97-AF65-F5344CB8AC3E}">
        <p14:creationId xmlns:p14="http://schemas.microsoft.com/office/powerpoint/2010/main" val="21603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CBDC18-BBE0-418B-A1C1-C2381B9B7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52668D7-33EA-4CAF-9AAD-A41BBCC8DE2A}"/>
              </a:ext>
            </a:extLst>
          </p:cNvPr>
          <p:cNvSpPr/>
          <p:nvPr/>
        </p:nvSpPr>
        <p:spPr>
          <a:xfrm>
            <a:off x="9699453" y="329899"/>
            <a:ext cx="2292626" cy="440459"/>
          </a:xfrm>
          <a:prstGeom prst="rect">
            <a:avLst/>
          </a:prstGeom>
          <a:solidFill>
            <a:srgbClr val="00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A368522A-DDA1-4191-85D6-E1EA094D352E}"/>
              </a:ext>
            </a:extLst>
          </p:cNvPr>
          <p:cNvSpPr txBox="1">
            <a:spLocks/>
          </p:cNvSpPr>
          <p:nvPr/>
        </p:nvSpPr>
        <p:spPr>
          <a:xfrm>
            <a:off x="5185499" y="-22038"/>
            <a:ext cx="6764683" cy="7703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2300" b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[Estudo Potencial Hídrico Oeste BA]</a:t>
            </a:r>
          </a:p>
          <a:p>
            <a:pPr algn="r">
              <a:defRPr/>
            </a:pPr>
            <a:r>
              <a:rPr lang="pt-BR" sz="2800" b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GOVERNANÇA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E1B159-F239-44D7-B1C1-645F2DFEB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962" y="969407"/>
            <a:ext cx="9862074" cy="48451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EB789EB-1F9E-4D40-8F55-E0F200DB7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962" y="5835604"/>
            <a:ext cx="4141439" cy="101285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D877C01-0FC5-44B4-BBD8-794D0BDD5A2C}"/>
              </a:ext>
            </a:extLst>
          </p:cNvPr>
          <p:cNvSpPr txBox="1">
            <a:spLocks/>
          </p:cNvSpPr>
          <p:nvPr/>
        </p:nvSpPr>
        <p:spPr>
          <a:xfrm>
            <a:off x="102152" y="228600"/>
            <a:ext cx="584200" cy="6400800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bg1"/>
                </a:solidFill>
              </a:rPr>
              <a:t>ESTUDO</a:t>
            </a:r>
            <a:endParaRPr lang="pt-BR" sz="28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7B63D22-08EF-4F86-9A9A-5D221EEDEA89}"/>
              </a:ext>
            </a:extLst>
          </p:cNvPr>
          <p:cNvSpPr txBox="1"/>
          <p:nvPr/>
        </p:nvSpPr>
        <p:spPr>
          <a:xfrm>
            <a:off x="1202976" y="423607"/>
            <a:ext cx="75890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Intenso processo de </a:t>
            </a:r>
            <a:r>
              <a:rPr lang="pt-BR" sz="2300" b="1" i="1" u="sng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estabelecimento de parcerias e confiança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461D68CE-3174-4C00-BBF2-EA9921CE44DC}"/>
              </a:ext>
            </a:extLst>
          </p:cNvPr>
          <p:cNvGrpSpPr/>
          <p:nvPr/>
        </p:nvGrpSpPr>
        <p:grpSpPr>
          <a:xfrm>
            <a:off x="5627392" y="5884386"/>
            <a:ext cx="6242431" cy="918699"/>
            <a:chOff x="2436494" y="4818589"/>
            <a:chExt cx="9277636" cy="1484243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70F84CD0-B0E7-4D77-A1A0-DFE875C357A0}"/>
                </a:ext>
              </a:extLst>
            </p:cNvPr>
            <p:cNvSpPr/>
            <p:nvPr/>
          </p:nvSpPr>
          <p:spPr>
            <a:xfrm>
              <a:off x="2436494" y="4818589"/>
              <a:ext cx="9277636" cy="1484243"/>
            </a:xfrm>
            <a:prstGeom prst="rect">
              <a:avLst/>
            </a:prstGeom>
            <a:solidFill>
              <a:srgbClr val="00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ítulo 1">
              <a:extLst>
                <a:ext uri="{FF2B5EF4-FFF2-40B4-BE49-F238E27FC236}">
                  <a16:creationId xmlns:a16="http://schemas.microsoft.com/office/drawing/2014/main" id="{0EC96EEB-474C-4CF9-818B-32F9537BE523}"/>
                </a:ext>
              </a:extLst>
            </p:cNvPr>
            <p:cNvSpPr txBox="1">
              <a:spLocks/>
            </p:cNvSpPr>
            <p:nvPr/>
          </p:nvSpPr>
          <p:spPr>
            <a:xfrm>
              <a:off x="2769561" y="4899211"/>
              <a:ext cx="8740441" cy="1126434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2500" b="1" i="1" dirty="0">
                  <a:solidFill>
                    <a:srgbClr val="00435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Desenvolvimento de ações para implantação de uma rede integrada de MONITORAMENTO</a:t>
              </a:r>
              <a:endParaRPr lang="pt-BR" sz="2500" b="1" i="1" u="sng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004353"/>
                </a:solidFill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48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CBDC18-BBE0-418B-A1C1-C2381B9B7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-56186"/>
            <a:ext cx="12189631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6F435812-7171-47EB-AEF3-27E05F495BE9}"/>
              </a:ext>
            </a:extLst>
          </p:cNvPr>
          <p:cNvSpPr txBox="1">
            <a:spLocks/>
          </p:cNvSpPr>
          <p:nvPr/>
        </p:nvSpPr>
        <p:spPr>
          <a:xfrm>
            <a:off x="102152" y="228600"/>
            <a:ext cx="584200" cy="6400800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bg1"/>
                </a:solidFill>
              </a:rPr>
              <a:t>CONCLUSÃO</a:t>
            </a:r>
            <a:endParaRPr lang="pt-BR" sz="28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714FA5E-E2A8-47B5-9581-8BB3E93B1369}"/>
              </a:ext>
            </a:extLst>
          </p:cNvPr>
          <p:cNvSpPr txBox="1">
            <a:spLocks/>
          </p:cNvSpPr>
          <p:nvPr/>
        </p:nvSpPr>
        <p:spPr>
          <a:xfrm>
            <a:off x="4323576" y="63500"/>
            <a:ext cx="7423924" cy="581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SÍNTESIS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48EFD84-08F7-49BE-A66B-F64C5068CCC9}"/>
              </a:ext>
            </a:extLst>
          </p:cNvPr>
          <p:cNvSpPr txBox="1">
            <a:spLocks/>
          </p:cNvSpPr>
          <p:nvPr/>
        </p:nvSpPr>
        <p:spPr>
          <a:xfrm>
            <a:off x="1290624" y="736442"/>
            <a:ext cx="7788716" cy="481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i="1" dirty="0">
                <a:solidFill>
                  <a:srgbClr val="004353"/>
                </a:solidFill>
              </a:rPr>
              <a:t>Gestão territorial: análise integrada</a:t>
            </a:r>
          </a:p>
        </p:txBody>
      </p:sp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EC1076ED-BED5-403E-A69D-20D121298063}"/>
              </a:ext>
            </a:extLst>
          </p:cNvPr>
          <p:cNvGraphicFramePr/>
          <p:nvPr/>
        </p:nvGraphicFramePr>
        <p:xfrm>
          <a:off x="2502240" y="1378438"/>
          <a:ext cx="8446999" cy="5073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CaixaDeTexto 28">
            <a:extLst>
              <a:ext uri="{FF2B5EF4-FFF2-40B4-BE49-F238E27FC236}">
                <a16:creationId xmlns:a16="http://schemas.microsoft.com/office/drawing/2014/main" id="{AF48325A-8907-428E-A2A7-30B481AC06F9}"/>
              </a:ext>
            </a:extLst>
          </p:cNvPr>
          <p:cNvSpPr txBox="1"/>
          <p:nvPr/>
        </p:nvSpPr>
        <p:spPr>
          <a:xfrm>
            <a:off x="5388316" y="1687476"/>
            <a:ext cx="1869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u="sng" dirty="0">
                <a:solidFill>
                  <a:srgbClr val="002060"/>
                </a:solidFill>
              </a:rPr>
              <a:t>ESTUDOS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D9771B3-916C-42EF-9829-FD4EFE6B8C2F}"/>
              </a:ext>
            </a:extLst>
          </p:cNvPr>
          <p:cNvSpPr txBox="1"/>
          <p:nvPr/>
        </p:nvSpPr>
        <p:spPr>
          <a:xfrm>
            <a:off x="7866427" y="4232821"/>
            <a:ext cx="277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solidFill>
                  <a:srgbClr val="002060"/>
                </a:solidFill>
              </a:rPr>
              <a:t>MONITORAMENTO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AB4D5F3-4152-4676-9186-FC3ACF36B4FA}"/>
              </a:ext>
            </a:extLst>
          </p:cNvPr>
          <p:cNvSpPr txBox="1"/>
          <p:nvPr/>
        </p:nvSpPr>
        <p:spPr>
          <a:xfrm>
            <a:off x="2736282" y="4192946"/>
            <a:ext cx="2208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u="sng" dirty="0">
                <a:solidFill>
                  <a:srgbClr val="002060"/>
                </a:solidFill>
              </a:rPr>
              <a:t>GOVERNANÇA</a:t>
            </a:r>
            <a:endParaRPr lang="quz-EC" sz="2600" b="1" u="sng" dirty="0">
              <a:solidFill>
                <a:srgbClr val="00206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5C2C71F-5E9B-4D4A-8915-AEE657648A95}"/>
              </a:ext>
            </a:extLst>
          </p:cNvPr>
          <p:cNvSpPr txBox="1"/>
          <p:nvPr/>
        </p:nvSpPr>
        <p:spPr>
          <a:xfrm>
            <a:off x="5705397" y="3535010"/>
            <a:ext cx="181487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2060"/>
                </a:solidFill>
              </a:rPr>
              <a:t>SOLUÇÃO</a:t>
            </a:r>
            <a:endParaRPr lang="quz-EC" sz="3000" b="1" dirty="0">
              <a:solidFill>
                <a:srgbClr val="00206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23A0CCA-5A57-4E71-AEE1-F32D2DE41B9C}"/>
              </a:ext>
            </a:extLst>
          </p:cNvPr>
          <p:cNvSpPr txBox="1"/>
          <p:nvPr/>
        </p:nvSpPr>
        <p:spPr>
          <a:xfrm>
            <a:off x="5895679" y="4559459"/>
            <a:ext cx="1660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</a:rPr>
              <a:t>SEGURANÇA</a:t>
            </a:r>
            <a:endParaRPr lang="quz-EC" sz="2200" b="1" dirty="0">
              <a:solidFill>
                <a:srgbClr val="002060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27F7EAA-E551-40E9-BC1F-E388813D8061}"/>
              </a:ext>
            </a:extLst>
          </p:cNvPr>
          <p:cNvSpPr txBox="1"/>
          <p:nvPr/>
        </p:nvSpPr>
        <p:spPr>
          <a:xfrm>
            <a:off x="4448281" y="2925857"/>
            <a:ext cx="1257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</a:rPr>
              <a:t>PLANO</a:t>
            </a:r>
            <a:endParaRPr lang="quz-EC" sz="2200" b="1" dirty="0">
              <a:solidFill>
                <a:srgbClr val="002060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BDA92DB-454E-415C-B45D-EF398ADA797E}"/>
              </a:ext>
            </a:extLst>
          </p:cNvPr>
          <p:cNvSpPr txBox="1"/>
          <p:nvPr/>
        </p:nvSpPr>
        <p:spPr>
          <a:xfrm>
            <a:off x="7768893" y="2884760"/>
            <a:ext cx="1402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</a:rPr>
              <a:t>SITUAÇÃO</a:t>
            </a:r>
            <a:endParaRPr lang="quz-EC" sz="2200" b="1" dirty="0">
              <a:solidFill>
                <a:srgbClr val="002060"/>
              </a:solidFill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247CD331-44D0-455F-A633-610178D9C7F4}"/>
              </a:ext>
            </a:extLst>
          </p:cNvPr>
          <p:cNvSpPr/>
          <p:nvPr/>
        </p:nvSpPr>
        <p:spPr>
          <a:xfrm>
            <a:off x="1851322" y="1217949"/>
            <a:ext cx="9523021" cy="539441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quz-EC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6500EAA4-46BA-4BF9-A867-4334F9FDA496}"/>
              </a:ext>
            </a:extLst>
          </p:cNvPr>
          <p:cNvSpPr txBox="1"/>
          <p:nvPr/>
        </p:nvSpPr>
        <p:spPr>
          <a:xfrm>
            <a:off x="5151154" y="5942669"/>
            <a:ext cx="2953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CAPACITAÇÃO</a:t>
            </a:r>
            <a:endParaRPr lang="quz-EC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3C283F3-F536-45FA-A092-CD4E30664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7" y="14109"/>
            <a:ext cx="12284765" cy="685628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80652FC-9D82-416A-ADAC-31D80ED307A5}"/>
              </a:ext>
            </a:extLst>
          </p:cNvPr>
          <p:cNvSpPr/>
          <p:nvPr/>
        </p:nvSpPr>
        <p:spPr>
          <a:xfrm>
            <a:off x="3210559" y="2010450"/>
            <a:ext cx="6562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4000" b="1" dirty="0">
                <a:solidFill>
                  <a:srgbClr val="00435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OBRIGADO</a:t>
            </a:r>
            <a:r>
              <a:rPr lang="pt-BR" sz="4000" b="1" dirty="0">
                <a:solidFill>
                  <a:srgbClr val="004353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quz-EC" sz="4000" b="1" dirty="0">
              <a:solidFill>
                <a:srgbClr val="004353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33188294-E78B-4015-94A9-F5F5200D9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22" y="4553199"/>
            <a:ext cx="4247391" cy="137294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EVERARDO MANTOVANI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mantovani.everardo@gmail.com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everardo@ufv.br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3A7B51E-020E-4611-ADC0-C8775698AEC0}"/>
              </a:ext>
            </a:extLst>
          </p:cNvPr>
          <p:cNvSpPr/>
          <p:nvPr/>
        </p:nvSpPr>
        <p:spPr>
          <a:xfrm>
            <a:off x="-92765" y="-625"/>
            <a:ext cx="12284765" cy="884098"/>
          </a:xfrm>
          <a:prstGeom prst="rect">
            <a:avLst/>
          </a:prstGeom>
          <a:solidFill>
            <a:srgbClr val="00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9519A96-79F4-4282-B3D9-47900AB60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47" y="3245260"/>
            <a:ext cx="1990731" cy="212427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CEAC67B6-2C42-4EBE-9BE2-091D507B3670}"/>
              </a:ext>
            </a:extLst>
          </p:cNvPr>
          <p:cNvSpPr/>
          <p:nvPr/>
        </p:nvSpPr>
        <p:spPr>
          <a:xfrm>
            <a:off x="150422" y="238539"/>
            <a:ext cx="263234" cy="1372940"/>
          </a:xfrm>
          <a:prstGeom prst="rect">
            <a:avLst/>
          </a:prstGeom>
          <a:solidFill>
            <a:srgbClr val="00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5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9241C57-FC68-4DB5-AD23-E80ED2930FF3}"/>
              </a:ext>
            </a:extLst>
          </p:cNvPr>
          <p:cNvSpPr/>
          <p:nvPr/>
        </p:nvSpPr>
        <p:spPr>
          <a:xfrm>
            <a:off x="0" y="5008700"/>
            <a:ext cx="12192000" cy="884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A795C89-7FAE-484D-BAB3-B6B176795B6C}"/>
              </a:ext>
            </a:extLst>
          </p:cNvPr>
          <p:cNvSpPr txBox="1">
            <a:spLocks/>
          </p:cNvSpPr>
          <p:nvPr/>
        </p:nvSpPr>
        <p:spPr>
          <a:xfrm>
            <a:off x="261549" y="1746446"/>
            <a:ext cx="11292114" cy="2151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Inteligência Territorial na Gestão dos Recursos Hídricos 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CD45E35B-812C-42A6-8AC9-6B17FFBB291D}"/>
              </a:ext>
            </a:extLst>
          </p:cNvPr>
          <p:cNvSpPr txBox="1">
            <a:spLocks/>
          </p:cNvSpPr>
          <p:nvPr/>
        </p:nvSpPr>
        <p:spPr>
          <a:xfrm>
            <a:off x="1368322" y="6152571"/>
            <a:ext cx="9144000" cy="6247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 novembro de 2019, Brasília - DF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3F1B07B-256E-4FD4-951A-D4FE2832154C}"/>
              </a:ext>
            </a:extLst>
          </p:cNvPr>
          <p:cNvGrpSpPr/>
          <p:nvPr/>
        </p:nvGrpSpPr>
        <p:grpSpPr>
          <a:xfrm>
            <a:off x="10697028" y="163707"/>
            <a:ext cx="1050805" cy="1636327"/>
            <a:chOff x="317326" y="266347"/>
            <a:chExt cx="928120" cy="1429360"/>
          </a:xfrm>
        </p:grpSpPr>
        <p:sp>
          <p:nvSpPr>
            <p:cNvPr id="2" name="Lágrima 1">
              <a:extLst>
                <a:ext uri="{FF2B5EF4-FFF2-40B4-BE49-F238E27FC236}">
                  <a16:creationId xmlns:a16="http://schemas.microsoft.com/office/drawing/2014/main" id="{9B38F966-15E4-4398-9478-E7ED5BE2BDF8}"/>
                </a:ext>
              </a:extLst>
            </p:cNvPr>
            <p:cNvSpPr/>
            <p:nvPr/>
          </p:nvSpPr>
          <p:spPr>
            <a:xfrm rot="18942197">
              <a:off x="902446" y="266347"/>
              <a:ext cx="343000" cy="342766"/>
            </a:xfrm>
            <a:prstGeom prst="teardrop">
              <a:avLst>
                <a:gd name="adj" fmla="val 155922"/>
              </a:avLst>
            </a:prstGeom>
            <a:solidFill>
              <a:srgbClr val="00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119DD652-17CD-454A-97E2-E2B53836E696}"/>
                </a:ext>
              </a:extLst>
            </p:cNvPr>
            <p:cNvSpPr/>
            <p:nvPr/>
          </p:nvSpPr>
          <p:spPr>
            <a:xfrm rot="19145067">
              <a:off x="317326" y="923728"/>
              <a:ext cx="757009" cy="771979"/>
            </a:xfrm>
            <a:prstGeom prst="teardrop">
              <a:avLst>
                <a:gd name="adj" fmla="val 140510"/>
              </a:avLst>
            </a:prstGeom>
            <a:solidFill>
              <a:srgbClr val="00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548635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9E0B166-F561-4AE1-979E-9EBD951F3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59B7A7-3844-459B-9F2F-CF4A8999C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6444" y="1625600"/>
            <a:ext cx="8661399" cy="2844800"/>
          </a:xfrm>
        </p:spPr>
        <p:txBody>
          <a:bodyPr>
            <a:noAutofit/>
          </a:bodyPr>
          <a:lstStyle/>
          <a:p>
            <a:r>
              <a:rPr lang="pt-BR" sz="3800" b="1" dirty="0">
                <a:solidFill>
                  <a:schemeClr val="accent1">
                    <a:lumMod val="50000"/>
                  </a:schemeClr>
                </a:solidFill>
              </a:rPr>
              <a:t>Sistema de inteligência territorial na gestão dos recursos hídricos</a:t>
            </a:r>
            <a:br>
              <a:rPr lang="pt-BR" sz="38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800" b="1" dirty="0">
                <a:solidFill>
                  <a:schemeClr val="accent1">
                    <a:lumMod val="50000"/>
                  </a:schemeClr>
                </a:solidFill>
              </a:rPr>
              <a:t>Estudos do Oeste da Bahia</a:t>
            </a:r>
            <a:br>
              <a:rPr lang="pt-BR" sz="4000" u="sng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endParaRPr lang="pt-BR" sz="3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63B34B57-69F9-40F1-A69E-9EA67A70FFBD}"/>
              </a:ext>
            </a:extLst>
          </p:cNvPr>
          <p:cNvSpPr txBox="1">
            <a:spLocks/>
          </p:cNvSpPr>
          <p:nvPr/>
        </p:nvSpPr>
        <p:spPr>
          <a:xfrm>
            <a:off x="6808857" y="5460655"/>
            <a:ext cx="4750906" cy="1130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60000"/>
              </a:lnSpc>
              <a:spcBef>
                <a:spcPct val="50000"/>
              </a:spcBef>
              <a:defRPr/>
            </a:pPr>
            <a:r>
              <a:rPr lang="pt-BR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Everardo Chartuni Mantovani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Professor Titular Sênior do DEA/UFV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Coordenador do Estudo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CB1D966-2D8E-474D-B8B8-BF9F54793C7B}"/>
              </a:ext>
            </a:extLst>
          </p:cNvPr>
          <p:cNvSpPr txBox="1">
            <a:spLocks/>
          </p:cNvSpPr>
          <p:nvPr/>
        </p:nvSpPr>
        <p:spPr>
          <a:xfrm>
            <a:off x="1635759" y="78587"/>
            <a:ext cx="10781503" cy="9460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</a:p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Inteligência Territorial na Gestão dos Recursos Hídricos </a:t>
            </a:r>
          </a:p>
        </p:txBody>
      </p:sp>
    </p:spTree>
    <p:extLst>
      <p:ext uri="{BB962C8B-B14F-4D97-AF65-F5344CB8AC3E}">
        <p14:creationId xmlns:p14="http://schemas.microsoft.com/office/powerpoint/2010/main" val="3481940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CBDC18-BBE0-418B-A1C1-C2381B9B7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" y="-4126"/>
            <a:ext cx="12189631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0714FA5E-E2A8-47B5-9581-8BB3E93B1369}"/>
              </a:ext>
            </a:extLst>
          </p:cNvPr>
          <p:cNvSpPr txBox="1">
            <a:spLocks/>
          </p:cNvSpPr>
          <p:nvPr/>
        </p:nvSpPr>
        <p:spPr>
          <a:xfrm>
            <a:off x="3813001" y="3945"/>
            <a:ext cx="5473652" cy="654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dos Recursos Hídricos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824F31A-9DB8-4A05-8C15-B24FBF63977E}"/>
              </a:ext>
            </a:extLst>
          </p:cNvPr>
          <p:cNvSpPr/>
          <p:nvPr/>
        </p:nvSpPr>
        <p:spPr>
          <a:xfrm>
            <a:off x="7203794" y="1328564"/>
            <a:ext cx="42900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787"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Significado: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6D7853D-070D-4B78-AF9F-226220FDEFD4}"/>
              </a:ext>
            </a:extLst>
          </p:cNvPr>
          <p:cNvGrpSpPr/>
          <p:nvPr/>
        </p:nvGrpSpPr>
        <p:grpSpPr>
          <a:xfrm>
            <a:off x="6232113" y="5318912"/>
            <a:ext cx="852042" cy="781878"/>
            <a:chOff x="4757529" y="1868557"/>
            <a:chExt cx="609602" cy="781878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F116A70C-863F-4A58-8263-3C2283D35E34}"/>
                </a:ext>
              </a:extLst>
            </p:cNvPr>
            <p:cNvGrpSpPr/>
            <p:nvPr/>
          </p:nvGrpSpPr>
          <p:grpSpPr>
            <a:xfrm>
              <a:off x="4757529" y="1868557"/>
              <a:ext cx="304801" cy="781878"/>
              <a:chOff x="4757529" y="1868557"/>
              <a:chExt cx="304801" cy="781878"/>
            </a:xfrm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94786B76-FF99-49BB-AB5C-8E8C09C490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7529" y="1868557"/>
                <a:ext cx="304801" cy="0"/>
              </a:xfrm>
              <a:prstGeom prst="line">
                <a:avLst/>
              </a:prstGeom>
              <a:ln w="28575">
                <a:solidFill>
                  <a:srgbClr val="00FF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A62458E9-A6DE-47B6-8AEF-0F809A52BD10}"/>
                  </a:ext>
                </a:extLst>
              </p:cNvPr>
              <p:cNvCxnSpPr/>
              <p:nvPr/>
            </p:nvCxnSpPr>
            <p:spPr>
              <a:xfrm>
                <a:off x="5062330" y="1868557"/>
                <a:ext cx="0" cy="781878"/>
              </a:xfrm>
              <a:prstGeom prst="line">
                <a:avLst/>
              </a:prstGeom>
              <a:ln w="28575">
                <a:solidFill>
                  <a:srgbClr val="00FF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BD61769C-1700-411D-B858-6737C22C2D22}"/>
                </a:ext>
              </a:extLst>
            </p:cNvPr>
            <p:cNvCxnSpPr>
              <a:cxnSpLocks/>
            </p:cNvCxnSpPr>
            <p:nvPr/>
          </p:nvCxnSpPr>
          <p:spPr>
            <a:xfrm>
              <a:off x="5062330" y="2650435"/>
              <a:ext cx="304801" cy="0"/>
            </a:xfrm>
            <a:prstGeom prst="line">
              <a:avLst/>
            </a:prstGeom>
            <a:ln w="28575">
              <a:solidFill>
                <a:srgbClr val="00FFDD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96721701-ECEA-4A8A-9F93-B5B789F8D7A5}"/>
              </a:ext>
            </a:extLst>
          </p:cNvPr>
          <p:cNvGrpSpPr/>
          <p:nvPr/>
        </p:nvGrpSpPr>
        <p:grpSpPr>
          <a:xfrm flipV="1">
            <a:off x="5991138" y="1618815"/>
            <a:ext cx="1026487" cy="781878"/>
            <a:chOff x="4757529" y="1868557"/>
            <a:chExt cx="609602" cy="781878"/>
          </a:xfrm>
        </p:grpSpPr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F1BBF8BD-FBD7-4EAE-B4E3-F16C52C1D7B8}"/>
                </a:ext>
              </a:extLst>
            </p:cNvPr>
            <p:cNvGrpSpPr/>
            <p:nvPr/>
          </p:nvGrpSpPr>
          <p:grpSpPr>
            <a:xfrm>
              <a:off x="4757529" y="1868557"/>
              <a:ext cx="304801" cy="781878"/>
              <a:chOff x="4757529" y="1868557"/>
              <a:chExt cx="304801" cy="781878"/>
            </a:xfrm>
          </p:grpSpPr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A8B6D8F3-9FC8-4D9A-9F29-3B9A7EE39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7529" y="1868557"/>
                <a:ext cx="304801" cy="0"/>
              </a:xfrm>
              <a:prstGeom prst="line">
                <a:avLst/>
              </a:prstGeom>
              <a:ln w="28575">
                <a:solidFill>
                  <a:srgbClr val="00FF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E20CAE4B-0415-4CC6-BFC3-A3ABAE7F2A87}"/>
                  </a:ext>
                </a:extLst>
              </p:cNvPr>
              <p:cNvCxnSpPr/>
              <p:nvPr/>
            </p:nvCxnSpPr>
            <p:spPr>
              <a:xfrm>
                <a:off x="5062330" y="1868557"/>
                <a:ext cx="0" cy="781878"/>
              </a:xfrm>
              <a:prstGeom prst="line">
                <a:avLst/>
              </a:prstGeom>
              <a:ln w="28575">
                <a:solidFill>
                  <a:srgbClr val="00FF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ACEF8B31-1BD8-4E80-932A-297A3FA9042A}"/>
                </a:ext>
              </a:extLst>
            </p:cNvPr>
            <p:cNvCxnSpPr>
              <a:cxnSpLocks/>
            </p:cNvCxnSpPr>
            <p:nvPr/>
          </p:nvCxnSpPr>
          <p:spPr>
            <a:xfrm>
              <a:off x="5062330" y="2650435"/>
              <a:ext cx="304801" cy="0"/>
            </a:xfrm>
            <a:prstGeom prst="line">
              <a:avLst/>
            </a:prstGeom>
            <a:ln w="28575">
              <a:solidFill>
                <a:srgbClr val="00FFDD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8AE5AB92-28FA-4AE5-9F2E-E084BB40309C}"/>
              </a:ext>
            </a:extLst>
          </p:cNvPr>
          <p:cNvCxnSpPr>
            <a:cxnSpLocks/>
          </p:cNvCxnSpPr>
          <p:nvPr/>
        </p:nvCxnSpPr>
        <p:spPr>
          <a:xfrm flipV="1">
            <a:off x="6174624" y="3953548"/>
            <a:ext cx="847817" cy="16566"/>
          </a:xfrm>
          <a:prstGeom prst="straightConnector1">
            <a:avLst/>
          </a:prstGeom>
          <a:ln w="28575">
            <a:solidFill>
              <a:srgbClr val="00FFDD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extLst>
              <a:ext uri="{FF2B5EF4-FFF2-40B4-BE49-F238E27FC236}">
                <a16:creationId xmlns:a16="http://schemas.microsoft.com/office/drawing/2014/main" id="{6CF25BBF-29EA-42FF-8A02-FBA2C3943DEE}"/>
              </a:ext>
            </a:extLst>
          </p:cNvPr>
          <p:cNvSpPr/>
          <p:nvPr/>
        </p:nvSpPr>
        <p:spPr>
          <a:xfrm>
            <a:off x="7201498" y="3505362"/>
            <a:ext cx="42900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787"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Básico: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9FA0D2B-7648-44C1-AD63-A98C05BD3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23" y="1313119"/>
            <a:ext cx="2646986" cy="534793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DEE6701-8C66-4D4B-AB79-F3E394F94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625" y="1266541"/>
            <a:ext cx="2733488" cy="5394516"/>
          </a:xfrm>
          <a:prstGeom prst="rect">
            <a:avLst/>
          </a:prstGeom>
        </p:spPr>
      </p:pic>
      <p:sp>
        <p:nvSpPr>
          <p:cNvPr id="45" name="Retângulo 44">
            <a:extLst>
              <a:ext uri="{FF2B5EF4-FFF2-40B4-BE49-F238E27FC236}">
                <a16:creationId xmlns:a16="http://schemas.microsoft.com/office/drawing/2014/main" id="{49472AE2-8FDE-4438-A09F-BFCDD08B7C17}"/>
              </a:ext>
            </a:extLst>
          </p:cNvPr>
          <p:cNvSpPr/>
          <p:nvPr/>
        </p:nvSpPr>
        <p:spPr>
          <a:xfrm>
            <a:off x="7224800" y="1924942"/>
            <a:ext cx="4266719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pt-BR" sz="2200" dirty="0">
                <a:solidFill>
                  <a:srgbClr val="222222"/>
                </a:solidFill>
                <a:latin typeface="inherit"/>
              </a:rPr>
              <a:t>Metodologias e ferramentas que ajudam no planejamento e mobilização pelo </a:t>
            </a:r>
            <a:r>
              <a:rPr lang="pt-BR" sz="2200" u="sng" dirty="0">
                <a:solidFill>
                  <a:srgbClr val="222222"/>
                </a:solidFill>
                <a:latin typeface="inherit"/>
              </a:rPr>
              <a:t>desenvolvimento </a:t>
            </a:r>
            <a:r>
              <a:rPr lang="pt-BR" sz="2200" dirty="0">
                <a:latin typeface="inheri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sustentável</a:t>
            </a:r>
            <a:r>
              <a:rPr lang="pt-BR" sz="2200" dirty="0">
                <a:latin typeface="inherit"/>
              </a:rPr>
              <a:t> dos Recursos Hídricos.</a:t>
            </a:r>
            <a:endParaRPr lang="pt-BR" sz="2200" b="0" i="0" dirty="0">
              <a:solidFill>
                <a:srgbClr val="222222"/>
              </a:solidFill>
              <a:effectLst/>
              <a:latin typeface="inherit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F0F3A4C3-CF4B-4E47-A8CA-3C69F5EFE730}"/>
              </a:ext>
            </a:extLst>
          </p:cNvPr>
          <p:cNvSpPr/>
          <p:nvPr/>
        </p:nvSpPr>
        <p:spPr>
          <a:xfrm>
            <a:off x="7239503" y="4120102"/>
            <a:ext cx="4290025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pt-BR" sz="2200" dirty="0">
                <a:solidFill>
                  <a:srgbClr val="222222"/>
                </a:solidFill>
                <a:latin typeface="inherit"/>
              </a:rPr>
              <a:t>Para planejar e executar utilização dos recursos hídricos é fundamental ter </a:t>
            </a:r>
            <a:r>
              <a:rPr lang="pt-BR" sz="2200" u="sng" dirty="0">
                <a:solidFill>
                  <a:srgbClr val="222222"/>
                </a:solidFill>
                <a:latin typeface="inherit"/>
              </a:rPr>
              <a:t>informações</a:t>
            </a:r>
            <a:r>
              <a:rPr lang="pt-BR" sz="2200" dirty="0">
                <a:solidFill>
                  <a:srgbClr val="222222"/>
                </a:solidFill>
                <a:latin typeface="inherit"/>
              </a:rPr>
              <a:t> da disponibilidade de água (superficial e subterrânea).</a:t>
            </a:r>
            <a:endParaRPr lang="pt-BR" sz="2200" b="0" i="0" dirty="0">
              <a:solidFill>
                <a:srgbClr val="222222"/>
              </a:solidFill>
              <a:effectLst/>
              <a:latin typeface="inherit"/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7B342E50-50B0-48A1-919A-89096E0BDC78}"/>
              </a:ext>
            </a:extLst>
          </p:cNvPr>
          <p:cNvSpPr/>
          <p:nvPr/>
        </p:nvSpPr>
        <p:spPr>
          <a:xfrm>
            <a:off x="7213147" y="5692241"/>
            <a:ext cx="429002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787"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Imprescindível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B0919A67-60AB-47D4-BA43-77EDEB4CD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340" y="1668442"/>
            <a:ext cx="2523869" cy="1352580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A2A19EC9-589A-4709-86B0-48075980C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238" y="3424870"/>
            <a:ext cx="2515531" cy="1352581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636BCF3E-D4E1-411F-9A9D-0FC5B9E7C6A8}"/>
              </a:ext>
            </a:extLst>
          </p:cNvPr>
          <p:cNvSpPr txBox="1">
            <a:spLocks/>
          </p:cNvSpPr>
          <p:nvPr/>
        </p:nvSpPr>
        <p:spPr>
          <a:xfrm>
            <a:off x="2056856" y="614112"/>
            <a:ext cx="3560075" cy="699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 Usos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A5B1A3FE-3B7F-430B-B0D9-94CE141BE61D}"/>
              </a:ext>
            </a:extLst>
          </p:cNvPr>
          <p:cNvSpPr txBox="1">
            <a:spLocks/>
          </p:cNvSpPr>
          <p:nvPr/>
        </p:nvSpPr>
        <p:spPr>
          <a:xfrm>
            <a:off x="6705564" y="711161"/>
            <a:ext cx="5473652" cy="544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Inteligência territorial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66C823A7-9DD1-4887-8605-6A5846BA0FCE}"/>
              </a:ext>
            </a:extLst>
          </p:cNvPr>
          <p:cNvSpPr/>
          <p:nvPr/>
        </p:nvSpPr>
        <p:spPr>
          <a:xfrm>
            <a:off x="7201494" y="6315262"/>
            <a:ext cx="4290025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pt-BR" sz="2200" u="sng" dirty="0">
                <a:solidFill>
                  <a:srgbClr val="222222"/>
                </a:solidFill>
                <a:latin typeface="inherit"/>
              </a:rPr>
              <a:t>Estudos e monitoramento</a:t>
            </a:r>
            <a:r>
              <a:rPr lang="pt-BR" sz="2200" dirty="0">
                <a:solidFill>
                  <a:srgbClr val="222222"/>
                </a:solidFill>
                <a:latin typeface="inherit"/>
              </a:rPr>
              <a:t>.</a:t>
            </a:r>
            <a:endParaRPr lang="pt-BR" sz="2200" b="0" i="0" dirty="0">
              <a:solidFill>
                <a:srgbClr val="222222"/>
              </a:solidFill>
              <a:effectLst/>
              <a:latin typeface="inherit"/>
            </a:endParaRPr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D7CD7D7D-4746-4EBD-986F-DF8BBCE146A6}"/>
              </a:ext>
            </a:extLst>
          </p:cNvPr>
          <p:cNvSpPr txBox="1">
            <a:spLocks/>
          </p:cNvSpPr>
          <p:nvPr/>
        </p:nvSpPr>
        <p:spPr>
          <a:xfrm>
            <a:off x="102152" y="228600"/>
            <a:ext cx="584200" cy="6400800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bg1"/>
                </a:solidFill>
              </a:rPr>
              <a:t>INTRODUÇÃO</a:t>
            </a:r>
            <a:endParaRPr lang="pt-BR" sz="28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51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45" grpId="0" animBg="1"/>
      <p:bldP spid="46" grpId="0" animBg="1"/>
      <p:bldP spid="47" grpId="0" animBg="1"/>
      <p:bldP spid="36" grpId="0"/>
      <p:bldP spid="39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CBDC18-BBE0-418B-A1C1-C2381B9B7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529"/>
            <a:ext cx="12189631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6F435812-7171-47EB-AEF3-27E05F495BE9}"/>
              </a:ext>
            </a:extLst>
          </p:cNvPr>
          <p:cNvSpPr txBox="1">
            <a:spLocks/>
          </p:cNvSpPr>
          <p:nvPr/>
        </p:nvSpPr>
        <p:spPr>
          <a:xfrm>
            <a:off x="102152" y="228600"/>
            <a:ext cx="584200" cy="6400800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bg1"/>
                </a:solidFill>
              </a:rPr>
              <a:t>INTRODUÇÃO</a:t>
            </a:r>
            <a:endParaRPr lang="pt-BR" sz="28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714FA5E-E2A8-47B5-9581-8BB3E93B1369}"/>
              </a:ext>
            </a:extLst>
          </p:cNvPr>
          <p:cNvSpPr txBox="1">
            <a:spLocks/>
          </p:cNvSpPr>
          <p:nvPr/>
        </p:nvSpPr>
        <p:spPr>
          <a:xfrm>
            <a:off x="7089912" y="63500"/>
            <a:ext cx="4657587" cy="82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agricultura irrigada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A4D7929E-756F-49DB-B90F-9B309D2BF116}"/>
              </a:ext>
            </a:extLst>
          </p:cNvPr>
          <p:cNvSpPr txBox="1">
            <a:spLocks/>
          </p:cNvSpPr>
          <p:nvPr/>
        </p:nvSpPr>
        <p:spPr>
          <a:xfrm>
            <a:off x="1151540" y="775134"/>
            <a:ext cx="8004033" cy="481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i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 TROPICAL (como funciona)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E9E4F18-D5F5-4A8C-81C9-C32A68253338}"/>
              </a:ext>
            </a:extLst>
          </p:cNvPr>
          <p:cNvSpPr/>
          <p:nvPr/>
        </p:nvSpPr>
        <p:spPr>
          <a:xfrm>
            <a:off x="1460163" y="1213571"/>
            <a:ext cx="10120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76213" algn="just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Ciclos sazonais definidos pela disponibilidade de água</a:t>
            </a:r>
          </a:p>
          <a:p>
            <a:pPr marL="180000" indent="-176213" algn="just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 IRRIGAÇÃO é a tecnologia para quebrar este ciclo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B54EBD98-D5EC-4991-8FE3-BF3CAC7D4ABD}"/>
              </a:ext>
            </a:extLst>
          </p:cNvPr>
          <p:cNvGrpSpPr/>
          <p:nvPr/>
        </p:nvGrpSpPr>
        <p:grpSpPr>
          <a:xfrm>
            <a:off x="1448588" y="4269594"/>
            <a:ext cx="9768068" cy="2399562"/>
            <a:chOff x="1761025" y="2186609"/>
            <a:chExt cx="9768365" cy="2398513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BAE973C-AA02-4F21-87BD-E7DDF76933D5}"/>
                </a:ext>
              </a:extLst>
            </p:cNvPr>
            <p:cNvSpPr/>
            <p:nvPr/>
          </p:nvSpPr>
          <p:spPr>
            <a:xfrm>
              <a:off x="1761025" y="2186609"/>
              <a:ext cx="9768365" cy="239851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5" name="Picture 17">
              <a:extLst>
                <a:ext uri="{FF2B5EF4-FFF2-40B4-BE49-F238E27FC236}">
                  <a16:creationId xmlns:a16="http://schemas.microsoft.com/office/drawing/2014/main" id="{84DFFF34-363F-47AD-A8F5-2B10E39C5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0263" y="2319900"/>
              <a:ext cx="2630474" cy="215693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36" name="Picture 11" descr="490005">
              <a:extLst>
                <a:ext uri="{FF2B5EF4-FFF2-40B4-BE49-F238E27FC236}">
                  <a16:creationId xmlns:a16="http://schemas.microsoft.com/office/drawing/2014/main" id="{BA3812C0-BA3E-4902-8086-C480E28AA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lum bright="-15000" contrast="-5000"/>
            </a:blip>
            <a:srcRect/>
            <a:stretch>
              <a:fillRect/>
            </a:stretch>
          </p:blipFill>
          <p:spPr bwMode="auto">
            <a:xfrm>
              <a:off x="1920052" y="2319899"/>
              <a:ext cx="3093612" cy="215693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</p:pic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CDBC7775-EDA1-42D2-9C70-2B24B7309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562" y="2319899"/>
              <a:ext cx="3408110" cy="215693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2C52187E-6A5D-486D-8FA8-28302645D5ED}"/>
              </a:ext>
            </a:extLst>
          </p:cNvPr>
          <p:cNvGrpSpPr/>
          <p:nvPr/>
        </p:nvGrpSpPr>
        <p:grpSpPr>
          <a:xfrm>
            <a:off x="464103" y="3233289"/>
            <a:ext cx="1894392" cy="691212"/>
            <a:chOff x="464103" y="3312801"/>
            <a:chExt cx="1894392" cy="691212"/>
          </a:xfrm>
        </p:grpSpPr>
        <p:sp>
          <p:nvSpPr>
            <p:cNvPr id="2" name="Seta: Divisa 1">
              <a:extLst>
                <a:ext uri="{FF2B5EF4-FFF2-40B4-BE49-F238E27FC236}">
                  <a16:creationId xmlns:a16="http://schemas.microsoft.com/office/drawing/2014/main" id="{7391C89A-8AEC-458F-B16A-74BD251E0998}"/>
                </a:ext>
              </a:extLst>
            </p:cNvPr>
            <p:cNvSpPr/>
            <p:nvPr/>
          </p:nvSpPr>
          <p:spPr>
            <a:xfrm>
              <a:off x="464103" y="3312801"/>
              <a:ext cx="1888067" cy="691212"/>
            </a:xfrm>
            <a:prstGeom prst="chevron">
              <a:avLst/>
            </a:prstGeom>
            <a:solidFill>
              <a:srgbClr val="00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ACAC75DB-C810-4073-8054-14B5D6DBB628}"/>
                </a:ext>
              </a:extLst>
            </p:cNvPr>
            <p:cNvSpPr txBox="1"/>
            <p:nvPr/>
          </p:nvSpPr>
          <p:spPr>
            <a:xfrm>
              <a:off x="834495" y="3473741"/>
              <a:ext cx="1524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b="1" dirty="0">
                  <a:solidFill>
                    <a:srgbClr val="00435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SAFRA ÚNICA</a:t>
              </a:r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3E44CB50-D9BA-4DCD-9C1A-0D61AAE90210}"/>
              </a:ext>
            </a:extLst>
          </p:cNvPr>
          <p:cNvGrpSpPr/>
          <p:nvPr/>
        </p:nvGrpSpPr>
        <p:grpSpPr>
          <a:xfrm>
            <a:off x="2156427" y="3244971"/>
            <a:ext cx="2491261" cy="691212"/>
            <a:chOff x="2156427" y="3324483"/>
            <a:chExt cx="2491261" cy="691212"/>
          </a:xfrm>
        </p:grpSpPr>
        <p:sp>
          <p:nvSpPr>
            <p:cNvPr id="54" name="Seta: Divisa 53">
              <a:extLst>
                <a:ext uri="{FF2B5EF4-FFF2-40B4-BE49-F238E27FC236}">
                  <a16:creationId xmlns:a16="http://schemas.microsoft.com/office/drawing/2014/main" id="{A250D1CC-2E22-42F6-8B32-874C9A62F581}"/>
                </a:ext>
              </a:extLst>
            </p:cNvPr>
            <p:cNvSpPr/>
            <p:nvPr/>
          </p:nvSpPr>
          <p:spPr>
            <a:xfrm>
              <a:off x="2156427" y="3324483"/>
              <a:ext cx="2464475" cy="691212"/>
            </a:xfrm>
            <a:prstGeom prst="chevron">
              <a:avLst/>
            </a:prstGeom>
            <a:solidFill>
              <a:srgbClr val="00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7D0CF6BA-E49A-4013-BFF8-7B0975AB85C6}"/>
                </a:ext>
              </a:extLst>
            </p:cNvPr>
            <p:cNvSpPr txBox="1"/>
            <p:nvPr/>
          </p:nvSpPr>
          <p:spPr>
            <a:xfrm>
              <a:off x="2473811" y="3485423"/>
              <a:ext cx="217387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b="1" dirty="0">
                  <a:solidFill>
                    <a:srgbClr val="00435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2ª SAFRA (PARCIAL)</a:t>
              </a:r>
            </a:p>
          </p:txBody>
        </p:sp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722820C5-9DE5-4243-9D4E-F4D494F177F8}"/>
              </a:ext>
            </a:extLst>
          </p:cNvPr>
          <p:cNvGrpSpPr/>
          <p:nvPr/>
        </p:nvGrpSpPr>
        <p:grpSpPr>
          <a:xfrm>
            <a:off x="4445099" y="3241914"/>
            <a:ext cx="2869906" cy="691212"/>
            <a:chOff x="4445099" y="3321426"/>
            <a:chExt cx="2869906" cy="691212"/>
          </a:xfrm>
        </p:grpSpPr>
        <p:sp>
          <p:nvSpPr>
            <p:cNvPr id="57" name="Seta: Divisa 56">
              <a:extLst>
                <a:ext uri="{FF2B5EF4-FFF2-40B4-BE49-F238E27FC236}">
                  <a16:creationId xmlns:a16="http://schemas.microsoft.com/office/drawing/2014/main" id="{6A18E41E-4DEB-4CC7-A140-2024EAB1BA32}"/>
                </a:ext>
              </a:extLst>
            </p:cNvPr>
            <p:cNvSpPr/>
            <p:nvPr/>
          </p:nvSpPr>
          <p:spPr>
            <a:xfrm>
              <a:off x="4445099" y="3321426"/>
              <a:ext cx="2869906" cy="691212"/>
            </a:xfrm>
            <a:prstGeom prst="chevron">
              <a:avLst/>
            </a:prstGeom>
            <a:solidFill>
              <a:srgbClr val="00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AA00F5DF-BBC3-41BD-BFA5-7B35E9CB9763}"/>
                </a:ext>
              </a:extLst>
            </p:cNvPr>
            <p:cNvSpPr txBox="1"/>
            <p:nvPr/>
          </p:nvSpPr>
          <p:spPr>
            <a:xfrm>
              <a:off x="4735978" y="3482366"/>
              <a:ext cx="249074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b="1" dirty="0">
                  <a:solidFill>
                    <a:srgbClr val="00435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DUAS SAFRAS (área total)</a:t>
              </a:r>
            </a:p>
          </p:txBody>
        </p:sp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5018EB3E-0621-43AD-A65E-FE2C6F70A73E}"/>
              </a:ext>
            </a:extLst>
          </p:cNvPr>
          <p:cNvGrpSpPr/>
          <p:nvPr/>
        </p:nvGrpSpPr>
        <p:grpSpPr>
          <a:xfrm>
            <a:off x="7121368" y="3241914"/>
            <a:ext cx="2566363" cy="691212"/>
            <a:chOff x="7121368" y="3321426"/>
            <a:chExt cx="2566363" cy="691212"/>
          </a:xfrm>
        </p:grpSpPr>
        <p:sp>
          <p:nvSpPr>
            <p:cNvPr id="60" name="Seta: Divisa 59">
              <a:extLst>
                <a:ext uri="{FF2B5EF4-FFF2-40B4-BE49-F238E27FC236}">
                  <a16:creationId xmlns:a16="http://schemas.microsoft.com/office/drawing/2014/main" id="{B9204E42-8D87-4186-A07C-7B9B157738D7}"/>
                </a:ext>
              </a:extLst>
            </p:cNvPr>
            <p:cNvSpPr/>
            <p:nvPr/>
          </p:nvSpPr>
          <p:spPr>
            <a:xfrm>
              <a:off x="7121368" y="3321426"/>
              <a:ext cx="2566363" cy="691212"/>
            </a:xfrm>
            <a:prstGeom prst="chevron">
              <a:avLst/>
            </a:prstGeom>
            <a:solidFill>
              <a:srgbClr val="00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328ED8CA-53CD-4248-BB55-8E199B5C1270}"/>
                </a:ext>
              </a:extLst>
            </p:cNvPr>
            <p:cNvSpPr txBox="1"/>
            <p:nvPr/>
          </p:nvSpPr>
          <p:spPr>
            <a:xfrm>
              <a:off x="7398996" y="3482366"/>
              <a:ext cx="228873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b="1" dirty="0">
                  <a:solidFill>
                    <a:srgbClr val="00435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PRODUÇÃO CONTÍNUA</a:t>
              </a:r>
            </a:p>
          </p:txBody>
        </p:sp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434D1B8B-B321-4F7B-A1A1-FED46B44D603}"/>
              </a:ext>
            </a:extLst>
          </p:cNvPr>
          <p:cNvGrpSpPr/>
          <p:nvPr/>
        </p:nvGrpSpPr>
        <p:grpSpPr>
          <a:xfrm>
            <a:off x="9780434" y="3177134"/>
            <a:ext cx="1913723" cy="747367"/>
            <a:chOff x="9780434" y="3256646"/>
            <a:chExt cx="1913723" cy="747367"/>
          </a:xfrm>
        </p:grpSpPr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35B335CA-5D18-492C-8A20-0E8A483BB3B3}"/>
                </a:ext>
              </a:extLst>
            </p:cNvPr>
            <p:cNvGrpSpPr/>
            <p:nvPr/>
          </p:nvGrpSpPr>
          <p:grpSpPr>
            <a:xfrm>
              <a:off x="9780434" y="3312801"/>
              <a:ext cx="1723175" cy="691212"/>
              <a:chOff x="9767182" y="2769463"/>
              <a:chExt cx="1723175" cy="691212"/>
            </a:xfrm>
          </p:grpSpPr>
          <p:sp>
            <p:nvSpPr>
              <p:cNvPr id="62" name="Seta: Divisa 61">
                <a:extLst>
                  <a:ext uri="{FF2B5EF4-FFF2-40B4-BE49-F238E27FC236}">
                    <a16:creationId xmlns:a16="http://schemas.microsoft.com/office/drawing/2014/main" id="{B76E5672-68DD-4970-AC91-E1544C7180A3}"/>
                  </a:ext>
                </a:extLst>
              </p:cNvPr>
              <p:cNvSpPr/>
              <p:nvPr/>
            </p:nvSpPr>
            <p:spPr>
              <a:xfrm>
                <a:off x="9767182" y="2769463"/>
                <a:ext cx="1723175" cy="691212"/>
              </a:xfrm>
              <a:prstGeom prst="chevron">
                <a:avLst>
                  <a:gd name="adj" fmla="val 0"/>
                </a:avLst>
              </a:prstGeom>
              <a:solidFill>
                <a:srgbClr val="00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5C9B9CBA-2665-4853-9E00-7BB5DF7CD161}"/>
                  </a:ext>
                </a:extLst>
              </p:cNvPr>
              <p:cNvSpPr txBox="1"/>
              <p:nvPr/>
            </p:nvSpPr>
            <p:spPr>
              <a:xfrm>
                <a:off x="9806853" y="2792268"/>
                <a:ext cx="16036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AGRICULTURA IRRIGADA</a:t>
                </a:r>
              </a:p>
            </p:txBody>
          </p:sp>
        </p:grpSp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031200E3-0F53-411B-9253-E2E8F0A5A767}"/>
                </a:ext>
              </a:extLst>
            </p:cNvPr>
            <p:cNvGrpSpPr/>
            <p:nvPr/>
          </p:nvGrpSpPr>
          <p:grpSpPr>
            <a:xfrm>
              <a:off x="11370755" y="3256646"/>
              <a:ext cx="323402" cy="393175"/>
              <a:chOff x="317326" y="579779"/>
              <a:chExt cx="928120" cy="1115928"/>
            </a:xfrm>
          </p:grpSpPr>
          <p:sp>
            <p:nvSpPr>
              <p:cNvPr id="66" name="Lágrima 65">
                <a:extLst>
                  <a:ext uri="{FF2B5EF4-FFF2-40B4-BE49-F238E27FC236}">
                    <a16:creationId xmlns:a16="http://schemas.microsoft.com/office/drawing/2014/main" id="{C096AB14-C305-4CF4-8E39-22E40C65C03A}"/>
                  </a:ext>
                </a:extLst>
              </p:cNvPr>
              <p:cNvSpPr/>
              <p:nvPr/>
            </p:nvSpPr>
            <p:spPr>
              <a:xfrm rot="18942197">
                <a:off x="902446" y="579779"/>
                <a:ext cx="343000" cy="342766"/>
              </a:xfrm>
              <a:prstGeom prst="teardrop">
                <a:avLst>
                  <a:gd name="adj" fmla="val 155922"/>
                </a:avLst>
              </a:prstGeom>
              <a:solidFill>
                <a:srgbClr val="00FF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7" name="Lágrima 66">
                <a:extLst>
                  <a:ext uri="{FF2B5EF4-FFF2-40B4-BE49-F238E27FC236}">
                    <a16:creationId xmlns:a16="http://schemas.microsoft.com/office/drawing/2014/main" id="{378C3FA6-D5E8-4375-877B-1F878DE52E96}"/>
                  </a:ext>
                </a:extLst>
              </p:cNvPr>
              <p:cNvSpPr/>
              <p:nvPr/>
            </p:nvSpPr>
            <p:spPr>
              <a:xfrm rot="19145067">
                <a:off x="317326" y="923728"/>
                <a:ext cx="757009" cy="771979"/>
              </a:xfrm>
              <a:prstGeom prst="teardrop">
                <a:avLst>
                  <a:gd name="adj" fmla="val 140510"/>
                </a:avLst>
              </a:prstGeom>
              <a:solidFill>
                <a:srgbClr val="00FF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75" name="Título 1">
            <a:extLst>
              <a:ext uri="{FF2B5EF4-FFF2-40B4-BE49-F238E27FC236}">
                <a16:creationId xmlns:a16="http://schemas.microsoft.com/office/drawing/2014/main" id="{3B3E1B58-343C-4039-A055-DC830B5EFC21}"/>
              </a:ext>
            </a:extLst>
          </p:cNvPr>
          <p:cNvSpPr txBox="1">
            <a:spLocks/>
          </p:cNvSpPr>
          <p:nvPr/>
        </p:nvSpPr>
        <p:spPr>
          <a:xfrm>
            <a:off x="1115510" y="2679189"/>
            <a:ext cx="1587933" cy="481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i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Evolução:</a:t>
            </a: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E8486F2C-70BA-462F-8F44-675960A660A4}"/>
              </a:ext>
            </a:extLst>
          </p:cNvPr>
          <p:cNvSpPr/>
          <p:nvPr/>
        </p:nvSpPr>
        <p:spPr>
          <a:xfrm>
            <a:off x="1607610" y="1575117"/>
            <a:ext cx="1756056" cy="481507"/>
          </a:xfrm>
          <a:prstGeom prst="ellipse">
            <a:avLst/>
          </a:prstGeom>
          <a:noFill/>
          <a:ln w="38100">
            <a:solidFill>
              <a:srgbClr val="00F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quz-EC"/>
          </a:p>
        </p:txBody>
      </p: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6E157AD6-9777-458F-831C-224F20DC1E95}"/>
              </a:ext>
            </a:extLst>
          </p:cNvPr>
          <p:cNvGrpSpPr/>
          <p:nvPr/>
        </p:nvGrpSpPr>
        <p:grpSpPr>
          <a:xfrm>
            <a:off x="2720539" y="1008408"/>
            <a:ext cx="10570322" cy="5451838"/>
            <a:chOff x="2720539" y="1239908"/>
            <a:chExt cx="10570322" cy="5451838"/>
          </a:xfrm>
        </p:grpSpPr>
        <p:sp>
          <p:nvSpPr>
            <p:cNvPr id="77" name="Arco 76">
              <a:extLst>
                <a:ext uri="{FF2B5EF4-FFF2-40B4-BE49-F238E27FC236}">
                  <a16:creationId xmlns:a16="http://schemas.microsoft.com/office/drawing/2014/main" id="{773D1D8A-3A27-411B-860B-2A9A7D739073}"/>
                </a:ext>
              </a:extLst>
            </p:cNvPr>
            <p:cNvSpPr/>
            <p:nvPr/>
          </p:nvSpPr>
          <p:spPr>
            <a:xfrm rot="9126143">
              <a:off x="2720539" y="1239908"/>
              <a:ext cx="1425892" cy="1408793"/>
            </a:xfrm>
            <a:prstGeom prst="arc">
              <a:avLst/>
            </a:prstGeom>
            <a:ln w="28575">
              <a:solidFill>
                <a:srgbClr val="00FFDD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Título 1">
              <a:extLst>
                <a:ext uri="{FF2B5EF4-FFF2-40B4-BE49-F238E27FC236}">
                  <a16:creationId xmlns:a16="http://schemas.microsoft.com/office/drawing/2014/main" id="{EBEDEA49-D0AF-4519-B4CB-C44482AF8495}"/>
                </a:ext>
              </a:extLst>
            </p:cNvPr>
            <p:cNvSpPr txBox="1">
              <a:spLocks/>
            </p:cNvSpPr>
            <p:nvPr/>
          </p:nvSpPr>
          <p:spPr>
            <a:xfrm>
              <a:off x="3819575" y="2342733"/>
              <a:ext cx="1763105" cy="428522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2500" b="1" i="1" dirty="0">
                  <a:solidFill>
                    <a:srgbClr val="004353"/>
                  </a:solidFill>
                </a:rPr>
                <a:t>POSSIBILITA</a:t>
              </a:r>
            </a:p>
          </p:txBody>
        </p:sp>
        <p:sp>
          <p:nvSpPr>
            <p:cNvPr id="79" name="Arco 78">
              <a:extLst>
                <a:ext uri="{FF2B5EF4-FFF2-40B4-BE49-F238E27FC236}">
                  <a16:creationId xmlns:a16="http://schemas.microsoft.com/office/drawing/2014/main" id="{19B15D95-70E3-4B33-A05C-81ED70E3F260}"/>
                </a:ext>
              </a:extLst>
            </p:cNvPr>
            <p:cNvSpPr/>
            <p:nvPr/>
          </p:nvSpPr>
          <p:spPr>
            <a:xfrm rot="12526465" flipV="1">
              <a:off x="4552450" y="3160789"/>
              <a:ext cx="8738411" cy="3530957"/>
            </a:xfrm>
            <a:prstGeom prst="arc">
              <a:avLst>
                <a:gd name="adj1" fmla="val 16200000"/>
                <a:gd name="adj2" fmla="val 21116064"/>
              </a:avLst>
            </a:prstGeom>
            <a:ln w="28575">
              <a:solidFill>
                <a:srgbClr val="00FFDD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82" name="Imagem 81">
            <a:extLst>
              <a:ext uri="{FF2B5EF4-FFF2-40B4-BE49-F238E27FC236}">
                <a16:creationId xmlns:a16="http://schemas.microsoft.com/office/drawing/2014/main" id="{DEBB227E-DE33-4C40-8892-5FF9E1D2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393" y="578594"/>
            <a:ext cx="1397740" cy="1491501"/>
          </a:xfrm>
          <a:prstGeom prst="rect">
            <a:avLst/>
          </a:prstGeom>
        </p:spPr>
      </p:pic>
      <p:sp>
        <p:nvSpPr>
          <p:cNvPr id="4" name="Fluxograma: Fita Perfurada 3">
            <a:extLst>
              <a:ext uri="{FF2B5EF4-FFF2-40B4-BE49-F238E27FC236}">
                <a16:creationId xmlns:a16="http://schemas.microsoft.com/office/drawing/2014/main" id="{1FB12C37-5E60-4C42-8255-9F81114D1751}"/>
              </a:ext>
            </a:extLst>
          </p:cNvPr>
          <p:cNvSpPr/>
          <p:nvPr/>
        </p:nvSpPr>
        <p:spPr>
          <a:xfrm>
            <a:off x="9674248" y="2039442"/>
            <a:ext cx="1969362" cy="888330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Grandes benefícios</a:t>
            </a:r>
          </a:p>
        </p:txBody>
      </p:sp>
      <p:sp>
        <p:nvSpPr>
          <p:cNvPr id="5" name="Seta: Curva para Cima 4">
            <a:extLst>
              <a:ext uri="{FF2B5EF4-FFF2-40B4-BE49-F238E27FC236}">
                <a16:creationId xmlns:a16="http://schemas.microsoft.com/office/drawing/2014/main" id="{1FADFA31-D182-4EDB-A7D8-B175B2394973}"/>
              </a:ext>
            </a:extLst>
          </p:cNvPr>
          <p:cNvSpPr/>
          <p:nvPr/>
        </p:nvSpPr>
        <p:spPr>
          <a:xfrm rot="16200000">
            <a:off x="11429181" y="2776660"/>
            <a:ext cx="857399" cy="334930"/>
          </a:xfrm>
          <a:prstGeom prst="curved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75" grpId="0"/>
      <p:bldP spid="76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CBDC18-BBE0-418B-A1C1-C2381B9B7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08"/>
            <a:ext cx="12189631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0714FA5E-E2A8-47B5-9581-8BB3E93B1369}"/>
              </a:ext>
            </a:extLst>
          </p:cNvPr>
          <p:cNvSpPr txBox="1">
            <a:spLocks/>
          </p:cNvSpPr>
          <p:nvPr/>
        </p:nvSpPr>
        <p:spPr>
          <a:xfrm>
            <a:off x="6616700" y="63500"/>
            <a:ext cx="5130800" cy="82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primórdios do projeto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8C63B0C-B023-40A3-A24F-4E7EE014FF4B}"/>
              </a:ext>
            </a:extLst>
          </p:cNvPr>
          <p:cNvGrpSpPr/>
          <p:nvPr/>
        </p:nvGrpSpPr>
        <p:grpSpPr>
          <a:xfrm>
            <a:off x="2472504" y="4904403"/>
            <a:ext cx="6450590" cy="1728523"/>
            <a:chOff x="1245706" y="4890050"/>
            <a:chExt cx="10257182" cy="1484243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3AD7713-BD4B-4943-9FEE-DAA5B23005DA}"/>
                </a:ext>
              </a:extLst>
            </p:cNvPr>
            <p:cNvSpPr/>
            <p:nvPr/>
          </p:nvSpPr>
          <p:spPr>
            <a:xfrm>
              <a:off x="1245706" y="4890050"/>
              <a:ext cx="10257182" cy="1484243"/>
            </a:xfrm>
            <a:prstGeom prst="rect">
              <a:avLst/>
            </a:prstGeom>
            <a:solidFill>
              <a:srgbClr val="00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818148BF-D950-4EAA-9A4A-C6F370B5F7D5}"/>
                </a:ext>
              </a:extLst>
            </p:cNvPr>
            <p:cNvSpPr txBox="1">
              <a:spLocks/>
            </p:cNvSpPr>
            <p:nvPr/>
          </p:nvSpPr>
          <p:spPr>
            <a:xfrm>
              <a:off x="1298714" y="5075581"/>
              <a:ext cx="10151165" cy="1126435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2500" b="1" dirty="0">
                  <a:solidFill>
                    <a:srgbClr val="004353"/>
                  </a:solidFill>
                  <a:latin typeface="Calibri Light" panose="020F0302020204030204"/>
                </a:rPr>
                <a:t>DESENVOLVER UM PROJETO PARA ESTUDAR </a:t>
              </a:r>
            </a:p>
            <a:p>
              <a:pPr algn="ctr">
                <a:defRPr/>
              </a:pPr>
              <a:r>
                <a:rPr lang="pt-BR" sz="2500" b="1" dirty="0">
                  <a:solidFill>
                    <a:srgbClr val="004353"/>
                  </a:solidFill>
                  <a:latin typeface="Calibri Light" panose="020F0302020204030204"/>
                </a:rPr>
                <a:t>A DISPONIBILIDADE DE RECURSOS HÍDRICOS NO OESTE DA BAHIA COM VISTAS AO CRESCIMENTO SUSTENTÁVEL DA AGRICULTURA IRRIGADA.</a:t>
              </a:r>
              <a:endParaRPr lang="pt-BR" sz="2500" b="1" dirty="0">
                <a:solidFill>
                  <a:srgbClr val="004353"/>
                </a:solidFill>
                <a:latin typeface="Calibri Light" panose="020F0302020204030204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004353"/>
                </a:solidFill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5E11F1AD-EF8E-436D-96ED-C8686FE3651F}"/>
              </a:ext>
            </a:extLst>
          </p:cNvPr>
          <p:cNvSpPr txBox="1">
            <a:spLocks/>
          </p:cNvSpPr>
          <p:nvPr/>
        </p:nvSpPr>
        <p:spPr>
          <a:xfrm>
            <a:off x="1139965" y="890879"/>
            <a:ext cx="8004033" cy="481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i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e 2017, durante eventos sobre o tema sustentabilidade...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D167FDF1-08A9-4667-8056-85A57114F944}"/>
              </a:ext>
            </a:extLst>
          </p:cNvPr>
          <p:cNvGrpSpPr/>
          <p:nvPr/>
        </p:nvGrpSpPr>
        <p:grpSpPr>
          <a:xfrm>
            <a:off x="3888389" y="4053124"/>
            <a:ext cx="5001368" cy="823255"/>
            <a:chOff x="649785" y="2619398"/>
            <a:chExt cx="4888950" cy="823255"/>
          </a:xfrm>
        </p:grpSpPr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18164E04-640A-4C98-A81E-4208117CD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926" y="2619398"/>
              <a:ext cx="771502" cy="823255"/>
            </a:xfrm>
            <a:prstGeom prst="rect">
              <a:avLst/>
            </a:prstGeom>
          </p:spPr>
        </p:pic>
        <p:sp>
          <p:nvSpPr>
            <p:cNvPr id="26" name="Título 1">
              <a:extLst>
                <a:ext uri="{FF2B5EF4-FFF2-40B4-BE49-F238E27FC236}">
                  <a16:creationId xmlns:a16="http://schemas.microsoft.com/office/drawing/2014/main" id="{EB16C7D1-C32E-4F7F-88B7-B674D85D30BB}"/>
                </a:ext>
              </a:extLst>
            </p:cNvPr>
            <p:cNvSpPr txBox="1">
              <a:spLocks/>
            </p:cNvSpPr>
            <p:nvPr/>
          </p:nvSpPr>
          <p:spPr>
            <a:xfrm>
              <a:off x="649785" y="2908990"/>
              <a:ext cx="4888950" cy="4815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2500" b="1" i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PROPOSTA</a:t>
              </a:r>
            </a:p>
          </p:txBody>
        </p:sp>
      </p:grpSp>
      <p:pic>
        <p:nvPicPr>
          <p:cNvPr id="24" name="Imagem 23">
            <a:extLst>
              <a:ext uri="{FF2B5EF4-FFF2-40B4-BE49-F238E27FC236}">
                <a16:creationId xmlns:a16="http://schemas.microsoft.com/office/drawing/2014/main" id="{98280A8A-C978-4815-ABA1-81D022B81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699" y="1377485"/>
            <a:ext cx="3719972" cy="1971354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723B9C2A-78F9-414F-B48B-F9ED96A57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" y="1876851"/>
            <a:ext cx="1604410" cy="120330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D8E4128-3977-46D7-AC2C-CD22DB23E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9405" y="1438708"/>
            <a:ext cx="3001383" cy="3343560"/>
          </a:xfrm>
          <a:prstGeom prst="rect">
            <a:avLst/>
          </a:prstGeom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FD27871F-33F4-4879-93DA-0B0E5DDB3170}"/>
              </a:ext>
            </a:extLst>
          </p:cNvPr>
          <p:cNvSpPr txBox="1">
            <a:spLocks/>
          </p:cNvSpPr>
          <p:nvPr/>
        </p:nvSpPr>
        <p:spPr>
          <a:xfrm>
            <a:off x="9782179" y="4853241"/>
            <a:ext cx="2151209" cy="481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i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AIBA e ABAPA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D705A34-C6D0-485A-9771-BEB806ADE918}"/>
              </a:ext>
            </a:extLst>
          </p:cNvPr>
          <p:cNvCxnSpPr>
            <a:cxnSpLocks/>
          </p:cNvCxnSpPr>
          <p:nvPr/>
        </p:nvCxnSpPr>
        <p:spPr>
          <a:xfrm flipH="1">
            <a:off x="7057924" y="2766349"/>
            <a:ext cx="1542067" cy="1286775"/>
          </a:xfrm>
          <a:prstGeom prst="straightConnector1">
            <a:avLst/>
          </a:prstGeom>
          <a:ln w="38100">
            <a:solidFill>
              <a:srgbClr val="00FF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ítulo 1">
            <a:extLst>
              <a:ext uri="{FF2B5EF4-FFF2-40B4-BE49-F238E27FC236}">
                <a16:creationId xmlns:a16="http://schemas.microsoft.com/office/drawing/2014/main" id="{07EBE251-4380-4FD6-87C0-4CDD05218F75}"/>
              </a:ext>
            </a:extLst>
          </p:cNvPr>
          <p:cNvSpPr txBox="1">
            <a:spLocks/>
          </p:cNvSpPr>
          <p:nvPr/>
        </p:nvSpPr>
        <p:spPr>
          <a:xfrm>
            <a:off x="102152" y="228600"/>
            <a:ext cx="584200" cy="6400800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bg1"/>
                </a:solidFill>
              </a:rPr>
              <a:t>PRIMÓRDIOS</a:t>
            </a:r>
            <a:endParaRPr lang="pt-BR" sz="28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3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CBDC18-BBE0-418B-A1C1-C2381B9B7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0714FA5E-E2A8-47B5-9581-8BB3E93B1369}"/>
              </a:ext>
            </a:extLst>
          </p:cNvPr>
          <p:cNvSpPr txBox="1">
            <a:spLocks/>
          </p:cNvSpPr>
          <p:nvPr/>
        </p:nvSpPr>
        <p:spPr>
          <a:xfrm>
            <a:off x="6616700" y="63500"/>
            <a:ext cx="5130800" cy="82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primórdios do projeto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DB6D7FB9-97D0-4517-8400-E70274FBC1D4}"/>
              </a:ext>
            </a:extLst>
          </p:cNvPr>
          <p:cNvGrpSpPr/>
          <p:nvPr/>
        </p:nvGrpSpPr>
        <p:grpSpPr>
          <a:xfrm>
            <a:off x="1749288" y="4530200"/>
            <a:ext cx="8176591" cy="651681"/>
            <a:chOff x="2014329" y="4596460"/>
            <a:chExt cx="8176591" cy="651681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2893C21-77A7-43AC-AB82-C0368D54E71C}"/>
                </a:ext>
              </a:extLst>
            </p:cNvPr>
            <p:cNvSpPr/>
            <p:nvPr/>
          </p:nvSpPr>
          <p:spPr>
            <a:xfrm>
              <a:off x="2014329" y="4596460"/>
              <a:ext cx="8176591" cy="651681"/>
            </a:xfrm>
            <a:prstGeom prst="rect">
              <a:avLst/>
            </a:prstGeom>
            <a:solidFill>
              <a:srgbClr val="00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ítulo 1">
              <a:extLst>
                <a:ext uri="{FF2B5EF4-FFF2-40B4-BE49-F238E27FC236}">
                  <a16:creationId xmlns:a16="http://schemas.microsoft.com/office/drawing/2014/main" id="{7B0929F2-F55B-4F7D-A146-AFE13EFFCAFE}"/>
                </a:ext>
              </a:extLst>
            </p:cNvPr>
            <p:cNvSpPr txBox="1">
              <a:spLocks/>
            </p:cNvSpPr>
            <p:nvPr/>
          </p:nvSpPr>
          <p:spPr>
            <a:xfrm>
              <a:off x="2332384" y="4706300"/>
              <a:ext cx="7500730" cy="417028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/>
                </a:rPr>
                <a:t>Qual a disponibilidade de água para irrigação e outros usos?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6F0DB43-5F25-43AD-8D32-B1EE703A5064}"/>
              </a:ext>
            </a:extLst>
          </p:cNvPr>
          <p:cNvGrpSpPr/>
          <p:nvPr/>
        </p:nvGrpSpPr>
        <p:grpSpPr>
          <a:xfrm>
            <a:off x="1855866" y="1178082"/>
            <a:ext cx="6021154" cy="2676827"/>
            <a:chOff x="1206508" y="1310602"/>
            <a:chExt cx="6021154" cy="2676827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98CBC1D3-14AD-4366-85E8-CBA8C91CC60D}"/>
                </a:ext>
              </a:extLst>
            </p:cNvPr>
            <p:cNvSpPr/>
            <p:nvPr/>
          </p:nvSpPr>
          <p:spPr>
            <a:xfrm>
              <a:off x="1328797" y="1310602"/>
              <a:ext cx="5761115" cy="2676827"/>
            </a:xfrm>
            <a:prstGeom prst="rect">
              <a:avLst/>
            </a:prstGeom>
            <a:solidFill>
              <a:srgbClr val="00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D0E454AF-BE36-439A-9E9D-88595C301B6E}"/>
                </a:ext>
              </a:extLst>
            </p:cNvPr>
            <p:cNvGrpSpPr/>
            <p:nvPr/>
          </p:nvGrpSpPr>
          <p:grpSpPr>
            <a:xfrm>
              <a:off x="1206508" y="1433150"/>
              <a:ext cx="6021154" cy="2333709"/>
              <a:chOff x="1206508" y="1433150"/>
              <a:chExt cx="6021154" cy="2333709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6325768C-3F90-491A-8013-112D6ADCAA33}"/>
                  </a:ext>
                </a:extLst>
              </p:cNvPr>
              <p:cNvSpPr/>
              <p:nvPr/>
            </p:nvSpPr>
            <p:spPr>
              <a:xfrm>
                <a:off x="1206508" y="1433150"/>
                <a:ext cx="60211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BACIAS DOS RIOS GRANDE, CORRENTE E CARINHANHA</a:t>
                </a:r>
              </a:p>
            </p:txBody>
          </p:sp>
          <p:grpSp>
            <p:nvGrpSpPr>
              <p:cNvPr id="19" name="Agrupar 18">
                <a:extLst>
                  <a:ext uri="{FF2B5EF4-FFF2-40B4-BE49-F238E27FC236}">
                    <a16:creationId xmlns:a16="http://schemas.microsoft.com/office/drawing/2014/main" id="{E83ADA31-94C2-49FB-A72C-1049DA811C79}"/>
                  </a:ext>
                </a:extLst>
              </p:cNvPr>
              <p:cNvGrpSpPr/>
              <p:nvPr/>
            </p:nvGrpSpPr>
            <p:grpSpPr>
              <a:xfrm>
                <a:off x="1587218" y="1809316"/>
                <a:ext cx="5209115" cy="1957543"/>
                <a:chOff x="1310161" y="1266221"/>
                <a:chExt cx="5209115" cy="1957543"/>
              </a:xfrm>
            </p:grpSpPr>
            <p:pic>
              <p:nvPicPr>
                <p:cNvPr id="20" name="Imagem 19">
                  <a:extLst>
                    <a:ext uri="{FF2B5EF4-FFF2-40B4-BE49-F238E27FC236}">
                      <a16:creationId xmlns:a16="http://schemas.microsoft.com/office/drawing/2014/main" id="{A16C26ED-511D-492D-B889-B36745A80C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10161" y="1266221"/>
                  <a:ext cx="2857500" cy="1935480"/>
                </a:xfrm>
                <a:prstGeom prst="rect">
                  <a:avLst/>
                </a:prstGeom>
              </p:spPr>
            </p:pic>
            <p:pic>
              <p:nvPicPr>
                <p:cNvPr id="21" name="Imagem 20">
                  <a:extLst>
                    <a:ext uri="{FF2B5EF4-FFF2-40B4-BE49-F238E27FC236}">
                      <a16:creationId xmlns:a16="http://schemas.microsoft.com/office/drawing/2014/main" id="{E8E671B0-8196-4E8E-8DEA-4CE6902830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89786" y="1288283"/>
                  <a:ext cx="2329490" cy="193548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2F1BD35-247D-4009-ACB2-5820E3F4AF7C}"/>
              </a:ext>
            </a:extLst>
          </p:cNvPr>
          <p:cNvGrpSpPr/>
          <p:nvPr/>
        </p:nvGrpSpPr>
        <p:grpSpPr>
          <a:xfrm>
            <a:off x="7946923" y="1178082"/>
            <a:ext cx="2666076" cy="2676827"/>
            <a:chOff x="7297565" y="1310602"/>
            <a:chExt cx="2666076" cy="267682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8891312F-1EBB-46CC-8BA1-AA0EF12813AF}"/>
                </a:ext>
              </a:extLst>
            </p:cNvPr>
            <p:cNvSpPr/>
            <p:nvPr/>
          </p:nvSpPr>
          <p:spPr>
            <a:xfrm>
              <a:off x="7297565" y="1310602"/>
              <a:ext cx="2666076" cy="2676827"/>
            </a:xfrm>
            <a:prstGeom prst="rect">
              <a:avLst/>
            </a:prstGeom>
            <a:solidFill>
              <a:srgbClr val="00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C7AB531C-9534-4A4A-96AF-F0E29DD13CC0}"/>
                </a:ext>
              </a:extLst>
            </p:cNvPr>
            <p:cNvGrpSpPr/>
            <p:nvPr/>
          </p:nvGrpSpPr>
          <p:grpSpPr>
            <a:xfrm>
              <a:off x="7540487" y="1399940"/>
              <a:ext cx="2167666" cy="2491775"/>
              <a:chOff x="7540487" y="1399940"/>
              <a:chExt cx="2167666" cy="2491775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B9B520CA-3229-4CD1-8F0D-21E8C5504D35}"/>
                  </a:ext>
                </a:extLst>
              </p:cNvPr>
              <p:cNvGrpSpPr/>
              <p:nvPr/>
            </p:nvGrpSpPr>
            <p:grpSpPr>
              <a:xfrm>
                <a:off x="7541273" y="1513120"/>
                <a:ext cx="2166880" cy="2378595"/>
                <a:chOff x="7541273" y="1460112"/>
                <a:chExt cx="2166880" cy="2378595"/>
              </a:xfrm>
            </p:grpSpPr>
            <p:pic>
              <p:nvPicPr>
                <p:cNvPr id="22" name="Imagem 21">
                  <a:extLst>
                    <a:ext uri="{FF2B5EF4-FFF2-40B4-BE49-F238E27FC236}">
                      <a16:creationId xmlns:a16="http://schemas.microsoft.com/office/drawing/2014/main" id="{776E911F-D47E-46D1-A211-EF27BF565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41273" y="1708867"/>
                  <a:ext cx="2166880" cy="2129840"/>
                </a:xfrm>
                <a:prstGeom prst="rect">
                  <a:avLst/>
                </a:prstGeom>
              </p:spPr>
            </p:pic>
            <p:sp>
              <p:nvSpPr>
                <p:cNvPr id="23" name="Arco 22">
                  <a:extLst>
                    <a:ext uri="{FF2B5EF4-FFF2-40B4-BE49-F238E27FC236}">
                      <a16:creationId xmlns:a16="http://schemas.microsoft.com/office/drawing/2014/main" id="{269E646E-492A-4A54-853B-A1D7DE1DB7FE}"/>
                    </a:ext>
                  </a:extLst>
                </p:cNvPr>
                <p:cNvSpPr/>
                <p:nvPr/>
              </p:nvSpPr>
              <p:spPr>
                <a:xfrm rot="18938236" flipV="1">
                  <a:off x="8255350" y="1460112"/>
                  <a:ext cx="1313979" cy="1298222"/>
                </a:xfrm>
                <a:prstGeom prst="arc">
                  <a:avLst/>
                </a:prstGeom>
                <a:ln w="28575">
                  <a:solidFill>
                    <a:srgbClr val="00FFDD"/>
                  </a:solidFill>
                  <a:headEnd type="stealth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93CEDD95-17DB-46DF-BD73-6CB391D4C0A2}"/>
                  </a:ext>
                </a:extLst>
              </p:cNvPr>
              <p:cNvSpPr/>
              <p:nvPr/>
            </p:nvSpPr>
            <p:spPr>
              <a:xfrm>
                <a:off x="7540487" y="1399940"/>
                <a:ext cx="21668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AQUÍFERO URUCUIA</a:t>
                </a:r>
              </a:p>
            </p:txBody>
          </p:sp>
        </p:grp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0663BDF-2729-41E5-845F-C72078FF43F4}"/>
              </a:ext>
            </a:extLst>
          </p:cNvPr>
          <p:cNvGrpSpPr/>
          <p:nvPr/>
        </p:nvGrpSpPr>
        <p:grpSpPr>
          <a:xfrm>
            <a:off x="1759499" y="5318708"/>
            <a:ext cx="8166379" cy="646846"/>
            <a:chOff x="2024540" y="5437976"/>
            <a:chExt cx="8166379" cy="646846"/>
          </a:xfrm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1941E156-E0F9-4531-BD2B-6C5B007ECD8E}"/>
                </a:ext>
              </a:extLst>
            </p:cNvPr>
            <p:cNvSpPr/>
            <p:nvPr/>
          </p:nvSpPr>
          <p:spPr>
            <a:xfrm>
              <a:off x="2024540" y="5437976"/>
              <a:ext cx="8166379" cy="646846"/>
            </a:xfrm>
            <a:prstGeom prst="rect">
              <a:avLst/>
            </a:prstGeom>
            <a:solidFill>
              <a:srgbClr val="00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Título 1">
              <a:extLst>
                <a:ext uri="{FF2B5EF4-FFF2-40B4-BE49-F238E27FC236}">
                  <a16:creationId xmlns:a16="http://schemas.microsoft.com/office/drawing/2014/main" id="{1249F742-3229-4E5F-B3F4-CFB4269FCA71}"/>
                </a:ext>
              </a:extLst>
            </p:cNvPr>
            <p:cNvSpPr txBox="1">
              <a:spLocks/>
            </p:cNvSpPr>
            <p:nvPr/>
          </p:nvSpPr>
          <p:spPr>
            <a:xfrm>
              <a:off x="2776331" y="5547815"/>
              <a:ext cx="6195391" cy="417028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/>
                </a:rPr>
                <a:t>Como organizar o uso? Autorização de usos?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24B6FD8A-6B68-40DA-A685-5951D8B3342C}"/>
              </a:ext>
            </a:extLst>
          </p:cNvPr>
          <p:cNvGrpSpPr/>
          <p:nvPr/>
        </p:nvGrpSpPr>
        <p:grpSpPr>
          <a:xfrm rot="21186598">
            <a:off x="8627165" y="4911295"/>
            <a:ext cx="3127513" cy="1760287"/>
            <a:chOff x="8772939" y="5057067"/>
            <a:chExt cx="3127513" cy="1760287"/>
          </a:xfrm>
        </p:grpSpPr>
        <p:sp>
          <p:nvSpPr>
            <p:cNvPr id="37" name="Ondulado Duplo 36">
              <a:extLst>
                <a:ext uri="{FF2B5EF4-FFF2-40B4-BE49-F238E27FC236}">
                  <a16:creationId xmlns:a16="http://schemas.microsoft.com/office/drawing/2014/main" id="{F366FAEE-7446-4C7B-939B-DB0B54EAEAEE}"/>
                </a:ext>
              </a:extLst>
            </p:cNvPr>
            <p:cNvSpPr/>
            <p:nvPr/>
          </p:nvSpPr>
          <p:spPr>
            <a:xfrm>
              <a:off x="8772939" y="5057067"/>
              <a:ext cx="3127513" cy="1760287"/>
            </a:xfrm>
            <a:prstGeom prst="doubleWave">
              <a:avLst/>
            </a:prstGeom>
            <a:solidFill>
              <a:srgbClr val="00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97747B6D-6810-42D6-A3FF-9C123AD35CF9}"/>
                </a:ext>
              </a:extLst>
            </p:cNvPr>
            <p:cNvSpPr/>
            <p:nvPr/>
          </p:nvSpPr>
          <p:spPr>
            <a:xfrm>
              <a:off x="8905460" y="5310422"/>
              <a:ext cx="28817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787" algn="ctr"/>
              <a:r>
                <a:rPr lang="pt-BR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É FUNDAMENTAL TER INFORMAÇÃO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562EBF4E-C027-428E-9ABE-9F4AFE03D5DD}"/>
                </a:ext>
              </a:extLst>
            </p:cNvPr>
            <p:cNvSpPr/>
            <p:nvPr/>
          </p:nvSpPr>
          <p:spPr>
            <a:xfrm>
              <a:off x="8812695" y="5901190"/>
              <a:ext cx="302756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787" algn="ctr"/>
              <a:r>
                <a:rPr lang="pt-BR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‘ESTUDOS CIENTÍFICOS SOBRE</a:t>
              </a:r>
            </a:p>
            <a:p>
              <a:pPr marL="3787" algn="ctr"/>
              <a:r>
                <a:rPr lang="pt-BR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DISPONIBILIDADE HÍDRICA’</a:t>
              </a: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E606FCD0-0644-481F-AEE3-4AD10877C18C}"/>
              </a:ext>
            </a:extLst>
          </p:cNvPr>
          <p:cNvGrpSpPr/>
          <p:nvPr/>
        </p:nvGrpSpPr>
        <p:grpSpPr>
          <a:xfrm>
            <a:off x="909840" y="552146"/>
            <a:ext cx="8234158" cy="1475435"/>
            <a:chOff x="909840" y="552146"/>
            <a:chExt cx="8234158" cy="1475435"/>
          </a:xfrm>
        </p:grpSpPr>
        <p:sp>
          <p:nvSpPr>
            <p:cNvPr id="15" name="Título 1">
              <a:extLst>
                <a:ext uri="{FF2B5EF4-FFF2-40B4-BE49-F238E27FC236}">
                  <a16:creationId xmlns:a16="http://schemas.microsoft.com/office/drawing/2014/main" id="{C44CE4C1-F8FF-4578-AB26-1E07E29D53D8}"/>
                </a:ext>
              </a:extLst>
            </p:cNvPr>
            <p:cNvSpPr txBox="1">
              <a:spLocks/>
            </p:cNvSpPr>
            <p:nvPr/>
          </p:nvSpPr>
          <p:spPr>
            <a:xfrm>
              <a:off x="1978155" y="713407"/>
              <a:ext cx="7165843" cy="4815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2000" i="1" dirty="0">
                  <a:solidFill>
                    <a:srgbClr val="004353"/>
                  </a:solidFill>
                </a:rPr>
                <a:t>O que sabemos:</a:t>
              </a:r>
            </a:p>
          </p:txBody>
        </p:sp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DBA7CB53-0892-4033-BD4B-88E58E0DC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840" y="552146"/>
              <a:ext cx="1381076" cy="1475435"/>
            </a:xfrm>
            <a:prstGeom prst="rect">
              <a:avLst/>
            </a:prstGeom>
          </p:spPr>
        </p:pic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111D358A-AE0C-4709-9473-D0B8B781EEF9}"/>
              </a:ext>
            </a:extLst>
          </p:cNvPr>
          <p:cNvGrpSpPr/>
          <p:nvPr/>
        </p:nvGrpSpPr>
        <p:grpSpPr>
          <a:xfrm>
            <a:off x="881513" y="3530834"/>
            <a:ext cx="8262485" cy="1513466"/>
            <a:chOff x="881513" y="3530834"/>
            <a:chExt cx="8262485" cy="1513466"/>
          </a:xfrm>
        </p:grpSpPr>
        <p:sp>
          <p:nvSpPr>
            <p:cNvPr id="32" name="Título 1">
              <a:extLst>
                <a:ext uri="{FF2B5EF4-FFF2-40B4-BE49-F238E27FC236}">
                  <a16:creationId xmlns:a16="http://schemas.microsoft.com/office/drawing/2014/main" id="{EBABD4F3-70C3-4F27-BDA3-8B5314EC9C3F}"/>
                </a:ext>
              </a:extLst>
            </p:cNvPr>
            <p:cNvSpPr txBox="1">
              <a:spLocks/>
            </p:cNvSpPr>
            <p:nvPr/>
          </p:nvSpPr>
          <p:spPr>
            <a:xfrm>
              <a:off x="1978155" y="4061848"/>
              <a:ext cx="7165843" cy="4815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2000" i="1" dirty="0">
                  <a:solidFill>
                    <a:srgbClr val="004353"/>
                  </a:solidFill>
                </a:rPr>
                <a:t>O que é importante saber:</a:t>
              </a:r>
            </a:p>
          </p:txBody>
        </p:sp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FFA4C303-E848-4027-9108-073A75C6C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13" y="3530834"/>
              <a:ext cx="1418324" cy="1513466"/>
            </a:xfrm>
            <a:prstGeom prst="rect">
              <a:avLst/>
            </a:prstGeom>
          </p:spPr>
        </p:pic>
      </p:grpSp>
      <p:sp>
        <p:nvSpPr>
          <p:cNvPr id="35" name="Título 1">
            <a:extLst>
              <a:ext uri="{FF2B5EF4-FFF2-40B4-BE49-F238E27FC236}">
                <a16:creationId xmlns:a16="http://schemas.microsoft.com/office/drawing/2014/main" id="{6C1F492D-5923-4B20-8F30-1A0D8BAF7975}"/>
              </a:ext>
            </a:extLst>
          </p:cNvPr>
          <p:cNvSpPr txBox="1">
            <a:spLocks/>
          </p:cNvSpPr>
          <p:nvPr/>
        </p:nvSpPr>
        <p:spPr>
          <a:xfrm>
            <a:off x="102152" y="228600"/>
            <a:ext cx="584200" cy="6400800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bg1"/>
                </a:solidFill>
              </a:rPr>
              <a:t>PRIMÓRDIOS</a:t>
            </a:r>
            <a:endParaRPr lang="pt-BR" sz="28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1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CBDC18-BBE0-418B-A1C1-C2381B9B7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48"/>
            <a:ext cx="12189631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6F435812-7171-47EB-AEF3-27E05F495BE9}"/>
              </a:ext>
            </a:extLst>
          </p:cNvPr>
          <p:cNvSpPr txBox="1">
            <a:spLocks/>
          </p:cNvSpPr>
          <p:nvPr/>
        </p:nvSpPr>
        <p:spPr>
          <a:xfrm>
            <a:off x="102152" y="228600"/>
            <a:ext cx="584200" cy="6400800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bg1"/>
                </a:solidFill>
              </a:rPr>
              <a:t>REGIÃO OESTE DA BAHIA</a:t>
            </a:r>
            <a:endParaRPr lang="pt-BR" sz="28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714FA5E-E2A8-47B5-9581-8BB3E93B1369}"/>
              </a:ext>
            </a:extLst>
          </p:cNvPr>
          <p:cNvSpPr txBox="1">
            <a:spLocks/>
          </p:cNvSpPr>
          <p:nvPr/>
        </p:nvSpPr>
        <p:spPr>
          <a:xfrm>
            <a:off x="6616700" y="63500"/>
            <a:ext cx="5130800" cy="82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região Oeste da Bahia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5BA134C-4459-4667-8265-0EE0D2A35B74}"/>
              </a:ext>
            </a:extLst>
          </p:cNvPr>
          <p:cNvSpPr/>
          <p:nvPr/>
        </p:nvSpPr>
        <p:spPr>
          <a:xfrm>
            <a:off x="6298282" y="1076408"/>
            <a:ext cx="5517775" cy="5724644"/>
          </a:xfrm>
          <a:prstGeom prst="rect">
            <a:avLst/>
          </a:prstGeom>
          <a:noFill/>
          <a:ln>
            <a:solidFill>
              <a:srgbClr val="00FFDD"/>
            </a:solidFill>
          </a:ln>
        </p:spPr>
        <p:txBody>
          <a:bodyPr wrap="square">
            <a:spAutoFit/>
          </a:bodyPr>
          <a:lstStyle/>
          <a:p>
            <a:pPr marL="432000" indent="-2880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2,4 milhões ha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com agricultura</a:t>
            </a:r>
          </a:p>
          <a:p>
            <a:pPr marL="432000" indent="-2880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Agricultura irrigada </a:t>
            </a:r>
          </a:p>
          <a:p>
            <a:pPr marL="944100" lvl="1" indent="-342900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192 mil ha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(8%)</a:t>
            </a:r>
          </a:p>
          <a:p>
            <a:pPr marL="944100" lvl="1" indent="-342900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Cerca de 34% VBP</a:t>
            </a:r>
          </a:p>
          <a:p>
            <a:pPr marL="944100" lvl="1" indent="-342900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1.790 pivôs centrais</a:t>
            </a:r>
          </a:p>
          <a:p>
            <a:pPr marL="944100" lvl="1" indent="-342900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Alta eficiência (</a:t>
            </a:r>
            <a:r>
              <a:rPr lang="pt-BR" sz="2400" b="1" u="sng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equip</a:t>
            </a: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+ manejo)</a:t>
            </a:r>
          </a:p>
          <a:p>
            <a:pPr marL="944100" lvl="1" indent="-342900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Até 5 safras em 2 anos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32000" indent="-2880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1800 a 950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mm em chuvas anuais (W-E)</a:t>
            </a:r>
          </a:p>
          <a:p>
            <a:pPr marL="432000" indent="-2880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Principais culturas: soja, milho, algodão, feijão, café, arroz e frutas (inclui cacau)</a:t>
            </a:r>
          </a:p>
          <a:p>
            <a:pPr marL="432000" indent="-2880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Clima, solo e topografia favoráveis</a:t>
            </a:r>
          </a:p>
          <a:p>
            <a:pPr marL="432000" indent="-2880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Posição geográfica estratégica</a:t>
            </a:r>
          </a:p>
          <a:p>
            <a:pPr marL="432000" indent="-2880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Fronteira agrícola consolidada</a:t>
            </a:r>
          </a:p>
          <a:p>
            <a:pPr marL="432000" indent="-2880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Tecnologia + Capital Humano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3E839C8-4A80-41B8-B88D-1ED543B70EDE}"/>
              </a:ext>
            </a:extLst>
          </p:cNvPr>
          <p:cNvGrpSpPr/>
          <p:nvPr/>
        </p:nvGrpSpPr>
        <p:grpSpPr>
          <a:xfrm>
            <a:off x="1131483" y="3794799"/>
            <a:ext cx="4318552" cy="2915003"/>
            <a:chOff x="1131483" y="4057592"/>
            <a:chExt cx="3852988" cy="2600749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2586C40D-25A1-48D6-B7C7-4526720A5540}"/>
                </a:ext>
              </a:extLst>
            </p:cNvPr>
            <p:cNvSpPr/>
            <p:nvPr/>
          </p:nvSpPr>
          <p:spPr>
            <a:xfrm>
              <a:off x="1237498" y="4057592"/>
              <a:ext cx="3746973" cy="2503412"/>
            </a:xfrm>
            <a:prstGeom prst="rect">
              <a:avLst/>
            </a:prstGeom>
            <a:solidFill>
              <a:srgbClr val="00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4C24DF7-5D7B-455D-8EE4-E6A54CAC5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483" y="4154929"/>
              <a:ext cx="3746973" cy="2503412"/>
            </a:xfrm>
            <a:prstGeom prst="rect">
              <a:avLst/>
            </a:prstGeom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05F14E96-8512-4782-AEA3-866571275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65" y="-98227"/>
            <a:ext cx="5788691" cy="45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0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CBDC18-BBE0-418B-A1C1-C2381B9B7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0714FA5E-E2A8-47B5-9581-8BB3E93B1369}"/>
              </a:ext>
            </a:extLst>
          </p:cNvPr>
          <p:cNvSpPr txBox="1">
            <a:spLocks/>
          </p:cNvSpPr>
          <p:nvPr/>
        </p:nvSpPr>
        <p:spPr>
          <a:xfrm>
            <a:off x="6705600" y="63500"/>
            <a:ext cx="5041900" cy="481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Algumas considerações sobre o Estudo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A368522A-DDA1-4191-85D6-E1EA094D352E}"/>
              </a:ext>
            </a:extLst>
          </p:cNvPr>
          <p:cNvSpPr txBox="1">
            <a:spLocks/>
          </p:cNvSpPr>
          <p:nvPr/>
        </p:nvSpPr>
        <p:spPr>
          <a:xfrm>
            <a:off x="1270236" y="831968"/>
            <a:ext cx="10151165" cy="41702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600" b="1" dirty="0">
                <a:solidFill>
                  <a:srgbClr val="004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ESTUDO DO POTENCIAL HÍDRICO NO OESTE DA BA </a:t>
            </a:r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EBB88821-DEC8-4FE4-97E8-1CAA8376D8F6}"/>
              </a:ext>
            </a:extLst>
          </p:cNvPr>
          <p:cNvGrpSpPr/>
          <p:nvPr/>
        </p:nvGrpSpPr>
        <p:grpSpPr>
          <a:xfrm>
            <a:off x="978688" y="1376975"/>
            <a:ext cx="10919791" cy="3808483"/>
            <a:chOff x="967409" y="2370914"/>
            <a:chExt cx="10919791" cy="4258486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B81AC27-AD63-4CFC-B1CF-BB6EEEA4849A}"/>
                </a:ext>
              </a:extLst>
            </p:cNvPr>
            <p:cNvSpPr/>
            <p:nvPr/>
          </p:nvSpPr>
          <p:spPr>
            <a:xfrm>
              <a:off x="967409" y="2370914"/>
              <a:ext cx="10780091" cy="4258486"/>
            </a:xfrm>
            <a:prstGeom prst="rect">
              <a:avLst/>
            </a:prstGeom>
            <a:noFill/>
            <a:ln>
              <a:solidFill>
                <a:srgbClr val="00FF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4FFBC896-8EB4-4E32-AEAF-8155F974C002}"/>
                </a:ext>
              </a:extLst>
            </p:cNvPr>
            <p:cNvGrpSpPr/>
            <p:nvPr/>
          </p:nvGrpSpPr>
          <p:grpSpPr>
            <a:xfrm>
              <a:off x="1217227" y="2768041"/>
              <a:ext cx="584200" cy="477054"/>
              <a:chOff x="1217227" y="2768041"/>
              <a:chExt cx="584200" cy="477054"/>
            </a:xfrm>
          </p:grpSpPr>
          <p:sp>
            <p:nvSpPr>
              <p:cNvPr id="23" name="Seta: Divisa 22">
                <a:extLst>
                  <a:ext uri="{FF2B5EF4-FFF2-40B4-BE49-F238E27FC236}">
                    <a16:creationId xmlns:a16="http://schemas.microsoft.com/office/drawing/2014/main" id="{FEFB4D36-EAC0-45CB-B614-68EBC994C850}"/>
                  </a:ext>
                </a:extLst>
              </p:cNvPr>
              <p:cNvSpPr/>
              <p:nvPr/>
            </p:nvSpPr>
            <p:spPr>
              <a:xfrm>
                <a:off x="1217227" y="2822716"/>
                <a:ext cx="584200" cy="357808"/>
              </a:xfrm>
              <a:prstGeom prst="chevron">
                <a:avLst/>
              </a:prstGeom>
              <a:solidFill>
                <a:srgbClr val="00FF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86B57F4-81D0-432D-91A1-87B21F90ABA0}"/>
                  </a:ext>
                </a:extLst>
              </p:cNvPr>
              <p:cNvSpPr/>
              <p:nvPr/>
            </p:nvSpPr>
            <p:spPr>
              <a:xfrm>
                <a:off x="1327582" y="2768041"/>
                <a:ext cx="346570" cy="4770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pt-BR" sz="2500" b="1" cap="none" spc="0" dirty="0">
                    <a:ln w="10160">
                      <a:solidFill>
                        <a:srgbClr val="004353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1DC8549A-FE3E-4BCC-AA33-F387EAD7CF53}"/>
                </a:ext>
              </a:extLst>
            </p:cNvPr>
            <p:cNvGrpSpPr/>
            <p:nvPr/>
          </p:nvGrpSpPr>
          <p:grpSpPr>
            <a:xfrm>
              <a:off x="1217227" y="3623064"/>
              <a:ext cx="584200" cy="477054"/>
              <a:chOff x="1217227" y="3649568"/>
              <a:chExt cx="584200" cy="477054"/>
            </a:xfrm>
          </p:grpSpPr>
          <p:sp>
            <p:nvSpPr>
              <p:cNvPr id="26" name="Seta: Divisa 25">
                <a:extLst>
                  <a:ext uri="{FF2B5EF4-FFF2-40B4-BE49-F238E27FC236}">
                    <a16:creationId xmlns:a16="http://schemas.microsoft.com/office/drawing/2014/main" id="{FA06FFD0-5791-44A5-8AB4-144332D13891}"/>
                  </a:ext>
                </a:extLst>
              </p:cNvPr>
              <p:cNvSpPr/>
              <p:nvPr/>
            </p:nvSpPr>
            <p:spPr>
              <a:xfrm>
                <a:off x="1217227" y="3729391"/>
                <a:ext cx="584200" cy="357808"/>
              </a:xfrm>
              <a:prstGeom prst="chevron">
                <a:avLst/>
              </a:prstGeom>
              <a:solidFill>
                <a:srgbClr val="00FF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F803DC34-FA86-442D-B4F6-55997361A048}"/>
                  </a:ext>
                </a:extLst>
              </p:cNvPr>
              <p:cNvSpPr/>
              <p:nvPr/>
            </p:nvSpPr>
            <p:spPr>
              <a:xfrm>
                <a:off x="1327582" y="3649568"/>
                <a:ext cx="346570" cy="4770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pt-BR" sz="2500" b="1" cap="none" spc="0" dirty="0">
                    <a:ln w="10160">
                      <a:solidFill>
                        <a:srgbClr val="004353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DC08603C-192D-4B8C-9D01-02DFE8865DEC}"/>
                </a:ext>
              </a:extLst>
            </p:cNvPr>
            <p:cNvGrpSpPr/>
            <p:nvPr/>
          </p:nvGrpSpPr>
          <p:grpSpPr>
            <a:xfrm>
              <a:off x="1217227" y="4563190"/>
              <a:ext cx="584200" cy="477054"/>
              <a:chOff x="1217227" y="4563190"/>
              <a:chExt cx="584200" cy="477054"/>
            </a:xfrm>
          </p:grpSpPr>
          <p:sp>
            <p:nvSpPr>
              <p:cNvPr id="29" name="Seta: Divisa 28">
                <a:extLst>
                  <a:ext uri="{FF2B5EF4-FFF2-40B4-BE49-F238E27FC236}">
                    <a16:creationId xmlns:a16="http://schemas.microsoft.com/office/drawing/2014/main" id="{33CADAA3-98C1-414C-B8AF-EFD8BFABB701}"/>
                  </a:ext>
                </a:extLst>
              </p:cNvPr>
              <p:cNvSpPr/>
              <p:nvPr/>
            </p:nvSpPr>
            <p:spPr>
              <a:xfrm>
                <a:off x="1217227" y="4622813"/>
                <a:ext cx="584200" cy="357808"/>
              </a:xfrm>
              <a:prstGeom prst="chevron">
                <a:avLst/>
              </a:prstGeom>
              <a:solidFill>
                <a:srgbClr val="00FF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F7DFAAAE-E251-4FDC-A167-1DBF5DA2E02C}"/>
                  </a:ext>
                </a:extLst>
              </p:cNvPr>
              <p:cNvSpPr/>
              <p:nvPr/>
            </p:nvSpPr>
            <p:spPr>
              <a:xfrm>
                <a:off x="1326714" y="4563190"/>
                <a:ext cx="346570" cy="4770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pt-BR" sz="2500" b="1" cap="none" spc="0" dirty="0">
                    <a:ln w="10160">
                      <a:solidFill>
                        <a:srgbClr val="004353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538A177C-70B6-443B-9600-674D5C761E15}"/>
                </a:ext>
              </a:extLst>
            </p:cNvPr>
            <p:cNvGrpSpPr/>
            <p:nvPr/>
          </p:nvGrpSpPr>
          <p:grpSpPr>
            <a:xfrm>
              <a:off x="1217227" y="5529151"/>
              <a:ext cx="584200" cy="477054"/>
              <a:chOff x="1217227" y="5529151"/>
              <a:chExt cx="584200" cy="477054"/>
            </a:xfrm>
          </p:grpSpPr>
          <p:sp>
            <p:nvSpPr>
              <p:cNvPr id="32" name="Seta: Divisa 31">
                <a:extLst>
                  <a:ext uri="{FF2B5EF4-FFF2-40B4-BE49-F238E27FC236}">
                    <a16:creationId xmlns:a16="http://schemas.microsoft.com/office/drawing/2014/main" id="{F9E870AA-5067-47B4-A39C-DED08029E367}"/>
                  </a:ext>
                </a:extLst>
              </p:cNvPr>
              <p:cNvSpPr/>
              <p:nvPr/>
            </p:nvSpPr>
            <p:spPr>
              <a:xfrm>
                <a:off x="1217227" y="5609001"/>
                <a:ext cx="584200" cy="357808"/>
              </a:xfrm>
              <a:prstGeom prst="chevron">
                <a:avLst/>
              </a:prstGeom>
              <a:solidFill>
                <a:srgbClr val="00FF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5091D4D1-4881-48EA-B439-B2C9F287FB9F}"/>
                  </a:ext>
                </a:extLst>
              </p:cNvPr>
              <p:cNvSpPr/>
              <p:nvPr/>
            </p:nvSpPr>
            <p:spPr>
              <a:xfrm>
                <a:off x="1325846" y="5529151"/>
                <a:ext cx="346570" cy="4770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pt-BR" sz="2500" b="1" cap="none" spc="0" dirty="0">
                    <a:ln w="10160">
                      <a:solidFill>
                        <a:srgbClr val="004353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  <p:sp>
          <p:nvSpPr>
            <p:cNvPr id="35" name="Título 1">
              <a:extLst>
                <a:ext uri="{FF2B5EF4-FFF2-40B4-BE49-F238E27FC236}">
                  <a16:creationId xmlns:a16="http://schemas.microsoft.com/office/drawing/2014/main" id="{AAB00D62-D6E6-434F-96A8-1AA8E83E2891}"/>
                </a:ext>
              </a:extLst>
            </p:cNvPr>
            <p:cNvSpPr txBox="1">
              <a:spLocks/>
            </p:cNvSpPr>
            <p:nvPr/>
          </p:nvSpPr>
          <p:spPr>
            <a:xfrm>
              <a:off x="1814680" y="2765815"/>
              <a:ext cx="10072520" cy="4815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1900" b="1" i="1" dirty="0">
                  <a:solidFill>
                    <a:srgbClr val="00435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Águas Superficiais. </a:t>
              </a:r>
            </a:p>
          </p:txBody>
        </p:sp>
        <p:sp>
          <p:nvSpPr>
            <p:cNvPr id="38" name="Título 1">
              <a:extLst>
                <a:ext uri="{FF2B5EF4-FFF2-40B4-BE49-F238E27FC236}">
                  <a16:creationId xmlns:a16="http://schemas.microsoft.com/office/drawing/2014/main" id="{0E0E7222-1FFB-42CB-991F-51E7166E4DAD}"/>
                </a:ext>
              </a:extLst>
            </p:cNvPr>
            <p:cNvSpPr txBox="1">
              <a:spLocks/>
            </p:cNvSpPr>
            <p:nvPr/>
          </p:nvSpPr>
          <p:spPr>
            <a:xfrm>
              <a:off x="1814680" y="3620206"/>
              <a:ext cx="10072520" cy="4815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1900" b="1" i="1" dirty="0">
                  <a:solidFill>
                    <a:srgbClr val="00435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Águas subterrânea (Aquífero Urucuia). </a:t>
              </a:r>
            </a:p>
          </p:txBody>
        </p:sp>
        <p:sp>
          <p:nvSpPr>
            <p:cNvPr id="41" name="Título 1">
              <a:extLst>
                <a:ext uri="{FF2B5EF4-FFF2-40B4-BE49-F238E27FC236}">
                  <a16:creationId xmlns:a16="http://schemas.microsoft.com/office/drawing/2014/main" id="{F2C6A918-F560-4931-A36D-E3B583509951}"/>
                </a:ext>
              </a:extLst>
            </p:cNvPr>
            <p:cNvSpPr txBox="1">
              <a:spLocks/>
            </p:cNvSpPr>
            <p:nvPr/>
          </p:nvSpPr>
          <p:spPr>
            <a:xfrm>
              <a:off x="1814680" y="4567360"/>
              <a:ext cx="10072520" cy="4815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1900" b="1" i="1" dirty="0">
                  <a:solidFill>
                    <a:srgbClr val="00435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Estudo do uso do Solo, Clima, Recursos Hídricos e Irrigação.</a:t>
              </a:r>
            </a:p>
          </p:txBody>
        </p:sp>
        <p:sp>
          <p:nvSpPr>
            <p:cNvPr id="44" name="Título 1">
              <a:extLst>
                <a:ext uri="{FF2B5EF4-FFF2-40B4-BE49-F238E27FC236}">
                  <a16:creationId xmlns:a16="http://schemas.microsoft.com/office/drawing/2014/main" id="{ACC73CA1-D4BB-4A6D-923E-597F43FA0898}"/>
                </a:ext>
              </a:extLst>
            </p:cNvPr>
            <p:cNvSpPr txBox="1">
              <a:spLocks/>
            </p:cNvSpPr>
            <p:nvPr/>
          </p:nvSpPr>
          <p:spPr>
            <a:xfrm>
              <a:off x="1814680" y="5553969"/>
              <a:ext cx="10072520" cy="4815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1900" b="1" i="1" dirty="0">
                  <a:solidFill>
                    <a:srgbClr val="00435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Governança.</a:t>
              </a:r>
            </a:p>
          </p:txBody>
        </p:sp>
      </p:grpSp>
      <p:sp>
        <p:nvSpPr>
          <p:cNvPr id="34" name="Título 1">
            <a:extLst>
              <a:ext uri="{FF2B5EF4-FFF2-40B4-BE49-F238E27FC236}">
                <a16:creationId xmlns:a16="http://schemas.microsoft.com/office/drawing/2014/main" id="{0D4EA039-6BA1-4EB6-886E-300C74E1E3A2}"/>
              </a:ext>
            </a:extLst>
          </p:cNvPr>
          <p:cNvSpPr txBox="1">
            <a:spLocks/>
          </p:cNvSpPr>
          <p:nvPr/>
        </p:nvSpPr>
        <p:spPr>
          <a:xfrm>
            <a:off x="102152" y="228600"/>
            <a:ext cx="584200" cy="6400800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pc="300" dirty="0">
                <a:solidFill>
                  <a:schemeClr val="bg1"/>
                </a:solidFill>
              </a:rPr>
              <a:t>ESTUDO</a:t>
            </a:r>
            <a:endParaRPr lang="pt-BR" sz="28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C00EE743-B8F1-4A1C-AFDF-A2D2CDCC6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386" y="5313437"/>
            <a:ext cx="5380827" cy="131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FFD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649</Words>
  <Application>Microsoft Office PowerPoint</Application>
  <PresentationFormat>Widescreen</PresentationFormat>
  <Paragraphs>140</Paragraphs>
  <Slides>16</Slides>
  <Notes>0</Notes>
  <HiddenSlides>2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inherit</vt:lpstr>
      <vt:lpstr>Wingdings</vt:lpstr>
      <vt:lpstr>Tema do Office</vt:lpstr>
      <vt:lpstr>Apresentação do PowerPoint</vt:lpstr>
      <vt:lpstr>Apresentação do PowerPoint</vt:lpstr>
      <vt:lpstr>Sistema de inteligência territorial na gestão dos recursos hídricos  Estudos do Oeste da Bahia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MODELAGEM VISUAL MODFLOW</vt:lpstr>
      <vt:lpstr>ANÁLISE</vt:lpstr>
      <vt:lpstr>ANÁLISE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Trindade</dc:creator>
  <cp:lastModifiedBy>Everardo Mantovani</cp:lastModifiedBy>
  <cp:revision>293</cp:revision>
  <dcterms:created xsi:type="dcterms:W3CDTF">2019-11-16T21:06:14Z</dcterms:created>
  <dcterms:modified xsi:type="dcterms:W3CDTF">2019-11-20T07:23:51Z</dcterms:modified>
</cp:coreProperties>
</file>