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6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7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8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  <p:sldMasterId id="2147483702" r:id="rId3"/>
    <p:sldMasterId id="2147483780" r:id="rId4"/>
    <p:sldMasterId id="2147483799" r:id="rId5"/>
    <p:sldMasterId id="2147483848" r:id="rId6"/>
    <p:sldMasterId id="2147483874" r:id="rId7"/>
    <p:sldMasterId id="2147483886" r:id="rId8"/>
    <p:sldMasterId id="2147483898" r:id="rId9"/>
  </p:sldMasterIdLst>
  <p:notesMasterIdLst>
    <p:notesMasterId r:id="rId35"/>
  </p:notesMasterIdLst>
  <p:sldIdLst>
    <p:sldId id="257" r:id="rId10"/>
    <p:sldId id="328" r:id="rId11"/>
    <p:sldId id="324" r:id="rId12"/>
    <p:sldId id="311" r:id="rId13"/>
    <p:sldId id="435" r:id="rId14"/>
    <p:sldId id="436" r:id="rId15"/>
    <p:sldId id="264" r:id="rId16"/>
    <p:sldId id="267" r:id="rId17"/>
    <p:sldId id="299" r:id="rId18"/>
    <p:sldId id="266" r:id="rId19"/>
    <p:sldId id="318" r:id="rId20"/>
    <p:sldId id="321" r:id="rId21"/>
    <p:sldId id="438" r:id="rId22"/>
    <p:sldId id="439" r:id="rId23"/>
    <p:sldId id="440" r:id="rId24"/>
    <p:sldId id="300" r:id="rId25"/>
    <p:sldId id="279" r:id="rId26"/>
    <p:sldId id="291" r:id="rId27"/>
    <p:sldId id="292" r:id="rId28"/>
    <p:sldId id="294" r:id="rId29"/>
    <p:sldId id="298" r:id="rId30"/>
    <p:sldId id="301" r:id="rId31"/>
    <p:sldId id="286" r:id="rId32"/>
    <p:sldId id="437" r:id="rId33"/>
    <p:sldId id="293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66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5423A-6857-477F-858F-A94A685D4FFA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A1E719-2E9C-4EF5-BCAC-FEA54044FA05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1228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0F40D-B816-4AEE-8EF3-EECCD172DCAF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098" y="4343703"/>
            <a:ext cx="5485805" cy="411540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304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5F868B3-E9B6-D84C-842C-618CD1ECE6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01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4"/>
          <a:stretch/>
        </p:blipFill>
        <p:spPr>
          <a:xfrm>
            <a:off x="0" y="-84790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26911" y="6523962"/>
            <a:ext cx="2743200" cy="365125"/>
          </a:xfrm>
        </p:spPr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010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0375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38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233" y="0"/>
            <a:ext cx="10668000" cy="457200"/>
          </a:xfrm>
        </p:spPr>
        <p:txBody>
          <a:bodyPr/>
          <a:lstStyle>
            <a:lvl1pPr algn="ctr">
              <a:defRPr sz="2400" b="1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85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238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2" y="2166484"/>
            <a:ext cx="8229599" cy="1214204"/>
          </a:xfrm>
        </p:spPr>
        <p:txBody>
          <a:bodyPr lIns="0" rIns="0" anchor="t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654" y="4407108"/>
            <a:ext cx="9100695" cy="1281658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9546336" y="6356351"/>
            <a:ext cx="1516912" cy="365125"/>
          </a:xfrm>
          <a:prstGeom prst="rect">
            <a:avLst/>
          </a:prstGeom>
        </p:spPr>
        <p:txBody>
          <a:bodyPr/>
          <a:lstStyle/>
          <a:p>
            <a:fld id="{5476C50B-5127-4072-80B9-9E956D326842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26464" y="6356351"/>
            <a:ext cx="6803136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9489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37875195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2305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84273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81202" y="2166484"/>
            <a:ext cx="8229599" cy="1214204"/>
          </a:xfrm>
        </p:spPr>
        <p:txBody>
          <a:bodyPr lIns="0" rIns="0" anchor="t">
            <a:no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5654" y="4407108"/>
            <a:ext cx="9100695" cy="1281658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9546336" y="6356351"/>
            <a:ext cx="1516912" cy="365125"/>
          </a:xfrm>
          <a:prstGeom prst="rect">
            <a:avLst/>
          </a:prstGeom>
        </p:spPr>
        <p:txBody>
          <a:bodyPr/>
          <a:lstStyle/>
          <a:p>
            <a:fld id="{5476C50B-5127-4072-80B9-9E956D326842}" type="slidenum">
              <a:rPr lang="en-US" smtClean="0">
                <a:solidFill>
                  <a:srgbClr val="000000"/>
                </a:solidFill>
              </a:rPr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>
          <a:xfrm>
            <a:off x="1426464" y="6356351"/>
            <a:ext cx="6803136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368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3390892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565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9692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4"/>
          <a:stretch/>
        </p:blipFill>
        <p:spPr>
          <a:xfrm>
            <a:off x="0" y="-847907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4"/>
          <a:stretch/>
        </p:blipFill>
        <p:spPr>
          <a:xfrm>
            <a:off x="0" y="-847907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106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595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2253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630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7273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7EF98F-DA83-4FB2-AD72-1E7EF90EE178}" type="slidenum">
              <a:rPr lang="en-US" altLang="en-US">
                <a:solidFill>
                  <a:srgbClr val="FFFFFF"/>
                </a:solidFill>
              </a:rPr>
              <a:pPr/>
              <a:t>‹nº›</a:t>
            </a:fld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369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264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7102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5486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39998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8409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2248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1646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388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27965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5866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386212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4356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:\worktemp\GlobalWaterInstituteFolder\GWFI_Brochure_Images\GWFI_Brochure_Images\Cover_Landscape.jpg"/>
          <p:cNvPicPr>
            <a:picLocks noChangeAspect="1" noChangeArrowheads="1"/>
          </p:cNvPicPr>
          <p:nvPr userDrawn="1"/>
        </p:nvPicPr>
        <p:blipFill>
          <a:blip r:embed="rId2" cstate="print"/>
          <a:srcRect l="27905" r="1843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 userDrawn="1"/>
        </p:nvSpPr>
        <p:spPr>
          <a:xfrm>
            <a:off x="0" y="1"/>
            <a:ext cx="12192000" cy="2007476"/>
          </a:xfrm>
          <a:prstGeom prst="rect">
            <a:avLst/>
          </a:prstGeom>
          <a:solidFill>
            <a:srgbClr val="F5F3F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Rectangle 9"/>
          <p:cNvSpPr/>
          <p:nvPr userDrawn="1"/>
        </p:nvSpPr>
        <p:spPr>
          <a:xfrm>
            <a:off x="-4549" y="2007478"/>
            <a:ext cx="12192000" cy="115613"/>
          </a:xfrm>
          <a:prstGeom prst="rect">
            <a:avLst/>
          </a:prstGeom>
          <a:solidFill>
            <a:srgbClr val="9A8C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969" y="204108"/>
            <a:ext cx="3886689" cy="1819458"/>
          </a:xfrm>
          <a:prstGeom prst="rect">
            <a:avLst/>
          </a:prstGeom>
        </p:spPr>
      </p:pic>
      <p:sp>
        <p:nvSpPr>
          <p:cNvPr id="18" name="Text Placeholder 17"/>
          <p:cNvSpPr>
            <a:spLocks noGrp="1"/>
          </p:cNvSpPr>
          <p:nvPr>
            <p:ph type="body" sz="quarter" idx="10" hasCustomPrompt="1"/>
          </p:nvPr>
        </p:nvSpPr>
        <p:spPr>
          <a:xfrm>
            <a:off x="7486095" y="6282177"/>
            <a:ext cx="4383855" cy="351541"/>
          </a:xfrm>
        </p:spPr>
        <p:txBody>
          <a:bodyPr/>
          <a:lstStyle>
            <a:lvl1pPr marL="0" indent="0" algn="ctr">
              <a:buNone/>
              <a:defRPr sz="1600" b="1" cap="none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insert contact info here</a:t>
            </a:r>
          </a:p>
        </p:txBody>
      </p:sp>
    </p:spTree>
    <p:extLst>
      <p:ext uri="{BB962C8B-B14F-4D97-AF65-F5344CB8AC3E}">
        <p14:creationId xmlns:p14="http://schemas.microsoft.com/office/powerpoint/2010/main" val="35534801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DFDF7-FE6E-49B1-8C48-F407FA0F6511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C9EE7-20A2-4B4D-A6D9-5E8716DA960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71579"/>
      </p:ext>
    </p:extLst>
  </p:cSld>
  <p:clrMapOvr>
    <a:masterClrMapping/>
  </p:clrMapOvr>
  <p:transition spd="slow" advClick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552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9BD23A-DABB-45F5-B7F9-D57E5AAA767C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88746-D2EB-4B98-AA3B-0DB30312BA7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768936"/>
      </p:ext>
    </p:extLst>
  </p:cSld>
  <p:clrMapOvr>
    <a:masterClrMapping/>
  </p:clrMapOvr>
  <p:transition spd="slow" advClick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0AB438-9689-415D-A5B2-CFF4E194C264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530A1C-C98F-4113-AEC0-1293BAA45D93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788327"/>
      </p:ext>
    </p:extLst>
  </p:cSld>
  <p:clrMapOvr>
    <a:masterClrMapping/>
  </p:clrMapOvr>
  <p:transition spd="slow" advClick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EBBA6-0F21-4691-B1DA-93DACD684602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F0DA94-5F11-4671-8C6B-1160D076017D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20231"/>
      </p:ext>
    </p:extLst>
  </p:cSld>
  <p:clrMapOvr>
    <a:masterClrMapping/>
  </p:clrMapOvr>
  <p:transition spd="slow" advClick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1D5A7-7A08-48B3-B885-D529FC00C436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C13AB4-DBD9-4AC2-9B71-9A8039B0E09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601642"/>
      </p:ext>
    </p:extLst>
  </p:cSld>
  <p:clrMapOvr>
    <a:masterClrMapping/>
  </p:clrMapOvr>
  <p:transition spd="slow" advClick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39871-37B2-4163-96B4-960ECEBB3E01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9C99AE-ECD0-49B1-B131-94DB03B99217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566280"/>
      </p:ext>
    </p:extLst>
  </p:cSld>
  <p:clrMapOvr>
    <a:masterClrMapping/>
  </p:clrMapOvr>
  <p:transition spd="slow" advClick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F2261-137E-46A4-A35E-0B7FC6E57A31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32A81-8019-4FC9-8BF5-E50788B4A48B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18484"/>
      </p:ext>
    </p:extLst>
  </p:cSld>
  <p:clrMapOvr>
    <a:masterClrMapping/>
  </p:clrMapOvr>
  <p:transition spd="slow" advClick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CAF23-ABB1-4B5E-9827-5B5404FC4252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762B4-CC8F-435C-BB85-EF2329E92FAC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696220"/>
      </p:ext>
    </p:extLst>
  </p:cSld>
  <p:clrMapOvr>
    <a:masterClrMapping/>
  </p:clrMapOvr>
  <p:transition spd="slow" advClick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C8477F-C2F5-4C71-A330-F9311590B69E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64703-DB0D-4F4E-90EC-FC70D2C74E59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3693"/>
      </p:ext>
    </p:extLst>
  </p:cSld>
  <p:clrMapOvr>
    <a:masterClrMapping/>
  </p:clrMapOvr>
  <p:transition spd="slow" advClick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4162ED-2A87-44B7-A96C-BE1B8500E40F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8CD1-2318-446A-9643-7CEF3F608588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585984"/>
      </p:ext>
    </p:extLst>
  </p:cSld>
  <p:clrMapOvr>
    <a:masterClrMapping/>
  </p:clrMapOvr>
  <p:transition spd="slow" advClick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24ACCF-5B46-4D66-A02D-8056355B8040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F9B8D4-E0E6-4AAC-906D-761FA1678BCA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99033"/>
      </p:ext>
    </p:extLst>
  </p:cSld>
  <p:clrMapOvr>
    <a:masterClrMapping/>
  </p:clrMapOvr>
  <p:transition spd="slow" advClick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2970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FDD17-EE17-4EA1-B594-DC28887782C1}" type="datetimeFigureOut">
              <a:rPr lang="en-US" smtClean="0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44651" y="2517054"/>
            <a:ext cx="11288035" cy="708025"/>
          </a:xfrm>
        </p:spPr>
        <p:txBody>
          <a:bodyPr/>
          <a:lstStyle>
            <a:lvl1pPr marL="0" indent="0" algn="ctr">
              <a:buNone/>
              <a:defRPr sz="4000" cap="small" baseline="0">
                <a:solidFill>
                  <a:srgbClr val="05AD97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44500" y="3232588"/>
            <a:ext cx="11288184" cy="1162988"/>
          </a:xfrm>
        </p:spPr>
        <p:txBody>
          <a:bodyPr/>
          <a:lstStyle>
            <a:lvl1pPr marL="0" indent="0" algn="ctr">
              <a:buNone/>
              <a:defRPr sz="2000" baseline="0">
                <a:solidFill>
                  <a:srgbClr val="9A8C7E"/>
                </a:solidFill>
              </a:defRPr>
            </a:lvl1pPr>
          </a:lstStyle>
          <a:p>
            <a:pPr lvl="0"/>
            <a:r>
              <a:rPr lang="en-US" dirty="0"/>
              <a:t>First Name</a:t>
            </a:r>
          </a:p>
          <a:p>
            <a:pPr lvl="0"/>
            <a:r>
              <a:rPr lang="en-US" dirty="0"/>
              <a:t>Last Name</a:t>
            </a:r>
          </a:p>
          <a:p>
            <a:pPr lvl="0"/>
            <a:r>
              <a:rPr lang="en-US" dirty="0"/>
              <a:t>First Name Last Name</a:t>
            </a:r>
          </a:p>
        </p:txBody>
      </p:sp>
    </p:spTree>
    <p:extLst>
      <p:ext uri="{BB962C8B-B14F-4D97-AF65-F5344CB8AC3E}">
        <p14:creationId xmlns:p14="http://schemas.microsoft.com/office/powerpoint/2010/main" val="1661830754"/>
      </p:ext>
    </p:extLst>
  </p:cSld>
  <p:clrMapOvr>
    <a:masterClrMapping/>
  </p:clrMapOvr>
  <p:transition spd="slow" advClick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7620"/>
            <a:ext cx="12192000" cy="600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554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9207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6523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4005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958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05119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33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15160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9645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24515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817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7251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block"/>
          <p:cNvSpPr/>
          <p:nvPr/>
        </p:nvSpPr>
        <p:spPr>
          <a:xfrm>
            <a:off x="1141711" y="1600200"/>
            <a:ext cx="9905532" cy="3276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grpSp>
        <p:nvGrpSpPr>
          <p:cNvPr id="7" name="top graphic"/>
          <p:cNvGrpSpPr/>
          <p:nvPr/>
        </p:nvGrpSpPr>
        <p:grpSpPr>
          <a:xfrm>
            <a:off x="1281" y="0"/>
            <a:ext cx="12192127" cy="429768"/>
            <a:chOff x="1279" y="0"/>
            <a:chExt cx="12188952" cy="429768"/>
          </a:xfrm>
        </p:grpSpPr>
        <p:sp>
          <p:nvSpPr>
            <p:cNvPr id="8" name="Rectangle 7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23" name="bottom graphic"/>
          <p:cNvGrpSpPr/>
          <p:nvPr/>
        </p:nvGrpSpPr>
        <p:grpSpPr>
          <a:xfrm>
            <a:off x="1" y="6080760"/>
            <a:ext cx="12193407" cy="777240"/>
            <a:chOff x="0" y="6080760"/>
            <a:chExt cx="12190231" cy="777240"/>
          </a:xfrm>
        </p:grpSpPr>
        <p:sp>
          <p:nvSpPr>
            <p:cNvPr id="13" name="Rectangle 12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10" y="5029200"/>
            <a:ext cx="8231741" cy="8382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1" y="1905000"/>
            <a:ext cx="9146380" cy="26670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7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783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1" cy="2667000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4876800"/>
            <a:ext cx="823174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558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809" y="1904999"/>
            <a:ext cx="4436720" cy="408892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472" y="1904999"/>
            <a:ext cx="4436720" cy="408892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523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828802"/>
            <a:ext cx="442075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10" y="2590801"/>
            <a:ext cx="442075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42" y="1828802"/>
            <a:ext cx="442075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42" y="2590801"/>
            <a:ext cx="442075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9521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3425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ottom graphic"/>
          <p:cNvGrpSpPr/>
          <p:nvPr/>
        </p:nvGrpSpPr>
        <p:grpSpPr>
          <a:xfrm>
            <a:off x="1" y="6309360"/>
            <a:ext cx="12193407" cy="548640"/>
            <a:chOff x="0" y="6309360"/>
            <a:chExt cx="12190231" cy="548640"/>
          </a:xfrm>
        </p:grpSpPr>
        <p:sp>
          <p:nvSpPr>
            <p:cNvPr id="7" name="Rectangle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0524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"/>
          <p:cNvSpPr/>
          <p:nvPr/>
        </p:nvSpPr>
        <p:spPr>
          <a:xfrm>
            <a:off x="1217927" y="1019175"/>
            <a:ext cx="6128076" cy="4572000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5279" y="1371600"/>
            <a:ext cx="3125013" cy="20574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2319" y="1293495"/>
            <a:ext cx="5579293" cy="40233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5279" y="3536831"/>
            <a:ext cx="3125013" cy="1797169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07905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29268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"/>
          <p:cNvSpPr/>
          <p:nvPr/>
        </p:nvSpPr>
        <p:spPr>
          <a:xfrm>
            <a:off x="1217927" y="1019175"/>
            <a:ext cx="6128076" cy="4572000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5279" y="1371600"/>
            <a:ext cx="3125013" cy="2057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0855" y="1202055"/>
            <a:ext cx="5762220" cy="4206240"/>
          </a:xfrm>
          <a:solidFill>
            <a:schemeClr val="bg1">
              <a:lumMod val="95000"/>
            </a:schemeClr>
          </a:solidFill>
        </p:spPr>
        <p:txBody>
          <a:bodyPr tIns="914400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5279" y="3536831"/>
            <a:ext cx="3125013" cy="1797171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954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96981" y="609600"/>
            <a:ext cx="1143299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609600"/>
            <a:ext cx="7698203" cy="5410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739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block"/>
          <p:cNvSpPr/>
          <p:nvPr/>
        </p:nvSpPr>
        <p:spPr>
          <a:xfrm>
            <a:off x="1141711" y="1600200"/>
            <a:ext cx="9905532" cy="3276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grpSp>
        <p:nvGrpSpPr>
          <p:cNvPr id="7" name="top graphic"/>
          <p:cNvGrpSpPr/>
          <p:nvPr/>
        </p:nvGrpSpPr>
        <p:grpSpPr>
          <a:xfrm>
            <a:off x="1281" y="0"/>
            <a:ext cx="12192127" cy="429768"/>
            <a:chOff x="1279" y="0"/>
            <a:chExt cx="12188952" cy="429768"/>
          </a:xfrm>
        </p:grpSpPr>
        <p:sp>
          <p:nvSpPr>
            <p:cNvPr id="8" name="Rectangle 7"/>
            <p:cNvSpPr/>
            <p:nvPr/>
          </p:nvSpPr>
          <p:spPr>
            <a:xfrm>
              <a:off x="1279" y="0"/>
              <a:ext cx="12188952" cy="2286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228600"/>
              <a:ext cx="12188952" cy="20116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279" y="306324"/>
              <a:ext cx="12188952" cy="457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23" name="bottom graphic"/>
          <p:cNvGrpSpPr/>
          <p:nvPr/>
        </p:nvGrpSpPr>
        <p:grpSpPr>
          <a:xfrm>
            <a:off x="1" y="6080760"/>
            <a:ext cx="12193407" cy="777240"/>
            <a:chOff x="0" y="6080760"/>
            <a:chExt cx="12190231" cy="777240"/>
          </a:xfrm>
        </p:grpSpPr>
        <p:sp>
          <p:nvSpPr>
            <p:cNvPr id="13" name="Rectangle 12"/>
            <p:cNvSpPr/>
            <p:nvPr/>
          </p:nvSpPr>
          <p:spPr>
            <a:xfrm>
              <a:off x="0" y="6217920"/>
              <a:ext cx="12188825" cy="64008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1279" y="60807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279" y="6172200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2810" y="5029200"/>
            <a:ext cx="8231741" cy="838200"/>
          </a:xfrm>
        </p:spPr>
        <p:txBody>
          <a:bodyPr/>
          <a:lstStyle>
            <a:lvl1pPr marL="0" indent="0" algn="l">
              <a:lnSpc>
                <a:spcPct val="90000"/>
              </a:lnSpc>
              <a:spcBef>
                <a:spcPts val="0"/>
              </a:spcBef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2811" y="1905000"/>
            <a:ext cx="9146380" cy="26670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6600">
                <a:solidFill>
                  <a:schemeClr val="bg1"/>
                </a:solidFill>
                <a:effectLst>
                  <a:outerShdw blurRad="889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2235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874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810" y="1905000"/>
            <a:ext cx="9146381" cy="2667000"/>
          </a:xfrm>
        </p:spPr>
        <p:txBody>
          <a:bodyPr anchor="b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4876800"/>
            <a:ext cx="8231741" cy="1143000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6300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2809" y="1904999"/>
            <a:ext cx="4436720" cy="408892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2472" y="1904999"/>
            <a:ext cx="4436720" cy="408892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3232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2810" y="1828802"/>
            <a:ext cx="442075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2810" y="2590801"/>
            <a:ext cx="442075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8442" y="1828802"/>
            <a:ext cx="4420751" cy="685801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8442" y="2590801"/>
            <a:ext cx="4420751" cy="3429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379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4313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bottom graphic"/>
          <p:cNvGrpSpPr/>
          <p:nvPr/>
        </p:nvGrpSpPr>
        <p:grpSpPr>
          <a:xfrm>
            <a:off x="1" y="6309360"/>
            <a:ext cx="12193407" cy="548640"/>
            <a:chOff x="0" y="6309360"/>
            <a:chExt cx="12190231" cy="548640"/>
          </a:xfrm>
        </p:grpSpPr>
        <p:sp>
          <p:nvSpPr>
            <p:cNvPr id="7" name="Rectangle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294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6603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"/>
          <p:cNvSpPr/>
          <p:nvPr/>
        </p:nvSpPr>
        <p:spPr>
          <a:xfrm>
            <a:off x="1217927" y="1019175"/>
            <a:ext cx="6128076" cy="4572000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5279" y="1371600"/>
            <a:ext cx="3125013" cy="2057400"/>
          </a:xfrm>
        </p:spPr>
        <p:txBody>
          <a:bodyPr anchor="b">
            <a:normAutofit/>
          </a:bodyPr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92319" y="1293495"/>
            <a:ext cx="5579293" cy="40233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5279" y="3536831"/>
            <a:ext cx="3125013" cy="1797169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102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"/>
          <p:cNvSpPr/>
          <p:nvPr/>
        </p:nvSpPr>
        <p:spPr>
          <a:xfrm>
            <a:off x="1217927" y="1019175"/>
            <a:ext cx="6128076" cy="4572000"/>
          </a:xfrm>
          <a:prstGeom prst="rect">
            <a:avLst/>
          </a:prstGeom>
          <a:noFill/>
          <a:ln w="101600">
            <a:solidFill>
              <a:schemeClr val="accent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5279" y="1371600"/>
            <a:ext cx="3125013" cy="2057400"/>
          </a:xfrm>
        </p:spPr>
        <p:txBody>
          <a:bodyPr anchor="b">
            <a:normAutofit/>
          </a:bodyPr>
          <a:lstStyle>
            <a:lvl1pPr algn="l">
              <a:defRPr sz="3200" b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400855" y="1202055"/>
            <a:ext cx="5762220" cy="4206240"/>
          </a:xfrm>
          <a:solidFill>
            <a:schemeClr val="bg1">
              <a:lumMod val="95000"/>
            </a:schemeClr>
          </a:solidFill>
        </p:spPr>
        <p:txBody>
          <a:bodyPr tIns="914400">
            <a:normAutofit/>
          </a:bodyPr>
          <a:lstStyle>
            <a:lvl1pPr marL="0" indent="0" algn="ctr">
              <a:spcBef>
                <a:spcPts val="0"/>
              </a:spcBef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5279" y="3536831"/>
            <a:ext cx="3125013" cy="1797171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813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5547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96981" y="609600"/>
            <a:ext cx="1143299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2809" y="609600"/>
            <a:ext cx="7698203" cy="5410200"/>
          </a:xfrm>
        </p:spPr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365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431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3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4.xml"/><Relationship Id="rId9" Type="http://schemas.openxmlformats.org/officeDocument/2006/relationships/image" Target="../media/image4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image" Target="../media/image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4886634" y="-1624474"/>
            <a:ext cx="9330508" cy="10267950"/>
          </a:xfrm>
          <a:prstGeom prst="rect">
            <a:avLst/>
          </a:prstGeom>
          <a:blipFill dpi="0" rotWithShape="1">
            <a:blip r:embed="rId1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5991227"/>
            <a:ext cx="12192000" cy="866775"/>
          </a:xfrm>
          <a:prstGeom prst="rect">
            <a:avLst/>
          </a:prstGeom>
          <a:solidFill>
            <a:srgbClr val="63554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17" y="6017997"/>
            <a:ext cx="2557883" cy="8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958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B0F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76200"/>
            <a:ext cx="10668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150938"/>
            <a:ext cx="1066800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 rotWithShape="1"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81" b="38060"/>
          <a:stretch/>
        </p:blipFill>
        <p:spPr>
          <a:xfrm>
            <a:off x="0" y="6217920"/>
            <a:ext cx="121920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316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rgbClr val="C40000"/>
        </a:buClr>
        <a:buSzPct val="125000"/>
        <a:buChar char="•"/>
        <a:defRPr sz="3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rgbClr val="C40000"/>
        </a:buClr>
        <a:buSzPct val="125000"/>
        <a:buChar char="•"/>
        <a:defRPr sz="26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rgbClr val="C40000"/>
        </a:buClr>
        <a:buSzPct val="125000"/>
        <a:buChar char="•"/>
        <a:defRPr sz="23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B0F0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6233" y="76200"/>
            <a:ext cx="10668000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55651" y="1150938"/>
            <a:ext cx="10668000" cy="494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" name="Picture 6"/>
          <p:cNvPicPr>
            <a:picLocks/>
          </p:cNvPicPr>
          <p:nvPr userDrawn="1"/>
        </p:nvPicPr>
        <p:blipFill rotWithShape="1">
          <a:blip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781" b="38060"/>
          <a:stretch/>
        </p:blipFill>
        <p:spPr>
          <a:xfrm>
            <a:off x="0" y="6217920"/>
            <a:ext cx="1219200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44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 i="1">
          <a:solidFill>
            <a:schemeClr val="tx2"/>
          </a:solidFill>
          <a:latin typeface="Calibri" pitchFamily="34" charset="0"/>
          <a:ea typeface="+mj-ea"/>
          <a:cs typeface="Calibri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chemeClr val="tx2"/>
          </a:solidFill>
          <a:latin typeface="Arial Rounded MT Bold" pitchFamily="34" charset="0"/>
        </a:defRPr>
      </a:lvl9pPr>
    </p:titleStyle>
    <p:bodyStyle>
      <a:lvl1pPr marL="469900" indent="-469900" algn="l" rtl="0" eaLnBrk="1" fontAlgn="base" hangingPunct="1">
        <a:spcBef>
          <a:spcPct val="20000"/>
        </a:spcBef>
        <a:spcAft>
          <a:spcPct val="0"/>
        </a:spcAft>
        <a:buClr>
          <a:srgbClr val="C40000"/>
        </a:buClr>
        <a:buSzPct val="125000"/>
        <a:buChar char="•"/>
        <a:defRPr sz="3000">
          <a:solidFill>
            <a:schemeClr val="tx1"/>
          </a:solidFill>
          <a:latin typeface="Calibri" pitchFamily="34" charset="0"/>
          <a:ea typeface="+mn-ea"/>
          <a:cs typeface="Calibri" pitchFamily="34" charset="0"/>
        </a:defRPr>
      </a:lvl1pPr>
      <a:lvl2pPr marL="908050" indent="-436563" algn="l" rtl="0" eaLnBrk="1" fontAlgn="base" hangingPunct="1">
        <a:spcBef>
          <a:spcPct val="20000"/>
        </a:spcBef>
        <a:spcAft>
          <a:spcPct val="0"/>
        </a:spcAft>
        <a:buClr>
          <a:srgbClr val="C40000"/>
        </a:buClr>
        <a:buSzPct val="125000"/>
        <a:buChar char="•"/>
        <a:defRPr sz="2600">
          <a:solidFill>
            <a:schemeClr val="tx1"/>
          </a:solidFill>
          <a:latin typeface="Calibri" pitchFamily="34" charset="0"/>
          <a:cs typeface="Calibri" pitchFamily="34" charset="0"/>
        </a:defRPr>
      </a:lvl2pPr>
      <a:lvl3pPr marL="1304925" indent="-395288" algn="l" rtl="0" eaLnBrk="1" fontAlgn="base" hangingPunct="1">
        <a:spcBef>
          <a:spcPct val="20000"/>
        </a:spcBef>
        <a:spcAft>
          <a:spcPct val="0"/>
        </a:spcAft>
        <a:buClr>
          <a:srgbClr val="C40000"/>
        </a:buClr>
        <a:buSzPct val="125000"/>
        <a:buChar char="•"/>
        <a:defRPr sz="2300">
          <a:solidFill>
            <a:schemeClr val="tx1"/>
          </a:solidFill>
          <a:latin typeface="Calibri" pitchFamily="34" charset="0"/>
          <a:cs typeface="Calibri" pitchFamily="34" charset="0"/>
        </a:defRPr>
      </a:lvl3pPr>
      <a:lvl4pPr marL="1693863" indent="-387350" algn="l" rtl="0" eaLnBrk="1" fontAlgn="base" hangingPunct="1">
        <a:spcBef>
          <a:spcPct val="20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4pPr>
      <a:lvl5pPr marL="20939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Calibri" pitchFamily="34" charset="0"/>
          <a:cs typeface="Calibri" pitchFamily="34" charset="0"/>
        </a:defRPr>
      </a:lvl5pPr>
      <a:lvl6pPr marL="25511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+mn-lt"/>
        </a:defRPr>
      </a:lvl6pPr>
      <a:lvl7pPr marL="30083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+mn-lt"/>
        </a:defRPr>
      </a:lvl7pPr>
      <a:lvl8pPr marL="34655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+mn-lt"/>
        </a:defRPr>
      </a:lvl8pPr>
      <a:lvl9pPr marL="3922713" indent="-398463" algn="l" rtl="0" eaLnBrk="1" fontAlgn="base" hangingPunct="1">
        <a:spcBef>
          <a:spcPct val="25000"/>
        </a:spcBef>
        <a:spcAft>
          <a:spcPct val="0"/>
        </a:spcAft>
        <a:buClr>
          <a:srgbClr val="C40000"/>
        </a:buClr>
        <a:buSzPct val="125000"/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169D7-9D1B-40FB-BD99-DFA7C204628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EFE16-2527-4C92-AC61-7EB7A21DA7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53880" y="-1609725"/>
            <a:ext cx="5440891" cy="8467725"/>
          </a:xfrm>
          <a:prstGeom prst="rect">
            <a:avLst/>
          </a:prstGeom>
          <a:blipFill dpi="0" rotWithShape="1">
            <a:blip r:embed="rId8">
              <a:alphaModFix amt="12000"/>
            </a:blip>
            <a:srcRect/>
            <a:stretch>
              <a:fillRect r="-50542" b="-2126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5991225"/>
            <a:ext cx="12192000" cy="866775"/>
          </a:xfrm>
          <a:prstGeom prst="rect">
            <a:avLst/>
          </a:prstGeom>
          <a:solidFill>
            <a:srgbClr val="63554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799" y="5998052"/>
            <a:ext cx="2279151" cy="92566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4886634" y="-1624474"/>
            <a:ext cx="9330508" cy="10267950"/>
          </a:xfrm>
          <a:prstGeom prst="rect">
            <a:avLst/>
          </a:prstGeom>
          <a:blipFill dpi="0" rotWithShape="1">
            <a:blip r:embed="rId8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0" y="5991227"/>
            <a:ext cx="12192000" cy="866775"/>
          </a:xfrm>
          <a:prstGeom prst="rect">
            <a:avLst/>
          </a:prstGeom>
          <a:solidFill>
            <a:srgbClr val="63554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>
              <a:solidFill>
                <a:prstClr val="white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17" y="6017997"/>
            <a:ext cx="2557883" cy="840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5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87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07620-A651-44B3-8AAE-082227A4ADC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11/20/2019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F6E5F3-8D8A-4A87-A329-887B362D79D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870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  <p:sldLayoutId id="2147483803" r:id="rId4"/>
    <p:sldLayoutId id="2147483804" r:id="rId5"/>
    <p:sldLayoutId id="2147483805" r:id="rId6"/>
    <p:sldLayoutId id="2147483806" r:id="rId7"/>
    <p:sldLayoutId id="2147483807" r:id="rId8"/>
    <p:sldLayoutId id="2147483808" r:id="rId9"/>
    <p:sldLayoutId id="2147483809" r:id="rId10"/>
    <p:sldLayoutId id="2147483810" r:id="rId11"/>
    <p:sldLayoutId id="214748381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CF52C07-EC97-488A-B1D4-E354516754BF}" type="datetimeFigureOut">
              <a:rPr lang="en-US"/>
              <a:pPr>
                <a:defRPr/>
              </a:pPr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C7E48F77-96A3-44F0-B1B3-FB8BC1261F25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991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</p:sldLayoutIdLst>
  <p:transition spd="slow" advClick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169D7-9D1B-40FB-BD99-DFA7C204628F}" type="datetimeFigureOut">
              <a:rPr lang="en-US" smtClean="0"/>
              <a:t>11/20/2019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BEFE16-2527-4C92-AC61-7EB7A21DA76E}" type="slidenum">
              <a:rPr lang="en-US" smtClean="0"/>
              <a:t>‹nº›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6753880" y="-1609725"/>
            <a:ext cx="8190846" cy="10267950"/>
          </a:xfrm>
          <a:prstGeom prst="rect">
            <a:avLst/>
          </a:prstGeom>
          <a:blipFill dpi="0" rotWithShape="1">
            <a:blip r:embed="rId13">
              <a:alphaModFix amt="12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5991225"/>
            <a:ext cx="12192000" cy="866775"/>
          </a:xfrm>
          <a:prstGeom prst="rect">
            <a:avLst/>
          </a:prstGeom>
          <a:solidFill>
            <a:srgbClr val="63554F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34" y="6245583"/>
            <a:ext cx="1427615" cy="3733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97080" y="6006307"/>
            <a:ext cx="2294870" cy="93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666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Arial Black" panose="020B0A040201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ottom graphic"/>
          <p:cNvGrpSpPr/>
          <p:nvPr/>
        </p:nvGrpSpPr>
        <p:grpSpPr>
          <a:xfrm>
            <a:off x="1" y="6309360"/>
            <a:ext cx="12193407" cy="548640"/>
            <a:chOff x="0" y="6309360"/>
            <a:chExt cx="12190231" cy="548640"/>
          </a:xfrm>
        </p:grpSpPr>
        <p:sp>
          <p:nvSpPr>
            <p:cNvPr id="7" name="Rectangle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10" name="top graphic"/>
          <p:cNvGrpSpPr/>
          <p:nvPr/>
        </p:nvGrpSpPr>
        <p:grpSpPr>
          <a:xfrm>
            <a:off x="1281" y="0"/>
            <a:ext cx="12192127" cy="320040"/>
            <a:chOff x="1279" y="0"/>
            <a:chExt cx="12188952" cy="320040"/>
          </a:xfrm>
        </p:grpSpPr>
        <p:sp>
          <p:nvSpPr>
            <p:cNvPr id="11" name="Rectangle 10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3272" y="609600"/>
            <a:ext cx="914592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272" y="1905000"/>
            <a:ext cx="914592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9361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bottom graphic"/>
          <p:cNvGrpSpPr/>
          <p:nvPr/>
        </p:nvGrpSpPr>
        <p:grpSpPr>
          <a:xfrm>
            <a:off x="1" y="6309360"/>
            <a:ext cx="12193407" cy="548640"/>
            <a:chOff x="0" y="6309360"/>
            <a:chExt cx="12190231" cy="548640"/>
          </a:xfrm>
        </p:grpSpPr>
        <p:sp>
          <p:nvSpPr>
            <p:cNvPr id="7" name="Rectangle 6"/>
            <p:cNvSpPr/>
            <p:nvPr/>
          </p:nvSpPr>
          <p:spPr>
            <a:xfrm>
              <a:off x="0" y="6400800"/>
              <a:ext cx="12188825" cy="4572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003">
              <a:schemeClr val="dk2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279" y="6309360"/>
              <a:ext cx="12188952" cy="97215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279" y="6379143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grpSp>
        <p:nvGrpSpPr>
          <p:cNvPr id="10" name="top graphic"/>
          <p:cNvGrpSpPr/>
          <p:nvPr/>
        </p:nvGrpSpPr>
        <p:grpSpPr>
          <a:xfrm>
            <a:off x="1281" y="0"/>
            <a:ext cx="12192127" cy="320040"/>
            <a:chOff x="1279" y="0"/>
            <a:chExt cx="12188952" cy="320040"/>
          </a:xfrm>
        </p:grpSpPr>
        <p:sp>
          <p:nvSpPr>
            <p:cNvPr id="11" name="Rectangle 10"/>
            <p:cNvSpPr/>
            <p:nvPr/>
          </p:nvSpPr>
          <p:spPr>
            <a:xfrm>
              <a:off x="1279" y="0"/>
              <a:ext cx="12188952" cy="170234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1279" y="170234"/>
              <a:ext cx="12188952" cy="149806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279" y="231421"/>
              <a:ext cx="12188952" cy="27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sz="180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3272" y="609600"/>
            <a:ext cx="914592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3272" y="1905000"/>
            <a:ext cx="914592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96445" y="6516865"/>
            <a:ext cx="13279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8E36636D-D922-432D-A958-524484B5923D}" type="datetimeFigureOut">
              <a:rPr lang="en-US"/>
              <a:pPr/>
              <a:t>11/20/2019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07891" y="6516865"/>
            <a:ext cx="6063724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chemeClr val="bg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32629" y="6516865"/>
            <a:ext cx="936563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DF28FB93-0A08-4E7D-8E63-9EFA29F1E093}" type="slidenum">
              <a:rPr/>
              <a:pPr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4724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9" r:id="rId1"/>
    <p:sldLayoutId id="2147483900" r:id="rId2"/>
    <p:sldLayoutId id="2147483901" r:id="rId3"/>
    <p:sldLayoutId id="2147483902" r:id="rId4"/>
    <p:sldLayoutId id="2147483903" r:id="rId5"/>
    <p:sldLayoutId id="2147483904" r:id="rId6"/>
    <p:sldLayoutId id="2147483905" r:id="rId7"/>
    <p:sldLayoutId id="2147483906" r:id="rId8"/>
    <p:sldLayoutId id="2147483907" r:id="rId9"/>
    <p:sldLayoutId id="2147483908" r:id="rId10"/>
    <p:sldLayoutId id="214748390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Clr>
          <a:schemeClr val="tx1"/>
        </a:buClr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SzPct val="100000"/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402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tx1"/>
        </a:buClr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81418" y="854364"/>
            <a:ext cx="10659841" cy="2387600"/>
          </a:xfrm>
        </p:spPr>
        <p:txBody>
          <a:bodyPr>
            <a:normAutofit/>
          </a:bodyPr>
          <a:lstStyle/>
          <a:p>
            <a:r>
              <a:rPr lang="pt-BR" sz="3600" b="1" cap="all" dirty="0">
                <a:solidFill>
                  <a:srgbClr val="FFFF00"/>
                </a:solidFill>
              </a:rPr>
              <a:t>IMPORTÂNCIA  DA GOVERNANÇA CONJUNTA DE ÁGUAS SUPERFICIAIS e SubterrÂneas:</a:t>
            </a:r>
            <a:br>
              <a:rPr lang="pt-BR" sz="3600" b="1" cap="all" dirty="0">
                <a:solidFill>
                  <a:srgbClr val="FFFF00"/>
                </a:solidFill>
              </a:rPr>
            </a:br>
            <a:r>
              <a:rPr lang="pt-BR" sz="3600" b="1" cap="all" dirty="0">
                <a:solidFill>
                  <a:srgbClr val="FFFF00"/>
                </a:solidFill>
              </a:rPr>
              <a:t> O EXEMPLO DE NEBRASKA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39339" y="3616036"/>
            <a:ext cx="9144000" cy="165576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Christopher M. U. Neale</a:t>
            </a:r>
          </a:p>
          <a:p>
            <a:r>
              <a:rPr lang="en-US" b="1" dirty="0">
                <a:solidFill>
                  <a:srgbClr val="FFFF00"/>
                </a:solidFill>
              </a:rPr>
              <a:t>Daugherty Water for Food Global Institute</a:t>
            </a:r>
          </a:p>
          <a:p>
            <a:r>
              <a:rPr lang="en-US" b="1" dirty="0">
                <a:solidFill>
                  <a:srgbClr val="FFFF00"/>
                </a:solidFill>
              </a:rPr>
              <a:t>University of Nebraska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AF717CF-98A2-4755-8F61-9CCFC824F0E0}"/>
              </a:ext>
            </a:extLst>
          </p:cNvPr>
          <p:cNvSpPr txBox="1"/>
          <p:nvPr/>
        </p:nvSpPr>
        <p:spPr>
          <a:xfrm>
            <a:off x="1438977" y="6250733"/>
            <a:ext cx="5691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Comissao de Ciencia e Tecnologia, Camara dos Deputados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958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73465" y="33731"/>
            <a:ext cx="6045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23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Distritos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Recursos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Naturais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de Nebraska</a:t>
            </a:r>
          </a:p>
        </p:txBody>
      </p:sp>
      <p:pic>
        <p:nvPicPr>
          <p:cNvPr id="2" name="Picture 1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51"/>
          <a:stretch/>
        </p:blipFill>
        <p:spPr>
          <a:xfrm>
            <a:off x="533400" y="495396"/>
            <a:ext cx="10485582" cy="546205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760864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453" y="-143592"/>
            <a:ext cx="10540539" cy="149025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3600" dirty="0"/>
              <a:t>Câmbio no </a:t>
            </a:r>
            <a:r>
              <a:rPr lang="en-US" sz="3600" dirty="0" err="1"/>
              <a:t>nível</a:t>
            </a:r>
            <a:r>
              <a:rPr lang="en-US" sz="3600" dirty="0"/>
              <a:t> do </a:t>
            </a:r>
            <a:r>
              <a:rPr lang="en-US" dirty="0" err="1"/>
              <a:t>l</a:t>
            </a:r>
            <a:r>
              <a:rPr lang="en-US" sz="3600" dirty="0" err="1"/>
              <a:t>enço</a:t>
            </a:r>
            <a:r>
              <a:rPr lang="en-US" dirty="0" err="1"/>
              <a:t>l</a:t>
            </a:r>
            <a:r>
              <a:rPr lang="en-US" dirty="0"/>
              <a:t> </a:t>
            </a:r>
            <a:r>
              <a:rPr lang="en-US" dirty="0" err="1"/>
              <a:t>freático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o </a:t>
            </a:r>
            <a:r>
              <a:rPr lang="en-US" dirty="0" err="1"/>
              <a:t>começo</a:t>
            </a:r>
            <a:r>
              <a:rPr lang="en-US" dirty="0"/>
              <a:t> do </a:t>
            </a:r>
            <a:r>
              <a:rPr lang="en-US" dirty="0" err="1"/>
              <a:t>desenvolvimento</a:t>
            </a:r>
            <a:r>
              <a:rPr lang="en-US" dirty="0"/>
              <a:t> da </a:t>
            </a:r>
            <a:r>
              <a:rPr lang="en-US" dirty="0" err="1"/>
              <a:t>irrigação</a:t>
            </a:r>
            <a:r>
              <a:rPr lang="en-US" dirty="0"/>
              <a:t> </a:t>
            </a:r>
            <a:r>
              <a:rPr lang="en-US" dirty="0" err="1"/>
              <a:t>até</a:t>
            </a:r>
            <a:r>
              <a:rPr lang="en-US" dirty="0"/>
              <a:t> 1981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5" b="3367"/>
          <a:stretch/>
        </p:blipFill>
        <p:spPr>
          <a:xfrm>
            <a:off x="1533054" y="1167494"/>
            <a:ext cx="6919759" cy="4735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945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3F89C57-2066-4A2D-8FCF-AF4B2DD06A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20" y="768802"/>
            <a:ext cx="7837105" cy="605594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xmlns="" id="{81F15262-22DA-4B7F-B39B-B5984972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3" y="-143592"/>
            <a:ext cx="10540539" cy="14902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</a:rPr>
              <a:t>Câmbio no </a:t>
            </a:r>
            <a:r>
              <a:rPr lang="en-US" sz="3200" dirty="0" err="1">
                <a:solidFill>
                  <a:prstClr val="black"/>
                </a:solidFill>
              </a:rPr>
              <a:t>nível</a:t>
            </a:r>
            <a:r>
              <a:rPr lang="en-US" sz="3200" dirty="0">
                <a:solidFill>
                  <a:prstClr val="black"/>
                </a:solidFill>
              </a:rPr>
              <a:t> do </a:t>
            </a:r>
            <a:r>
              <a:rPr lang="en-US" sz="3200" dirty="0" err="1">
                <a:solidFill>
                  <a:prstClr val="black"/>
                </a:solidFill>
              </a:rPr>
              <a:t>lençol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freático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desde</a:t>
            </a:r>
            <a:r>
              <a:rPr lang="en-US" sz="3200" dirty="0">
                <a:solidFill>
                  <a:prstClr val="black"/>
                </a:solidFill>
              </a:rPr>
              <a:t> o </a:t>
            </a:r>
            <a:r>
              <a:rPr lang="en-US" sz="3200" dirty="0" err="1">
                <a:solidFill>
                  <a:prstClr val="black"/>
                </a:solidFill>
              </a:rPr>
              <a:t>começo</a:t>
            </a:r>
            <a:r>
              <a:rPr lang="en-US" sz="3200" dirty="0">
                <a:solidFill>
                  <a:prstClr val="black"/>
                </a:solidFill>
              </a:rPr>
              <a:t> do </a:t>
            </a:r>
            <a:r>
              <a:rPr lang="en-US" sz="3200" dirty="0" err="1">
                <a:solidFill>
                  <a:prstClr val="black"/>
                </a:solidFill>
              </a:rPr>
              <a:t>desenvolvimento</a:t>
            </a:r>
            <a:r>
              <a:rPr lang="en-US" sz="3200" dirty="0">
                <a:solidFill>
                  <a:prstClr val="black"/>
                </a:solidFill>
              </a:rPr>
              <a:t> da </a:t>
            </a:r>
            <a:r>
              <a:rPr lang="en-US" sz="3200" dirty="0" err="1">
                <a:solidFill>
                  <a:prstClr val="black"/>
                </a:solidFill>
              </a:rPr>
              <a:t>irrigação</a:t>
            </a:r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err="1">
                <a:solidFill>
                  <a:prstClr val="black"/>
                </a:solidFill>
              </a:rPr>
              <a:t>até</a:t>
            </a:r>
            <a:r>
              <a:rPr lang="en-US" sz="3200" dirty="0">
                <a:solidFill>
                  <a:prstClr val="black"/>
                </a:solidFill>
              </a:rPr>
              <a:t> 2018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49377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1F15262-22DA-4B7F-B39B-B5984972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3" y="-143592"/>
            <a:ext cx="10540539" cy="14902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3600" dirty="0"/>
              <a:t>Câmbio no </a:t>
            </a:r>
            <a:r>
              <a:rPr lang="en-US" sz="3600" dirty="0" err="1"/>
              <a:t>nível</a:t>
            </a:r>
            <a:r>
              <a:rPr lang="en-US" sz="3600" dirty="0"/>
              <a:t> do </a:t>
            </a:r>
            <a:r>
              <a:rPr lang="en-US" dirty="0" err="1"/>
              <a:t>l</a:t>
            </a:r>
            <a:r>
              <a:rPr lang="en-US" sz="3600" dirty="0" err="1"/>
              <a:t>enço</a:t>
            </a:r>
            <a:r>
              <a:rPr lang="en-US" dirty="0" err="1"/>
              <a:t>l</a:t>
            </a:r>
            <a:r>
              <a:rPr lang="en-US" dirty="0"/>
              <a:t> </a:t>
            </a:r>
            <a:r>
              <a:rPr lang="en-US" dirty="0" err="1"/>
              <a:t>freático</a:t>
            </a:r>
            <a:r>
              <a:rPr lang="en-US" dirty="0"/>
              <a:t> </a:t>
            </a:r>
            <a:r>
              <a:rPr lang="en-US" dirty="0" err="1"/>
              <a:t>desde</a:t>
            </a:r>
            <a:r>
              <a:rPr lang="en-US" dirty="0"/>
              <a:t> a primavera de 1981 </a:t>
            </a:r>
            <a:r>
              <a:rPr lang="en-US" dirty="0" err="1"/>
              <a:t>até</a:t>
            </a:r>
            <a:r>
              <a:rPr lang="en-US" dirty="0"/>
              <a:t> a primavera de 2018</a:t>
            </a:r>
            <a:endParaRPr lang="en-US" sz="3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397A56E-7DE2-4EC5-AA18-11D0BF1E24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76" y="976116"/>
            <a:ext cx="7482758" cy="578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1F15262-22DA-4B7F-B39B-B5984972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770" y="-351410"/>
            <a:ext cx="10540539" cy="14902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 err="1"/>
              <a:t>Pocos</a:t>
            </a:r>
            <a:r>
              <a:rPr lang="en-US" dirty="0"/>
              <a:t> de </a:t>
            </a:r>
            <a:r>
              <a:rPr lang="en-US" dirty="0" err="1"/>
              <a:t>obervacao</a:t>
            </a:r>
            <a:r>
              <a:rPr lang="en-US" dirty="0"/>
              <a:t> no Nebraska</a:t>
            </a:r>
            <a:endParaRPr lang="en-US" sz="3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A8C4595-F506-4DC8-9877-E8F42F8442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91" y="706580"/>
            <a:ext cx="7874598" cy="60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05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81F15262-22DA-4B7F-B39B-B5984972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3" y="-143592"/>
            <a:ext cx="10540539" cy="149025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/>
              <a:t>Dados </a:t>
            </a:r>
            <a:r>
              <a:rPr lang="en-US" sz="2800" dirty="0" err="1"/>
              <a:t>sobre</a:t>
            </a:r>
            <a:r>
              <a:rPr lang="en-US" sz="2800" dirty="0"/>
              <a:t> a </a:t>
            </a:r>
            <a:r>
              <a:rPr lang="en-US" sz="2800" dirty="0" err="1"/>
              <a:t>agua</a:t>
            </a:r>
            <a:r>
              <a:rPr lang="en-US" sz="2800" dirty="0"/>
              <a:t> </a:t>
            </a:r>
            <a:r>
              <a:rPr lang="en-US" sz="2800" dirty="0" err="1"/>
              <a:t>subterranea</a:t>
            </a:r>
            <a:r>
              <a:rPr lang="en-US" sz="2800" dirty="0"/>
              <a:t> </a:t>
            </a:r>
            <a:r>
              <a:rPr lang="en-US" sz="2800" dirty="0" err="1"/>
              <a:t>disponiveis</a:t>
            </a:r>
            <a:r>
              <a:rPr lang="en-US" sz="2800" dirty="0"/>
              <a:t> online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5C0DCC-6B7E-42EB-9062-9C6C13790D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23" y="1019175"/>
            <a:ext cx="9416761" cy="3811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80C7197-4C94-4181-960A-A4655EBCC1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9636" y="2335876"/>
            <a:ext cx="2569675" cy="334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9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Lições</a:t>
            </a:r>
            <a:r>
              <a:rPr lang="en-US" dirty="0"/>
              <a:t> </a:t>
            </a:r>
            <a:r>
              <a:rPr lang="en-US" dirty="0" err="1"/>
              <a:t>aprendidas</a:t>
            </a:r>
            <a:r>
              <a:rPr lang="en-US" dirty="0"/>
              <a:t>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governança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subterranea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err="1"/>
              <a:t>Contruir</a:t>
            </a:r>
            <a:r>
              <a:rPr lang="en-US" dirty="0"/>
              <a:t> </a:t>
            </a:r>
            <a:r>
              <a:rPr lang="en-US" dirty="0" err="1"/>
              <a:t>confiança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Coleta de dados de </a:t>
            </a:r>
            <a:r>
              <a:rPr lang="en-US" dirty="0" err="1"/>
              <a:t>qualidade</a:t>
            </a:r>
            <a:r>
              <a:rPr lang="en-US" dirty="0"/>
              <a:t> e </a:t>
            </a:r>
            <a:r>
              <a:rPr lang="en-US" dirty="0" err="1"/>
              <a:t>transparência</a:t>
            </a:r>
            <a:r>
              <a:rPr lang="en-US" dirty="0"/>
              <a:t> dos dados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Usar</a:t>
            </a:r>
            <a:r>
              <a:rPr lang="en-US" dirty="0"/>
              <a:t> </a:t>
            </a:r>
            <a:r>
              <a:rPr lang="en-US" dirty="0" err="1"/>
              <a:t>multiplos</a:t>
            </a:r>
            <a:r>
              <a:rPr lang="en-US" dirty="0"/>
              <a:t> </a:t>
            </a:r>
            <a:r>
              <a:rPr lang="en-US" dirty="0" err="1"/>
              <a:t>métodos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Assegurar</a:t>
            </a:r>
            <a:r>
              <a:rPr lang="en-US" dirty="0"/>
              <a:t> </a:t>
            </a:r>
            <a:r>
              <a:rPr lang="en-US" dirty="0" err="1"/>
              <a:t>desempenho</a:t>
            </a:r>
            <a:r>
              <a:rPr lang="en-US" dirty="0"/>
              <a:t> das </a:t>
            </a:r>
            <a:r>
              <a:rPr lang="en-US" dirty="0" err="1"/>
              <a:t>regras</a:t>
            </a:r>
            <a:r>
              <a:rPr lang="en-US" dirty="0"/>
              <a:t> de </a:t>
            </a:r>
            <a:r>
              <a:rPr lang="en-US" dirty="0" err="1"/>
              <a:t>uso</a:t>
            </a:r>
            <a:endParaRPr lang="en-US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Financiamento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9372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75226" y="5257800"/>
            <a:ext cx="6173806" cy="838200"/>
          </a:xfrm>
        </p:spPr>
        <p:txBody>
          <a:bodyPr>
            <a:normAutofit/>
          </a:bodyPr>
          <a:lstStyle/>
          <a:p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Jesse Bradley, Natural Resources Assistant Director </a:t>
            </a:r>
            <a:b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Jennifer Schellpeper, Natural Resources Division Manager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4027" y="2425303"/>
            <a:ext cx="10253071" cy="2667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Administração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Hidricos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Nebraska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Departamento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Naturais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do Estado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1" y="4572000"/>
            <a:ext cx="2176531" cy="86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736158" y="537727"/>
            <a:ext cx="9282485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Desenvolvimento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responsabilidade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Estado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23" b="16504"/>
          <a:stretch/>
        </p:blipFill>
        <p:spPr>
          <a:xfrm>
            <a:off x="2133600" y="1447804"/>
            <a:ext cx="7498080" cy="416564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0" y="5410201"/>
            <a:ext cx="10213571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~6,500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outorgas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para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irrigação</a:t>
            </a: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~200,000 – 405,000 hectares de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irrigação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por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superficiais</a:t>
            </a:r>
            <a:r>
              <a:rPr lang="en-US" sz="20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(12 a 15% do total)</a:t>
            </a: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1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0" y="609600"/>
            <a:ext cx="7543800" cy="8382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Modelagem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água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subterânea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6468" y="1485900"/>
            <a:ext cx="8002864" cy="4871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93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3899"/>
            <a:ext cx="10515600" cy="1325563"/>
          </a:xfrm>
        </p:spPr>
        <p:txBody>
          <a:bodyPr/>
          <a:lstStyle/>
          <a:p>
            <a:r>
              <a:rPr lang="en-US" dirty="0"/>
              <a:t>O que é o DWFI?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66669"/>
            <a:ext cx="11523380" cy="9683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    O “Daugherty Water for Food Global Institute” da </a:t>
            </a:r>
            <a:r>
              <a:rPr lang="en-US" dirty="0" err="1"/>
              <a:t>Universidade</a:t>
            </a:r>
            <a:r>
              <a:rPr lang="en-US" dirty="0"/>
              <a:t> de Nebraska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2070174"/>
            <a:ext cx="7162800" cy="3856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4800" y="2235044"/>
            <a:ext cx="5326591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Visão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segurança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hídrica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alimentar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prstClr val="black"/>
                </a:solidFill>
              </a:rPr>
              <a:t>Cinco áreas de foco </a:t>
            </a:r>
            <a:r>
              <a:rPr lang="pt-BR" sz="2000" dirty="0">
                <a:solidFill>
                  <a:prstClr val="black"/>
                </a:solidFill>
              </a:rPr>
              <a:t>para pesquisa e política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Educação</a:t>
            </a:r>
            <a:r>
              <a:rPr lang="en-US" sz="2000" b="1" dirty="0">
                <a:solidFill>
                  <a:prstClr val="black"/>
                </a:solidFill>
              </a:rPr>
              <a:t> &amp; </a:t>
            </a:r>
            <a:r>
              <a:rPr lang="en-US" sz="2000" b="1" dirty="0" err="1">
                <a:solidFill>
                  <a:prstClr val="black"/>
                </a:solidFill>
              </a:rPr>
              <a:t>engajamento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b="1" dirty="0">
                <a:solidFill>
                  <a:prstClr val="black"/>
                </a:solidFill>
              </a:rPr>
              <a:t>Instituto distribuído em 4 campus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prstClr val="black"/>
                </a:solidFill>
              </a:rPr>
              <a:t>Mais de 100 professores e parceiros globais, pesquisadores de pós-doutorado e estudantes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pt-BR" sz="2000" dirty="0">
                <a:solidFill>
                  <a:prstClr val="black"/>
                </a:solidFill>
              </a:rPr>
              <a:t>Colaborações com outras universidades, indústrias, organizações não-governamentais e agências governamentais de todo o mundo para tratar de questões em escala global.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9556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86000" y="609600"/>
            <a:ext cx="7543800" cy="8382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 INSIGHT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2615" t="2765" b="2812"/>
          <a:stretch/>
        </p:blipFill>
        <p:spPr>
          <a:xfrm>
            <a:off x="6172200" y="1873546"/>
            <a:ext cx="4287176" cy="3417180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52595" t="3460"/>
          <a:stretch/>
        </p:blipFill>
        <p:spPr>
          <a:xfrm>
            <a:off x="1752600" y="1876744"/>
            <a:ext cx="4191000" cy="3413983"/>
          </a:xfrm>
          <a:prstGeom prst="rect">
            <a:avLst/>
          </a:prstGeom>
          <a:ln w="571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81030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276475" y="381000"/>
            <a:ext cx="7543800" cy="533400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Tratados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entre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Estados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Vizinhos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219200"/>
            <a:ext cx="6217920" cy="485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7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1590261" y="609600"/>
            <a:ext cx="8881607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Áreas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Planos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Integrados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Hidricos</a:t>
            </a:r>
            <a:endParaRPr lang="en-US" dirty="0">
              <a:solidFill>
                <a:schemeClr val="accent4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1" y="1447800"/>
            <a:ext cx="7572769" cy="4432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94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641" y="286707"/>
            <a:ext cx="6859440" cy="580167"/>
          </a:xfrm>
        </p:spPr>
        <p:txBody>
          <a:bodyPr/>
          <a:lstStyle/>
          <a:p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Medição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Vazão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</a:t>
            </a:r>
            <a:r>
              <a:rPr lang="en-US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Rios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7492124" y="2104926"/>
            <a:ext cx="3817855" cy="3886200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Mapa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Interativo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Estações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medição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do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NeDNR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outras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agências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(USGS)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Dados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em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tempo real</a:t>
            </a:r>
          </a:p>
          <a:p>
            <a:pPr lvl="1"/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Dados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diários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Relatórios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Hidrográficos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pPr lvl="1"/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Curvas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 de </a:t>
            </a:r>
            <a:r>
              <a:rPr lang="en-US" dirty="0" err="1">
                <a:solidFill>
                  <a:schemeClr val="bg1"/>
                </a:solidFill>
                <a:latin typeface="Arial" panose="020B0604020202020204" pitchFamily="34" charset="0"/>
                <a:ea typeface="Roboto Light" panose="02000000000000000000" pitchFamily="2" charset="0"/>
                <a:cs typeface="Arial" panose="020B0604020202020204" pitchFamily="34" charset="0"/>
              </a:rPr>
              <a:t>classificação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  <a:p>
            <a:endParaRPr lang="en-US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2628" t="8669" r="53846" b="19855"/>
          <a:stretch/>
        </p:blipFill>
        <p:spPr bwMode="auto">
          <a:xfrm>
            <a:off x="882021" y="847628"/>
            <a:ext cx="6734525" cy="538270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4492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5759" y="374942"/>
            <a:ext cx="8686800" cy="60543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/>
              <a:t>Comentários</a:t>
            </a:r>
            <a:r>
              <a:rPr lang="en-US" dirty="0"/>
              <a:t> </a:t>
            </a:r>
            <a:r>
              <a:rPr lang="en-US" dirty="0" err="1"/>
              <a:t>Finais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5759" y="1407914"/>
            <a:ext cx="10861964" cy="3786255"/>
          </a:xfrm>
        </p:spPr>
        <p:txBody>
          <a:bodyPr>
            <a:normAutofit/>
          </a:bodyPr>
          <a:lstStyle/>
          <a:p>
            <a:r>
              <a:rPr lang="en-US" dirty="0"/>
              <a:t>O </a:t>
            </a:r>
            <a:r>
              <a:rPr lang="en-US" dirty="0" err="1"/>
              <a:t>sucesso</a:t>
            </a:r>
            <a:r>
              <a:rPr lang="en-US" dirty="0"/>
              <a:t> no </a:t>
            </a:r>
            <a:r>
              <a:rPr lang="en-US" dirty="0" err="1"/>
              <a:t>manejo</a:t>
            </a:r>
            <a:r>
              <a:rPr lang="en-US" dirty="0"/>
              <a:t> dos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hídricos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Nebraska </a:t>
            </a:r>
            <a:r>
              <a:rPr lang="en-US" dirty="0" err="1"/>
              <a:t>tem</a:t>
            </a:r>
            <a:r>
              <a:rPr lang="en-US" dirty="0"/>
              <a:t> </a:t>
            </a:r>
            <a:r>
              <a:rPr lang="en-US" dirty="0" err="1"/>
              <a:t>resultado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grande</a:t>
            </a:r>
            <a:r>
              <a:rPr lang="en-US" dirty="0"/>
              <a:t> </a:t>
            </a:r>
            <a:r>
              <a:rPr lang="en-US" dirty="0" err="1"/>
              <a:t>impacto</a:t>
            </a:r>
            <a:r>
              <a:rPr lang="en-US" dirty="0"/>
              <a:t> </a:t>
            </a:r>
            <a:r>
              <a:rPr lang="en-US" dirty="0" err="1"/>
              <a:t>econômico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rgbClr val="424240"/>
                </a:solidFill>
                <a:latin typeface="Mercury SSm A"/>
              </a:rPr>
              <a:t>Agricultura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gera</a:t>
            </a:r>
            <a:r>
              <a:rPr lang="en-US" dirty="0">
                <a:solidFill>
                  <a:srgbClr val="424240"/>
                </a:solidFill>
                <a:latin typeface="Mercury SSm A"/>
              </a:rPr>
              <a:t> 290 mil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empregos</a:t>
            </a:r>
            <a:r>
              <a:rPr lang="en-US" dirty="0">
                <a:solidFill>
                  <a:srgbClr val="424240"/>
                </a:solidFill>
                <a:latin typeface="Mercury SSm A"/>
              </a:rPr>
              <a:t> e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representa</a:t>
            </a:r>
            <a:r>
              <a:rPr lang="en-US" dirty="0">
                <a:solidFill>
                  <a:srgbClr val="424240"/>
                </a:solidFill>
                <a:latin typeface="Mercury SSm A"/>
              </a:rPr>
              <a:t> 24% dos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trabalhadores</a:t>
            </a:r>
            <a:endParaRPr lang="en-US" dirty="0">
              <a:solidFill>
                <a:srgbClr val="424240"/>
              </a:solidFill>
              <a:latin typeface="Mercury SSm A"/>
            </a:endParaRPr>
          </a:p>
          <a:p>
            <a:r>
              <a:rPr lang="en-US" dirty="0">
                <a:solidFill>
                  <a:srgbClr val="424240"/>
                </a:solidFill>
                <a:latin typeface="Mercury SSm A"/>
              </a:rPr>
              <a:t>27% da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economia</a:t>
            </a:r>
            <a:r>
              <a:rPr lang="en-US" dirty="0">
                <a:solidFill>
                  <a:srgbClr val="424240"/>
                </a:solidFill>
                <a:latin typeface="Mercury SSm A"/>
              </a:rPr>
              <a:t> do Estado,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produto</a:t>
            </a:r>
            <a:r>
              <a:rPr lang="en-US" dirty="0">
                <a:solidFill>
                  <a:srgbClr val="424240"/>
                </a:solidFill>
                <a:latin typeface="Mercury SSm A"/>
              </a:rPr>
              <a:t>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interno</a:t>
            </a:r>
            <a:r>
              <a:rPr lang="en-US" dirty="0">
                <a:solidFill>
                  <a:srgbClr val="424240"/>
                </a:solidFill>
                <a:latin typeface="Mercury SSm A"/>
              </a:rPr>
              <a:t>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bruto</a:t>
            </a:r>
            <a:r>
              <a:rPr lang="en-US" dirty="0">
                <a:solidFill>
                  <a:srgbClr val="424240"/>
                </a:solidFill>
                <a:latin typeface="Mercury SSm A"/>
              </a:rPr>
              <a:t> de $22.6 </a:t>
            </a:r>
            <a:r>
              <a:rPr lang="en-US" dirty="0" err="1">
                <a:solidFill>
                  <a:srgbClr val="424240"/>
                </a:solidFill>
                <a:latin typeface="Mercury SSm A"/>
              </a:rPr>
              <a:t>bilhões</a:t>
            </a:r>
            <a:endParaRPr lang="en-US" dirty="0">
              <a:solidFill>
                <a:srgbClr val="424240"/>
              </a:solidFill>
              <a:latin typeface="Mercury SSm A"/>
            </a:endParaRPr>
          </a:p>
        </p:txBody>
      </p:sp>
    </p:spTree>
    <p:extLst>
      <p:ext uri="{BB962C8B-B14F-4D97-AF65-F5344CB8AC3E}">
        <p14:creationId xmlns:p14="http://schemas.microsoft.com/office/powerpoint/2010/main" val="81481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cneale@nebraska.edu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4877250" y="3353654"/>
            <a:ext cx="2275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Obrigado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028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102087" cy="1325563"/>
          </a:xfrm>
        </p:spPr>
        <p:txBody>
          <a:bodyPr/>
          <a:lstStyle/>
          <a:p>
            <a:r>
              <a:rPr lang="en-US" dirty="0"/>
              <a:t>2019 Water for Food Global Conference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116" y="151267"/>
            <a:ext cx="4464678" cy="5777819"/>
          </a:xfrm>
        </p:spPr>
      </p:pic>
      <p:sp>
        <p:nvSpPr>
          <p:cNvPr id="5" name="TextBox 4"/>
          <p:cNvSpPr txBox="1"/>
          <p:nvPr/>
        </p:nvSpPr>
        <p:spPr>
          <a:xfrm>
            <a:off x="838200" y="1507127"/>
            <a:ext cx="5381898" cy="45868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“</a:t>
            </a:r>
            <a:r>
              <a:rPr lang="pt-BR" sz="2200" dirty="0">
                <a:solidFill>
                  <a:prstClr val="black"/>
                </a:solidFill>
                <a:cs typeface="Arial" panose="020B0604020202020204" pitchFamily="34" charset="0"/>
              </a:rPr>
              <a:t>Água para um mundo faminto</a:t>
            </a:r>
            <a:r>
              <a:rPr lang="en-US" sz="2200" dirty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2200" dirty="0" err="1">
                <a:solidFill>
                  <a:prstClr val="black"/>
                </a:solidFill>
                <a:cs typeface="Arial" panose="020B0604020202020204" pitchFamily="34" charset="0"/>
              </a:rPr>
              <a:t>Inovação</a:t>
            </a:r>
            <a:r>
              <a:rPr lang="en-US" sz="2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cs typeface="Arial" panose="020B0604020202020204" pitchFamily="34" charset="0"/>
              </a:rPr>
              <a:t>em</a:t>
            </a:r>
            <a:r>
              <a:rPr lang="en-US" sz="2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cs typeface="Arial" panose="020B0604020202020204" pitchFamily="34" charset="0"/>
              </a:rPr>
              <a:t>Água</a:t>
            </a:r>
            <a:r>
              <a:rPr lang="en-US" sz="2200" dirty="0">
                <a:solidFill>
                  <a:prstClr val="black"/>
                </a:solidFill>
                <a:cs typeface="Arial" panose="020B0604020202020204" pitchFamily="34" charset="0"/>
              </a:rPr>
              <a:t> e </a:t>
            </a:r>
            <a:r>
              <a:rPr lang="en-US" sz="2200" dirty="0" err="1">
                <a:solidFill>
                  <a:prstClr val="black"/>
                </a:solidFill>
                <a:cs typeface="Arial" panose="020B0604020202020204" pitchFamily="34" charset="0"/>
              </a:rPr>
              <a:t>Segurança</a:t>
            </a:r>
            <a:r>
              <a:rPr lang="en-US" sz="22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prstClr val="black"/>
                </a:solidFill>
                <a:cs typeface="Arial" panose="020B0604020202020204" pitchFamily="34" charset="0"/>
              </a:rPr>
              <a:t>Alimentar</a:t>
            </a:r>
            <a:r>
              <a:rPr lang="en-US" sz="2200" dirty="0">
                <a:solidFill>
                  <a:prstClr val="black"/>
                </a:solidFill>
                <a:cs typeface="Arial" panose="020B0604020202020204" pitchFamily="34" charset="0"/>
              </a:rPr>
              <a:t>,” </a:t>
            </a:r>
            <a:r>
              <a:rPr lang="pt-BR" sz="2200" dirty="0">
                <a:solidFill>
                  <a:prstClr val="black"/>
                </a:solidFill>
                <a:cs typeface="Arial" panose="020B0604020202020204" pitchFamily="34" charset="0"/>
              </a:rPr>
              <a:t>com foco na próxima geração de pesquisa, tecnologia inteligente, desenvolvimento de políticas e melhores práticas.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prstClr val="black"/>
                </a:solidFill>
              </a:rPr>
              <a:t>Parcerias, estudos de caso, seminários em conferência, sessões de compartilhamento, exposições, pôsteres, entrevistas com tópicos e eventos paralelos.</a:t>
            </a:r>
          </a:p>
          <a:p>
            <a:pPr marL="228600" lvl="0" indent="-2286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pt-BR" sz="2200" dirty="0">
                <a:solidFill>
                  <a:prstClr val="black"/>
                </a:solidFill>
              </a:rPr>
              <a:t>Apoiar iniciativas lideradas por agricultores para melhorar a produção resiliente na África Sub-saariana, no Oriente Médio e em áreas carentes da Ásia.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545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72189" y="394915"/>
            <a:ext cx="3835878" cy="782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~199430 Km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93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Condados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1.9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milhões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etanol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milho</a:t>
            </a: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baseline="30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produtor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milho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irrigada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de 12.5 t/ha)</a:t>
            </a:r>
          </a:p>
          <a:p>
            <a:pPr>
              <a:lnSpc>
                <a:spcPct val="9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carne bovina é a principal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atividade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agrícola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econômica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população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do que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pessoas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3:1)</a:t>
            </a:r>
          </a:p>
          <a:p>
            <a:pPr>
              <a:lnSpc>
                <a:spcPct val="9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Soja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também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produção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média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irrigada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é de 4.2 t/ha)</a:t>
            </a:r>
          </a:p>
          <a:p>
            <a:pPr>
              <a:lnSpc>
                <a:spcPct val="90000"/>
              </a:lnSpc>
              <a:buClr>
                <a:schemeClr val="bg1"/>
              </a:buClr>
              <a:buFont typeface="Courier New" panose="02070309020205020404" pitchFamily="49" charset="0"/>
              <a:buChar char="o"/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6213" y="985942"/>
            <a:ext cx="6801657" cy="5255832"/>
          </a:xfrm>
          <a:prstGeom prst="rect">
            <a:avLst/>
          </a:prstGeom>
        </p:spPr>
      </p:pic>
      <p:sp>
        <p:nvSpPr>
          <p:cNvPr id="8" name="Title 5"/>
          <p:cNvSpPr txBox="1">
            <a:spLocks/>
          </p:cNvSpPr>
          <p:nvPr/>
        </p:nvSpPr>
        <p:spPr>
          <a:xfrm>
            <a:off x="3073946" y="-34636"/>
            <a:ext cx="7543800" cy="10668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BABF33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Nebraska </a:t>
            </a:r>
            <a:r>
              <a:rPr lang="en-US" dirty="0" err="1">
                <a:solidFill>
                  <a:srgbClr val="BABF33">
                    <a:lumMod val="60000"/>
                    <a:lumOff val="4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Resumo</a:t>
            </a:r>
            <a:endParaRPr lang="en-US" dirty="0">
              <a:solidFill>
                <a:srgbClr val="BABF33">
                  <a:lumMod val="60000"/>
                  <a:lumOff val="4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17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7926" y="136842"/>
            <a:ext cx="10534997" cy="70135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Nebraska: Area </a:t>
            </a:r>
            <a:r>
              <a:rPr lang="en-US" dirty="0" err="1"/>
              <a:t>Irrigada</a:t>
            </a:r>
            <a:r>
              <a:rPr lang="en-US" dirty="0"/>
              <a:t> </a:t>
            </a:r>
            <a:r>
              <a:rPr lang="en-US" dirty="0" err="1"/>
              <a:t>Significativa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39" y="838200"/>
            <a:ext cx="11030161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26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Valley-crop-circles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94" r="-42394"/>
          <a:stretch/>
        </p:blipFill>
        <p:spPr>
          <a:xfrm>
            <a:off x="-838200" y="228600"/>
            <a:ext cx="13638437" cy="5643563"/>
          </a:xfrm>
        </p:spPr>
      </p:pic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2135909" y="228600"/>
            <a:ext cx="79502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Irrigação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por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Pivô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charset="0"/>
                <a:ea typeface="+mn-ea"/>
                <a:cs typeface="+mn-cs"/>
              </a:rPr>
              <a:t> Central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7612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Rectangle 3"/>
          <p:cNvSpPr>
            <a:spLocks noGrp="1" noChangeArrowheads="1"/>
          </p:cNvSpPr>
          <p:nvPr>
            <p:ph type="title"/>
          </p:nvPr>
        </p:nvSpPr>
        <p:spPr>
          <a:xfrm>
            <a:off x="1327868" y="1041788"/>
            <a:ext cx="3712220" cy="1051592"/>
          </a:xfrm>
          <a:solidFill>
            <a:schemeClr val="accent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Poços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ativos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para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Irrigação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~ 96000</a:t>
            </a:r>
            <a:b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$6-8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Bilhões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</a:t>
            </a:r>
            <a:r>
              <a:rPr lang="en-US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investimentos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" name="Picture 8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971" y="3157235"/>
            <a:ext cx="4558938" cy="3067337"/>
          </a:xfrm>
          <a:prstGeom prst="rect">
            <a:avLst/>
          </a:prstGeom>
          <a:solidFill>
            <a:schemeClr val="tx1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18794" name="Group 10"/>
          <p:cNvGrpSpPr>
            <a:grpSpLocks/>
          </p:cNvGrpSpPr>
          <p:nvPr/>
        </p:nvGrpSpPr>
        <p:grpSpPr bwMode="auto">
          <a:xfrm>
            <a:off x="5103962" y="112144"/>
            <a:ext cx="5512280" cy="3001993"/>
            <a:chOff x="2880" y="115"/>
            <a:chExt cx="2750" cy="142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8786" name="Picture 2" descr="Picture1Irrigation Wells 9-2006"/>
            <p:cNvPicPr>
              <a:picLocks noChangeAspect="1" noChangeArrowheads="1"/>
            </p:cNvPicPr>
            <p:nvPr/>
          </p:nvPicPr>
          <p:blipFill>
            <a:blip r:embed="rId4" cstate="print">
              <a:lum bright="-6000" contrast="18000"/>
            </a:blip>
            <a:srcRect l="1645" t="1015" r="1210" b="15508"/>
            <a:stretch>
              <a:fillRect/>
            </a:stretch>
          </p:blipFill>
          <p:spPr bwMode="auto">
            <a:xfrm>
              <a:off x="2880" y="115"/>
              <a:ext cx="2750" cy="1427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71842" dir="2700000" algn="ctr" rotWithShape="0">
                <a:srgbClr val="808080"/>
              </a:outerShdw>
            </a:effectLst>
          </p:spPr>
        </p:pic>
        <p:grpSp>
          <p:nvGrpSpPr>
            <p:cNvPr id="118793" name="Group 9"/>
            <p:cNvGrpSpPr>
              <a:grpSpLocks/>
            </p:cNvGrpSpPr>
            <p:nvPr/>
          </p:nvGrpSpPr>
          <p:grpSpPr bwMode="auto">
            <a:xfrm>
              <a:off x="2904" y="1131"/>
              <a:ext cx="578" cy="310"/>
              <a:chOff x="2904" y="1131"/>
              <a:chExt cx="578" cy="310"/>
            </a:xfrm>
          </p:grpSpPr>
          <p:sp>
            <p:nvSpPr>
              <p:cNvPr id="118788" name="Oval 4"/>
              <p:cNvSpPr>
                <a:spLocks noChangeArrowheads="1"/>
              </p:cNvSpPr>
              <p:nvPr/>
            </p:nvSpPr>
            <p:spPr bwMode="auto">
              <a:xfrm>
                <a:off x="3106" y="1131"/>
                <a:ext cx="44" cy="41"/>
              </a:xfrm>
              <a:prstGeom prst="ellipse">
                <a:avLst/>
              </a:prstGeom>
              <a:solidFill>
                <a:srgbClr val="0000FF"/>
              </a:solidFill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18789" name="Text Box 5"/>
              <p:cNvSpPr txBox="1">
                <a:spLocks noChangeArrowheads="1"/>
              </p:cNvSpPr>
              <p:nvPr/>
            </p:nvSpPr>
            <p:spPr bwMode="auto">
              <a:xfrm>
                <a:off x="2904" y="1192"/>
                <a:ext cx="578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Irrigation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400" b="0" i="1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Well</a:t>
                </a:r>
              </a:p>
            </p:txBody>
          </p:sp>
        </p:grpSp>
      </p:grpSp>
      <p:sp>
        <p:nvSpPr>
          <p:cNvPr id="118791" name="Text Box 7"/>
          <p:cNvSpPr txBox="1">
            <a:spLocks noChangeArrowheads="1"/>
          </p:cNvSpPr>
          <p:nvPr/>
        </p:nvSpPr>
        <p:spPr bwMode="auto">
          <a:xfrm>
            <a:off x="1173767" y="0"/>
            <a:ext cx="361085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Desenvolvimento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da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Irrigação</a:t>
            </a:r>
            <a:r>
              <a:rPr lang="en-US" sz="2800" b="1" i="1" dirty="0">
                <a:solidFill>
                  <a:srgbClr val="000000"/>
                </a:solidFill>
                <a:latin typeface="Calibri" panose="020F0502020204030204" pitchFamily="34" charset="0"/>
              </a:rPr>
              <a:t> no Nebraska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18792" name="Text Box 8"/>
          <p:cNvSpPr txBox="1">
            <a:spLocks noChangeArrowheads="1"/>
          </p:cNvSpPr>
          <p:nvPr/>
        </p:nvSpPr>
        <p:spPr bwMode="auto">
          <a:xfrm>
            <a:off x="333955" y="5060209"/>
            <a:ext cx="4818114" cy="1015663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Desenvolvimento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principal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ocorreu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década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de 70</a:t>
            </a: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.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Crescimento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continua com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aproximadamente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2000 </a:t>
            </a:r>
            <a:r>
              <a:rPr lang="en-US" sz="2000" b="1" i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rPr>
              <a:t>p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oços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por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ano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8" name="Picture 3" descr="Sept 2007 004"/>
          <p:cNvPicPr>
            <a:picLocks noChangeAspect="1" noChangeArrowheads="1"/>
          </p:cNvPicPr>
          <p:nvPr/>
        </p:nvPicPr>
        <p:blipFill rotWithShape="1">
          <a:blip r:embed="rId5" cstate="print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78728" y="2317067"/>
            <a:ext cx="3200400" cy="26298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659304" y="6496962"/>
            <a:ext cx="175721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Courtesy of </a:t>
            </a: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Derrel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Martin</a:t>
            </a:r>
          </a:p>
        </p:txBody>
      </p:sp>
    </p:spTree>
    <p:extLst>
      <p:ext uri="{BB962C8B-B14F-4D97-AF65-F5344CB8AC3E}">
        <p14:creationId xmlns:p14="http://schemas.microsoft.com/office/powerpoint/2010/main" val="430280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itle 3"/>
          <p:cNvSpPr>
            <a:spLocks noGrp="1"/>
          </p:cNvSpPr>
          <p:nvPr>
            <p:ph type="title"/>
          </p:nvPr>
        </p:nvSpPr>
        <p:spPr>
          <a:xfrm>
            <a:off x="67363" y="89363"/>
            <a:ext cx="3983037" cy="1789113"/>
          </a:xfrm>
        </p:spPr>
        <p:txBody>
          <a:bodyPr anchor="ctr"/>
          <a:lstStyle/>
          <a:p>
            <a:pPr algn="just" eaLnBrk="1" hangingPunct="1"/>
            <a:r>
              <a:rPr lang="en-US" altLang="en-US" sz="2800" dirty="0" err="1"/>
              <a:t>Esgotamento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como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fração</a:t>
            </a:r>
            <a:r>
              <a:rPr lang="en-US" altLang="en-US" sz="2800" dirty="0"/>
              <a:t> da </a:t>
            </a:r>
            <a:r>
              <a:rPr lang="en-US" altLang="en-US" sz="2800" dirty="0" err="1"/>
              <a:t>espessura</a:t>
            </a:r>
            <a:r>
              <a:rPr lang="en-US" altLang="en-US" sz="2800" dirty="0"/>
              <a:t> </a:t>
            </a:r>
            <a:r>
              <a:rPr lang="en-US" altLang="en-US" sz="2800" dirty="0" err="1"/>
              <a:t>saturada</a:t>
            </a:r>
            <a:r>
              <a:rPr lang="en-US" altLang="en-US" sz="2800" dirty="0"/>
              <a:t> do </a:t>
            </a:r>
            <a:r>
              <a:rPr lang="en-US" altLang="en-US" sz="2800" dirty="0" err="1"/>
              <a:t>Aquifero</a:t>
            </a:r>
            <a:r>
              <a:rPr lang="en-US" altLang="en-US" sz="2800" dirty="0"/>
              <a:t> </a:t>
            </a:r>
            <a:r>
              <a:rPr lang="en-US" altLang="en-US" sz="2000" dirty="0"/>
              <a:t>(McGuire , 2011)</a:t>
            </a:r>
          </a:p>
        </p:txBody>
      </p:sp>
      <p:sp>
        <p:nvSpPr>
          <p:cNvPr id="102403" name="TextBox 1"/>
          <p:cNvSpPr txBox="1">
            <a:spLocks noChangeArrowheads="1"/>
          </p:cNvSpPr>
          <p:nvPr/>
        </p:nvSpPr>
        <p:spPr bwMode="auto">
          <a:xfrm>
            <a:off x="220479" y="2209799"/>
            <a:ext cx="3665376" cy="2677656"/>
          </a:xfrm>
          <a:prstGeom prst="rect">
            <a:avLst/>
          </a:prstGeom>
          <a:solidFill>
            <a:srgbClr val="93E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Esgotamento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parte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sul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do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aquífero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&gt; 50% da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espessura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saturada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Pequena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área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em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Nebraska &gt;  25% da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espessura</a:t>
            </a: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saturada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1024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5" y="3424239"/>
            <a:ext cx="7938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9" y="3581400"/>
            <a:ext cx="7937" cy="7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305" y="227997"/>
            <a:ext cx="4446542" cy="607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A408F8-0095-4F26-84C0-BFFBB044A7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8546" y="590203"/>
            <a:ext cx="3666092" cy="4638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90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61133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/>
              <a:t>Distritos</a:t>
            </a:r>
            <a:r>
              <a:rPr lang="en-US" dirty="0"/>
              <a:t> de </a:t>
            </a:r>
            <a:r>
              <a:rPr lang="en-US" dirty="0" err="1"/>
              <a:t>Recursos</a:t>
            </a:r>
            <a:r>
              <a:rPr lang="en-US" dirty="0"/>
              <a:t> </a:t>
            </a:r>
            <a:r>
              <a:rPr lang="en-US" dirty="0" err="1"/>
              <a:t>Naturais</a:t>
            </a:r>
            <a:r>
              <a:rPr lang="en-US" dirty="0"/>
              <a:t> de Nebraska</a:t>
            </a:r>
            <a:br>
              <a:rPr lang="en-US" dirty="0"/>
            </a:br>
            <a:r>
              <a:rPr lang="en-US" dirty="0"/>
              <a:t>(Natural Resource Districts)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64430"/>
            <a:ext cx="10972800" cy="4756149"/>
          </a:xfrm>
        </p:spPr>
        <p:txBody>
          <a:bodyPr>
            <a:normAutofit/>
          </a:bodyPr>
          <a:lstStyle/>
          <a:p>
            <a:r>
              <a:rPr lang="en-US" dirty="0"/>
              <a:t>Sistema </a:t>
            </a:r>
            <a:r>
              <a:rPr lang="en-US" dirty="0" err="1"/>
              <a:t>estabelecido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1972, </a:t>
            </a:r>
            <a:r>
              <a:rPr lang="en-US" dirty="0" err="1"/>
              <a:t>Preve</a:t>
            </a:r>
            <a:r>
              <a:rPr lang="en-US" dirty="0"/>
              <a:t> </a:t>
            </a:r>
            <a:r>
              <a:rPr lang="en-US" dirty="0" err="1"/>
              <a:t>governança</a:t>
            </a:r>
            <a:r>
              <a:rPr lang="en-US" dirty="0"/>
              <a:t> local da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subterrânea</a:t>
            </a:r>
            <a:r>
              <a:rPr lang="en-US" dirty="0"/>
              <a:t>. </a:t>
            </a:r>
            <a:r>
              <a:rPr lang="en-US" dirty="0" err="1"/>
              <a:t>Direitos</a:t>
            </a:r>
            <a:r>
              <a:rPr lang="en-US" dirty="0"/>
              <a:t> </a:t>
            </a:r>
            <a:r>
              <a:rPr lang="en-US" dirty="0" err="1"/>
              <a:t>correlativos</a:t>
            </a:r>
            <a:r>
              <a:rPr lang="en-US" dirty="0"/>
              <a:t>.</a:t>
            </a:r>
          </a:p>
          <a:p>
            <a:r>
              <a:rPr lang="en-US" dirty="0"/>
              <a:t> </a:t>
            </a:r>
            <a:r>
              <a:rPr lang="en-US" dirty="0" err="1"/>
              <a:t>Fronteiras</a:t>
            </a:r>
            <a:r>
              <a:rPr lang="en-US" dirty="0"/>
              <a:t> </a:t>
            </a:r>
            <a:r>
              <a:rPr lang="en-US" dirty="0" err="1"/>
              <a:t>seguem</a:t>
            </a:r>
            <a:r>
              <a:rPr lang="en-US" dirty="0"/>
              <a:t> </a:t>
            </a:r>
            <a:r>
              <a:rPr lang="en-US" dirty="0" err="1"/>
              <a:t>aproximadamente</a:t>
            </a:r>
            <a:r>
              <a:rPr lang="en-US" dirty="0"/>
              <a:t> as </a:t>
            </a:r>
            <a:r>
              <a:rPr lang="en-US" dirty="0" err="1"/>
              <a:t>bacias</a:t>
            </a:r>
            <a:r>
              <a:rPr lang="en-US" dirty="0"/>
              <a:t> </a:t>
            </a:r>
            <a:r>
              <a:rPr lang="en-US" dirty="0" err="1"/>
              <a:t>superficiais</a:t>
            </a:r>
            <a:endParaRPr lang="en-US" dirty="0"/>
          </a:p>
          <a:p>
            <a:r>
              <a:rPr lang="en-US" dirty="0" err="1"/>
              <a:t>Autorização</a:t>
            </a:r>
            <a:r>
              <a:rPr lang="en-US" dirty="0"/>
              <a:t> para </a:t>
            </a:r>
            <a:r>
              <a:rPr lang="en-US" dirty="0" err="1"/>
              <a:t>criar</a:t>
            </a:r>
            <a:r>
              <a:rPr lang="en-US" dirty="0"/>
              <a:t> e </a:t>
            </a:r>
            <a:r>
              <a:rPr lang="en-US" dirty="0" err="1"/>
              <a:t>aplicar</a:t>
            </a:r>
            <a:r>
              <a:rPr lang="en-US" dirty="0"/>
              <a:t> a </a:t>
            </a:r>
            <a:r>
              <a:rPr lang="en-US" dirty="0" err="1"/>
              <a:t>regulamentação</a:t>
            </a:r>
            <a:r>
              <a:rPr lang="en-US" dirty="0"/>
              <a:t> local para o </a:t>
            </a:r>
            <a:r>
              <a:rPr lang="en-US" dirty="0" err="1"/>
              <a:t>uso</a:t>
            </a:r>
            <a:r>
              <a:rPr lang="en-US" dirty="0"/>
              <a:t> de </a:t>
            </a:r>
            <a:r>
              <a:rPr lang="en-US" dirty="0" err="1"/>
              <a:t>água</a:t>
            </a:r>
            <a:r>
              <a:rPr lang="en-US" dirty="0"/>
              <a:t> </a:t>
            </a:r>
            <a:r>
              <a:rPr lang="en-US" dirty="0" err="1"/>
              <a:t>subterrânea</a:t>
            </a:r>
            <a:r>
              <a:rPr lang="en-US" dirty="0"/>
              <a:t>.</a:t>
            </a:r>
          </a:p>
          <a:p>
            <a:r>
              <a:rPr lang="en-US" dirty="0" err="1"/>
              <a:t>Conselho</a:t>
            </a:r>
            <a:r>
              <a:rPr lang="en-US" dirty="0"/>
              <a:t> de </a:t>
            </a:r>
            <a:r>
              <a:rPr lang="en-US" dirty="0" err="1"/>
              <a:t>adminstração</a:t>
            </a:r>
            <a:r>
              <a:rPr lang="en-US" dirty="0"/>
              <a:t> (5 a 21 </a:t>
            </a:r>
            <a:r>
              <a:rPr lang="en-US" dirty="0" err="1"/>
              <a:t>membros</a:t>
            </a:r>
            <a:r>
              <a:rPr lang="en-US" dirty="0"/>
              <a:t>)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eleitos</a:t>
            </a:r>
            <a:r>
              <a:rPr lang="en-US" dirty="0"/>
              <a:t> </a:t>
            </a:r>
            <a:r>
              <a:rPr lang="en-US" dirty="0" err="1"/>
              <a:t>pelos</a:t>
            </a:r>
            <a:r>
              <a:rPr lang="en-US" dirty="0"/>
              <a:t> </a:t>
            </a:r>
            <a:r>
              <a:rPr lang="en-US" dirty="0" err="1"/>
              <a:t>habitantes</a:t>
            </a:r>
            <a:r>
              <a:rPr lang="en-US" dirty="0"/>
              <a:t> do </a:t>
            </a:r>
            <a:r>
              <a:rPr lang="en-US" dirty="0" err="1"/>
              <a:t>distrito</a:t>
            </a:r>
            <a:r>
              <a:rPr lang="en-US" dirty="0"/>
              <a:t>. </a:t>
            </a:r>
            <a:r>
              <a:rPr lang="en-US" dirty="0" err="1"/>
              <a:t>Reuniões</a:t>
            </a:r>
            <a:r>
              <a:rPr lang="en-US" dirty="0"/>
              <a:t> </a:t>
            </a:r>
            <a:r>
              <a:rPr lang="en-US" dirty="0" err="1"/>
              <a:t>são</a:t>
            </a:r>
            <a:r>
              <a:rPr lang="en-US" dirty="0"/>
              <a:t> </a:t>
            </a:r>
            <a:r>
              <a:rPr lang="en-US" dirty="0" err="1"/>
              <a:t>mensais</a:t>
            </a:r>
            <a:r>
              <a:rPr lang="en-US" dirty="0"/>
              <a:t> e </a:t>
            </a:r>
            <a:r>
              <a:rPr lang="en-US" dirty="0" err="1"/>
              <a:t>públicas</a:t>
            </a:r>
            <a:r>
              <a:rPr lang="en-US" dirty="0"/>
              <a:t>, com </a:t>
            </a:r>
            <a:r>
              <a:rPr lang="en-US" dirty="0" err="1"/>
              <a:t>direito</a:t>
            </a:r>
            <a:r>
              <a:rPr lang="en-US" dirty="0"/>
              <a:t> de </a:t>
            </a:r>
            <a:r>
              <a:rPr lang="en-US" dirty="0" err="1"/>
              <a:t>comentários</a:t>
            </a:r>
            <a:r>
              <a:rPr lang="en-US" dirty="0"/>
              <a:t> do </a:t>
            </a:r>
            <a:r>
              <a:rPr lang="en-US" dirty="0" err="1"/>
              <a:t>público</a:t>
            </a:r>
            <a:r>
              <a:rPr lang="en-US" dirty="0"/>
              <a:t> </a:t>
            </a:r>
            <a:r>
              <a:rPr lang="en-US" dirty="0" err="1"/>
              <a:t>em</a:t>
            </a:r>
            <a:r>
              <a:rPr lang="en-US" dirty="0"/>
              <a:t> </a:t>
            </a:r>
            <a:r>
              <a:rPr lang="en-US" dirty="0" err="1"/>
              <a:t>geral</a:t>
            </a:r>
            <a:endParaRPr lang="en-US" dirty="0"/>
          </a:p>
          <a:p>
            <a:r>
              <a:rPr lang="en-US" dirty="0" err="1"/>
              <a:t>Orçamento</a:t>
            </a:r>
            <a:r>
              <a:rPr lang="en-US" dirty="0"/>
              <a:t> </a:t>
            </a:r>
            <a:r>
              <a:rPr lang="en-US" dirty="0" err="1"/>
              <a:t>adequado</a:t>
            </a:r>
            <a:r>
              <a:rPr lang="en-US" dirty="0"/>
              <a:t> com </a:t>
            </a:r>
            <a:r>
              <a:rPr lang="en-US" dirty="0" err="1"/>
              <a:t>impostos</a:t>
            </a:r>
            <a:r>
              <a:rPr lang="en-US" dirty="0"/>
              <a:t> </a:t>
            </a:r>
            <a:r>
              <a:rPr lang="en-US" dirty="0" err="1"/>
              <a:t>locais</a:t>
            </a:r>
            <a:endParaRPr lang="en-US" dirty="0"/>
          </a:p>
          <a:p>
            <a:r>
              <a:rPr lang="en-US" dirty="0" err="1"/>
              <a:t>Supervisão</a:t>
            </a:r>
            <a:r>
              <a:rPr lang="en-US" dirty="0"/>
              <a:t> </a:t>
            </a:r>
            <a:r>
              <a:rPr lang="en-US" i="1" dirty="0" err="1"/>
              <a:t>suficiente</a:t>
            </a:r>
            <a:r>
              <a:rPr lang="en-US" dirty="0"/>
              <a:t> do Estado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B16D7-59CB-B741-BE0F-9BD44EAB605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378922"/>
      </p:ext>
    </p:extLst>
  </p:cSld>
  <p:clrMapOvr>
    <a:masterClrMapping/>
  </p:clrMapOvr>
</p:sld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FI-Template.pptx" id="{D3DE11F3-1C7A-40A3-8DEF-8D2FFE09E929}" vid="{FF21B00A-819E-4E69-B064-3A4B57A8923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lue_UNL">
  <a:themeElements>
    <a:clrScheme name="2_Profile 9">
      <a:dk1>
        <a:srgbClr val="000000"/>
      </a:dk1>
      <a:lt1>
        <a:srgbClr val="FFFFFF"/>
      </a:lt1>
      <a:dk2>
        <a:srgbClr val="000000"/>
      </a:dk2>
      <a:lt2>
        <a:srgbClr val="DDDDDD"/>
      </a:lt2>
      <a:accent1>
        <a:srgbClr val="A3B2C1"/>
      </a:accent1>
      <a:accent2>
        <a:srgbClr val="CC0000"/>
      </a:accent2>
      <a:accent3>
        <a:srgbClr val="FFFFFF"/>
      </a:accent3>
      <a:accent4>
        <a:srgbClr val="000000"/>
      </a:accent4>
      <a:accent5>
        <a:srgbClr val="CED5DD"/>
      </a:accent5>
      <a:accent6>
        <a:srgbClr val="B90000"/>
      </a:accent6>
      <a:hlink>
        <a:srgbClr val="336699"/>
      </a:hlink>
      <a:folHlink>
        <a:srgbClr val="003366"/>
      </a:folHlink>
    </a:clrScheme>
    <a:fontScheme name="2_Profile">
      <a:majorFont>
        <a:latin typeface="Arial Rounded MT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Profile 1">
        <a:dk1>
          <a:srgbClr val="A50021"/>
        </a:dk1>
        <a:lt1>
          <a:srgbClr val="FFFFFF"/>
        </a:lt1>
        <a:dk2>
          <a:srgbClr val="800000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FFFFCC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2">
        <a:dk1>
          <a:srgbClr val="3C001E"/>
        </a:dk1>
        <a:lt1>
          <a:srgbClr val="FFFFFF"/>
        </a:lt1>
        <a:dk2>
          <a:srgbClr val="51072E"/>
        </a:dk2>
        <a:lt2>
          <a:srgbClr val="FFFFFF"/>
        </a:lt2>
        <a:accent1>
          <a:srgbClr val="89A38F"/>
        </a:accent1>
        <a:accent2>
          <a:srgbClr val="666699"/>
        </a:accent2>
        <a:accent3>
          <a:srgbClr val="B3AAAD"/>
        </a:accent3>
        <a:accent4>
          <a:srgbClr val="DADADA"/>
        </a:accent4>
        <a:accent5>
          <a:srgbClr val="C4CEC6"/>
        </a:accent5>
        <a:accent6>
          <a:srgbClr val="5C5C8A"/>
        </a:accent6>
        <a:hlink>
          <a:srgbClr val="80800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3">
        <a:dk1>
          <a:srgbClr val="333333"/>
        </a:dk1>
        <a:lt1>
          <a:srgbClr val="FFFFFF"/>
        </a:lt1>
        <a:dk2>
          <a:srgbClr val="000000"/>
        </a:dk2>
        <a:lt2>
          <a:srgbClr val="FFFFFF"/>
        </a:lt2>
        <a:accent1>
          <a:srgbClr val="3399FF"/>
        </a:accent1>
        <a:accent2>
          <a:srgbClr val="CC0000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B90000"/>
        </a:accent6>
        <a:hlink>
          <a:srgbClr val="666699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4">
        <a:dk1>
          <a:srgbClr val="4B3D1B"/>
        </a:dk1>
        <a:lt1>
          <a:srgbClr val="FFFFFF"/>
        </a:lt1>
        <a:dk2>
          <a:srgbClr val="330000"/>
        </a:dk2>
        <a:lt2>
          <a:srgbClr val="FFFFFF"/>
        </a:lt2>
        <a:accent1>
          <a:srgbClr val="CC9900"/>
        </a:accent1>
        <a:accent2>
          <a:srgbClr val="CC6600"/>
        </a:accent2>
        <a:accent3>
          <a:srgbClr val="ADAA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6666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5">
        <a:dk1>
          <a:srgbClr val="006666"/>
        </a:dk1>
        <a:lt1>
          <a:srgbClr val="FFFFFF"/>
        </a:lt1>
        <a:dk2>
          <a:srgbClr val="003366"/>
        </a:dk2>
        <a:lt2>
          <a:srgbClr val="FFFFFF"/>
        </a:lt2>
        <a:accent1>
          <a:srgbClr val="0099CC"/>
        </a:accent1>
        <a:accent2>
          <a:srgbClr val="6666FF"/>
        </a:accent2>
        <a:accent3>
          <a:srgbClr val="AAADB8"/>
        </a:accent3>
        <a:accent4>
          <a:srgbClr val="DADADA"/>
        </a:accent4>
        <a:accent5>
          <a:srgbClr val="AACAE2"/>
        </a:accent5>
        <a:accent6>
          <a:srgbClr val="5C5CE7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6">
        <a:dk1>
          <a:srgbClr val="003366"/>
        </a:dk1>
        <a:lt1>
          <a:srgbClr val="FFFFFF"/>
        </a:lt1>
        <a:dk2>
          <a:srgbClr val="006666"/>
        </a:dk2>
        <a:lt2>
          <a:srgbClr val="FFFFFF"/>
        </a:lt2>
        <a:accent1>
          <a:srgbClr val="6699FF"/>
        </a:accent1>
        <a:accent2>
          <a:srgbClr val="00CCFF"/>
        </a:accent2>
        <a:accent3>
          <a:srgbClr val="AAB8B8"/>
        </a:accent3>
        <a:accent4>
          <a:srgbClr val="DADADA"/>
        </a:accent4>
        <a:accent5>
          <a:srgbClr val="B8CAFF"/>
        </a:accent5>
        <a:accent6>
          <a:srgbClr val="00B9E7"/>
        </a:accent6>
        <a:hlink>
          <a:srgbClr val="FF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7">
        <a:dk1>
          <a:srgbClr val="000000"/>
        </a:dk1>
        <a:lt1>
          <a:srgbClr val="619CB1"/>
        </a:lt1>
        <a:dk2>
          <a:srgbClr val="FFFFFF"/>
        </a:dk2>
        <a:lt2>
          <a:srgbClr val="4E899E"/>
        </a:lt2>
        <a:accent1>
          <a:srgbClr val="FFCC00"/>
        </a:accent1>
        <a:accent2>
          <a:srgbClr val="B6523E"/>
        </a:accent2>
        <a:accent3>
          <a:srgbClr val="B7CBD5"/>
        </a:accent3>
        <a:accent4>
          <a:srgbClr val="000000"/>
        </a:accent4>
        <a:accent5>
          <a:srgbClr val="FFE2AA"/>
        </a:accent5>
        <a:accent6>
          <a:srgbClr val="A54937"/>
        </a:accent6>
        <a:hlink>
          <a:srgbClr val="99CC00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Profile 8">
        <a:dk1>
          <a:srgbClr val="598600"/>
        </a:dk1>
        <a:lt1>
          <a:srgbClr val="FFFFFF"/>
        </a:lt1>
        <a:dk2>
          <a:srgbClr val="336600"/>
        </a:dk2>
        <a:lt2>
          <a:srgbClr val="FFFFFF"/>
        </a:lt2>
        <a:accent1>
          <a:srgbClr val="33CC33"/>
        </a:accent1>
        <a:accent2>
          <a:srgbClr val="99CC00"/>
        </a:accent2>
        <a:accent3>
          <a:srgbClr val="ADB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FFCC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Profil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A3B2C1"/>
        </a:accent1>
        <a:accent2>
          <a:srgbClr val="CC0000"/>
        </a:accent2>
        <a:accent3>
          <a:srgbClr val="FFFFFF"/>
        </a:accent3>
        <a:accent4>
          <a:srgbClr val="000000"/>
        </a:accent4>
        <a:accent5>
          <a:srgbClr val="CED5DD"/>
        </a:accent5>
        <a:accent6>
          <a:srgbClr val="B90000"/>
        </a:accent6>
        <a:hlink>
          <a:srgbClr val="336699"/>
        </a:hlink>
        <a:folHlink>
          <a:srgbClr val="0033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WFI_201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FI_2017.potx" id="{2B5886D1-B972-4A5A-85B6-7EC65E054DA9}" vid="{3BB3AD39-9DFF-45DE-B08A-591C927EF205}"/>
    </a:ext>
  </a:extLst>
</a:theme>
</file>

<file path=ppt/theme/theme5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8F5686A8-3447-4B24-9DE8-AFAC7956E81C}" vid="{6A1274B7-2805-4F24-A258-68E8D1D01536}"/>
    </a:ext>
  </a:extLst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WFI-Template-Nebraska.pptx" id="{0C170CA5-0AFB-4326-A890-E3053095CE3B}" vid="{3795B4B6-C453-4B2F-B64D-436284473F7E}"/>
    </a:ext>
  </a:extLst>
</a:theme>
</file>

<file path=ppt/theme/theme8.xml><?xml version="1.0" encoding="utf-8"?>
<a:theme xmlns:a="http://schemas.openxmlformats.org/drawingml/2006/main" name="Striped Border 16x9">
  <a:themeElements>
    <a:clrScheme name="New Branding - Slides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00607F"/>
      </a:accent1>
      <a:accent2>
        <a:srgbClr val="BB1F53"/>
      </a:accent2>
      <a:accent3>
        <a:srgbClr val="FFC843"/>
      </a:accent3>
      <a:accent4>
        <a:srgbClr val="BABF33"/>
      </a:accent4>
      <a:accent5>
        <a:srgbClr val="688CA5"/>
      </a:accent5>
      <a:accent6>
        <a:srgbClr val="D07B85"/>
      </a:accent6>
      <a:hlink>
        <a:srgbClr val="D4D484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slidesstandard [Read-Only]" id="{36568D76-1D62-41E8-A60A-CFB51DAD25E2}" vid="{0D750689-6F9F-48D6-A706-CC93AB2AE7B1}"/>
    </a:ext>
  </a:extLst>
</a:theme>
</file>

<file path=ppt/theme/theme9.xml><?xml version="1.0" encoding="utf-8"?>
<a:theme xmlns:a="http://schemas.openxmlformats.org/drawingml/2006/main" name="1_Striped Border 16x9">
  <a:themeElements>
    <a:clrScheme name="New Branding - Slides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00607F"/>
      </a:accent1>
      <a:accent2>
        <a:srgbClr val="BB1F53"/>
      </a:accent2>
      <a:accent3>
        <a:srgbClr val="FFC843"/>
      </a:accent3>
      <a:accent4>
        <a:srgbClr val="BABF33"/>
      </a:accent4>
      <a:accent5>
        <a:srgbClr val="688CA5"/>
      </a:accent5>
      <a:accent6>
        <a:srgbClr val="D07B85"/>
      </a:accent6>
      <a:hlink>
        <a:srgbClr val="D4D484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Glow Edge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98000"/>
              </a:schemeClr>
            </a:duotone>
          </a:blip>
          <a:tile tx="0" ty="0" sx="100000" sy="100000" flip="none" algn="ctr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Powerpoint slides standard" id="{7766E20C-5350-4BB7-9B89-6102F16D721A}" vid="{95253145-0ECF-4647-BD4E-9D7BC33A405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</TotalTime>
  <Words>654</Words>
  <Application>Microsoft Office PowerPoint</Application>
  <PresentationFormat>Widescreen</PresentationFormat>
  <Paragraphs>84</Paragraphs>
  <Slides>25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11</vt:i4>
      </vt:variant>
      <vt:variant>
        <vt:lpstr>Tema</vt:lpstr>
      </vt:variant>
      <vt:variant>
        <vt:i4>9</vt:i4>
      </vt:variant>
      <vt:variant>
        <vt:lpstr>Títulos de slides</vt:lpstr>
      </vt:variant>
      <vt:variant>
        <vt:i4>25</vt:i4>
      </vt:variant>
    </vt:vector>
  </HeadingPairs>
  <TitlesOfParts>
    <vt:vector size="45" baseType="lpstr">
      <vt:lpstr>Arial</vt:lpstr>
      <vt:lpstr>Arial Black</vt:lpstr>
      <vt:lpstr>Arial Rounded MT Bold</vt:lpstr>
      <vt:lpstr>Calibri</vt:lpstr>
      <vt:lpstr>Calibri Light</vt:lpstr>
      <vt:lpstr>Courier New</vt:lpstr>
      <vt:lpstr>Euphemia</vt:lpstr>
      <vt:lpstr>Mercury SSm A</vt:lpstr>
      <vt:lpstr>Roboto Light</vt:lpstr>
      <vt:lpstr>Tahoma</vt:lpstr>
      <vt:lpstr>Times New Roman</vt:lpstr>
      <vt:lpstr>1_Office Theme</vt:lpstr>
      <vt:lpstr>1_Blue_UNL</vt:lpstr>
      <vt:lpstr>4_Office Theme</vt:lpstr>
      <vt:lpstr>DWFI_2017</vt:lpstr>
      <vt:lpstr>10_Office Theme</vt:lpstr>
      <vt:lpstr>Custom Design</vt:lpstr>
      <vt:lpstr>11_Office Theme</vt:lpstr>
      <vt:lpstr>Striped Border 16x9</vt:lpstr>
      <vt:lpstr>1_Striped Border 16x9</vt:lpstr>
      <vt:lpstr>IMPORTÂNCIA  DA GOVERNANÇA CONJUNTA DE ÁGUAS SUPERFICIAIS e SubterrÂneas:  O EXEMPLO DE NEBRASKA</vt:lpstr>
      <vt:lpstr>O que é o DWFI? </vt:lpstr>
      <vt:lpstr>2019 Water for Food Global Conference</vt:lpstr>
      <vt:lpstr>Apresentação do PowerPoint</vt:lpstr>
      <vt:lpstr>Nebraska: Area Irrigada Significativa</vt:lpstr>
      <vt:lpstr>Apresentação do PowerPoint</vt:lpstr>
      <vt:lpstr>Poços ativos para Irrigação      ~ 96000 $6-8 Bilhões em investimentos</vt:lpstr>
      <vt:lpstr>Esgotamento como fração da espessura saturada do Aquifero (McGuire , 2011)</vt:lpstr>
      <vt:lpstr>Distritos de Recursos Naturais de Nebraska (Natural Resource Districts)</vt:lpstr>
      <vt:lpstr>Apresentação do PowerPoint</vt:lpstr>
      <vt:lpstr>Câmbio no nível do lençol freático desde o começo do desenvolvimento da irrigação até 1981</vt:lpstr>
      <vt:lpstr>Câmbio no nível do lençol freático desde o começo do desenvolvimento da irrigação até 2018</vt:lpstr>
      <vt:lpstr>Câmbio no nível do lençol freático desde a primavera de 1981 até a primavera de 2018</vt:lpstr>
      <vt:lpstr>Pocos de obervacao no Nebraska</vt:lpstr>
      <vt:lpstr>Dados sobre a agua subterranea disponiveis online</vt:lpstr>
      <vt:lpstr>Lições aprendidas na governança  de água subterranea</vt:lpstr>
      <vt:lpstr>Administração de Recursos Hidricos em Nebraska  Departamento de Recursos Naturais do Estado   </vt:lpstr>
      <vt:lpstr>Desenvolvimento de águas superficias é responsabilidade do Estado</vt:lpstr>
      <vt:lpstr>Modelagem de água subterânea</vt:lpstr>
      <vt:lpstr>Software INSIGHT</vt:lpstr>
      <vt:lpstr>Tratados entre Estados Vizinhos</vt:lpstr>
      <vt:lpstr>Áreas com Planos Integrados de Recursos Hidricos</vt:lpstr>
      <vt:lpstr>Medição de Vazão nos Rios</vt:lpstr>
      <vt:lpstr>Comentários Finais</vt:lpstr>
      <vt:lpstr>Apresentação do PowerPoint</vt:lpstr>
    </vt:vector>
  </TitlesOfParts>
  <Company>University of Nebraska-Lincoln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Evapotranspiration Estimates with remote sensing, verification using flux tower data</dc:title>
  <dc:creator>Christopher Neale</dc:creator>
  <cp:lastModifiedBy>Elizabeth Dias de Oliveira</cp:lastModifiedBy>
  <cp:revision>72</cp:revision>
  <dcterms:created xsi:type="dcterms:W3CDTF">2018-12-11T16:20:42Z</dcterms:created>
  <dcterms:modified xsi:type="dcterms:W3CDTF">2019-11-20T13:09:13Z</dcterms:modified>
</cp:coreProperties>
</file>