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57" r:id="rId5"/>
    <p:sldId id="282" r:id="rId6"/>
    <p:sldId id="264" r:id="rId7"/>
    <p:sldId id="276" r:id="rId8"/>
    <p:sldId id="274" r:id="rId9"/>
    <p:sldId id="277" r:id="rId10"/>
    <p:sldId id="283" r:id="rId11"/>
    <p:sldId id="281" r:id="rId1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ristiano Coimbra de Souza" initials="CCdS" lastIdx="1" clrIdx="0">
    <p:extLst>
      <p:ext uri="{19B8F6BF-5375-455C-9EA6-DF929625EA0E}">
        <p15:presenceInfo xmlns:p15="http://schemas.microsoft.com/office/powerpoint/2012/main" userId="S-1-5-21-2321219463-4261475146-1807988925-300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FB385E6-E793-4485-86C4-BAD3FCFE375D}" v="233" dt="2019-05-30T11:46:20.7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56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E29F516-3E09-4086-A6B1-E04918F42CE9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6F7E865C-FC08-45E6-B158-9F372AC63F75}">
      <dgm:prSet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kumimoji="1" lang="pt-BR" sz="3200" dirty="0"/>
            <a:t>A avaliação da implementação do Marco Legal da CT&amp;I está no Plano Tático da SFC/CGU.</a:t>
          </a:r>
          <a:endParaRPr lang="pt-BR" sz="3200" dirty="0"/>
        </a:p>
      </dgm:t>
    </dgm:pt>
    <dgm:pt modelId="{F9E4E80E-2EEB-4A8A-B30A-C5B042A684F6}" type="parTrans" cxnId="{1BE4EB9B-DB05-4711-BEF5-7C36F27A9CC5}">
      <dgm:prSet/>
      <dgm:spPr/>
      <dgm:t>
        <a:bodyPr/>
        <a:lstStyle/>
        <a:p>
          <a:endParaRPr lang="pt-BR"/>
        </a:p>
      </dgm:t>
    </dgm:pt>
    <dgm:pt modelId="{DE7C244F-EEB1-4E36-8764-CEBBB45FD46F}" type="sibTrans" cxnId="{1BE4EB9B-DB05-4711-BEF5-7C36F27A9CC5}">
      <dgm:prSet/>
      <dgm:spPr/>
      <dgm:t>
        <a:bodyPr/>
        <a:lstStyle/>
        <a:p>
          <a:endParaRPr lang="pt-BR"/>
        </a:p>
      </dgm:t>
    </dgm:pt>
    <dgm:pt modelId="{4A7F14B8-C836-47D2-BA84-B2710984CFB5}">
      <dgm:prSet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pt-BR" sz="3200" dirty="0"/>
            <a:t>Interação com diversos atores </a:t>
          </a:r>
        </a:p>
        <a:p>
          <a:r>
            <a:rPr lang="pt-BR" sz="3200" dirty="0"/>
            <a:t>(órgãos de controle, academia e governo)</a:t>
          </a:r>
        </a:p>
      </dgm:t>
    </dgm:pt>
    <dgm:pt modelId="{D2C6A49B-7067-4148-93AA-A39B788CC0D9}" type="parTrans" cxnId="{6C03F0C5-60AC-4017-A763-D57F57B95023}">
      <dgm:prSet/>
      <dgm:spPr/>
      <dgm:t>
        <a:bodyPr/>
        <a:lstStyle/>
        <a:p>
          <a:endParaRPr lang="pt-BR"/>
        </a:p>
      </dgm:t>
    </dgm:pt>
    <dgm:pt modelId="{D0B5E905-A394-4CE1-B605-6C91B3BB1054}" type="sibTrans" cxnId="{6C03F0C5-60AC-4017-A763-D57F57B95023}">
      <dgm:prSet/>
      <dgm:spPr/>
      <dgm:t>
        <a:bodyPr/>
        <a:lstStyle/>
        <a:p>
          <a:endParaRPr lang="pt-BR"/>
        </a:p>
      </dgm:t>
    </dgm:pt>
    <dgm:pt modelId="{AD076687-E899-46A7-8A1A-08A275EFD493}" type="pres">
      <dgm:prSet presAssocID="{5E29F516-3E09-4086-A6B1-E04918F42CE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F2AE1B0-CD12-47F4-8B6C-373190BB2759}" type="pres">
      <dgm:prSet presAssocID="{6F7E865C-FC08-45E6-B158-9F372AC63F75}" presName="hierRoot1" presStyleCnt="0">
        <dgm:presLayoutVars>
          <dgm:hierBranch val="init"/>
        </dgm:presLayoutVars>
      </dgm:prSet>
      <dgm:spPr/>
    </dgm:pt>
    <dgm:pt modelId="{7DBA8722-6399-43D7-89AB-5655A83D504D}" type="pres">
      <dgm:prSet presAssocID="{6F7E865C-FC08-45E6-B158-9F372AC63F75}" presName="rootComposite1" presStyleCnt="0"/>
      <dgm:spPr/>
    </dgm:pt>
    <dgm:pt modelId="{9BCFDEB3-E1E6-47F9-A534-424BB221EA74}" type="pres">
      <dgm:prSet presAssocID="{6F7E865C-FC08-45E6-B158-9F372AC63F75}" presName="rootText1" presStyleLbl="node0" presStyleIdx="0" presStyleCnt="2" custScaleX="140344">
        <dgm:presLayoutVars>
          <dgm:chPref val="3"/>
        </dgm:presLayoutVars>
      </dgm:prSet>
      <dgm:spPr/>
    </dgm:pt>
    <dgm:pt modelId="{3BD1C299-6E35-4DB1-A36A-6DDC1EF624E7}" type="pres">
      <dgm:prSet presAssocID="{6F7E865C-FC08-45E6-B158-9F372AC63F75}" presName="rootConnector1" presStyleLbl="node1" presStyleIdx="0" presStyleCnt="0"/>
      <dgm:spPr/>
    </dgm:pt>
    <dgm:pt modelId="{4D11EC42-7711-4FA1-8D6B-16F3AAB201A1}" type="pres">
      <dgm:prSet presAssocID="{6F7E865C-FC08-45E6-B158-9F372AC63F75}" presName="hierChild2" presStyleCnt="0"/>
      <dgm:spPr/>
    </dgm:pt>
    <dgm:pt modelId="{15B9D366-9FC5-43D6-8556-53368635F6FD}" type="pres">
      <dgm:prSet presAssocID="{6F7E865C-FC08-45E6-B158-9F372AC63F75}" presName="hierChild3" presStyleCnt="0"/>
      <dgm:spPr/>
    </dgm:pt>
    <dgm:pt modelId="{50AF9BA6-9F9D-4D74-A81C-5731A8E91E23}" type="pres">
      <dgm:prSet presAssocID="{4A7F14B8-C836-47D2-BA84-B2710984CFB5}" presName="hierRoot1" presStyleCnt="0">
        <dgm:presLayoutVars>
          <dgm:hierBranch val="init"/>
        </dgm:presLayoutVars>
      </dgm:prSet>
      <dgm:spPr/>
    </dgm:pt>
    <dgm:pt modelId="{08DCD685-9D26-4EB7-B1DE-04993AE9C238}" type="pres">
      <dgm:prSet presAssocID="{4A7F14B8-C836-47D2-BA84-B2710984CFB5}" presName="rootComposite1" presStyleCnt="0"/>
      <dgm:spPr/>
    </dgm:pt>
    <dgm:pt modelId="{93171888-31A7-48C7-8A4E-F477C10D8089}" type="pres">
      <dgm:prSet presAssocID="{4A7F14B8-C836-47D2-BA84-B2710984CFB5}" presName="rootText1" presStyleLbl="node0" presStyleIdx="1" presStyleCnt="2" custScaleX="141539">
        <dgm:presLayoutVars>
          <dgm:chPref val="3"/>
        </dgm:presLayoutVars>
      </dgm:prSet>
      <dgm:spPr/>
    </dgm:pt>
    <dgm:pt modelId="{A08B1F83-6E0F-406A-A88C-A8E19BFDBE44}" type="pres">
      <dgm:prSet presAssocID="{4A7F14B8-C836-47D2-BA84-B2710984CFB5}" presName="rootConnector1" presStyleLbl="node1" presStyleIdx="0" presStyleCnt="0"/>
      <dgm:spPr/>
    </dgm:pt>
    <dgm:pt modelId="{63782F01-ECF4-41C6-9470-11102104906C}" type="pres">
      <dgm:prSet presAssocID="{4A7F14B8-C836-47D2-BA84-B2710984CFB5}" presName="hierChild2" presStyleCnt="0"/>
      <dgm:spPr/>
    </dgm:pt>
    <dgm:pt modelId="{D8A14738-69BF-4AB9-B87D-0FE4DCC1B915}" type="pres">
      <dgm:prSet presAssocID="{4A7F14B8-C836-47D2-BA84-B2710984CFB5}" presName="hierChild3" presStyleCnt="0"/>
      <dgm:spPr/>
    </dgm:pt>
  </dgm:ptLst>
  <dgm:cxnLst>
    <dgm:cxn modelId="{B3515F5A-170F-49EB-82F7-F663C015B27D}" type="presOf" srcId="{5E29F516-3E09-4086-A6B1-E04918F42CE9}" destId="{AD076687-E899-46A7-8A1A-08A275EFD493}" srcOrd="0" destOrd="0" presId="urn:microsoft.com/office/officeart/2009/3/layout/HorizontalOrganizationChart"/>
    <dgm:cxn modelId="{BB126880-A4C5-4DFA-A2AF-DA5A7D7A7F66}" type="presOf" srcId="{6F7E865C-FC08-45E6-B158-9F372AC63F75}" destId="{3BD1C299-6E35-4DB1-A36A-6DDC1EF624E7}" srcOrd="1" destOrd="0" presId="urn:microsoft.com/office/officeart/2009/3/layout/HorizontalOrganizationChart"/>
    <dgm:cxn modelId="{1BE4EB9B-DB05-4711-BEF5-7C36F27A9CC5}" srcId="{5E29F516-3E09-4086-A6B1-E04918F42CE9}" destId="{6F7E865C-FC08-45E6-B158-9F372AC63F75}" srcOrd="0" destOrd="0" parTransId="{F9E4E80E-2EEB-4A8A-B30A-C5B042A684F6}" sibTransId="{DE7C244F-EEB1-4E36-8764-CEBBB45FD46F}"/>
    <dgm:cxn modelId="{993B62B1-A23E-49ED-B6ED-4F1D6971A528}" type="presOf" srcId="{4A7F14B8-C836-47D2-BA84-B2710984CFB5}" destId="{A08B1F83-6E0F-406A-A88C-A8E19BFDBE44}" srcOrd="1" destOrd="0" presId="urn:microsoft.com/office/officeart/2009/3/layout/HorizontalOrganizationChart"/>
    <dgm:cxn modelId="{BE9EB7B2-D916-404E-8D0F-48E18819891D}" type="presOf" srcId="{4A7F14B8-C836-47D2-BA84-B2710984CFB5}" destId="{93171888-31A7-48C7-8A4E-F477C10D8089}" srcOrd="0" destOrd="0" presId="urn:microsoft.com/office/officeart/2009/3/layout/HorizontalOrganizationChart"/>
    <dgm:cxn modelId="{E06B09C3-909A-43C9-852B-29404F25D3CF}" type="presOf" srcId="{6F7E865C-FC08-45E6-B158-9F372AC63F75}" destId="{9BCFDEB3-E1E6-47F9-A534-424BB221EA74}" srcOrd="0" destOrd="0" presId="urn:microsoft.com/office/officeart/2009/3/layout/HorizontalOrganizationChart"/>
    <dgm:cxn modelId="{6C03F0C5-60AC-4017-A763-D57F57B95023}" srcId="{5E29F516-3E09-4086-A6B1-E04918F42CE9}" destId="{4A7F14B8-C836-47D2-BA84-B2710984CFB5}" srcOrd="1" destOrd="0" parTransId="{D2C6A49B-7067-4148-93AA-A39B788CC0D9}" sibTransId="{D0B5E905-A394-4CE1-B605-6C91B3BB1054}"/>
    <dgm:cxn modelId="{9E498138-CF8D-4FA0-B5F9-BFBFA21CCE01}" type="presParOf" srcId="{AD076687-E899-46A7-8A1A-08A275EFD493}" destId="{3F2AE1B0-CD12-47F4-8B6C-373190BB2759}" srcOrd="0" destOrd="0" presId="urn:microsoft.com/office/officeart/2009/3/layout/HorizontalOrganizationChart"/>
    <dgm:cxn modelId="{116127C2-9199-4C50-91B4-70B109A17D0C}" type="presParOf" srcId="{3F2AE1B0-CD12-47F4-8B6C-373190BB2759}" destId="{7DBA8722-6399-43D7-89AB-5655A83D504D}" srcOrd="0" destOrd="0" presId="urn:microsoft.com/office/officeart/2009/3/layout/HorizontalOrganizationChart"/>
    <dgm:cxn modelId="{3AD92E97-CE45-4D35-9534-4CD0C05D2E6A}" type="presParOf" srcId="{7DBA8722-6399-43D7-89AB-5655A83D504D}" destId="{9BCFDEB3-E1E6-47F9-A534-424BB221EA74}" srcOrd="0" destOrd="0" presId="urn:microsoft.com/office/officeart/2009/3/layout/HorizontalOrganizationChart"/>
    <dgm:cxn modelId="{0A4972F6-D7DB-4E8F-8F94-A76735B08926}" type="presParOf" srcId="{7DBA8722-6399-43D7-89AB-5655A83D504D}" destId="{3BD1C299-6E35-4DB1-A36A-6DDC1EF624E7}" srcOrd="1" destOrd="0" presId="urn:microsoft.com/office/officeart/2009/3/layout/HorizontalOrganizationChart"/>
    <dgm:cxn modelId="{A13057F1-C071-4152-BAAF-11DD49BC4DDC}" type="presParOf" srcId="{3F2AE1B0-CD12-47F4-8B6C-373190BB2759}" destId="{4D11EC42-7711-4FA1-8D6B-16F3AAB201A1}" srcOrd="1" destOrd="0" presId="urn:microsoft.com/office/officeart/2009/3/layout/HorizontalOrganizationChart"/>
    <dgm:cxn modelId="{1AB82609-9299-4DAA-8E3A-3072F98A0D6B}" type="presParOf" srcId="{3F2AE1B0-CD12-47F4-8B6C-373190BB2759}" destId="{15B9D366-9FC5-43D6-8556-53368635F6FD}" srcOrd="2" destOrd="0" presId="urn:microsoft.com/office/officeart/2009/3/layout/HorizontalOrganizationChart"/>
    <dgm:cxn modelId="{231F6CA0-D137-44B7-80D5-0C5BBDA37946}" type="presParOf" srcId="{AD076687-E899-46A7-8A1A-08A275EFD493}" destId="{50AF9BA6-9F9D-4D74-A81C-5731A8E91E23}" srcOrd="1" destOrd="0" presId="urn:microsoft.com/office/officeart/2009/3/layout/HorizontalOrganizationChart"/>
    <dgm:cxn modelId="{6204C911-7FC4-4E30-9BE9-D1F74907948D}" type="presParOf" srcId="{50AF9BA6-9F9D-4D74-A81C-5731A8E91E23}" destId="{08DCD685-9D26-4EB7-B1DE-04993AE9C238}" srcOrd="0" destOrd="0" presId="urn:microsoft.com/office/officeart/2009/3/layout/HorizontalOrganizationChart"/>
    <dgm:cxn modelId="{6351966C-9ABD-4622-88B5-ECEF70990A05}" type="presParOf" srcId="{08DCD685-9D26-4EB7-B1DE-04993AE9C238}" destId="{93171888-31A7-48C7-8A4E-F477C10D8089}" srcOrd="0" destOrd="0" presId="urn:microsoft.com/office/officeart/2009/3/layout/HorizontalOrganizationChart"/>
    <dgm:cxn modelId="{2CCAB7D5-E583-477D-B67A-058E06D08C3D}" type="presParOf" srcId="{08DCD685-9D26-4EB7-B1DE-04993AE9C238}" destId="{A08B1F83-6E0F-406A-A88C-A8E19BFDBE44}" srcOrd="1" destOrd="0" presId="urn:microsoft.com/office/officeart/2009/3/layout/HorizontalOrganizationChart"/>
    <dgm:cxn modelId="{A3699A15-1DD5-45F3-BC42-02D81B13D6D0}" type="presParOf" srcId="{50AF9BA6-9F9D-4D74-A81C-5731A8E91E23}" destId="{63782F01-ECF4-41C6-9470-11102104906C}" srcOrd="1" destOrd="0" presId="urn:microsoft.com/office/officeart/2009/3/layout/HorizontalOrganizationChart"/>
    <dgm:cxn modelId="{7EB943F5-DC93-4452-8914-517EED9786A7}" type="presParOf" srcId="{50AF9BA6-9F9D-4D74-A81C-5731A8E91E23}" destId="{D8A14738-69BF-4AB9-B87D-0FE4DCC1B915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CFDEB3-E1E6-47F9-A534-424BB221EA74}">
      <dsp:nvSpPr>
        <dsp:cNvPr id="0" name=""/>
        <dsp:cNvSpPr/>
      </dsp:nvSpPr>
      <dsp:spPr>
        <a:xfrm>
          <a:off x="420625" y="2175"/>
          <a:ext cx="8489630" cy="1844993"/>
        </a:xfrm>
        <a:prstGeom prst="rect">
          <a:avLst/>
        </a:prstGeom>
        <a:solidFill>
          <a:schemeClr val="accent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pt-BR" sz="3200" kern="1200" dirty="0"/>
            <a:t>A avaliação da implementação do Marco Legal da CT&amp;I está no Plano Tático da SFC/CGU.</a:t>
          </a:r>
          <a:endParaRPr lang="pt-BR" sz="3200" kern="1200" dirty="0"/>
        </a:p>
      </dsp:txBody>
      <dsp:txXfrm>
        <a:off x="420625" y="2175"/>
        <a:ext cx="8489630" cy="1844993"/>
      </dsp:txXfrm>
    </dsp:sp>
    <dsp:sp modelId="{93171888-31A7-48C7-8A4E-F477C10D8089}">
      <dsp:nvSpPr>
        <dsp:cNvPr id="0" name=""/>
        <dsp:cNvSpPr/>
      </dsp:nvSpPr>
      <dsp:spPr>
        <a:xfrm>
          <a:off x="420625" y="2603313"/>
          <a:ext cx="8561917" cy="1844993"/>
        </a:xfrm>
        <a:prstGeom prst="rect">
          <a:avLst/>
        </a:prstGeom>
        <a:solidFill>
          <a:schemeClr val="accent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/>
            <a:t>Interação com diversos atores 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/>
            <a:t>(órgãos de controle, academia e governo)</a:t>
          </a:r>
        </a:p>
      </dsp:txBody>
      <dsp:txXfrm>
        <a:off x="420625" y="2603313"/>
        <a:ext cx="8561917" cy="18449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05E9B0-CE7A-4D91-A94E-77698FBE4C87}" type="datetimeFigureOut">
              <a:rPr lang="pt-BR" smtClean="0"/>
              <a:t>30/05/2019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C0E44-FD8A-48CE-930E-A741BDEB326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73885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78"/>
            <a:ext cx="12193922" cy="6856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3475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30/05/2019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7007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30/05/2019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4977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30/05/2019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8423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30/05/2019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9600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30/05/2019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8234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30/05/2019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8667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30/05/2019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5867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30/05/2019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2170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30/05/2019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1542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30/05/2019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4238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7C14E-9AA3-40E0-BA2F-8ABEB8D63F17}" type="datetimeFigureOut">
              <a:rPr lang="pt-BR" smtClean="0"/>
              <a:t>30/05/2019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9718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mailto:sfccgtic@cgu.gov.br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4"/>
          <p:cNvSpPr txBox="1">
            <a:spLocks/>
          </p:cNvSpPr>
          <p:nvPr/>
        </p:nvSpPr>
        <p:spPr>
          <a:xfrm>
            <a:off x="1352274" y="2273379"/>
            <a:ext cx="9084886" cy="3495621"/>
          </a:xfrm>
          <a:prstGeom prst="rect">
            <a:avLst/>
          </a:prstGeom>
        </p:spPr>
        <p:txBody>
          <a:bodyPr anchor="t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altLang="pt-BR" sz="6400" b="1" dirty="0">
                <a:solidFill>
                  <a:srgbClr val="002060"/>
                </a:solidFill>
                <a:ea typeface="+mn-ea"/>
                <a:cs typeface="Lucida Sans Unicode"/>
              </a:rPr>
              <a:t>Burocracia na Pesquisa de Ciência e Inovação</a:t>
            </a:r>
            <a:endParaRPr lang="pt-BR" dirty="0"/>
          </a:p>
          <a:p>
            <a:pPr algn="ctr">
              <a:spcBef>
                <a:spcPts val="700"/>
              </a:spcBef>
              <a:defRPr/>
            </a:pPr>
            <a:endParaRPr lang="pt-BR" altLang="pt-BR" dirty="0">
              <a:solidFill>
                <a:srgbClr val="000000"/>
              </a:solidFill>
              <a:latin typeface="Arial Black" pitchFamily="34" charset="0"/>
              <a:cs typeface="Arial" pitchFamily="34" charset="0"/>
            </a:endParaRPr>
          </a:p>
          <a:p>
            <a:pPr algn="ctr">
              <a:spcBef>
                <a:spcPts val="700"/>
              </a:spcBef>
              <a:defRPr/>
            </a:pPr>
            <a:endParaRPr lang="pt-BR" altLang="pt-BR" dirty="0">
              <a:solidFill>
                <a:srgbClr val="000000"/>
              </a:solidFill>
              <a:latin typeface="Arial Black"/>
              <a:cs typeface="Arial"/>
            </a:endParaRPr>
          </a:p>
          <a:p>
            <a:pPr algn="ctr">
              <a:spcBef>
                <a:spcPts val="700"/>
              </a:spcBef>
              <a:defRPr/>
            </a:pPr>
            <a:r>
              <a:rPr lang="pt-BR" altLang="pt-BR" sz="4800" dirty="0">
                <a:solidFill>
                  <a:srgbClr val="000000"/>
                </a:solidFill>
                <a:latin typeface="Arial"/>
                <a:cs typeface="Arial"/>
              </a:rPr>
              <a:t>A</a:t>
            </a:r>
            <a:r>
              <a:rPr lang="pt-BR" altLang="pt-BR" sz="4800" dirty="0">
                <a:latin typeface="Arial"/>
                <a:cs typeface="Arial"/>
              </a:rPr>
              <a:t> visão do controle sobre o Marco Legal da CT&amp;I</a:t>
            </a:r>
            <a:endParaRPr lang="pt-BR" dirty="0"/>
          </a:p>
          <a:p>
            <a:endParaRPr lang="pt-BR" sz="4800" dirty="0">
              <a:latin typeface="+mn-lt"/>
              <a:cs typeface="Calibri" panose="020F0502020204030204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F6F64DA-D475-4114-9728-607FB91A8D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9837" y="6241993"/>
            <a:ext cx="4312768" cy="39049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lIns="91421" tIns="45711" rIns="91421" bIns="45711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pt-BR" sz="2800" dirty="0">
                <a:solidFill>
                  <a:srgbClr val="1E3C78"/>
                </a:solidFill>
              </a:rPr>
              <a:t>30/05/2019.</a:t>
            </a:r>
            <a:endParaRPr lang="pt-BR" sz="3200" dirty="0">
              <a:solidFill>
                <a:srgbClr val="1E3C78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26172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C0134B-C2D4-433A-A695-F45867C7EF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>
                <a:ea typeface="+mn-lt"/>
                <a:cs typeface="+mn-lt"/>
              </a:rPr>
              <a:t>Necessário investimento em áreas estratégicas (como Ciência, Tecnologia e Inovações) para </a:t>
            </a:r>
            <a:r>
              <a:rPr lang="pt-BR" b="1" dirty="0">
                <a:ea typeface="+mn-lt"/>
                <a:cs typeface="+mn-lt"/>
              </a:rPr>
              <a:t>geração de riqueza e conhecimento</a:t>
            </a:r>
            <a:endParaRPr lang="pt-BR" dirty="0">
              <a:ea typeface="+mn-lt"/>
              <a:cs typeface="+mn-lt"/>
            </a:endParaRPr>
          </a:p>
          <a:p>
            <a:endParaRPr lang="pt-BR" b="1" dirty="0">
              <a:ea typeface="+mn-lt"/>
              <a:cs typeface="+mn-lt"/>
            </a:endParaRPr>
          </a:p>
          <a:p>
            <a:r>
              <a:rPr lang="pt-BR" dirty="0">
                <a:ea typeface="+mn-lt"/>
                <a:cs typeface="+mn-lt"/>
              </a:rPr>
              <a:t>E para isso é indispensável que o País tenha um ordenamento jurídico que </a:t>
            </a:r>
            <a:r>
              <a:rPr lang="pt-BR" b="1" dirty="0">
                <a:ea typeface="+mn-lt"/>
                <a:cs typeface="+mn-lt"/>
              </a:rPr>
              <a:t>propicie a inovação</a:t>
            </a:r>
            <a:r>
              <a:rPr lang="pt-BR" dirty="0">
                <a:ea typeface="+mn-lt"/>
                <a:cs typeface="+mn-lt"/>
              </a:rPr>
              <a:t>.</a:t>
            </a:r>
            <a:endParaRPr lang="pt-BR" dirty="0">
              <a:cs typeface="Calibri" panose="020F0502020204030204"/>
            </a:endParaRPr>
          </a:p>
          <a:p>
            <a:endParaRPr lang="pt-BR" dirty="0">
              <a:ea typeface="+mn-lt"/>
              <a:cs typeface="+mn-lt"/>
            </a:endParaRPr>
          </a:p>
          <a:p>
            <a:r>
              <a:rPr lang="pt-BR" dirty="0">
                <a:ea typeface="+mn-lt"/>
                <a:cs typeface="+mn-lt"/>
              </a:rPr>
              <a:t>As normas voltadas à inovação devem </a:t>
            </a:r>
            <a:r>
              <a:rPr lang="pt-BR" b="1" dirty="0">
                <a:ea typeface="+mn-lt"/>
                <a:cs typeface="+mn-lt"/>
              </a:rPr>
              <a:t>buscar a simplificação do processo e estimular a interação entre os diversos atores</a:t>
            </a:r>
            <a:r>
              <a:rPr lang="pt-BR" dirty="0">
                <a:ea typeface="+mn-lt"/>
                <a:cs typeface="+mn-lt"/>
              </a:rPr>
              <a:t> do SNCTI</a:t>
            </a:r>
            <a:endParaRPr lang="pt-BR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17985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">
            <a:extLst>
              <a:ext uri="{FF2B5EF4-FFF2-40B4-BE49-F238E27FC236}">
                <a16:creationId xmlns:a16="http://schemas.microsoft.com/office/drawing/2014/main" id="{DA952992-9BE8-404B-B25B-7648E5787A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8326" y="1057594"/>
            <a:ext cx="4398386" cy="93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t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>
              <a:defRPr/>
            </a:pPr>
            <a:endParaRPr lang="pt-BR" altLang="pt-BR" sz="2800" b="1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44CA068-4EE0-4A37-8334-1241353169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78978" y="1057594"/>
            <a:ext cx="12264174" cy="12818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lIns="91421" tIns="45711" rIns="91421" bIns="45711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pt-BR" sz="3600" b="1" dirty="0">
                <a:solidFill>
                  <a:srgbClr val="1E3C78"/>
                </a:solidFill>
              </a:rPr>
              <a:t>Marco Legal da Ciência, Tecnologia e Inovação</a:t>
            </a:r>
            <a:br>
              <a:rPr kumimoji="1" lang="pt-BR" sz="2800" b="1" dirty="0">
                <a:solidFill>
                  <a:srgbClr val="1E3C78"/>
                </a:solidFill>
              </a:rPr>
            </a:br>
            <a:r>
              <a:rPr kumimoji="1" lang="pt-BR" sz="2400" b="1" dirty="0">
                <a:solidFill>
                  <a:srgbClr val="1E3C78"/>
                </a:solidFill>
              </a:rPr>
              <a:t>(Lei nº 13.243/2016)</a:t>
            </a:r>
            <a:endParaRPr kumimoji="1" lang="pt-BR" sz="2400" b="1" dirty="0">
              <a:solidFill>
                <a:srgbClr val="800000"/>
              </a:solidFill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CF289DE-C340-4B8F-8A02-55E5EEDB1F6F}"/>
              </a:ext>
            </a:extLst>
          </p:cNvPr>
          <p:cNvSpPr txBox="1"/>
          <p:nvPr/>
        </p:nvSpPr>
        <p:spPr bwMode="auto">
          <a:xfrm>
            <a:off x="782056" y="2958986"/>
            <a:ext cx="10627887" cy="2841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000" tIns="46800" rIns="90000" bIns="46800" rtlCol="0" anchor="t">
            <a:spAutoFit/>
          </a:bodyPr>
          <a:lstStyle/>
          <a:p>
            <a:pPr marL="285750" lvl="0" indent="-285750">
              <a:lnSpc>
                <a:spcPct val="150000"/>
              </a:lnSpc>
              <a:buFont typeface="Wingdings" charset="2"/>
              <a:buChar char="ü"/>
            </a:pPr>
            <a:r>
              <a:rPr kumimoji="1" lang="pt-BR" sz="2800" dirty="0">
                <a:solidFill>
                  <a:srgbClr val="1E3C78"/>
                </a:solidFill>
              </a:rPr>
              <a:t>PD&amp;I como estratégica para o </a:t>
            </a:r>
            <a:r>
              <a:rPr kumimoji="1" lang="pt-BR" sz="2800" b="1" dirty="0">
                <a:solidFill>
                  <a:srgbClr val="1E3C78"/>
                </a:solidFill>
              </a:rPr>
              <a:t>desenvolvimento econômico e social</a:t>
            </a:r>
            <a:endParaRPr kumimoji="1" lang="pt-BR" sz="2800" dirty="0">
              <a:solidFill>
                <a:srgbClr val="1E3C78"/>
              </a:solidFill>
            </a:endParaRPr>
          </a:p>
          <a:p>
            <a:pPr marL="285750" lvl="0" indent="-285750">
              <a:lnSpc>
                <a:spcPct val="150000"/>
              </a:lnSpc>
              <a:buFont typeface="Wingdings" charset="2"/>
              <a:buChar char="ü"/>
            </a:pPr>
            <a:r>
              <a:rPr kumimoji="1" lang="pt-BR" sz="2800" dirty="0">
                <a:solidFill>
                  <a:srgbClr val="1E3C78"/>
                </a:solidFill>
              </a:rPr>
              <a:t>Cooperação e interação entre entes </a:t>
            </a:r>
            <a:r>
              <a:rPr kumimoji="1" lang="pt-BR" sz="2800" b="1" dirty="0">
                <a:solidFill>
                  <a:srgbClr val="1E3C78"/>
                </a:solidFill>
              </a:rPr>
              <a:t>públicos e privados</a:t>
            </a:r>
            <a:endParaRPr kumimoji="1" lang="pt-BR" sz="2800" dirty="0">
              <a:solidFill>
                <a:srgbClr val="1E3C78"/>
              </a:solidFill>
            </a:endParaRPr>
          </a:p>
          <a:p>
            <a:pPr marL="285750" lvl="0" indent="-285750">
              <a:lnSpc>
                <a:spcPct val="150000"/>
              </a:lnSpc>
              <a:buFont typeface="Wingdings" charset="2"/>
              <a:buChar char="ü"/>
            </a:pPr>
            <a:r>
              <a:rPr kumimoji="1" lang="pt-BR" sz="2800" b="1" dirty="0">
                <a:solidFill>
                  <a:srgbClr val="1E3C78"/>
                </a:solidFill>
              </a:rPr>
              <a:t>Ambientes de promotores de inovação </a:t>
            </a:r>
            <a:r>
              <a:rPr kumimoji="1" lang="pt-BR" sz="2800" dirty="0">
                <a:solidFill>
                  <a:srgbClr val="1E3C78"/>
                </a:solidFill>
              </a:rPr>
              <a:t>e </a:t>
            </a:r>
            <a:r>
              <a:rPr kumimoji="1" lang="pt-BR" sz="2800" b="1" dirty="0">
                <a:solidFill>
                  <a:srgbClr val="1E3C78"/>
                </a:solidFill>
              </a:rPr>
              <a:t>transferência de tecnologia</a:t>
            </a:r>
          </a:p>
          <a:p>
            <a:pPr marL="285750" lvl="0" indent="-285750">
              <a:lnSpc>
                <a:spcPct val="150000"/>
              </a:lnSpc>
              <a:buFont typeface="Wingdings" charset="2"/>
              <a:buChar char="ü"/>
            </a:pPr>
            <a:r>
              <a:rPr kumimoji="1" lang="pt-BR" sz="2800" dirty="0">
                <a:solidFill>
                  <a:srgbClr val="1E3C78"/>
                </a:solidFill>
              </a:rPr>
              <a:t>Simplificação de procedimentos e </a:t>
            </a:r>
            <a:r>
              <a:rPr kumimoji="1" lang="pt-BR" sz="2800" b="1" dirty="0">
                <a:solidFill>
                  <a:srgbClr val="1E3C78"/>
                </a:solidFill>
              </a:rPr>
              <a:t>avaliação e controle por resultado</a:t>
            </a:r>
            <a:endParaRPr kumimoji="1" lang="pt-BR" sz="2800" dirty="0">
              <a:solidFill>
                <a:srgbClr val="1E3C78"/>
              </a:solidFill>
            </a:endParaRPr>
          </a:p>
          <a:p>
            <a:pPr algn="l"/>
            <a:endParaRPr lang="pt-BR" sz="1050" b="1" dirty="0">
              <a:solidFill>
                <a:srgbClr val="FF0000"/>
              </a:solidFill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78747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EAAA01F-ADFD-4B39-B06C-6FE56CA3D4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290" y="1109276"/>
            <a:ext cx="11630843" cy="39049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lIns="91421" tIns="45711" rIns="91421" bIns="45711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pt-BR" sz="3600" b="1" dirty="0">
                <a:solidFill>
                  <a:srgbClr val="1E3C78"/>
                </a:solidFill>
              </a:rPr>
              <a:t>Decreto nº 9.283/2018</a:t>
            </a:r>
            <a:endParaRPr lang="pt-BR" sz="2400" b="1" dirty="0">
              <a:solidFill>
                <a:srgbClr val="1E3C78"/>
              </a:solidFill>
              <a:cs typeface="Calibri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E5B1794-7787-4D59-81ED-CF98146640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7663" y="1716155"/>
            <a:ext cx="11200251" cy="1037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1" tIns="45711" rIns="91421" bIns="45711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pt-BR" sz="2400" dirty="0">
                <a:solidFill>
                  <a:schemeClr val="accent1">
                    <a:lumMod val="50000"/>
                  </a:schemeClr>
                </a:solidFill>
              </a:rPr>
              <a:t>Regulamenta </a:t>
            </a:r>
            <a:r>
              <a:rPr kumimoji="1" lang="pt-BR" sz="2400" b="1" dirty="0">
                <a:solidFill>
                  <a:schemeClr val="accent1">
                    <a:lumMod val="50000"/>
                  </a:schemeClr>
                </a:solidFill>
              </a:rPr>
              <a:t>cinco Leis e um Decreto </a:t>
            </a:r>
            <a:r>
              <a:rPr kumimoji="1" lang="pt-BR" sz="2400" dirty="0">
                <a:solidFill>
                  <a:schemeClr val="accent1">
                    <a:lumMod val="50000"/>
                  </a:schemeClr>
                </a:solidFill>
              </a:rPr>
              <a:t>para Estabelecer </a:t>
            </a:r>
            <a:r>
              <a:rPr kumimoji="1" lang="pt-BR" sz="2400" u="sng" dirty="0">
                <a:solidFill>
                  <a:schemeClr val="accent1">
                    <a:lumMod val="50000"/>
                  </a:schemeClr>
                </a:solidFill>
              </a:rPr>
              <a:t>Medidas de Incentivo à Inovação e à Pesquisa Científica e Tecnológica</a:t>
            </a:r>
            <a:r>
              <a:rPr kumimoji="1" lang="pt-BR" sz="2400" dirty="0">
                <a:solidFill>
                  <a:schemeClr val="accent1">
                    <a:lumMod val="50000"/>
                  </a:schemeClr>
                </a:solidFill>
              </a:rPr>
              <a:t> no Ambiente Produtivo:</a:t>
            </a:r>
            <a:endParaRPr lang="pt-BR" sz="2400" dirty="0">
              <a:solidFill>
                <a:schemeClr val="accent1">
                  <a:lumMod val="50000"/>
                </a:schemeClr>
              </a:solidFill>
              <a:cs typeface="Calibri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3D76321-2EB6-4443-9C01-FDDB1D8133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7905" y="2954705"/>
            <a:ext cx="11991005" cy="37138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1" tIns="45711" rIns="91421" bIns="45711" anchor="t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ct val="150000"/>
              </a:lnSpc>
              <a:buFont typeface="Wingdings" charset="2"/>
              <a:buChar char="ü"/>
            </a:pPr>
            <a:r>
              <a:rPr kumimoji="1" lang="pt-BR" sz="2400" dirty="0">
                <a:solidFill>
                  <a:srgbClr val="1E3C78"/>
                </a:solidFill>
              </a:rPr>
              <a:t>Marco Legal da CT&amp;I – 13.243 (11/01/2016)</a:t>
            </a:r>
            <a:endParaRPr lang="pt-BR" sz="2400" dirty="0">
              <a:solidFill>
                <a:srgbClr val="1E3C78"/>
              </a:solidFill>
              <a:cs typeface="Calibri"/>
            </a:endParaRPr>
          </a:p>
          <a:p>
            <a:pPr marL="285750" indent="-285750">
              <a:lnSpc>
                <a:spcPct val="150000"/>
              </a:lnSpc>
              <a:buFont typeface="Wingdings" charset="2"/>
              <a:buChar char="ü"/>
            </a:pPr>
            <a:r>
              <a:rPr kumimoji="1" lang="pt-BR" sz="2400" dirty="0">
                <a:solidFill>
                  <a:srgbClr val="1E3C78"/>
                </a:solidFill>
              </a:rPr>
              <a:t>Lei de Inovação - 10.973 (02/12/2004)</a:t>
            </a:r>
            <a:endParaRPr lang="pt-BR" sz="2400" dirty="0">
              <a:solidFill>
                <a:srgbClr val="1E3C78"/>
              </a:solidFill>
              <a:cs typeface="Calibri"/>
            </a:endParaRPr>
          </a:p>
          <a:p>
            <a:pPr marL="285750" indent="-285750">
              <a:lnSpc>
                <a:spcPct val="150000"/>
              </a:lnSpc>
              <a:buFont typeface="Wingdings" charset="2"/>
              <a:buChar char="ü"/>
            </a:pPr>
            <a:r>
              <a:rPr kumimoji="1" lang="pt-BR" sz="2400" dirty="0">
                <a:solidFill>
                  <a:srgbClr val="1E3C78"/>
                </a:solidFill>
              </a:rPr>
              <a:t>Lei de Licitações e Contratos - 8.666 (21/06/1993)</a:t>
            </a:r>
            <a:endParaRPr lang="pt-BR" sz="2400" dirty="0">
              <a:solidFill>
                <a:srgbClr val="1E3C78"/>
              </a:solidFill>
              <a:cs typeface="Calibri"/>
            </a:endParaRPr>
          </a:p>
          <a:p>
            <a:pPr marL="285750" indent="-285750">
              <a:lnSpc>
                <a:spcPct val="150000"/>
              </a:lnSpc>
              <a:buFont typeface="Wingdings" charset="2"/>
              <a:buChar char="ü"/>
            </a:pPr>
            <a:r>
              <a:rPr kumimoji="1" lang="pt-BR" sz="2400" dirty="0">
                <a:solidFill>
                  <a:srgbClr val="1E3C78"/>
                </a:solidFill>
              </a:rPr>
              <a:t>Lei de Importações de Bens para Pesquisa - 8.010 (29/03/1990)</a:t>
            </a:r>
            <a:endParaRPr lang="pt-BR" sz="2400" dirty="0">
              <a:solidFill>
                <a:srgbClr val="1E3C78"/>
              </a:solidFill>
              <a:cs typeface="Calibri"/>
            </a:endParaRPr>
          </a:p>
          <a:p>
            <a:pPr marL="285750" indent="-285750">
              <a:lnSpc>
                <a:spcPct val="150000"/>
              </a:lnSpc>
              <a:buFont typeface="Wingdings" charset="2"/>
              <a:buChar char="ü"/>
            </a:pPr>
            <a:r>
              <a:rPr kumimoji="1" lang="pt-BR" sz="2400" dirty="0">
                <a:solidFill>
                  <a:srgbClr val="1E3C78"/>
                </a:solidFill>
              </a:rPr>
              <a:t>Lei de Isenções ou Redução de Imposto de Importação – 8.032 (12/04/1990)</a:t>
            </a:r>
            <a:endParaRPr lang="pt-BR" sz="2400" dirty="0">
              <a:solidFill>
                <a:srgbClr val="1E3C78"/>
              </a:solidFill>
              <a:cs typeface="Calibri"/>
            </a:endParaRPr>
          </a:p>
          <a:p>
            <a:pPr marL="285750" indent="-285750">
              <a:lnSpc>
                <a:spcPct val="150000"/>
              </a:lnSpc>
              <a:buFont typeface="Wingdings" charset="2"/>
              <a:buChar char="ü"/>
            </a:pPr>
            <a:r>
              <a:rPr kumimoji="1" lang="pt-BR" sz="2400" dirty="0">
                <a:solidFill>
                  <a:srgbClr val="1E3C78"/>
                </a:solidFill>
              </a:rPr>
              <a:t>Decreto das Atividades Aduaneiras e Operações de Comércio Exterior - 6.759 (05/02/2009)</a:t>
            </a:r>
            <a:endParaRPr lang="pt-BR" sz="2400" dirty="0">
              <a:solidFill>
                <a:srgbClr val="1E3C78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081785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>
            <a:extLst>
              <a:ext uri="{FF2B5EF4-FFF2-40B4-BE49-F238E27FC236}">
                <a16:creationId xmlns:a16="http://schemas.microsoft.com/office/drawing/2014/main" id="{0D5DB05C-DD90-409B-B267-613D4067AA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0049" y="1003251"/>
            <a:ext cx="11440629" cy="4851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t"/>
          <a:lstStyle>
            <a:lvl1pPr marL="514350" indent="-514350"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457200" indent="-457200">
              <a:spcBef>
                <a:spcPts val="600"/>
              </a:spcBef>
              <a:buFont typeface="Arial,Sans-Serif" panose="020B0604020202020204" pitchFamily="34" charset="0"/>
              <a:buChar char="•"/>
            </a:pPr>
            <a:r>
              <a:rPr lang="pt-BR" sz="2400" dirty="0">
                <a:latin typeface="Arial"/>
                <a:cs typeface="Arial"/>
              </a:rPr>
              <a:t>Alianças estratégicas e projetos de cooperação</a:t>
            </a:r>
            <a:endParaRPr lang="en-US" sz="2400" dirty="0">
              <a:latin typeface="Arial"/>
              <a:cs typeface="Arial"/>
            </a:endParaRPr>
          </a:p>
          <a:p>
            <a:pPr marL="457200" indent="-457200">
              <a:spcBef>
                <a:spcPts val="600"/>
              </a:spcBef>
              <a:buFont typeface="Arial,Sans-Serif" panose="020B0604020202020204" pitchFamily="34" charset="0"/>
              <a:buChar char="•"/>
            </a:pPr>
            <a:r>
              <a:rPr lang="pt-BR" sz="2400" dirty="0">
                <a:latin typeface="Arial"/>
                <a:cs typeface="Arial"/>
              </a:rPr>
              <a:t>Entes públicos com participação no capital social de empresas</a:t>
            </a:r>
            <a:endParaRPr lang="en-US" sz="2400" dirty="0">
              <a:latin typeface="Arial"/>
              <a:cs typeface="Arial"/>
            </a:endParaRPr>
          </a:p>
          <a:p>
            <a:pPr marL="457200" indent="-457200">
              <a:spcBef>
                <a:spcPts val="600"/>
              </a:spcBef>
              <a:buFont typeface="Arial,Sans-Serif" panose="020B0604020202020204" pitchFamily="34" charset="0"/>
              <a:buChar char="•"/>
            </a:pPr>
            <a:r>
              <a:rPr lang="pt-BR" sz="2400" dirty="0">
                <a:latin typeface="Arial"/>
                <a:cs typeface="Arial"/>
              </a:rPr>
              <a:t>Ambientes promotores de inovação</a:t>
            </a:r>
            <a:endParaRPr lang="en-US" sz="2400" dirty="0">
              <a:latin typeface="Arial"/>
              <a:cs typeface="Arial"/>
            </a:endParaRPr>
          </a:p>
          <a:p>
            <a:pPr marL="457200" indent="-457200">
              <a:spcBef>
                <a:spcPts val="600"/>
              </a:spcBef>
              <a:buFont typeface="Arial,Sans-Serif" panose="020B0604020202020204" pitchFamily="34" charset="0"/>
              <a:buChar char="•"/>
            </a:pPr>
            <a:r>
              <a:rPr lang="pt-BR" sz="2400" dirty="0">
                <a:latin typeface="Arial"/>
                <a:cs typeface="Arial"/>
              </a:rPr>
              <a:t>Transferência de tecnologia para o setor privado</a:t>
            </a:r>
            <a:endParaRPr lang="en-US" sz="2400" dirty="0">
              <a:latin typeface="Arial"/>
              <a:cs typeface="Arial"/>
            </a:endParaRPr>
          </a:p>
          <a:p>
            <a:pPr marL="457200" indent="-457200">
              <a:spcBef>
                <a:spcPts val="600"/>
              </a:spcBef>
              <a:buFont typeface="Arial,Sans-Serif" panose="020B0604020202020204" pitchFamily="34" charset="0"/>
              <a:buChar char="•"/>
            </a:pPr>
            <a:r>
              <a:rPr lang="pt-BR" sz="2400" dirty="0">
                <a:latin typeface="Arial"/>
                <a:cs typeface="Arial"/>
              </a:rPr>
              <a:t>Política de inovação das ICT</a:t>
            </a:r>
          </a:p>
          <a:p>
            <a:pPr marL="457200" indent="-457200">
              <a:spcBef>
                <a:spcPts val="600"/>
              </a:spcBef>
              <a:buFont typeface="Arial,Sans-Serif" panose="020B0604020202020204" pitchFamily="34" charset="0"/>
              <a:buChar char="•"/>
            </a:pPr>
            <a:r>
              <a:rPr lang="pt-BR" sz="2400" dirty="0">
                <a:latin typeface="Arial"/>
                <a:cs typeface="Arial"/>
              </a:rPr>
              <a:t>NIT com personalidade jurídica própria</a:t>
            </a:r>
            <a:endParaRPr lang="en-US" sz="2400" dirty="0">
              <a:latin typeface="Arial"/>
              <a:cs typeface="Arial"/>
            </a:endParaRPr>
          </a:p>
          <a:p>
            <a:pPr marL="457200" indent="-457200">
              <a:spcBef>
                <a:spcPts val="600"/>
              </a:spcBef>
              <a:buFont typeface="Arial,Sans-Serif" panose="020B0604020202020204" pitchFamily="34" charset="0"/>
              <a:buChar char="•"/>
            </a:pPr>
            <a:r>
              <a:rPr lang="pt-BR" sz="2400" dirty="0">
                <a:latin typeface="Arial"/>
                <a:cs typeface="Arial"/>
              </a:rPr>
              <a:t>Internacionalização das </a:t>
            </a:r>
            <a:r>
              <a:rPr lang="pt-BR" sz="2400" dirty="0" err="1">
                <a:latin typeface="Arial"/>
                <a:cs typeface="Arial"/>
              </a:rPr>
              <a:t>ICTs</a:t>
            </a:r>
            <a:r>
              <a:rPr lang="pt-BR" sz="2400" dirty="0">
                <a:latin typeface="Arial"/>
                <a:cs typeface="Arial"/>
              </a:rPr>
              <a:t> públicas</a:t>
            </a:r>
            <a:endParaRPr lang="en-US" sz="2400" dirty="0">
              <a:latin typeface="Arial"/>
              <a:cs typeface="Arial"/>
            </a:endParaRPr>
          </a:p>
          <a:p>
            <a:pPr marL="457200" indent="-457200">
              <a:spcBef>
                <a:spcPts val="600"/>
              </a:spcBef>
              <a:buFont typeface="Arial,Sans-Serif" panose="020B0604020202020204" pitchFamily="34" charset="0"/>
              <a:buChar char="•"/>
            </a:pPr>
            <a:r>
              <a:rPr lang="pt-BR" sz="2400" dirty="0">
                <a:latin typeface="Arial"/>
                <a:cs typeface="Arial"/>
              </a:rPr>
              <a:t>Estímulo à inovações nas empresas: subvenção econômica</a:t>
            </a:r>
            <a:endParaRPr lang="en-US" sz="2400" dirty="0">
              <a:latin typeface="Arial"/>
              <a:cs typeface="Arial"/>
            </a:endParaRPr>
          </a:p>
          <a:p>
            <a:pPr marL="457200" indent="-457200">
              <a:spcBef>
                <a:spcPts val="600"/>
              </a:spcBef>
              <a:buFont typeface="Arial,Sans-Serif" panose="020B0604020202020204" pitchFamily="34" charset="0"/>
              <a:buChar char="•"/>
            </a:pPr>
            <a:r>
              <a:rPr lang="pt-BR" sz="2400" dirty="0">
                <a:latin typeface="Arial"/>
                <a:cs typeface="Arial"/>
              </a:rPr>
              <a:t>Encomendas tecnológicas, bônus tecnológico, convênios, acordos de parceria</a:t>
            </a:r>
            <a:endParaRPr lang="en-US" sz="2400" dirty="0">
              <a:latin typeface="Arial"/>
              <a:cs typeface="Arial"/>
            </a:endParaRPr>
          </a:p>
          <a:p>
            <a:pPr marL="457200" indent="-457200">
              <a:spcBef>
                <a:spcPts val="600"/>
              </a:spcBef>
              <a:buFont typeface="Arial,Sans-Serif" panose="020B0604020202020204" pitchFamily="34" charset="0"/>
              <a:buChar char="•"/>
            </a:pPr>
            <a:r>
              <a:rPr lang="pt-BR" sz="2400" dirty="0">
                <a:latin typeface="Arial"/>
                <a:cs typeface="Arial"/>
              </a:rPr>
              <a:t>Transposição de recursos (natureza de despesa)</a:t>
            </a:r>
            <a:endParaRPr lang="en-US" sz="2400" dirty="0">
              <a:latin typeface="Arial"/>
              <a:cs typeface="Arial"/>
            </a:endParaRPr>
          </a:p>
          <a:p>
            <a:pPr marL="457200" indent="-457200">
              <a:spcBef>
                <a:spcPts val="600"/>
              </a:spcBef>
              <a:buFont typeface="Arial,Sans-Serif" panose="020B0604020202020204" pitchFamily="34" charset="0"/>
              <a:buChar char="•"/>
            </a:pPr>
            <a:r>
              <a:rPr lang="pt-BR" sz="2400" dirty="0">
                <a:latin typeface="Arial"/>
                <a:cs typeface="Arial"/>
              </a:rPr>
              <a:t>Prestação de contas simplificadas, foco no resultado</a:t>
            </a:r>
            <a:endParaRPr lang="en-US" sz="2400" dirty="0">
              <a:latin typeface="Arial"/>
              <a:cs typeface="Arial"/>
            </a:endParaRPr>
          </a:p>
          <a:p>
            <a:pPr marL="457200" indent="-457200">
              <a:spcBef>
                <a:spcPts val="600"/>
              </a:spcBef>
              <a:buFont typeface="Arial,Sans-Serif" panose="020B0604020202020204" pitchFamily="34" charset="0"/>
              <a:buChar char="•"/>
            </a:pPr>
            <a:r>
              <a:rPr lang="pt-BR" sz="2400" dirty="0">
                <a:latin typeface="Arial"/>
                <a:cs typeface="Arial"/>
              </a:rPr>
              <a:t>Aumento do limite para dispensa de licitação</a:t>
            </a:r>
            <a:endParaRPr lang="en-US" sz="2400" dirty="0">
              <a:latin typeface="Arial"/>
              <a:cs typeface="Arial"/>
            </a:endParaRPr>
          </a:p>
          <a:p>
            <a:pPr marL="457200" indent="-457200">
              <a:spcBef>
                <a:spcPts val="600"/>
              </a:spcBef>
              <a:buFont typeface="Arial,Sans-Serif" panose="020B0604020202020204" pitchFamily="34" charset="0"/>
              <a:buChar char="•"/>
            </a:pPr>
            <a:r>
              <a:rPr lang="pt-BR" sz="2400" dirty="0">
                <a:latin typeface="Arial"/>
                <a:cs typeface="Arial"/>
              </a:rPr>
              <a:t>Simplificação na importação e desembaraço aduaneiro </a:t>
            </a:r>
            <a:endParaRPr lang="pt-BR" sz="2400" dirty="0"/>
          </a:p>
          <a:p>
            <a:pPr algn="just">
              <a:spcBef>
                <a:spcPts val="3000"/>
              </a:spcBef>
              <a:buFont typeface="Arial" panose="020B0604020202020204" pitchFamily="34" charset="0"/>
              <a:buChar char="•"/>
            </a:pPr>
            <a:endParaRPr lang="pt-BR" sz="2400" dirty="0">
              <a:latin typeface="Arial"/>
              <a:cs typeface="Arial"/>
            </a:endParaRPr>
          </a:p>
          <a:p>
            <a:pPr algn="just">
              <a:spcBef>
                <a:spcPts val="3000"/>
              </a:spcBef>
              <a:buFont typeface="Arial" panose="020B0604020202020204" pitchFamily="34" charset="0"/>
              <a:buChar char="•"/>
            </a:pPr>
            <a:endParaRPr lang="pt-BR" sz="2400" dirty="0"/>
          </a:p>
          <a:p>
            <a:pPr algn="just">
              <a:spcBef>
                <a:spcPts val="3000"/>
              </a:spcBef>
              <a:buFont typeface="Arial" panose="020B0604020202020204" pitchFamily="34" charset="0"/>
              <a:buChar char="•"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626820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82955AF4-F14E-4D0E-8A90-C6911D0D66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876" y="995590"/>
            <a:ext cx="8905765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1" tIns="45711" rIns="91421" bIns="45711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</a:pPr>
            <a:r>
              <a:rPr kumimoji="1" lang="pt-BR" sz="3200" b="1" dirty="0">
                <a:solidFill>
                  <a:srgbClr val="1E3C78"/>
                </a:solidFill>
              </a:rPr>
              <a:t>Os principais objetivos do Marco Legal da CT&amp;I:</a:t>
            </a:r>
            <a:endParaRPr lang="pt-BR" sz="3200">
              <a:cs typeface="Calibri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BB86B9D-2A8A-41AE-890A-112B9153CD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8669" y="1715670"/>
            <a:ext cx="11272016" cy="5025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1" tIns="45711" rIns="91421" bIns="45711" anchor="t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ct val="150000"/>
              </a:lnSpc>
              <a:buFont typeface="Wingdings" charset="2"/>
              <a:buChar char="ü"/>
            </a:pPr>
            <a:r>
              <a:rPr kumimoji="1" lang="pt-BR" sz="2400" b="1" dirty="0">
                <a:solidFill>
                  <a:schemeClr val="tx2"/>
                </a:solidFill>
              </a:rPr>
              <a:t>Simplificação</a:t>
            </a:r>
            <a:r>
              <a:rPr kumimoji="1" lang="pt-BR" sz="2400" dirty="0">
                <a:solidFill>
                  <a:schemeClr val="tx2"/>
                </a:solidFill>
              </a:rPr>
              <a:t> da gestão e do controle;</a:t>
            </a:r>
            <a:endParaRPr lang="pt-BR" sz="2400" dirty="0">
              <a:solidFill>
                <a:schemeClr val="tx2"/>
              </a:solidFill>
              <a:cs typeface="Calibri"/>
            </a:endParaRPr>
          </a:p>
          <a:p>
            <a:pPr marL="285750" indent="-285750">
              <a:lnSpc>
                <a:spcPct val="150000"/>
              </a:lnSpc>
              <a:buFont typeface="Wingdings" charset="2"/>
              <a:buChar char="ü"/>
            </a:pPr>
            <a:r>
              <a:rPr kumimoji="1" lang="pt-BR" sz="2400" b="1" dirty="0">
                <a:solidFill>
                  <a:schemeClr val="tx2"/>
                </a:solidFill>
              </a:rPr>
              <a:t>Estímulo</a:t>
            </a:r>
            <a:r>
              <a:rPr kumimoji="1" lang="pt-BR" sz="2400" dirty="0">
                <a:solidFill>
                  <a:schemeClr val="tx2"/>
                </a:solidFill>
              </a:rPr>
              <a:t> à competitividade e à eficiência dos institutos públicos e privados de PD&amp;I;</a:t>
            </a:r>
            <a:endParaRPr lang="pt-BR" sz="2400" dirty="0">
              <a:solidFill>
                <a:schemeClr val="tx2"/>
              </a:solidFill>
              <a:cs typeface="Calibri"/>
            </a:endParaRPr>
          </a:p>
          <a:p>
            <a:pPr marL="285750" indent="-285750">
              <a:lnSpc>
                <a:spcPct val="150000"/>
              </a:lnSpc>
              <a:buFont typeface="Wingdings" charset="2"/>
              <a:buChar char="ü"/>
            </a:pPr>
            <a:r>
              <a:rPr kumimoji="1" lang="pt-BR" sz="2400" b="1" dirty="0">
                <a:solidFill>
                  <a:schemeClr val="tx2"/>
                </a:solidFill>
              </a:rPr>
              <a:t>Ampliação</a:t>
            </a:r>
            <a:r>
              <a:rPr kumimoji="1" lang="pt-BR" sz="2400" dirty="0">
                <a:solidFill>
                  <a:schemeClr val="tx2"/>
                </a:solidFill>
              </a:rPr>
              <a:t> da segurança jurídica no desenvolvimento de projetos de pesquisa compartilhados e na transferência de tecnologia;</a:t>
            </a:r>
            <a:endParaRPr lang="pt-BR" sz="2400">
              <a:solidFill>
                <a:schemeClr val="tx2"/>
              </a:solidFill>
              <a:cs typeface="Calibri"/>
            </a:endParaRPr>
          </a:p>
          <a:p>
            <a:pPr marL="285750" indent="-285750">
              <a:lnSpc>
                <a:spcPct val="150000"/>
              </a:lnSpc>
              <a:buFont typeface="Wingdings" charset="2"/>
              <a:buChar char="ü"/>
            </a:pPr>
            <a:r>
              <a:rPr kumimoji="1" lang="pt-BR" sz="2400" b="1" dirty="0">
                <a:solidFill>
                  <a:schemeClr val="tx2"/>
                </a:solidFill>
              </a:rPr>
              <a:t>Facilitação</a:t>
            </a:r>
            <a:r>
              <a:rPr kumimoji="1" lang="pt-BR" sz="2400" dirty="0">
                <a:solidFill>
                  <a:schemeClr val="tx2"/>
                </a:solidFill>
              </a:rPr>
              <a:t> e </a:t>
            </a:r>
            <a:r>
              <a:rPr kumimoji="1" lang="pt-BR" sz="2400" b="1" dirty="0">
                <a:solidFill>
                  <a:schemeClr val="tx2"/>
                </a:solidFill>
              </a:rPr>
              <a:t>viabilização</a:t>
            </a:r>
            <a:r>
              <a:rPr kumimoji="1" lang="pt-BR" sz="2400" dirty="0">
                <a:solidFill>
                  <a:schemeClr val="tx2"/>
                </a:solidFill>
              </a:rPr>
              <a:t>, ágil e desburocratizada da cooperação entre empresa, academia e governo;</a:t>
            </a:r>
            <a:endParaRPr lang="pt-BR" sz="2400">
              <a:solidFill>
                <a:schemeClr val="tx2"/>
              </a:solidFill>
              <a:cs typeface="Calibri"/>
            </a:endParaRPr>
          </a:p>
          <a:p>
            <a:pPr marL="285750" indent="-285750">
              <a:lnSpc>
                <a:spcPct val="150000"/>
              </a:lnSpc>
              <a:buFont typeface="Wingdings" charset="2"/>
              <a:buChar char="ü"/>
            </a:pPr>
            <a:r>
              <a:rPr kumimoji="1" lang="pt-BR" sz="2400" b="1" dirty="0">
                <a:solidFill>
                  <a:schemeClr val="tx2"/>
                </a:solidFill>
              </a:rPr>
              <a:t>Ampliação</a:t>
            </a:r>
            <a:r>
              <a:rPr kumimoji="1" lang="pt-BR" sz="2400" dirty="0">
                <a:solidFill>
                  <a:schemeClr val="tx2"/>
                </a:solidFill>
              </a:rPr>
              <a:t> do investimento sobretudo privado em atividades de P&amp;D;</a:t>
            </a:r>
            <a:endParaRPr lang="pt-BR" sz="2400">
              <a:solidFill>
                <a:schemeClr val="tx2"/>
              </a:solidFill>
              <a:cs typeface="Calibri"/>
            </a:endParaRPr>
          </a:p>
          <a:p>
            <a:pPr marL="285750" indent="-285750">
              <a:lnSpc>
                <a:spcPct val="150000"/>
              </a:lnSpc>
              <a:buFont typeface="Wingdings" charset="2"/>
              <a:buChar char="ü"/>
            </a:pPr>
            <a:r>
              <a:rPr kumimoji="1" lang="pt-BR" sz="2400" b="1" dirty="0">
                <a:solidFill>
                  <a:schemeClr val="tx2"/>
                </a:solidFill>
              </a:rPr>
              <a:t>Estímulo</a:t>
            </a:r>
            <a:r>
              <a:rPr kumimoji="1" lang="pt-BR" sz="2400" dirty="0">
                <a:solidFill>
                  <a:schemeClr val="tx2"/>
                </a:solidFill>
              </a:rPr>
              <a:t> ao Desenvolvimento Tecnológico e Inovação.</a:t>
            </a:r>
            <a:endParaRPr lang="pt-BR" sz="2400" dirty="0">
              <a:solidFill>
                <a:schemeClr val="tx2"/>
              </a:solidFill>
              <a:cs typeface="Calibri"/>
            </a:endParaRPr>
          </a:p>
          <a:p>
            <a:pPr marL="285750" indent="-285750">
              <a:lnSpc>
                <a:spcPct val="150000"/>
              </a:lnSpc>
              <a:buFont typeface="Wingdings" charset="2"/>
              <a:buChar char="ü"/>
            </a:pPr>
            <a:endParaRPr kumimoji="1" lang="pt-BR" dirty="0">
              <a:solidFill>
                <a:srgbClr val="1E3C78"/>
              </a:solidFill>
            </a:endParaRPr>
          </a:p>
          <a:p>
            <a:pPr marL="285750" indent="-285750">
              <a:lnSpc>
                <a:spcPct val="150000"/>
              </a:lnSpc>
              <a:buFont typeface="Wingdings" charset="2"/>
              <a:buChar char="ü"/>
            </a:pPr>
            <a:endParaRPr kumimoji="1" lang="pt-BR" dirty="0">
              <a:solidFill>
                <a:srgbClr val="1E3C78"/>
              </a:solidFill>
            </a:endParaRPr>
          </a:p>
          <a:p>
            <a:pPr marL="285750" indent="-285750">
              <a:lnSpc>
                <a:spcPct val="150000"/>
              </a:lnSpc>
              <a:buFont typeface="Wingdings" charset="2"/>
              <a:buChar char="ü"/>
            </a:pPr>
            <a:endParaRPr kumimoji="1" lang="pt-BR" dirty="0">
              <a:solidFill>
                <a:srgbClr val="1E3C7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63837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82955AF4-F14E-4D0E-8A90-C6911D0D66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876" y="995590"/>
            <a:ext cx="8905765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1" tIns="45711" rIns="91421" bIns="45711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</a:pPr>
            <a:r>
              <a:rPr kumimoji="1" lang="pt-BR" sz="3200" b="1" dirty="0">
                <a:solidFill>
                  <a:srgbClr val="1E3C78"/>
                </a:solidFill>
              </a:rPr>
              <a:t>Atuação da CGU:</a:t>
            </a:r>
            <a:endParaRPr lang="pt-BR" sz="3200" dirty="0">
              <a:cs typeface="Calibri"/>
            </a:endParaRPr>
          </a:p>
        </p:txBody>
      </p:sp>
      <p:graphicFrame>
        <p:nvGraphicFramePr>
          <p:cNvPr id="11" name="Diagrama 11">
            <a:extLst>
              <a:ext uri="{FF2B5EF4-FFF2-40B4-BE49-F238E27FC236}">
                <a16:creationId xmlns:a16="http://schemas.microsoft.com/office/drawing/2014/main" id="{C1D5CEAC-B7F6-4671-B237-1BB31BCA24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23724778"/>
              </p:ext>
            </p:extLst>
          </p:nvPr>
        </p:nvGraphicFramePr>
        <p:xfrm>
          <a:off x="1492512" y="2078464"/>
          <a:ext cx="9403169" cy="4450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485925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010727" y="1752892"/>
            <a:ext cx="6170546" cy="372409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pt-BR" sz="4800" dirty="0"/>
              <a:t>Obrigada.</a:t>
            </a:r>
            <a:endParaRPr lang="pt-BR" sz="4800" dirty="0">
              <a:cs typeface="Calibri"/>
            </a:endParaRPr>
          </a:p>
          <a:p>
            <a:pPr algn="ctr"/>
            <a:endParaRPr lang="pt-BR" sz="2000" dirty="0">
              <a:cs typeface="Calibri"/>
            </a:endParaRPr>
          </a:p>
          <a:p>
            <a:pPr algn="ctr"/>
            <a:endParaRPr lang="pt-BR" sz="2000" dirty="0">
              <a:cs typeface="Calibri"/>
            </a:endParaRPr>
          </a:p>
          <a:p>
            <a:pPr algn="ctr"/>
            <a:r>
              <a:rPr lang="pt-BR" sz="3200" dirty="0"/>
              <a:t>Karin Webster</a:t>
            </a:r>
            <a:endParaRPr lang="pt-BR" sz="3200" b="1" dirty="0">
              <a:cs typeface="Calibri"/>
            </a:endParaRPr>
          </a:p>
          <a:p>
            <a:pPr algn="ctr"/>
            <a:r>
              <a:rPr lang="pt-BR" sz="2000" dirty="0"/>
              <a:t>Coordenadora-Geral de Auditoria das Áreas de Ciência, </a:t>
            </a:r>
            <a:endParaRPr lang="pt-BR" sz="2000" dirty="0">
              <a:cs typeface="Calibri"/>
            </a:endParaRPr>
          </a:p>
          <a:p>
            <a:pPr algn="ctr"/>
            <a:r>
              <a:rPr lang="pt-BR" sz="2000" dirty="0"/>
              <a:t>Tecnologia, Inovações e Comunicações</a:t>
            </a:r>
            <a:endParaRPr lang="pt-BR" sz="2000" dirty="0">
              <a:cs typeface="Calibri"/>
            </a:endParaRPr>
          </a:p>
          <a:p>
            <a:pPr algn="ctr"/>
            <a:r>
              <a:rPr lang="pt-BR" sz="2000" dirty="0"/>
              <a:t>CGU/SFC/CGTIC</a:t>
            </a:r>
            <a:endParaRPr lang="pt-BR" sz="2000" dirty="0">
              <a:cs typeface="Calibri"/>
            </a:endParaRPr>
          </a:p>
          <a:p>
            <a:pPr algn="ctr"/>
            <a:r>
              <a:rPr lang="pt-BR" sz="2000" dirty="0">
                <a:hlinkClick r:id="rId2"/>
              </a:rPr>
              <a:t>sfccgtic@cgu.gov.br</a:t>
            </a:r>
            <a:endParaRPr lang="pt-BR" sz="2000" dirty="0"/>
          </a:p>
          <a:p>
            <a:pPr algn="ctr"/>
            <a:endParaRPr lang="pt-BR" dirty="0"/>
          </a:p>
          <a:p>
            <a:pPr algn="ctr"/>
            <a:endParaRPr lang="pt-BR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DF8C4C31-453A-4CD5-87FE-B3ABDFD404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7098" y="5523541"/>
            <a:ext cx="5817804" cy="1334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716390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round/>
              <a:headEnd/>
              <a:tailEnd/>
            </a14:hiddenLine>
          </a:ext>
        </a:extLst>
      </a:spPr>
      <a:bodyPr lIns="90000" tIns="46800" rIns="90000" bIns="46800" anchor="t"/>
      <a:lstStyle>
        <a:defPPr algn="l">
          <a:defRPr sz="1050" b="1" dirty="0" smtClean="0">
            <a:solidFill>
              <a:srgbClr val="FF0000"/>
            </a:solidFill>
            <a:latin typeface="Arial"/>
            <a:ea typeface="+mn-ea"/>
            <a:cs typeface="Arial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1E465DB345C3DD4EAF4B67B8D324887D" ma:contentTypeVersion="6" ma:contentTypeDescription="Crie um novo documento." ma:contentTypeScope="" ma:versionID="d0b13f372a2dc10f1aa1096bcc127c06">
  <xsd:schema xmlns:xsd="http://www.w3.org/2001/XMLSchema" xmlns:xs="http://www.w3.org/2001/XMLSchema" xmlns:p="http://schemas.microsoft.com/office/2006/metadata/properties" xmlns:ns2="93d72014-7836-4b73-8639-3bf39feb55bb" targetNamespace="http://schemas.microsoft.com/office/2006/metadata/properties" ma:root="true" ma:fieldsID="d63c6c88484ef492987d0546c6f707d2" ns2:_="">
    <xsd:import namespace="93d72014-7836-4b73-8639-3bf39feb55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d72014-7836-4b73-8639-3bf39feb55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3E0BF7C-1018-4EAF-B780-4565DBE27DF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141146A-9F81-4101-B874-14E98DF4BB6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3d72014-7836-4b73-8639-3bf39feb55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5B0F9FA-BC9F-47A1-BB5F-F15FF39B810D}">
  <ds:schemaRefs>
    <ds:schemaRef ds:uri="http://schemas.microsoft.com/office/2006/metadata/properties"/>
    <ds:schemaRef ds:uri="http://purl.org/dc/elements/1.1/"/>
    <ds:schemaRef ds:uri="http://www.w3.org/XML/1998/namespace"/>
    <ds:schemaRef ds:uri="http://purl.org/dc/dcmitype/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93d72014-7836-4b73-8639-3bf39feb55b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335</TotalTime>
  <Words>359</Words>
  <Application>Microsoft Office PowerPoint</Application>
  <PresentationFormat>Widescreen</PresentationFormat>
  <Paragraphs>57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6" baseType="lpstr">
      <vt:lpstr>Arial</vt:lpstr>
      <vt:lpstr>Arial Black</vt:lpstr>
      <vt:lpstr>Arial,Sans-Serif</vt:lpstr>
      <vt:lpstr>Calibri</vt:lpstr>
      <vt:lpstr>Calibri Light</vt:lpstr>
      <vt:lpstr>Lucida Sans Unicode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Anne Nogueira Hernandes</dc:creator>
  <cp:lastModifiedBy>Karin Webster</cp:lastModifiedBy>
  <cp:revision>708</cp:revision>
  <dcterms:created xsi:type="dcterms:W3CDTF">2017-06-05T18:09:13Z</dcterms:created>
  <dcterms:modified xsi:type="dcterms:W3CDTF">2019-05-30T11:47:37Z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0x0101001E465DB345C3DD4EAF4B67B8D324887D</vt:lpwstr>
  </property>
</Properties>
</file>