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2" r:id="rId1"/>
    <p:sldMasterId id="2147484944" r:id="rId2"/>
    <p:sldMasterId id="2147485001" r:id="rId3"/>
  </p:sldMasterIdLst>
  <p:notesMasterIdLst>
    <p:notesMasterId r:id="rId18"/>
  </p:notesMasterIdLst>
  <p:handoutMasterIdLst>
    <p:handoutMasterId r:id="rId19"/>
  </p:handoutMasterIdLst>
  <p:sldIdLst>
    <p:sldId id="915" r:id="rId4"/>
    <p:sldId id="928" r:id="rId5"/>
    <p:sldId id="869" r:id="rId6"/>
    <p:sldId id="938" r:id="rId7"/>
    <p:sldId id="933" r:id="rId8"/>
    <p:sldId id="934" r:id="rId9"/>
    <p:sldId id="936" r:id="rId10"/>
    <p:sldId id="882" r:id="rId11"/>
    <p:sldId id="794" r:id="rId12"/>
    <p:sldId id="798" r:id="rId13"/>
    <p:sldId id="901" r:id="rId14"/>
    <p:sldId id="937" r:id="rId15"/>
    <p:sldId id="939" r:id="rId16"/>
    <p:sldId id="898" r:id="rId17"/>
  </p:sldIdLst>
  <p:sldSz cx="12192000" cy="6858000"/>
  <p:notesSz cx="7008813" cy="9294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sil Sampaio Amarante Segundo" initials="GSAS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1" autoAdjust="0"/>
    <p:restoredTop sz="86323" autoAdjust="0"/>
  </p:normalViewPr>
  <p:slideViewPr>
    <p:cSldViewPr>
      <p:cViewPr varScale="1">
        <p:scale>
          <a:sx n="70" d="100"/>
          <a:sy n="70" d="100"/>
        </p:scale>
        <p:origin x="50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2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3967163" y="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8829675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3967163" y="8829675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636EDA-533E-47B6-8795-D01E3987D8F2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6738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Move="1" noResize="1"/>
          </p:cNvSpPr>
          <p:nvPr/>
        </p:nvSpPr>
        <p:spPr>
          <a:xfrm>
            <a:off x="0" y="0"/>
            <a:ext cx="7008813" cy="929481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lIns="0" tIns="0" rIns="0" bIns="0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0" y="0"/>
            <a:ext cx="7008813" cy="9294813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0" y="0"/>
            <a:ext cx="3038475" cy="465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3970338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0" tIns="46440" rIns="93240" bIns="46440" anchor="t" anchorCtr="0" compatLnSpc="0"/>
          <a:lstStyle>
            <a:lvl1pPr marL="0" marR="0" lvl="0" indent="0"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>
                <a:latin typeface="Calibri" pitchFamily="34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9942" name="Espaço Reservado para Imagem de Slide 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7988" y="696913"/>
            <a:ext cx="6192837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43" name="Espaço Reservado para Anotações 6"/>
          <p:cNvSpPr txBox="1"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54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8" name="Forma livre 7"/>
          <p:cNvSpPr/>
          <p:nvPr/>
        </p:nvSpPr>
        <p:spPr>
          <a:xfrm>
            <a:off x="0" y="8829675"/>
            <a:ext cx="3038475" cy="465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Espaço Reservado para Número de Slide 8"/>
          <p:cNvSpPr txBox="1"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8D9D809-71FA-4FC9-B549-94CB12D616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06748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ts val="450"/>
      </a:spcBef>
      <a:spcAft>
        <a:spcPct val="0"/>
      </a:spcAft>
      <a:tabLst>
        <a:tab pos="0" algn="l"/>
        <a:tab pos="447675" algn="l"/>
        <a:tab pos="896938" algn="l"/>
        <a:tab pos="1346200" algn="l"/>
        <a:tab pos="1795463" algn="l"/>
        <a:tab pos="2244725" algn="l"/>
        <a:tab pos="2693988" algn="l"/>
        <a:tab pos="3143250" algn="l"/>
        <a:tab pos="3592513" algn="l"/>
        <a:tab pos="4041775" algn="l"/>
        <a:tab pos="4491038" algn="l"/>
        <a:tab pos="4940300" algn="l"/>
        <a:tab pos="5389563" algn="l"/>
        <a:tab pos="5838825" algn="l"/>
        <a:tab pos="6288088" algn="l"/>
        <a:tab pos="6737350" algn="l"/>
        <a:tab pos="7186613" algn="l"/>
        <a:tab pos="7635875" algn="l"/>
        <a:tab pos="8085138" algn="l"/>
        <a:tab pos="8534400" algn="l"/>
        <a:tab pos="8983663" algn="l"/>
      </a:tabLst>
      <a:defRPr lang="pt-BR" sz="1200">
        <a:solidFill>
          <a:srgbClr val="000000"/>
        </a:solidFill>
        <a:latin typeface="Times New Roman" pitchFamily="18"/>
        <a:ea typeface="Arial Unicode MS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06398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74126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90621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86209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08452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92820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67260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26003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420054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33298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85178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70305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/>
              <a:t>Politica Nacional que deve primar pela agilidade e pela viabilização dos resultados.</a:t>
            </a:r>
          </a:p>
        </p:txBody>
      </p:sp>
    </p:spTree>
    <p:extLst>
      <p:ext uri="{BB962C8B-B14F-4D97-AF65-F5344CB8AC3E}">
        <p14:creationId xmlns:p14="http://schemas.microsoft.com/office/powerpoint/2010/main" val="312487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572E-8693-46C8-8A3C-CFCF4C48F6E3}" type="datetime1">
              <a:rPr lang="pt-BR" smtClean="0"/>
              <a:t>30/05/2019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5151-6662-48DB-AF2F-BCAA4093081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3681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BC35-C52A-4F47-9A83-FE964D3BD5BA}" type="datetime1">
              <a:rPr lang="pt-BR" smtClean="0"/>
              <a:t>30/05/2019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5151-6662-48DB-AF2F-BCAA4093081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271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91F6-0C9D-4522-9996-2BE107678064}" type="datetime1">
              <a:rPr lang="pt-BR" smtClean="0"/>
              <a:t>30/05/2019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5151-6662-48DB-AF2F-BCAA4093081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7837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8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4915-D39D-4462-8190-050C4E1E5779}" type="datetime1">
              <a:rPr lang="pt-BR" smtClean="0"/>
              <a:t>30/05/2019</a:t>
            </a:fld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640E-2343-4FA8-B9F0-10CFA5ADA57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7954953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8A850-33B8-42F2-B53A-277B9FE82E8F}" type="datetime1">
              <a:rPr lang="pt-BR" smtClean="0"/>
              <a:t>30/05/2019</a:t>
            </a:fld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34D8-CDBB-48BE-BA23-F412B55C2BD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753352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7BDE-4321-470F-A216-C15339105002}" type="datetime1">
              <a:rPr lang="pt-BR" smtClean="0"/>
              <a:t>30/05/2019</a:t>
            </a:fld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7098C-1AA8-4BC5-AE72-D324BB03C20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2617312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90600" y="2239964"/>
            <a:ext cx="4758267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2067" y="2239964"/>
            <a:ext cx="4758267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75EE8-FD73-4C4F-B28E-50157BCFF9DE}" type="datetime1">
              <a:rPr lang="pt-BR" smtClean="0"/>
              <a:t>30/05/2019</a:t>
            </a:fld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1F0C-195B-4F6A-BAD0-CA9B47E0809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4711938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90DA6-6C52-4767-9A9A-C5C7146D01C3}" type="datetime1">
              <a:rPr lang="pt-BR" smtClean="0"/>
              <a:t>30/05/2019</a:t>
            </a:fld>
            <a:endParaRPr/>
          </a:p>
        </p:txBody>
      </p:sp>
      <p:sp>
        <p:nvSpPr>
          <p:cNvPr id="8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4F21-1890-4F27-8EA2-DE0D7190136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0876791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4FC8-5CC8-4F09-AA8D-D69B9601D96D}" type="datetime1">
              <a:rPr lang="pt-BR" smtClean="0"/>
              <a:t>30/05/2019</a:t>
            </a:fld>
            <a:endParaRPr/>
          </a:p>
        </p:txBody>
      </p:sp>
      <p:sp>
        <p:nvSpPr>
          <p:cNvPr id="4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F8C6C-02C2-4169-BA96-9C112D025B8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6710179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FA1A1-A625-48B7-83B6-65C499DB2688}" type="datetime1">
              <a:rPr lang="pt-BR" smtClean="0"/>
              <a:t>30/05/2019</a:t>
            </a:fld>
            <a:endParaRPr/>
          </a:p>
        </p:txBody>
      </p:sp>
      <p:sp>
        <p:nvSpPr>
          <p:cNvPr id="3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BC1E-DD43-4CA4-B90A-2ACBE4B9C3A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76476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5DD4-DF6D-472B-95A6-DFE23734C44F}" type="datetime1">
              <a:rPr lang="pt-BR" smtClean="0"/>
              <a:t>30/05/2019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5151-6662-48DB-AF2F-BCAA4093081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84082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8C7A-BAE8-4462-BB81-8597AA218B43}" type="datetime1">
              <a:rPr lang="pt-BR" smtClean="0"/>
              <a:t>30/05/2019</a:t>
            </a:fld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7413-D3EC-444E-9210-06DBDFBC21B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9753859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F35B7-6B9D-47F5-8883-58ACA4CF93CF}" type="datetime1">
              <a:rPr lang="pt-BR" smtClean="0"/>
              <a:t>30/05/2019</a:t>
            </a:fld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A4CB-0D50-43D0-BBE0-E6875BCE98F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1511958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3D98-9E5B-45F5-A2BF-CA486BECC287}" type="datetime1">
              <a:rPr lang="pt-BR" smtClean="0"/>
              <a:t>30/05/2019</a:t>
            </a:fld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4B34-B735-4385-944F-79879D5EE26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0551914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80400" y="1096964"/>
            <a:ext cx="2429933" cy="47513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90600" y="1096964"/>
            <a:ext cx="7086600" cy="475138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4C4B-BC00-41B1-8D1B-0DEC47D07E0B}" type="datetime1">
              <a:rPr lang="pt-BR" smtClean="0"/>
              <a:t>30/05/2019</a:t>
            </a:fld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FCBE-8320-4824-9607-D8C37D64C67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3400098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863132"/>
            <a:ext cx="12192000" cy="1008516"/>
          </a:xfrm>
          <a:prstGeom prst="rect">
            <a:avLst/>
          </a:prstGeom>
          <a:solidFill>
            <a:srgbClr val="3D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57854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99" y="846161"/>
            <a:ext cx="10170081" cy="3407826"/>
          </a:xfrm>
          <a:noFill/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599" y="4455621"/>
            <a:ext cx="10172852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3409" y="6181743"/>
            <a:ext cx="2472271" cy="365125"/>
          </a:xfrm>
          <a:prstGeom prst="rect">
            <a:avLst/>
          </a:prstGeom>
        </p:spPr>
        <p:txBody>
          <a:bodyPr/>
          <a:lstStyle>
            <a:lvl1pPr algn="ctr">
              <a:defRPr sz="1000" b="1"/>
            </a:lvl1pPr>
          </a:lstStyle>
          <a:p>
            <a:pPr>
              <a:defRPr/>
            </a:pPr>
            <a:fld id="{C8D134DB-2B5A-4AF4-8A8B-AB8D8F25654A}" type="datetime1">
              <a:rPr lang="pt-BR" smtClean="0"/>
              <a:t>30/05/2019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0650" y="6181743"/>
            <a:ext cx="6741523" cy="365125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pt-BR"/>
              <a:t>FORTEC - Forum Nacional de Gestores d Inovação e Transferência de Tecnologia</a:t>
            </a:r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6872"/>
            <a:ext cx="985599" cy="9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74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TE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0198" y="6446837"/>
            <a:ext cx="1322536" cy="365125"/>
          </a:xfrm>
          <a:prstGeom prst="rect">
            <a:avLst/>
          </a:prstGeom>
        </p:spPr>
        <p:txBody>
          <a:bodyPr/>
          <a:lstStyle/>
          <a:p>
            <a:fld id="{612BF9A8-7925-4695-9A56-F83714A5D2E7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281" y="131621"/>
            <a:ext cx="779353" cy="8388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1478" y="131621"/>
            <a:ext cx="10954202" cy="7827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01478" y="1093966"/>
            <a:ext cx="11778712" cy="50607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01478" y="6446837"/>
            <a:ext cx="2371786" cy="365125"/>
          </a:xfrm>
          <a:prstGeom prst="rect">
            <a:avLst/>
          </a:prstGeom>
        </p:spPr>
        <p:txBody>
          <a:bodyPr/>
          <a:lstStyle>
            <a:lvl1pPr>
              <a:defRPr sz="1000" b="1"/>
            </a:lvl1pPr>
          </a:lstStyle>
          <a:p>
            <a:fld id="{9BD8C5C1-2BE4-4602-BF70-B175BE45D9AE}" type="datetime1">
              <a:rPr lang="pt-BR" smtClean="0"/>
              <a:t>30/05/2019</a:t>
            </a:fld>
            <a:endParaRPr lang="pt-B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1081" y="6446836"/>
            <a:ext cx="7034893" cy="365125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</p:spTree>
    <p:extLst>
      <p:ext uri="{BB962C8B-B14F-4D97-AF65-F5344CB8AC3E}">
        <p14:creationId xmlns:p14="http://schemas.microsoft.com/office/powerpoint/2010/main" val="725946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493B63-B794-409E-861B-870C5D7D3FBB}" type="datetime1">
              <a:rPr lang="pt-BR" smtClean="0"/>
              <a:t>30/05/2019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D1F0C-195B-4F6A-BAD0-CA9B47E0809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3139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79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D901A09-93E9-42E6-B6FA-2C2D06CC07BE}" type="datetime1">
              <a:rPr lang="pt-BR" smtClean="0"/>
              <a:t>30/05/2019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9F7413-D3EC-444E-9210-06DBDFBC21B4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19042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A37753-3326-4000-A255-6301F52187DF}" type="datetime1">
              <a:rPr lang="pt-BR" smtClean="0"/>
              <a:t>30/05/2019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5E4B34-B735-4385-944F-79879D5EE26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693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3418-F4D8-43E3-86E4-9D17A90088D2}" type="datetime1">
              <a:rPr lang="pt-BR" smtClean="0"/>
              <a:t>30/05/2019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098C-1AA8-4BC5-AE72-D324BB03C20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21206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F5CA9-66CC-48F9-AF07-FA69918FF224}" type="datetime1">
              <a:rPr lang="pt-BR" smtClean="0"/>
              <a:t>30/05/2019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2EFCBE-8320-4824-9607-D8C37D64C67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4398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92EB-06EC-418B-9026-A52523BE6E2B}" type="datetime1">
              <a:rPr lang="pt-BR" smtClean="0"/>
              <a:t>30/05/2019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BC1E-DD43-4CA4-B90A-2ACBE4B9C3A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9209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334B-F20C-4F22-9BBB-A35DCB9551BC}" type="datetime1">
              <a:rPr lang="pt-BR" smtClean="0"/>
              <a:t>30/05/2019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F0C-195B-4F6A-BAD0-CA9B47E0809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9854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F6B6-480F-41BC-BFE7-89CC607A2A1B}" type="datetime1">
              <a:rPr lang="pt-BR" smtClean="0"/>
              <a:t>30/05/2019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4F21-1890-4F27-8EA2-DE0D71901364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207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DE-FFB2-4D10-B7BD-75E90790DB07}" type="datetime1">
              <a:rPr lang="pt-BR" smtClean="0"/>
              <a:t>30/05/2019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5151-6662-48DB-AF2F-BCAA4093081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851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504D-BCDD-4296-AF52-F00D3867F1E4}" type="datetime1">
              <a:rPr lang="pt-BR" smtClean="0"/>
              <a:t>30/05/2019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BC1E-DD43-4CA4-B90A-2ACBE4B9C3A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4396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B86B-A476-4E81-B968-3D1B03F87D3C}" type="datetime1">
              <a:rPr lang="pt-BR" smtClean="0"/>
              <a:t>30/05/2019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7413-D3EC-444E-9210-06DBDFBC21B4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1288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9D06-8B88-4CFE-83F2-7B44E95658DB}" type="datetime1">
              <a:rPr lang="pt-BR" smtClean="0"/>
              <a:t>30/05/2019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A4CB-0D50-43D0-BBE0-E6875BCE98F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4358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0D0F8C-B101-4A24-9327-F315331F0DB9}" type="datetime1">
              <a:rPr lang="pt-BR" smtClean="0"/>
              <a:t>30/05/2019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5244FE-AF52-4746-97B4-DAAC11C67610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28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  <p:sldLayoutId id="2147484919" r:id="rId12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990600" y="1096963"/>
            <a:ext cx="971973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7171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990600" y="2239964"/>
            <a:ext cx="971973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916084" y="6354764"/>
            <a:ext cx="2241549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fld id="{C9BF1A93-2AE7-4E99-8D15-0F3F7DA4AE1A}" type="datetime1">
              <a:rPr lang="pt-BR" smtClean="0"/>
              <a:t>30/05/2019</a:t>
            </a:fld>
            <a:endParaRPr/>
          </a:p>
        </p:txBody>
      </p:sp>
      <p:sp>
        <p:nvSpPr>
          <p:cNvPr id="5" name="Forma livre 4"/>
          <p:cNvSpPr/>
          <p:nvPr/>
        </p:nvSpPr>
        <p:spPr>
          <a:xfrm>
            <a:off x="609600" y="6172201"/>
            <a:ext cx="4470400" cy="460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510118" y="6354764"/>
            <a:ext cx="1788583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865151-6662-48DB-AF2F-BCAA4093081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8783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</p:sldLayoutIdLst>
  <p:transition spd="slow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1" fontAlgn="base" hangingPunct="1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013" y="286603"/>
            <a:ext cx="1169612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013" y="1845733"/>
            <a:ext cx="11696130" cy="42821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2013" y="6446837"/>
            <a:ext cx="2341251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B2BC8C-43AE-48E2-B0D8-DFD111459DC2}" type="datetime1">
              <a:rPr lang="pt-BR" smtClean="0"/>
              <a:t>30/05/2019</a:t>
            </a:fld>
            <a:endParaRPr lang="pt-B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1081" y="6446836"/>
            <a:ext cx="7034893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2027685" cy="365125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5244FE-AF52-4746-97B4-DAAC11C67610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333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2" r:id="rId1"/>
    <p:sldLayoutId id="2147485003" r:id="rId2"/>
    <p:sldLayoutId id="2147485004" r:id="rId3"/>
    <p:sldLayoutId id="2147485005" r:id="rId4"/>
    <p:sldLayoutId id="2147485006" r:id="rId5"/>
    <p:sldLayoutId id="2147485007" r:id="rId6"/>
    <p:sldLayoutId id="2147485008" r:id="rId7"/>
    <p:sldLayoutId id="2147485009" r:id="rId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ei%2013.243-2016?OpenDocu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11" Type="http://schemas.openxmlformats.org/officeDocument/2006/relationships/image" Target="../media/image5.png"/><Relationship Id="rId5" Type="http://schemas.openxmlformats.org/officeDocument/2006/relationships/hyperlink" Target="mailto:gsamarante@fortec.org.br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gsamarante@uesc.br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448" y="4400427"/>
            <a:ext cx="10873208" cy="10978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sz="2000" b="1" kern="0" cap="none" spc="0" dirty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Dr. Gesil Sampaio Amarante Segundo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sz="2000" b="1" kern="0" cap="none" spc="0" dirty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Diretor-Presidente do Parque Científico e Tecnológico do Sul da </a:t>
            </a:r>
            <a:r>
              <a:rPr lang="pt-BR" sz="2000" b="1" kern="0" cap="none" spc="0" dirty="0" smtClean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Bahia</a:t>
            </a:r>
            <a:endParaRPr lang="pt-BR" sz="2000" b="1" kern="0" cap="none" spc="0" dirty="0">
              <a:solidFill>
                <a:schemeClr val="accent1">
                  <a:lumMod val="50000"/>
                </a:schemeClr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sz="2000" b="1" kern="0" cap="none" spc="0" dirty="0" err="1" smtClean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Vice-Coordenador</a:t>
            </a:r>
            <a:r>
              <a:rPr lang="pt-BR" sz="2000" b="1" kern="0" cap="none" spc="0" dirty="0" smtClean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 do </a:t>
            </a:r>
            <a:r>
              <a:rPr lang="pt-BR" sz="2000" b="1" kern="0" cap="none" spc="0" dirty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NIT UESC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sz="2000" b="1" kern="0" cap="none" spc="0" dirty="0" smtClean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Vice-presidente do </a:t>
            </a:r>
            <a:r>
              <a:rPr lang="pt-BR" sz="2000" b="1" kern="0" cap="none" spc="0" dirty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FORTEC – Fórum Nacional de Gestores de Inovação e Transferência de Tecnologia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7" descr="Photo 12-11-15 15 09 30.png"/>
          <p:cNvPicPr>
            <a:picLocks noChangeAspect="1"/>
          </p:cNvPicPr>
          <p:nvPr/>
        </p:nvPicPr>
        <p:blipFill>
          <a:blip r:embed="rId3" cstate="print"/>
          <a:srcRect l="31250" t="21875" r="34375" b="27083"/>
          <a:stretch>
            <a:fillRect/>
          </a:stretch>
        </p:blipFill>
        <p:spPr>
          <a:xfrm>
            <a:off x="11424592" y="5909956"/>
            <a:ext cx="720080" cy="9034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378" y="5880867"/>
            <a:ext cx="2291916" cy="977133"/>
          </a:xfrm>
          <a:prstGeom prst="rect">
            <a:avLst/>
          </a:prstGeom>
        </p:spPr>
      </p:pic>
      <p:graphicFrame>
        <p:nvGraphicFramePr>
          <p:cNvPr id="10" name="Objeto 9"/>
          <p:cNvGraphicFramePr>
            <a:graphicFrameLocks noChangeAspect="1"/>
          </p:cNvGraphicFramePr>
          <p:nvPr>
            <p:extLst/>
          </p:nvPr>
        </p:nvGraphicFramePr>
        <p:xfrm>
          <a:off x="11208568" y="4383958"/>
          <a:ext cx="974134" cy="1086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r:id="rId5" imgW="1752381" imgH="2133898" progId="">
                  <p:embed/>
                </p:oleObj>
              </mc:Choice>
              <mc:Fallback>
                <p:oleObj r:id="rId5" imgW="1752381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8568" y="4383958"/>
                        <a:ext cx="974134" cy="1086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70" y="4383958"/>
            <a:ext cx="1594298" cy="92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CaixaDeTexto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12154" y="2298912"/>
            <a:ext cx="11520361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altLang="pt-BR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 BUROCRACIA E A PESQUISA NO BRASIL</a:t>
            </a:r>
            <a:endParaRPr lang="pt-BR" altLang="pt-BR" sz="3200" dirty="0">
              <a:solidFill>
                <a:srgbClr val="E4AD1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3323" y="48305"/>
            <a:ext cx="70580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3BC1E-DD43-4CA4-B90A-2ACBE4B9C3A6}" type="slidenum">
              <a:rPr lang="en-US" altLang="pt-BR" smtClean="0"/>
              <a:pPr>
                <a:defRPr/>
              </a:pPr>
              <a:t>10</a:t>
            </a:fld>
            <a:endParaRPr lang="en-US" altLang="pt-BR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9933"/>
                </a:solidFill>
                <a:latin typeface="+mn-lt"/>
                <a:hlinkClick r:id="rId3"/>
              </a:rPr>
              <a:t>LEI Nº 13.243, DE 11 DE JANEIRO DE 2016.</a:t>
            </a:r>
            <a:endParaRPr lang="pt-BR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 smtClean="0"/>
              <a:t>Leis alteradas</a:t>
            </a:r>
            <a:endParaRPr lang="pt-BR" sz="2800" b="1" dirty="0"/>
          </a:p>
          <a:p>
            <a:pPr algn="ctr">
              <a:defRPr/>
            </a:pPr>
            <a:endParaRPr lang="pt-BR" sz="3600" dirty="0"/>
          </a:p>
          <a:p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95573" y="1772816"/>
            <a:ext cx="11990522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de Inovação -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10.973/2014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Estatuto do Estrangeiro –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6.815/1980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de Licitações –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8.666/1993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do RDC – Regime Diferenciado de Contratações Públicas -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12.462/2011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da Contratação Temporária de Excepcional Interesse Público -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8745/1993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das Fundações de Apoio –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8958/1994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de Importação de Bens e Insumos para Pesquisa -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8010/1990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de Isenção ou Redução do Imposto de importação e Adicional de Frete para Renovação da Marinha Mercante –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8032/1990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do Plano de Carreira do Magistério Superior –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12.772/2012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outras no próprio texto do Projeto de Lei 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44964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1631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fontAlgn="auto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fontAlgn="auto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fontAlgn="auto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8B53BC1E-DD43-4CA4-B90A-2ACBE4B9C3A6}" type="slidenum">
              <a:rPr lang="en-US" altLang="pt-BR" smtClean="0"/>
              <a:pPr algn="ctr">
                <a:defRPr/>
              </a:pPr>
              <a:t>11</a:t>
            </a:fld>
            <a:endParaRPr lang="en-US" altLang="pt-BR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Decreto 9.283, de 07/02/2018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13" y="914401"/>
            <a:ext cx="9976985" cy="53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1631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fontAlgn="auto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fontAlgn="auto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fontAlgn="auto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8B53BC1E-DD43-4CA4-B90A-2ACBE4B9C3A6}" type="slidenum">
              <a:rPr lang="en-US" altLang="pt-BR" smtClean="0"/>
              <a:pPr algn="ctr">
                <a:defRPr/>
              </a:pPr>
              <a:t>12</a:t>
            </a:fld>
            <a:endParaRPr lang="en-US" altLang="pt-BR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O que falta fazer?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7388" y="2060848"/>
            <a:ext cx="1101722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Aprofundar a aplicação do Marco Legal de CT&amp;I (há resistências...);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PLS 226/2016 – Itens vetados da Lei 13.243/2016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Reformar e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reforçar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mecanismos públicos de financiamento de CT&amp;I;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Consolidar a cultura de cooperação e integração de CT&amp;I como ferramenta de desenvolvimento, em todas as esferas. </a:t>
            </a:r>
          </a:p>
        </p:txBody>
      </p:sp>
    </p:spTree>
    <p:extLst>
      <p:ext uri="{BB962C8B-B14F-4D97-AF65-F5344CB8AC3E}">
        <p14:creationId xmlns:p14="http://schemas.microsoft.com/office/powerpoint/2010/main" val="22967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1631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fontAlgn="auto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fontAlgn="auto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fontAlgn="auto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8B53BC1E-DD43-4CA4-B90A-2ACBE4B9C3A6}" type="slidenum">
              <a:rPr lang="en-US" altLang="pt-BR" smtClean="0"/>
              <a:pPr algn="ctr">
                <a:defRPr/>
              </a:pPr>
              <a:t>13</a:t>
            </a:fld>
            <a:endParaRPr lang="en-US" alt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18899" y="2577171"/>
            <a:ext cx="10954202" cy="116059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89708"/>
                </a:solidFill>
                <a:latin typeface="+mn-lt"/>
              </a:rPr>
              <a:t>Defender a </a:t>
            </a:r>
            <a:r>
              <a:rPr lang="pt-BR" b="1" dirty="0" smtClean="0">
                <a:solidFill>
                  <a:srgbClr val="F89708"/>
                </a:solidFill>
                <a:latin typeface="+mn-lt"/>
              </a:rPr>
              <a:t>Ciência é defender </a:t>
            </a:r>
            <a:r>
              <a:rPr lang="pt-BR" b="1" dirty="0">
                <a:solidFill>
                  <a:srgbClr val="F89708"/>
                </a:solidFill>
                <a:latin typeface="+mn-lt"/>
              </a:rPr>
              <a:t>a capacidade </a:t>
            </a:r>
            <a:r>
              <a:rPr lang="pt-BR" b="1" dirty="0" smtClean="0">
                <a:solidFill>
                  <a:srgbClr val="F89708"/>
                </a:solidFill>
                <a:latin typeface="+mn-lt"/>
              </a:rPr>
              <a:t>e a </a:t>
            </a:r>
            <a:r>
              <a:rPr lang="pt-BR" b="1" dirty="0">
                <a:solidFill>
                  <a:srgbClr val="F89708"/>
                </a:solidFill>
                <a:latin typeface="+mn-lt"/>
              </a:rPr>
              <a:t>autonomia para o país</a:t>
            </a:r>
            <a:endParaRPr lang="pt-BR" b="1" dirty="0">
              <a:solidFill>
                <a:srgbClr val="FFA401"/>
              </a:solidFill>
              <a:latin typeface="+mn-lt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</p:spTree>
    <p:extLst>
      <p:ext uri="{BB962C8B-B14F-4D97-AF65-F5344CB8AC3E}">
        <p14:creationId xmlns:p14="http://schemas.microsoft.com/office/powerpoint/2010/main" val="39272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1797968" y="633233"/>
            <a:ext cx="8208963" cy="42532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 smtClean="0">
              <a:solidFill>
                <a:srgbClr val="FF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Times New Roman" pitchFamily="18"/>
                <a:ea typeface="Arial Unicode MS" pitchFamily="2"/>
                <a:cs typeface="Tahoma" pitchFamily="2"/>
              </a:rPr>
              <a:t>OBRIGADO!</a:t>
            </a:r>
            <a:endParaRPr lang="pt-BR" sz="3600" b="1" dirty="0">
              <a:solidFill>
                <a:srgbClr val="FF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 b="1" dirty="0" smtClean="0">
              <a:solidFill>
                <a:srgbClr val="FF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2"/>
                </a:solidFill>
                <a:latin typeface="Times New Roman" pitchFamily="18"/>
                <a:ea typeface="Arial Unicode MS" pitchFamily="2"/>
                <a:cs typeface="Tahoma" pitchFamily="2"/>
              </a:rPr>
              <a:t>Dr</a:t>
            </a:r>
            <a:r>
              <a:rPr lang="pt-BR" sz="3000" b="1" dirty="0">
                <a:solidFill>
                  <a:schemeClr val="tx2"/>
                </a:solidFill>
                <a:latin typeface="Times New Roman" pitchFamily="18"/>
                <a:ea typeface="Arial Unicode MS" pitchFamily="2"/>
                <a:cs typeface="Tahoma" pitchFamily="2"/>
              </a:rPr>
              <a:t>. Gesil S. Amarante Segundo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NIT-UESC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PCTSB</a:t>
            </a:r>
            <a:endParaRPr lang="pt-BR" sz="3000" b="1" dirty="0">
              <a:solidFill>
                <a:schemeClr val="accent1">
                  <a:lumMod val="75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FORTEC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rgbClr val="0070C0"/>
                </a:solidFill>
                <a:latin typeface="Times New Roman" pitchFamily="18"/>
                <a:ea typeface="Arial Unicode MS" pitchFamily="2"/>
                <a:cs typeface="Tahoma" pitchFamily="2"/>
                <a:hlinkClick r:id="rId4"/>
              </a:rPr>
              <a:t>gsamarante@uesc.br</a:t>
            </a:r>
            <a:endParaRPr lang="pt-BR" sz="3000" b="1" dirty="0">
              <a:solidFill>
                <a:srgbClr val="0070C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rgbClr val="0070C0"/>
                </a:solidFill>
                <a:latin typeface="Times New Roman" pitchFamily="18"/>
                <a:ea typeface="Arial Unicode MS" pitchFamily="2"/>
                <a:cs typeface="Tahoma" pitchFamily="2"/>
                <a:hlinkClick r:id="rId5"/>
              </a:rPr>
              <a:t>gsamarante@fortec.org.br</a:t>
            </a:r>
            <a:endParaRPr lang="pt-BR" sz="3000" b="1" dirty="0">
              <a:solidFill>
                <a:schemeClr val="accent3">
                  <a:lumMod val="75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190469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8" y="73783"/>
            <a:ext cx="1382241" cy="142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725132"/>
              </p:ext>
            </p:extLst>
          </p:nvPr>
        </p:nvGraphicFramePr>
        <p:xfrm>
          <a:off x="10142377" y="76148"/>
          <a:ext cx="1098550" cy="122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r:id="rId7" imgW="1752381" imgH="2133898" progId="">
                  <p:embed/>
                </p:oleObj>
              </mc:Choice>
              <mc:Fallback>
                <p:oleObj r:id="rId7" imgW="1752381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2377" y="76148"/>
                        <a:ext cx="1098550" cy="1224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 descr="Photo 12-11-15 15 09 30.png"/>
          <p:cNvPicPr>
            <a:picLocks noChangeAspect="1"/>
          </p:cNvPicPr>
          <p:nvPr/>
        </p:nvPicPr>
        <p:blipFill>
          <a:blip r:embed="rId9" cstate="print"/>
          <a:srcRect l="31250" t="21875" r="34375" b="27083"/>
          <a:stretch>
            <a:fillRect/>
          </a:stretch>
        </p:blipFill>
        <p:spPr>
          <a:xfrm>
            <a:off x="522900" y="4042743"/>
            <a:ext cx="1016852" cy="15098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134265" y="1396395"/>
            <a:ext cx="310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latin typeface="Times New Roman" pitchFamily="18"/>
                <a:ea typeface="Arial Unicode MS" pitchFamily="2"/>
                <a:cs typeface="Tahoma" pitchFamily="2"/>
              </a:rPr>
              <a:t>Univ. Estadual de Santa Cruz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latin typeface="Times New Roman" pitchFamily="18"/>
                <a:ea typeface="Arial Unicode MS" pitchFamily="2"/>
                <a:cs typeface="Tahoma" pitchFamily="2"/>
              </a:rPr>
              <a:t>http://www.uesc.br/</a:t>
            </a:r>
          </a:p>
        </p:txBody>
      </p:sp>
      <p:sp>
        <p:nvSpPr>
          <p:cNvPr id="4" name="Retângulo 3"/>
          <p:cNvSpPr/>
          <p:nvPr/>
        </p:nvSpPr>
        <p:spPr>
          <a:xfrm>
            <a:off x="84679" y="1376711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http://fortec.org.br/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5432" y="5445900"/>
            <a:ext cx="1987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http://profnit.org/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69" y="4913885"/>
            <a:ext cx="1738314" cy="101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4995292" y="5916551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latin typeface="Times New Roman" pitchFamily="18"/>
                <a:ea typeface="Arial Unicode MS" pitchFamily="2"/>
                <a:cs typeface="Tahoma" pitchFamily="2"/>
              </a:rPr>
              <a:t>http://nit.uesc.br/</a:t>
            </a: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4007768" y="6408763"/>
            <a:ext cx="7034893" cy="365125"/>
          </a:xfrm>
        </p:spPr>
        <p:txBody>
          <a:bodyPr/>
          <a:lstStyle/>
          <a:p>
            <a:r>
              <a:rPr lang="pt-BR" dirty="0"/>
              <a:t>FORTEC - Forum Nacional de Gestores d Inovação e Transferência de Tecnologia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3BC1E-DD43-4CA4-B90A-2ACBE4B9C3A6}" type="slidenum">
              <a:rPr lang="en-US" altLang="pt-BR" smtClean="0"/>
              <a:pPr>
                <a:defRPr/>
              </a:pPr>
              <a:t>14</a:t>
            </a:fld>
            <a:endParaRPr lang="en-US" alt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5560" y="4361047"/>
            <a:ext cx="2291916" cy="977133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9980348" y="5287859"/>
            <a:ext cx="178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latin typeface="Times New Roman" pitchFamily="18"/>
                <a:ea typeface="Arial Unicode MS" pitchFamily="2"/>
                <a:cs typeface="Tahoma" pitchFamily="2"/>
              </a:rPr>
              <a:t>http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/>
                <a:ea typeface="Arial Unicode MS" pitchFamily="2"/>
                <a:cs typeface="Tahoma" pitchFamily="2"/>
              </a:rPr>
              <a:t>://pctsb.org/</a:t>
            </a:r>
            <a:endParaRPr lang="pt-BR" b="1" dirty="0">
              <a:solidFill>
                <a:srgbClr val="0070C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62317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95" y="2060848"/>
            <a:ext cx="1319861" cy="9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a livre 5"/>
          <p:cNvSpPr/>
          <p:nvPr/>
        </p:nvSpPr>
        <p:spPr>
          <a:xfrm>
            <a:off x="1631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fontAlgn="auto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fontAlgn="auto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fontAlgn="auto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8B53BC1E-DD43-4CA4-B90A-2ACBE4B9C3A6}" type="slidenum">
              <a:rPr lang="en-US" altLang="pt-BR" smtClean="0"/>
              <a:pPr algn="ctr">
                <a:defRPr/>
              </a:pPr>
              <a:t>2</a:t>
            </a:fld>
            <a:endParaRPr lang="en-US" altLang="pt-BR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Receita para um sistema de CT&amp;I funcionar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5146" y="3502749"/>
            <a:ext cx="3053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Infraestrutura</a:t>
            </a:r>
          </a:p>
        </p:txBody>
      </p:sp>
      <p:sp>
        <p:nvSpPr>
          <p:cNvPr id="9" name="Retângulo 8"/>
          <p:cNvSpPr/>
          <p:nvPr/>
        </p:nvSpPr>
        <p:spPr>
          <a:xfrm>
            <a:off x="3158754" y="3502749"/>
            <a:ext cx="29523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Pessoal</a:t>
            </a:r>
            <a:endParaRPr lang="pt-BR" sz="3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79638" y="3507246"/>
            <a:ext cx="3053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Recur$os</a:t>
            </a:r>
            <a:endParaRPr lang="pt-BR" sz="3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324026" y="3499958"/>
            <a:ext cx="28000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Legislação</a:t>
            </a:r>
          </a:p>
        </p:txBody>
      </p:sp>
      <p:pic>
        <p:nvPicPr>
          <p:cNvPr id="10242" name="Picture 2" descr="http://nit.uesc.br/uesc360/uploads/laboratorio/e6ead312b20ee2d1c522b3d9ebd1ac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6" y="1679446"/>
            <a:ext cx="3379285" cy="1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sultado de imagem para grupos de pesqui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45" y="146265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Resultado de imagem para fapes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10" y="2439614"/>
            <a:ext cx="32385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91" y="1316703"/>
            <a:ext cx="2124001" cy="8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m para grupos de pesqui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29" y="1255491"/>
            <a:ext cx="1507610" cy="15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Imagem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96" y="1161547"/>
            <a:ext cx="1987378" cy="19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Resultado de imagem para Legislaçã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98" y="1932944"/>
            <a:ext cx="2835374" cy="14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1441521" y="4509120"/>
            <a:ext cx="3053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0070C0"/>
                </a:solidFill>
                <a:effectLst/>
              </a:rPr>
              <a:t>Previsibilidade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558874" y="4518382"/>
            <a:ext cx="3053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0070C0"/>
                </a:solidFill>
                <a:effectLst/>
              </a:rPr>
              <a:t>Cooperação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696871" y="4509120"/>
            <a:ext cx="3053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0070C0"/>
                </a:solidFill>
                <a:effectLst/>
              </a:rPr>
              <a:t>Competição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448932" y="5482609"/>
            <a:ext cx="32446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 smtClean="0">
                <a:ln w="0"/>
                <a:solidFill>
                  <a:srgbClr val="FF0000"/>
                </a:solidFill>
                <a:effectLst/>
              </a:rPr>
              <a:t>PLANEJAMENTO</a:t>
            </a:r>
            <a:endParaRPr lang="pt-BR" sz="3600" b="0" cap="none" spc="0" dirty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31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92" y="3317818"/>
            <a:ext cx="3104643" cy="2385276"/>
          </a:xfrm>
          <a:prstGeom prst="rect">
            <a:avLst/>
          </a:prstGeom>
        </p:spPr>
      </p:pic>
      <p:sp>
        <p:nvSpPr>
          <p:cNvPr id="6" name="Forma livre 5"/>
          <p:cNvSpPr/>
          <p:nvPr/>
        </p:nvSpPr>
        <p:spPr>
          <a:xfrm>
            <a:off x="1631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fontAlgn="auto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fontAlgn="auto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fontAlgn="auto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8B53BC1E-DD43-4CA4-B90A-2ACBE4B9C3A6}" type="slidenum">
              <a:rPr lang="en-US" altLang="pt-BR" smtClean="0"/>
              <a:pPr algn="ctr">
                <a:defRPr/>
              </a:pPr>
              <a:t>3</a:t>
            </a:fld>
            <a:endParaRPr lang="en-US" alt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De onde vem os recursos?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pic>
        <p:nvPicPr>
          <p:cNvPr id="8194" name="Picture 2" descr="http://marianamazzucato.com/wp-content/uploads/2016/06/ESUS-415x6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35" y="3439480"/>
            <a:ext cx="1839863" cy="27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3040" y="866964"/>
            <a:ext cx="7548511" cy="5474556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343777" y="5983112"/>
            <a:ext cx="255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Lenita Maria </a:t>
            </a:r>
            <a:r>
              <a:rPr lang="pt-BR" dirty="0" err="1"/>
              <a:t>Turchi</a:t>
            </a:r>
            <a:r>
              <a:rPr lang="pt-BR" dirty="0"/>
              <a:t>, IPEA</a:t>
            </a:r>
          </a:p>
        </p:txBody>
      </p:sp>
      <p:pic>
        <p:nvPicPr>
          <p:cNvPr id="9218" name="Picture 2" descr="Resultado de imagem para mariana Mazzuca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92" y="564399"/>
            <a:ext cx="4227982" cy="281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395471" y="5703094"/>
            <a:ext cx="25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 Estado Empreendedor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062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1631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fontAlgn="auto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fontAlgn="auto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fontAlgn="auto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De onde vem os recursos?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pic>
        <p:nvPicPr>
          <p:cNvPr id="4" name="Picture 2" descr="https://i2.wp.com/www.diretodaciencia.com/wp-content/uploads/2017/12/UniSourc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30" y="934317"/>
            <a:ext cx="7164144" cy="53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1631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fontAlgn="auto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fontAlgn="auto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fontAlgn="auto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8B53BC1E-DD43-4CA4-B90A-2ACBE4B9C3A6}" type="slidenum">
              <a:rPr lang="en-US" altLang="pt-BR" smtClean="0"/>
              <a:pPr algn="ctr">
                <a:defRPr/>
              </a:pPr>
              <a:t>5</a:t>
            </a:fld>
            <a:endParaRPr lang="en-US" altLang="pt-BR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Um retrato da economia do conhecimento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910" y="982440"/>
            <a:ext cx="8188554" cy="53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994978"/>
            <a:ext cx="10397557" cy="5221647"/>
          </a:xfrm>
          <a:prstGeom prst="rect">
            <a:avLst/>
          </a:prstGeom>
        </p:spPr>
      </p:pic>
      <p:sp>
        <p:nvSpPr>
          <p:cNvPr id="6" name="Forma livre 5"/>
          <p:cNvSpPr/>
          <p:nvPr/>
        </p:nvSpPr>
        <p:spPr>
          <a:xfrm>
            <a:off x="1631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fontAlgn="auto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fontAlgn="auto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fontAlgn="auto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8B53BC1E-DD43-4CA4-B90A-2ACBE4B9C3A6}" type="slidenum">
              <a:rPr lang="en-US" altLang="pt-BR" smtClean="0"/>
              <a:pPr algn="ctr">
                <a:defRPr/>
              </a:pPr>
              <a:t>6</a:t>
            </a:fld>
            <a:endParaRPr lang="en-US" altLang="pt-BR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19336" y="131621"/>
            <a:ext cx="11305256" cy="78278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Temos muito “espaço” para crescer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44" y="1113788"/>
            <a:ext cx="5832698" cy="49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1631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fontAlgn="auto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fontAlgn="auto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fontAlgn="auto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8B53BC1E-DD43-4CA4-B90A-2ACBE4B9C3A6}" type="slidenum">
              <a:rPr lang="en-US" altLang="pt-BR" smtClean="0"/>
              <a:pPr algn="ctr">
                <a:defRPr/>
              </a:pPr>
              <a:t>7</a:t>
            </a:fld>
            <a:endParaRPr lang="en-US" alt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1478" y="131621"/>
            <a:ext cx="10954202" cy="116059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89708"/>
                </a:solidFill>
                <a:latin typeface="+mn-lt"/>
              </a:rPr>
              <a:t>CT&amp;I é </a:t>
            </a:r>
            <a:r>
              <a:rPr lang="pt-BR" b="1" dirty="0" smtClean="0">
                <a:solidFill>
                  <a:srgbClr val="F89708"/>
                </a:solidFill>
                <a:latin typeface="+mn-lt"/>
              </a:rPr>
              <a:t>investimento de alta rentabilidade</a:t>
            </a:r>
            <a:endParaRPr lang="pt-BR" b="1" dirty="0">
              <a:solidFill>
                <a:srgbClr val="FFA401"/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723148" y="2429968"/>
            <a:ext cx="4295800" cy="264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13" tIns="35713" rIns="35713" bIns="35713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Verdana" pitchFamily="34" charset="0"/>
              </a:rPr>
              <a:t>…</a:t>
            </a:r>
            <a:r>
              <a:rPr lang="pt-BR" sz="1600" b="1" dirty="0">
                <a:solidFill>
                  <a:schemeClr val="tx2"/>
                </a:solidFill>
                <a:latin typeface="Verdana" pitchFamily="34" charset="0"/>
              </a:rPr>
              <a:t>"Chega esse ano a 584 o número de empresas-filhas da Unicamp cadastradas, estando 485 ativas no mercado, que, juntas, faturam mais de R$ 3 bilhões – o valor é uma vez e meia o orçamento anual da Unicamp – e geram 28.889 empregos."</a:t>
            </a:r>
            <a:endParaRPr lang="en-US" sz="1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262385"/>
            <a:ext cx="7158300" cy="481131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8386" y="6008071"/>
            <a:ext cx="1144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https://www.inova.unicamp.br/noticia/empresas-filhas-da-unicamp-geram-288-mil-empregos/</a:t>
            </a:r>
          </a:p>
        </p:txBody>
      </p:sp>
    </p:spTree>
    <p:extLst>
      <p:ext uri="{BB962C8B-B14F-4D97-AF65-F5344CB8AC3E}">
        <p14:creationId xmlns:p14="http://schemas.microsoft.com/office/powerpoint/2010/main" val="28386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FORTEC - </a:t>
            </a:r>
            <a:r>
              <a:rPr lang="pt-BR" dirty="0" err="1"/>
              <a:t>Forum</a:t>
            </a:r>
            <a:r>
              <a:rPr lang="pt-BR" dirty="0"/>
              <a:t> Nacional de Gestores d Inovação e Transferência de Tecnologia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F9A8-7925-4695-9A56-F83714A5D2E7}" type="slidenum">
              <a:rPr lang="pt-BR" smtClean="0"/>
              <a:t>8</a:t>
            </a:fld>
            <a:endParaRPr lang="pt-BR"/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 flipH="1">
            <a:off x="3883412" y="6039332"/>
            <a:ext cx="5229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4ª Conferência Nacional de CT&amp;I  maio/2010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61" y="511598"/>
            <a:ext cx="8218636" cy="45770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72" y="0"/>
            <a:ext cx="2853413" cy="373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95" y="2608581"/>
            <a:ext cx="2838379" cy="36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8" y="6423816"/>
            <a:ext cx="1636263" cy="411164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763153" y="3955776"/>
            <a:ext cx="3324721" cy="15347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  <a:latin typeface="+mn-lt"/>
                <a:ea typeface="Arial Unicode MS" pitchFamily="2"/>
                <a:cs typeface="Tahoma" pitchFamily="2"/>
              </a:rPr>
              <a:t> </a:t>
            </a:r>
            <a:br>
              <a:rPr lang="pt-BR" b="1" dirty="0">
                <a:solidFill>
                  <a:srgbClr val="C00000"/>
                </a:solidFill>
                <a:latin typeface="+mn-lt"/>
                <a:ea typeface="Arial Unicode MS" pitchFamily="2"/>
                <a:cs typeface="Tahoma" pitchFamily="2"/>
              </a:rPr>
            </a:b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Novo Marco 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Legal Já!</a:t>
            </a:r>
            <a:endParaRPr lang="pt-BR" b="1" dirty="0">
              <a:solidFill>
                <a:srgbClr val="FFA401"/>
              </a:solidFill>
              <a:latin typeface="+mn-lt"/>
            </a:endParaRPr>
          </a:p>
        </p:txBody>
      </p:sp>
      <p:pic>
        <p:nvPicPr>
          <p:cNvPr id="9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54" y="2064188"/>
            <a:ext cx="5369742" cy="397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2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1"/>
            <a:ext cx="11640616" cy="908719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EC 85 </a:t>
            </a:r>
            <a:r>
              <a:rPr lang="pt-BR" b="1" dirty="0">
                <a:solidFill>
                  <a:srgbClr val="F89708"/>
                </a:solidFill>
                <a:latin typeface="+mn-lt"/>
              </a:rPr>
              <a:t>– Tramitação</a:t>
            </a:r>
            <a:endParaRPr lang="pt-BR" b="1" dirty="0">
              <a:solidFill>
                <a:srgbClr val="FFA401"/>
              </a:solidFill>
              <a:latin typeface="+mn-lt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FORTEC - Forum Nacional de Gestores d Inovação e Transferência de Tecnologia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F9A8-7925-4695-9A56-F83714A5D2E7}" type="slidenum">
              <a:rPr lang="pt-BR" smtClean="0"/>
              <a:t>9</a:t>
            </a:fld>
            <a:endParaRPr lang="pt-BR"/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03" y="0"/>
            <a:ext cx="4771765" cy="6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 bwMode="auto">
          <a:xfrm>
            <a:off x="1415481" y="877889"/>
            <a:ext cx="3959796" cy="548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pt-BR" altLang="pt-BR" sz="2400" b="1" dirty="0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Aprovado na Câmara Federal em 1º e 2º turno.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pt-BR" altLang="pt-BR" sz="2400" b="1" dirty="0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Aprovado por unanimidade no Senado em 17/12/2014.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pt-BR" altLang="pt-BR" sz="2400" b="1" dirty="0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Promulgado em fevereiro de 2015 como EC 85.</a:t>
            </a:r>
          </a:p>
        </p:txBody>
      </p:sp>
    </p:spTree>
    <p:extLst>
      <p:ext uri="{BB962C8B-B14F-4D97-AF65-F5344CB8AC3E}">
        <p14:creationId xmlns:p14="http://schemas.microsoft.com/office/powerpoint/2010/main" val="164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E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EB" id="{708C58AA-20C5-4BED-AA42-9C5B52853F55}" vid="{79B748F7-080B-499E-9047-7A4A850CEEF2}"/>
    </a:ext>
  </a:extLst>
</a:theme>
</file>

<file path=ppt/theme/theme2.xml><?xml version="1.0" encoding="utf-8"?>
<a:theme xmlns:a="http://schemas.openxmlformats.org/drawingml/2006/main" name="Título7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TEC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EC" id="{D1DE64B0-C836-4627-873E-ABA22C010E22}" vid="{F9BFE673-6596-48C2-B726-9F547A066CDC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FIEB</Template>
  <TotalTime>59295</TotalTime>
  <Words>600</Words>
  <Application>Microsoft Office PowerPoint</Application>
  <PresentationFormat>Widescreen</PresentationFormat>
  <Paragraphs>100</Paragraphs>
  <Slides>14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14</vt:i4>
      </vt:variant>
    </vt:vector>
  </HeadingPairs>
  <TitlesOfParts>
    <vt:vector size="28" baseType="lpstr">
      <vt:lpstr>Arial Unicode MS</vt:lpstr>
      <vt:lpstr>MS PGothic</vt:lpstr>
      <vt:lpstr>MS PGothic</vt:lpstr>
      <vt:lpstr>Arial</vt:lpstr>
      <vt:lpstr>Calibri</vt:lpstr>
      <vt:lpstr>Calibri Light</vt:lpstr>
      <vt:lpstr>Corbel</vt:lpstr>
      <vt:lpstr>Mangal</vt:lpstr>
      <vt:lpstr>Tahoma</vt:lpstr>
      <vt:lpstr>Times New Roman</vt:lpstr>
      <vt:lpstr>Verdana</vt:lpstr>
      <vt:lpstr>FIEB</vt:lpstr>
      <vt:lpstr>Título7</vt:lpstr>
      <vt:lpstr>FORTEC</vt:lpstr>
      <vt:lpstr>A BUROCRACIA E A PESQUISA NO BRASIL</vt:lpstr>
      <vt:lpstr>Receita para um sistema de CT&amp;I funcionar</vt:lpstr>
      <vt:lpstr>De onde vem os recursos?</vt:lpstr>
      <vt:lpstr>De onde vem os recursos?</vt:lpstr>
      <vt:lpstr>Um retrato da economia do conhecimento</vt:lpstr>
      <vt:lpstr>Temos muito “espaço” para crescer</vt:lpstr>
      <vt:lpstr>CT&amp;I é investimento de alta rentabilidade</vt:lpstr>
      <vt:lpstr>  Novo Marco  Legal Já!</vt:lpstr>
      <vt:lpstr>EC 85 – Tramitação</vt:lpstr>
      <vt:lpstr>LEI Nº 13.243, DE 11 DE JANEIRO DE 2016.</vt:lpstr>
      <vt:lpstr>Decreto 9.283, de 07/02/2018</vt:lpstr>
      <vt:lpstr>O que falta fazer?</vt:lpstr>
      <vt:lpstr>Defender a Ciência é defender a capacidade e a autonomia para o país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teste</dc:creator>
  <cp:lastModifiedBy>dell</cp:lastModifiedBy>
  <cp:revision>747</cp:revision>
  <cp:lastPrinted>2013-04-22T10:22:19Z</cp:lastPrinted>
  <dcterms:created xsi:type="dcterms:W3CDTF">2012-07-19T16:28:52Z</dcterms:created>
  <dcterms:modified xsi:type="dcterms:W3CDTF">2019-05-30T12:29:38Z</dcterms:modified>
</cp:coreProperties>
</file>