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93" r:id="rId2"/>
    <p:sldId id="294" r:id="rId3"/>
    <p:sldId id="296" r:id="rId4"/>
    <p:sldId id="273" r:id="rId5"/>
    <p:sldId id="453" r:id="rId6"/>
    <p:sldId id="405" r:id="rId7"/>
    <p:sldId id="408" r:id="rId8"/>
    <p:sldId id="413" r:id="rId9"/>
    <p:sldId id="364" r:id="rId10"/>
    <p:sldId id="333" r:id="rId11"/>
    <p:sldId id="432" r:id="rId12"/>
    <p:sldId id="410" r:id="rId13"/>
    <p:sldId id="324" r:id="rId14"/>
    <p:sldId id="411" r:id="rId15"/>
    <p:sldId id="445" r:id="rId16"/>
    <p:sldId id="270" r:id="rId17"/>
    <p:sldId id="301" r:id="rId18"/>
    <p:sldId id="431" r:id="rId19"/>
    <p:sldId id="444" r:id="rId20"/>
    <p:sldId id="450" r:id="rId21"/>
    <p:sldId id="443" r:id="rId22"/>
    <p:sldId id="440" r:id="rId23"/>
    <p:sldId id="437" r:id="rId24"/>
    <p:sldId id="447" r:id="rId25"/>
    <p:sldId id="438" r:id="rId26"/>
    <p:sldId id="451" r:id="rId27"/>
    <p:sldId id="452" r:id="rId28"/>
    <p:sldId id="441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 userDrawn="1">
          <p15:clr>
            <a:srgbClr val="A4A3A4"/>
          </p15:clr>
        </p15:guide>
        <p15:guide id="2" pos="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BABF"/>
    <a:srgbClr val="83A628"/>
    <a:srgbClr val="DBC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9" autoAdjust="0"/>
    <p:restoredTop sz="95201" autoAdjust="0"/>
  </p:normalViewPr>
  <p:slideViewPr>
    <p:cSldViewPr snapToGrid="0" showGuides="1">
      <p:cViewPr varScale="1">
        <p:scale>
          <a:sx n="111" d="100"/>
          <a:sy n="111" d="100"/>
        </p:scale>
        <p:origin x="936" y="96"/>
      </p:cViewPr>
      <p:guideLst>
        <p:guide orient="horz" pos="2455"/>
        <p:guide pos="4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olyana\Downloads\RESULTADO%20FINAL%20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TEMPO DE TRABALHO GASTO NA GESTÃO DE PROJETOS</a:t>
            </a:r>
          </a:p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endParaRPr lang="pt-BR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39BABF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DD4-4EB5-9FFC-C97E6F7489E7}"/>
              </c:ext>
            </c:extLst>
          </c:dPt>
          <c:dPt>
            <c:idx val="1"/>
            <c:bubble3D val="0"/>
            <c:spPr>
              <a:solidFill>
                <a:srgbClr val="83A628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DD4-4EB5-9FFC-C97E6F7489E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DD4-4EB5-9FFC-C97E6F7489E7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DD4-4EB5-9FFC-C97E6F7489E7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DD4-4EB5-9FFC-C97E6F7489E7}"/>
              </c:ext>
            </c:extLst>
          </c:dPt>
          <c:dLbls>
            <c:delete val="1"/>
          </c:dLbls>
          <c:cat>
            <c:strRef>
              <c:f>'Respostas Geral'!$A$35:$A$39</c:f>
              <c:strCache>
                <c:ptCount val="5"/>
                <c:pt idx="0">
                  <c:v>De 10 a 20% do tempo</c:v>
                </c:pt>
                <c:pt idx="1">
                  <c:v>De 30 a 40% do tempo</c:v>
                </c:pt>
                <c:pt idx="2">
                  <c:v>De 50 a 60% do tempo</c:v>
                </c:pt>
                <c:pt idx="3">
                  <c:v>Mais de 60% do tempo</c:v>
                </c:pt>
                <c:pt idx="4">
                  <c:v>Outros</c:v>
                </c:pt>
              </c:strCache>
            </c:strRef>
          </c:cat>
          <c:val>
            <c:numRef>
              <c:f>'Respostas Geral'!$F$35:$F$39</c:f>
              <c:numCache>
                <c:formatCode>0</c:formatCode>
                <c:ptCount val="5"/>
                <c:pt idx="0">
                  <c:v>27.574750830564781</c:v>
                </c:pt>
                <c:pt idx="1">
                  <c:v>48.504983388704311</c:v>
                </c:pt>
                <c:pt idx="2">
                  <c:v>18.27242524916943</c:v>
                </c:pt>
                <c:pt idx="3">
                  <c:v>3.3222591362126241</c:v>
                </c:pt>
                <c:pt idx="4">
                  <c:v>2.3255813953488369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DD4-4EB5-9FFC-C97E6F7489E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9.5367497091302711E-2"/>
          <c:y val="0.37300684642432436"/>
          <c:w val="0.25015593075013559"/>
          <c:h val="0.41266864306871698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0.339</cdr:x>
      <cdr:y>0.5</cdr:y>
    </cdr:from>
    <cdr:to>
      <cdr:x>0.47681</cdr:x>
      <cdr:y>0.63082</cdr:y>
    </cdr:to>
    <cdr:cxnSp macro="">
      <cdr:nvCxnSpPr>
        <cdr:cNvPr id="3" name="Conector de Seta Reta 2">
          <a:extLst xmlns:a="http://schemas.openxmlformats.org/drawingml/2006/main">
            <a:ext uri="{FF2B5EF4-FFF2-40B4-BE49-F238E27FC236}">
              <a16:creationId xmlns:a16="http://schemas.microsoft.com/office/drawing/2014/main" xmlns="" id="{BF09E9FC-C23D-A34B-8C6D-6E34F744C919}"/>
            </a:ext>
          </a:extLst>
        </cdr:cNvPr>
        <cdr:cNvCxnSpPr/>
      </cdr:nvCxnSpPr>
      <cdr:spPr>
        <a:xfrm xmlns:a="http://schemas.openxmlformats.org/drawingml/2006/main">
          <a:off x="2979514" y="1948827"/>
          <a:ext cx="1211266" cy="50989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56C8EE21-E779-4458-BB29-0BEB259D5A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5C4A4B85-9C20-4FEA-BA63-8436A17E01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B5A683-2B31-44BF-B975-54436A05A85C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4130962B-CAA7-4C5C-9B1D-2E31E41B9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1088096D-A864-4B8D-B9B9-798ED1CAC8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7D87D-388B-4152-ACD3-A8A4FE538E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9260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B9FC8-87E1-494F-9D50-B8414240B043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9EC6DF-6BD7-4EB5-9064-FAF5C77FDF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09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56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6825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1347373" y="6279231"/>
            <a:ext cx="64999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C1DB8E-4395-4A16-9A26-3447F8BF28B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0189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8486FEF2-0CB9-4147-AD60-835EE7483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5D4F-02A4-5446-A1DF-FBFD2FB69FDE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14186CA9-A7FF-154B-BCEC-F7B7D874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4E5AC72-A172-9941-A05D-514AC70D0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41AC-8FB0-9140-AE50-E87ADFA61E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9398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F1B454-2B2D-3540-998C-4B87C79A1F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6F824E3A-1E4A-FF4B-BD19-027391BCF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4090BA2F-57D3-B549-924F-506E9731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F5D4F-02A4-5446-A1DF-FBFD2FB69FDE}" type="datetimeFigureOut">
              <a:rPr lang="pt-BR" smtClean="0"/>
              <a:t>30/05/2019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DA195DE-F6C9-6F4F-96D6-057AB8F86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0AC8016-C091-5A4A-B826-C03C15370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41AC-8FB0-9140-AE50-E87ADFA61E3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508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995302F-3EA0-4508-9D71-0805123E7B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70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8357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778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896533" y="6165305"/>
            <a:ext cx="814784" cy="365125"/>
          </a:xfrm>
          <a:prstGeom prst="rect">
            <a:avLst/>
          </a:prstGeom>
        </p:spPr>
        <p:txBody>
          <a:bodyPr/>
          <a:lstStyle/>
          <a:p>
            <a:fld id="{7995302F-3EA0-4508-9D71-0805123E7B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067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CC708EE-7647-4A28-A1C4-B87911F9B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3" t="1210" r="1053" b="77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5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6" r:id="rId5"/>
    <p:sldLayoutId id="2147483657" r:id="rId6"/>
    <p:sldLayoutId id="2147483658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jusbrasil.com.br/legislacao/104099/decreto-lei-n-200-de-25-de-fevereiro-de-1967#art-1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8FCE0D9-FAA1-4051-B696-FDD9E87F2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1DB8E-4395-4A16-9A26-3447F8BF28BD}" type="slidenum">
              <a:rPr lang="pt-BR" smtClean="0"/>
              <a:pPr/>
              <a:t>1</a:t>
            </a:fld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xmlns="" id="{A23323B8-D2C9-42CA-AD2F-96EE16C2C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563816" y="666384"/>
            <a:ext cx="5064369" cy="1619313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ADC28289-95C9-48E1-96CF-A1019F0C27B2}"/>
              </a:ext>
            </a:extLst>
          </p:cNvPr>
          <p:cNvSpPr txBox="1"/>
          <p:nvPr/>
        </p:nvSpPr>
        <p:spPr>
          <a:xfrm>
            <a:off x="458666" y="5469504"/>
            <a:ext cx="38158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Fernando Peregrino, </a:t>
            </a:r>
            <a:r>
              <a:rPr lang="pt-BR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D.Sc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Diretor de Orçamento da COPPE</a:t>
            </a: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Diretor da COPPETEC</a:t>
            </a:r>
          </a:p>
          <a:p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Presidente do CONFIES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xmlns="" id="{1519F276-B329-4B54-A71B-EF70AD3EEB70}"/>
              </a:ext>
            </a:extLst>
          </p:cNvPr>
          <p:cNvGrpSpPr/>
          <p:nvPr/>
        </p:nvGrpSpPr>
        <p:grpSpPr>
          <a:xfrm>
            <a:off x="1220666" y="2866293"/>
            <a:ext cx="9750669" cy="2800767"/>
            <a:chOff x="712177" y="2866293"/>
            <a:chExt cx="9750669" cy="2800767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xmlns="" id="{026C1788-C79B-4EAE-A3BF-B10F951A3293}"/>
                </a:ext>
              </a:extLst>
            </p:cNvPr>
            <p:cNvSpPr txBox="1"/>
            <p:nvPr/>
          </p:nvSpPr>
          <p:spPr>
            <a:xfrm>
              <a:off x="712177" y="2866293"/>
              <a:ext cx="5249006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pt-BR" sz="4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AUDIÊNCIA PÚBLICA</a:t>
              </a:r>
            </a:p>
            <a:p>
              <a:pPr algn="r"/>
              <a:r>
                <a:rPr lang="pt-BR" sz="4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NA CCT DA CÂMARA DOS DEPUTADOS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xmlns="" id="{1B05CBD7-1EC9-4AE5-A5F3-D6F0AA485178}"/>
                </a:ext>
              </a:extLst>
            </p:cNvPr>
            <p:cNvSpPr/>
            <p:nvPr/>
          </p:nvSpPr>
          <p:spPr>
            <a:xfrm>
              <a:off x="6096000" y="2866293"/>
              <a:ext cx="4366846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sz="4800" dirty="0">
                  <a:solidFill>
                    <a:srgbClr val="83A628"/>
                  </a:solidFill>
                </a:rPr>
                <a:t>TEMA: BUROCRACIA NA PESQUISA</a:t>
              </a:r>
            </a:p>
            <a:p>
              <a:r>
                <a:rPr lang="pt-BR" sz="2800" dirty="0">
                  <a:solidFill>
                    <a:srgbClr val="83A628"/>
                  </a:solidFill>
                </a:rPr>
                <a:t>30 de maio 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738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339702" y="2751331"/>
          <a:ext cx="9867013" cy="1734825"/>
        </p:xfrm>
        <a:graphic>
          <a:graphicData uri="http://schemas.openxmlformats.org/drawingml/2006/table">
            <a:tbl>
              <a:tblPr bandRow="1"/>
              <a:tblGrid>
                <a:gridCol w="4751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258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38978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71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 dirty="0">
                          <a:effectLst/>
                          <a:latin typeface="Arial" charset="0"/>
                          <a:ea typeface="Arial" charset="0"/>
                          <a:cs typeface="Calibri" charset="0"/>
                        </a:rPr>
                        <a:t>Indicador </a:t>
                      </a:r>
                      <a:endParaRPr lang="pt-BR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effectLst/>
                          <a:latin typeface="Arial" charset="0"/>
                          <a:ea typeface="Arial" charset="0"/>
                          <a:cs typeface="Calibri" charset="0"/>
                        </a:rPr>
                        <a:t>2013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effectLst/>
                          <a:latin typeface="Arial" charset="0"/>
                          <a:ea typeface="Arial" charset="0"/>
                          <a:cs typeface="Calibri" charset="0"/>
                        </a:rPr>
                        <a:t>2017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9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 dirty="0">
                          <a:effectLst/>
                          <a:latin typeface="Arial" charset="0"/>
                          <a:ea typeface="Arial" charset="0"/>
                          <a:cs typeface="Calibri" charset="0"/>
                        </a:rPr>
                        <a:t>Qualidade da legislação</a:t>
                      </a:r>
                      <a:endParaRPr lang="pt-BR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effectLst/>
                          <a:latin typeface="Arial" charset="0"/>
                          <a:ea typeface="Arial" charset="0"/>
                          <a:cs typeface="Calibri" charset="0"/>
                        </a:rPr>
                        <a:t>68ª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>
                          <a:effectLst/>
                          <a:latin typeface="Arial" charset="0"/>
                          <a:ea typeface="Arial" charset="0"/>
                          <a:cs typeface="Calibri" charset="0"/>
                        </a:rPr>
                        <a:t>83ª</a:t>
                      </a:r>
                      <a:endParaRPr lang="pt-BR" sz="180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9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 dirty="0">
                          <a:effectLst/>
                          <a:latin typeface="Arial" charset="0"/>
                          <a:ea typeface="Arial" charset="0"/>
                          <a:cs typeface="Calibri" charset="0"/>
                        </a:rPr>
                        <a:t>Colaboração Universidade/indústria</a:t>
                      </a:r>
                      <a:endParaRPr lang="pt-BR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 dirty="0">
                          <a:effectLst/>
                          <a:latin typeface="Arial" charset="0"/>
                          <a:ea typeface="Arial" charset="0"/>
                          <a:cs typeface="Calibri" charset="0"/>
                        </a:rPr>
                        <a:t>42ª</a:t>
                      </a:r>
                      <a:endParaRPr lang="pt-BR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 dirty="0">
                          <a:effectLst/>
                          <a:latin typeface="Arial" charset="0"/>
                          <a:ea typeface="Arial" charset="0"/>
                          <a:cs typeface="Calibri" charset="0"/>
                        </a:rPr>
                        <a:t>84ª</a:t>
                      </a:r>
                      <a:endParaRPr lang="pt-BR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921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 dirty="0">
                          <a:effectLst/>
                          <a:latin typeface="Arial" charset="0"/>
                          <a:ea typeface="Arial" charset="0"/>
                          <a:cs typeface="Calibri" charset="0"/>
                        </a:rPr>
                        <a:t>Começar um negócio</a:t>
                      </a:r>
                      <a:endParaRPr lang="pt-BR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 dirty="0">
                          <a:effectLst/>
                          <a:latin typeface="Arial" charset="0"/>
                          <a:ea typeface="Arial" charset="0"/>
                          <a:cs typeface="Calibri" charset="0"/>
                        </a:rPr>
                        <a:t>138ª</a:t>
                      </a:r>
                      <a:endParaRPr lang="pt-BR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pt-BR" sz="2000" dirty="0">
                          <a:effectLst/>
                          <a:latin typeface="Arial" charset="0"/>
                          <a:ea typeface="Arial" charset="0"/>
                          <a:cs typeface="Calibri" charset="0"/>
                        </a:rPr>
                        <a:t>123ª</a:t>
                      </a:r>
                      <a:endParaRPr lang="pt-BR" sz="1800" dirty="0"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7" name="Retângulo 6"/>
          <p:cNvSpPr/>
          <p:nvPr/>
        </p:nvSpPr>
        <p:spPr>
          <a:xfrm>
            <a:off x="1339702" y="4732892"/>
            <a:ext cx="4489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charset="0"/>
                <a:ea typeface="Arial" charset="0"/>
              </a:rPr>
              <a:t>Fonte: T</a:t>
            </a:r>
            <a:r>
              <a:rPr lang="en-US" i="1" dirty="0">
                <a:latin typeface="Arial" charset="0"/>
                <a:ea typeface="Arial" charset="0"/>
              </a:rPr>
              <a:t>he Global Innovation Index, </a:t>
            </a:r>
            <a:r>
              <a:rPr lang="en-US" dirty="0">
                <a:latin typeface="Arial" charset="0"/>
                <a:ea typeface="Arial" charset="0"/>
              </a:rPr>
              <a:t>2017</a:t>
            </a:r>
            <a:r>
              <a:rPr lang="pt-BR" dirty="0"/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1339702" y="1712231"/>
            <a:ext cx="11341395" cy="610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400"/>
              </a:spcAft>
            </a:pPr>
            <a:r>
              <a:rPr lang="pt-BR" sz="3200" dirty="0">
                <a:latin typeface="Arial" charset="0"/>
                <a:ea typeface="Arial" charset="0"/>
                <a:cs typeface="Calibri" charset="0"/>
              </a:rPr>
              <a:t>COLABORAÇÃO UNIVERSIDADE/INDUSTRIA </a:t>
            </a:r>
          </a:p>
        </p:txBody>
      </p:sp>
    </p:spTree>
    <p:extLst>
      <p:ext uri="{BB962C8B-B14F-4D97-AF65-F5344CB8AC3E}">
        <p14:creationId xmlns:p14="http://schemas.microsoft.com/office/powerpoint/2010/main" val="2472895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AD71BD7-A889-5545-B63A-E393D1D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41AC-8FB0-9140-AE50-E87ADFA61E3D}" type="slidenum">
              <a:rPr lang="pt-BR" smtClean="0"/>
              <a:t>11</a:t>
            </a:fld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40AA529-995D-8549-9493-4EC639E88263}"/>
              </a:ext>
            </a:extLst>
          </p:cNvPr>
          <p:cNvSpPr/>
          <p:nvPr/>
        </p:nvSpPr>
        <p:spPr>
          <a:xfrm>
            <a:off x="237633" y="487025"/>
            <a:ext cx="1150128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dirty="0"/>
              <a:t>1. Como a burocracia afeta</a:t>
            </a:r>
          </a:p>
          <a:p>
            <a:r>
              <a:rPr lang="pt-BR" sz="4800" dirty="0"/>
              <a:t> a Pesquisa/Inovação no Brasil?</a:t>
            </a:r>
          </a:p>
          <a:p>
            <a:endParaRPr lang="pt-BR" sz="3200" dirty="0"/>
          </a:p>
          <a:p>
            <a:pPr marL="1143000" indent="-1143000">
              <a:buFont typeface="+mj-lt"/>
              <a:buAutoNum type="alphaLcParenR"/>
            </a:pPr>
            <a:r>
              <a:rPr lang="pt-BR" sz="3200" dirty="0"/>
              <a:t>Retardando o processo de inovação;</a:t>
            </a:r>
          </a:p>
          <a:p>
            <a:pPr marL="1143000" indent="-1143000">
              <a:buFont typeface="+mj-lt"/>
              <a:buAutoNum type="alphaLcParenR"/>
            </a:pPr>
            <a:r>
              <a:rPr lang="pt-BR" sz="3200" dirty="0"/>
              <a:t>Paralisando os pesquisadores e os gestores; </a:t>
            </a:r>
          </a:p>
          <a:p>
            <a:pPr marL="1143000" indent="-1143000">
              <a:buFont typeface="+mj-lt"/>
              <a:buAutoNum type="alphaLcParenR"/>
            </a:pPr>
            <a:r>
              <a:rPr lang="pt-BR" sz="3200" dirty="0"/>
              <a:t>Prejudicando a produção de 45 mil grupos de pesquisa;</a:t>
            </a:r>
          </a:p>
          <a:p>
            <a:pPr marL="1143000" indent="-1143000">
              <a:buFont typeface="+mj-lt"/>
              <a:buAutoNum type="alphaLcParenR"/>
            </a:pPr>
            <a:r>
              <a:rPr lang="pt-BR" sz="3200" dirty="0"/>
              <a:t>Desperdiçando  recursos financeiros escassos;</a:t>
            </a:r>
          </a:p>
          <a:p>
            <a:pPr marL="1143000" indent="-1143000">
              <a:buFont typeface="+mj-lt"/>
              <a:buAutoNum type="alphaLcParenR"/>
            </a:pPr>
            <a:r>
              <a:rPr lang="pt-BR" sz="3200" dirty="0"/>
              <a:t>Reduzindo o numero líquido de pesquisadores em 70 mil;</a:t>
            </a:r>
          </a:p>
          <a:p>
            <a:pPr marL="1143000" indent="-1143000">
              <a:buFont typeface="+mj-lt"/>
              <a:buAutoNum type="alphaLcParenR"/>
            </a:pPr>
            <a:r>
              <a:rPr lang="pt-BR" sz="3200" dirty="0"/>
              <a:t>Inviabilizando a cooperação universidade/indústria</a:t>
            </a:r>
          </a:p>
          <a:p>
            <a:pPr marL="1143000" indent="-1143000">
              <a:buFont typeface="+mj-lt"/>
              <a:buAutoNum type="alphaLcParenR"/>
            </a:pPr>
            <a:r>
              <a:rPr lang="pt-BR" sz="3200" dirty="0"/>
              <a:t>Reduzindo a produtividade e a competividade dos produtos brasileiros</a:t>
            </a:r>
          </a:p>
        </p:txBody>
      </p:sp>
      <p:pic>
        <p:nvPicPr>
          <p:cNvPr id="5" name="Picture 4" descr="curva 2.png">
            <a:extLst>
              <a:ext uri="{FF2B5EF4-FFF2-40B4-BE49-F238E27FC236}">
                <a16:creationId xmlns:a16="http://schemas.microsoft.com/office/drawing/2014/main" xmlns="" id="{15AD4DBE-2F82-EA40-B5ED-B9E7454B8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320" y="375814"/>
            <a:ext cx="3466200" cy="2558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709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9" name="Shape 139"/>
          <p:cNvCxnSpPr/>
          <p:nvPr/>
        </p:nvCxnSpPr>
        <p:spPr>
          <a:xfrm>
            <a:off x="6096000" y="1"/>
            <a:ext cx="0" cy="610736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Shape 140"/>
          <p:cNvSpPr/>
          <p:nvPr/>
        </p:nvSpPr>
        <p:spPr>
          <a:xfrm>
            <a:off x="5943169" y="1752954"/>
            <a:ext cx="287999" cy="287999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5952001" y="2572899"/>
            <a:ext cx="287999" cy="287999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5952001" y="3340342"/>
            <a:ext cx="287999" cy="287999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5952001" y="4152555"/>
            <a:ext cx="287999" cy="287999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5943169" y="5737882"/>
            <a:ext cx="287999" cy="287999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6530013" y="1633152"/>
            <a:ext cx="4704521" cy="66320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0">
              <a:buSzPct val="25000"/>
            </a:pPr>
            <a:r>
              <a:rPr lang="pt-BR" sz="2400" b="1" dirty="0">
                <a:solidFill>
                  <a:srgbClr val="3F3F3F"/>
                </a:solidFill>
                <a:latin typeface="+mj-lt"/>
              </a:rPr>
              <a:t>Contém um objetivo, mas não contém o resultado final;</a:t>
            </a:r>
            <a:endParaRPr lang="en-US" sz="1867" b="1" dirty="0">
              <a:solidFill>
                <a:srgbClr val="3F3F3F"/>
              </a:solidFill>
              <a:latin typeface="+mj-lt"/>
              <a:sym typeface="Arial"/>
            </a:endParaRPr>
          </a:p>
        </p:txBody>
      </p:sp>
      <p:sp>
        <p:nvSpPr>
          <p:cNvPr id="24" name="Shape 147">
            <a:extLst>
              <a:ext uri="{FF2B5EF4-FFF2-40B4-BE49-F238E27FC236}">
                <a16:creationId xmlns:a16="http://schemas.microsoft.com/office/drawing/2014/main" xmlns="" id="{F745DEF2-F444-43BA-9FFB-5549202C5E91}"/>
              </a:ext>
            </a:extLst>
          </p:cNvPr>
          <p:cNvSpPr txBox="1"/>
          <p:nvPr/>
        </p:nvSpPr>
        <p:spPr>
          <a:xfrm>
            <a:off x="6530013" y="2426987"/>
            <a:ext cx="4704521" cy="66320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0">
              <a:buSzPct val="25000"/>
            </a:pPr>
            <a:r>
              <a:rPr lang="pt-BR" sz="2400" b="1" dirty="0">
                <a:solidFill>
                  <a:srgbClr val="3F3F3F"/>
                </a:solidFill>
                <a:latin typeface="+mj-lt"/>
              </a:rPr>
              <a:t>Tem caminhos flexíveis, alternativos, imprevisíveis;</a:t>
            </a:r>
            <a:endParaRPr lang="en-US" sz="1867" b="1" dirty="0">
              <a:solidFill>
                <a:srgbClr val="3F3F3F"/>
              </a:solidFill>
              <a:latin typeface="+mj-lt"/>
              <a:sym typeface="Arial"/>
            </a:endParaRPr>
          </a:p>
        </p:txBody>
      </p:sp>
      <p:sp>
        <p:nvSpPr>
          <p:cNvPr id="25" name="Shape 147">
            <a:extLst>
              <a:ext uri="{FF2B5EF4-FFF2-40B4-BE49-F238E27FC236}">
                <a16:creationId xmlns:a16="http://schemas.microsoft.com/office/drawing/2014/main" xmlns="" id="{31E02EBC-4B01-43C7-968C-8B5A094BD717}"/>
              </a:ext>
            </a:extLst>
          </p:cNvPr>
          <p:cNvSpPr txBox="1"/>
          <p:nvPr/>
        </p:nvSpPr>
        <p:spPr>
          <a:xfrm>
            <a:off x="6530013" y="3220822"/>
            <a:ext cx="4704521" cy="66320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0">
              <a:buSzPct val="25000"/>
            </a:pPr>
            <a:r>
              <a:rPr lang="pt-BR" sz="2400" b="1" dirty="0">
                <a:solidFill>
                  <a:srgbClr val="3F3F3F"/>
                </a:solidFill>
                <a:latin typeface="+mj-lt"/>
              </a:rPr>
              <a:t>É um plano de estudos, contém hipóteses;</a:t>
            </a:r>
            <a:endParaRPr lang="en-US" sz="1867" b="1" dirty="0">
              <a:solidFill>
                <a:srgbClr val="3F3F3F"/>
              </a:solidFill>
              <a:latin typeface="+mj-lt"/>
              <a:sym typeface="Arial"/>
            </a:endParaRPr>
          </a:p>
        </p:txBody>
      </p:sp>
      <p:sp>
        <p:nvSpPr>
          <p:cNvPr id="26" name="Shape 147">
            <a:extLst>
              <a:ext uri="{FF2B5EF4-FFF2-40B4-BE49-F238E27FC236}">
                <a16:creationId xmlns:a16="http://schemas.microsoft.com/office/drawing/2014/main" xmlns="" id="{19E40B25-FAFC-40D0-858E-F8A8EE489B6D}"/>
              </a:ext>
            </a:extLst>
          </p:cNvPr>
          <p:cNvSpPr txBox="1"/>
          <p:nvPr/>
        </p:nvSpPr>
        <p:spPr>
          <a:xfrm>
            <a:off x="6530013" y="4014656"/>
            <a:ext cx="4704521" cy="66320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0">
              <a:buSzPct val="25000"/>
            </a:pPr>
            <a:r>
              <a:rPr lang="pt-BR" sz="2400" b="1" dirty="0">
                <a:solidFill>
                  <a:srgbClr val="3F3F3F"/>
                </a:solidFill>
                <a:latin typeface="+mj-lt"/>
              </a:rPr>
              <a:t>Requer flexibilidade;</a:t>
            </a:r>
            <a:endParaRPr lang="en-US" sz="1867" b="1" dirty="0">
              <a:solidFill>
                <a:srgbClr val="3F3F3F"/>
              </a:solidFill>
              <a:latin typeface="+mj-lt"/>
              <a:sym typeface="Arial"/>
            </a:endParaRPr>
          </a:p>
        </p:txBody>
      </p:sp>
      <p:sp>
        <p:nvSpPr>
          <p:cNvPr id="27" name="Shape 147">
            <a:extLst>
              <a:ext uri="{FF2B5EF4-FFF2-40B4-BE49-F238E27FC236}">
                <a16:creationId xmlns:a16="http://schemas.microsoft.com/office/drawing/2014/main" xmlns="" id="{F08392C7-E1BB-412E-9FA2-A658BE6C67D9}"/>
              </a:ext>
            </a:extLst>
          </p:cNvPr>
          <p:cNvSpPr txBox="1"/>
          <p:nvPr/>
        </p:nvSpPr>
        <p:spPr>
          <a:xfrm>
            <a:off x="6530013" y="4808491"/>
            <a:ext cx="4704521" cy="66320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0">
              <a:buSzPct val="25000"/>
            </a:pPr>
            <a:r>
              <a:rPr lang="pt-BR" sz="2400" b="1" dirty="0">
                <a:solidFill>
                  <a:srgbClr val="3F3F3F"/>
                </a:solidFill>
                <a:latin typeface="+mj-lt"/>
              </a:rPr>
              <a:t>É incompatível com regras rígidas e burocráticas</a:t>
            </a:r>
            <a:endParaRPr lang="en-US" sz="1867" b="1" dirty="0">
              <a:solidFill>
                <a:srgbClr val="3F3F3F"/>
              </a:solidFill>
              <a:latin typeface="+mj-lt"/>
              <a:sym typeface="Arial"/>
            </a:endParaRPr>
          </a:p>
        </p:txBody>
      </p:sp>
      <p:sp>
        <p:nvSpPr>
          <p:cNvPr id="29" name="Shape 143">
            <a:extLst>
              <a:ext uri="{FF2B5EF4-FFF2-40B4-BE49-F238E27FC236}">
                <a16:creationId xmlns:a16="http://schemas.microsoft.com/office/drawing/2014/main" xmlns="" id="{52FDB3FE-EE96-4D19-A924-986076A31CE3}"/>
              </a:ext>
            </a:extLst>
          </p:cNvPr>
          <p:cNvSpPr/>
          <p:nvPr/>
        </p:nvSpPr>
        <p:spPr>
          <a:xfrm>
            <a:off x="5943169" y="4959789"/>
            <a:ext cx="287999" cy="287999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08000" y="7670800"/>
            <a:ext cx="2370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Fonte: </a:t>
            </a:r>
            <a:r>
              <a:rPr lang="pt-BR" sz="2400" dirty="0" err="1"/>
              <a:t>Eco,H</a:t>
            </a:r>
            <a:r>
              <a:rPr lang="pt-BR" sz="2400" dirty="0"/>
              <a:t>. 2014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5B35FDD1-4EE4-0643-9090-84E8C200DA75}"/>
              </a:ext>
            </a:extLst>
          </p:cNvPr>
          <p:cNvSpPr txBox="1"/>
          <p:nvPr/>
        </p:nvSpPr>
        <p:spPr>
          <a:xfrm>
            <a:off x="957466" y="1991854"/>
            <a:ext cx="435543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/>
              <a:t>2. Quais as particularidades de uma Pesquisa?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1518A7E-BDB7-7E45-BBA1-DBC15E4C003E}"/>
              </a:ext>
            </a:extLst>
          </p:cNvPr>
          <p:cNvSpPr txBox="1"/>
          <p:nvPr/>
        </p:nvSpPr>
        <p:spPr>
          <a:xfrm>
            <a:off x="806116" y="573788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Eco, </a:t>
            </a:r>
            <a:r>
              <a:rPr lang="pt-BR" dirty="0" err="1"/>
              <a:t>U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3818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/>
        </p:nvSpPr>
        <p:spPr>
          <a:xfrm>
            <a:off x="346771" y="2412680"/>
            <a:ext cx="5884397" cy="768337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>
              <a:buClr>
                <a:schemeClr val="dk1"/>
              </a:buClr>
              <a:buSzPct val="25000"/>
            </a:pPr>
            <a:r>
              <a:rPr lang="en-US" sz="4800" b="1" dirty="0">
                <a:solidFill>
                  <a:schemeClr val="dk1"/>
                </a:solidFill>
                <a:latin typeface="+mj-lt"/>
              </a:rPr>
              <a:t>3. Como </a:t>
            </a:r>
            <a:r>
              <a:rPr lang="en-US" sz="4800" b="1" dirty="0" err="1">
                <a:solidFill>
                  <a:schemeClr val="dk1"/>
                </a:solidFill>
                <a:latin typeface="+mj-lt"/>
              </a:rPr>
              <a:t>controlar</a:t>
            </a:r>
            <a:r>
              <a:rPr lang="en-US" sz="4800" b="1" dirty="0">
                <a:solidFill>
                  <a:schemeClr val="dk1"/>
                </a:solidFill>
                <a:latin typeface="+mj-lt"/>
              </a:rPr>
              <a:t> um </a:t>
            </a:r>
            <a:r>
              <a:rPr lang="en-US" sz="4800" b="1" dirty="0" err="1">
                <a:solidFill>
                  <a:schemeClr val="dk1"/>
                </a:solidFill>
                <a:latin typeface="+mj-lt"/>
              </a:rPr>
              <a:t>Projeto</a:t>
            </a:r>
            <a:r>
              <a:rPr lang="en-US" sz="4800" b="1" dirty="0">
                <a:solidFill>
                  <a:schemeClr val="dk1"/>
                </a:solidFill>
                <a:latin typeface="+mj-lt"/>
              </a:rPr>
              <a:t> de </a:t>
            </a:r>
            <a:r>
              <a:rPr lang="en-US" sz="4800" b="1" dirty="0" err="1">
                <a:solidFill>
                  <a:schemeClr val="dk1"/>
                </a:solidFill>
                <a:latin typeface="+mj-lt"/>
              </a:rPr>
              <a:t>Pesquisa</a:t>
            </a:r>
            <a:r>
              <a:rPr lang="en-US" sz="4000" b="1" dirty="0">
                <a:solidFill>
                  <a:schemeClr val="dk1"/>
                </a:solidFill>
                <a:latin typeface="+mj-lt"/>
              </a:rPr>
              <a:t>?</a:t>
            </a:r>
            <a:endParaRPr lang="en-US" sz="4000" b="1" dirty="0">
              <a:solidFill>
                <a:schemeClr val="dk1"/>
              </a:solidFill>
              <a:latin typeface="+mj-lt"/>
              <a:sym typeface="Arial"/>
            </a:endParaRPr>
          </a:p>
        </p:txBody>
      </p:sp>
      <p:cxnSp>
        <p:nvCxnSpPr>
          <p:cNvPr id="139" name="Shape 139"/>
          <p:cNvCxnSpPr/>
          <p:nvPr/>
        </p:nvCxnSpPr>
        <p:spPr>
          <a:xfrm>
            <a:off x="6096000" y="1"/>
            <a:ext cx="0" cy="6107364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0" name="Shape 140"/>
          <p:cNvSpPr/>
          <p:nvPr/>
        </p:nvSpPr>
        <p:spPr>
          <a:xfrm>
            <a:off x="5943169" y="1752954"/>
            <a:ext cx="287999" cy="287999"/>
          </a:xfrm>
          <a:prstGeom prst="flowChartConnector">
            <a:avLst/>
          </a:prstGeom>
          <a:solidFill>
            <a:srgbClr val="3F3F3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/>
          <p:nvPr/>
        </p:nvSpPr>
        <p:spPr>
          <a:xfrm>
            <a:off x="5952001" y="2572899"/>
            <a:ext cx="287999" cy="287999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Shape 142"/>
          <p:cNvSpPr/>
          <p:nvPr/>
        </p:nvSpPr>
        <p:spPr>
          <a:xfrm>
            <a:off x="5952001" y="3340342"/>
            <a:ext cx="287999" cy="287999"/>
          </a:xfrm>
          <a:prstGeom prst="flowChartConnector">
            <a:avLst/>
          </a:prstGeom>
          <a:solidFill>
            <a:srgbClr val="3F3F3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/>
          <p:nvPr/>
        </p:nvSpPr>
        <p:spPr>
          <a:xfrm>
            <a:off x="5952001" y="4152555"/>
            <a:ext cx="287999" cy="287999"/>
          </a:xfrm>
          <a:prstGeom prst="flowChartConnector">
            <a:avLst/>
          </a:prstGeom>
          <a:solidFill>
            <a:srgbClr val="3F3F3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5943169" y="5737882"/>
            <a:ext cx="287999" cy="287999"/>
          </a:xfrm>
          <a:prstGeom prst="flowChartConnector">
            <a:avLst/>
          </a:prstGeom>
          <a:solidFill>
            <a:srgbClr val="3F3F3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 txBox="1"/>
          <p:nvPr/>
        </p:nvSpPr>
        <p:spPr>
          <a:xfrm>
            <a:off x="6530013" y="1633152"/>
            <a:ext cx="4704521" cy="66320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0">
              <a:buSzPct val="25000"/>
            </a:pPr>
            <a:r>
              <a:rPr lang="pt-BR" sz="2400" dirty="0">
                <a:solidFill>
                  <a:srgbClr val="3F3F3F"/>
                </a:solidFill>
                <a:latin typeface="+mj-lt"/>
              </a:rPr>
              <a:t>Por rubricas?</a:t>
            </a:r>
            <a:endParaRPr lang="en-US" sz="2400" dirty="0">
              <a:solidFill>
                <a:srgbClr val="3F3F3F"/>
              </a:solidFill>
              <a:latin typeface="+mj-lt"/>
              <a:sym typeface="Arial"/>
            </a:endParaRPr>
          </a:p>
        </p:txBody>
      </p:sp>
      <p:sp>
        <p:nvSpPr>
          <p:cNvPr id="24" name="Shape 147">
            <a:extLst>
              <a:ext uri="{FF2B5EF4-FFF2-40B4-BE49-F238E27FC236}">
                <a16:creationId xmlns:a16="http://schemas.microsoft.com/office/drawing/2014/main" xmlns="" id="{F745DEF2-F444-43BA-9FFB-5549202C5E91}"/>
              </a:ext>
            </a:extLst>
          </p:cNvPr>
          <p:cNvSpPr txBox="1"/>
          <p:nvPr/>
        </p:nvSpPr>
        <p:spPr>
          <a:xfrm>
            <a:off x="6530012" y="2390476"/>
            <a:ext cx="4704521" cy="66320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0">
              <a:buSzPct val="25000"/>
            </a:pPr>
            <a:r>
              <a:rPr lang="pt-BR" sz="2400" dirty="0">
                <a:solidFill>
                  <a:srgbClr val="3F3F3F"/>
                </a:solidFill>
                <a:latin typeface="+mj-lt"/>
              </a:rPr>
              <a:t>Por roteiro? </a:t>
            </a:r>
            <a:endParaRPr lang="en-US" sz="2400" dirty="0">
              <a:solidFill>
                <a:srgbClr val="3F3F3F"/>
              </a:solidFill>
              <a:latin typeface="+mj-lt"/>
              <a:sym typeface="Arial"/>
            </a:endParaRPr>
          </a:p>
        </p:txBody>
      </p:sp>
      <p:sp>
        <p:nvSpPr>
          <p:cNvPr id="25" name="Shape 147">
            <a:extLst>
              <a:ext uri="{FF2B5EF4-FFF2-40B4-BE49-F238E27FC236}">
                <a16:creationId xmlns:a16="http://schemas.microsoft.com/office/drawing/2014/main" xmlns="" id="{31E02EBC-4B01-43C7-968C-8B5A094BD717}"/>
              </a:ext>
            </a:extLst>
          </p:cNvPr>
          <p:cNvSpPr txBox="1"/>
          <p:nvPr/>
        </p:nvSpPr>
        <p:spPr>
          <a:xfrm>
            <a:off x="6530013" y="3220822"/>
            <a:ext cx="4704521" cy="66320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0">
              <a:buSzPct val="25000"/>
            </a:pPr>
            <a:r>
              <a:rPr lang="pt-BR" sz="2400" dirty="0">
                <a:solidFill>
                  <a:srgbClr val="3F3F3F"/>
                </a:solidFill>
                <a:latin typeface="+mj-lt"/>
              </a:rPr>
              <a:t>Por itens?</a:t>
            </a:r>
            <a:endParaRPr lang="en-US" sz="2400" dirty="0">
              <a:solidFill>
                <a:srgbClr val="3F3F3F"/>
              </a:solidFill>
              <a:latin typeface="+mj-lt"/>
              <a:sym typeface="Arial"/>
            </a:endParaRPr>
          </a:p>
        </p:txBody>
      </p:sp>
      <p:sp>
        <p:nvSpPr>
          <p:cNvPr id="28" name="Shape 147">
            <a:extLst>
              <a:ext uri="{FF2B5EF4-FFF2-40B4-BE49-F238E27FC236}">
                <a16:creationId xmlns:a16="http://schemas.microsoft.com/office/drawing/2014/main" xmlns="" id="{47D568EE-1764-401D-AFA8-4A09A183137D}"/>
              </a:ext>
            </a:extLst>
          </p:cNvPr>
          <p:cNvSpPr txBox="1"/>
          <p:nvPr/>
        </p:nvSpPr>
        <p:spPr>
          <a:xfrm>
            <a:off x="6383999" y="4893245"/>
            <a:ext cx="5461222" cy="663205"/>
          </a:xfrm>
          <a:prstGeom prst="rect">
            <a:avLst/>
          </a:prstGeom>
          <a:noFill/>
          <a:ln>
            <a:noFill/>
          </a:ln>
        </p:spPr>
        <p:txBody>
          <a:bodyPr lIns="121900" tIns="60933" rIns="121900" bIns="60933" anchor="t" anchorCtr="0">
            <a:noAutofit/>
          </a:bodyPr>
          <a:lstStyle/>
          <a:p>
            <a:pPr lvl="0">
              <a:buSzPct val="25000"/>
            </a:pPr>
            <a:r>
              <a:rPr lang="pt-BR" sz="2800" b="1" dirty="0">
                <a:solidFill>
                  <a:srgbClr val="3F3F3F"/>
                </a:solidFill>
                <a:latin typeface="+mj-lt"/>
              </a:rPr>
              <a:t>Ou pelo  resultado? (marco legal)</a:t>
            </a:r>
            <a:endParaRPr lang="en-US" sz="2800" b="1" dirty="0">
              <a:solidFill>
                <a:srgbClr val="3F3F3F"/>
              </a:solidFill>
              <a:latin typeface="+mj-lt"/>
              <a:sym typeface="Arial"/>
            </a:endParaRPr>
          </a:p>
        </p:txBody>
      </p:sp>
      <p:sp>
        <p:nvSpPr>
          <p:cNvPr id="29" name="Shape 143">
            <a:extLst>
              <a:ext uri="{FF2B5EF4-FFF2-40B4-BE49-F238E27FC236}">
                <a16:creationId xmlns:a16="http://schemas.microsoft.com/office/drawing/2014/main" xmlns="" id="{52FDB3FE-EE96-4D19-A924-986076A31CE3}"/>
              </a:ext>
            </a:extLst>
          </p:cNvPr>
          <p:cNvSpPr/>
          <p:nvPr/>
        </p:nvSpPr>
        <p:spPr>
          <a:xfrm>
            <a:off x="5943169" y="4959789"/>
            <a:ext cx="287999" cy="287999"/>
          </a:xfrm>
          <a:prstGeom prst="flowChartConnector">
            <a:avLst/>
          </a:prstGeom>
          <a:solidFill>
            <a:srgbClr val="3F3F3F"/>
          </a:solidFill>
          <a:ln>
            <a:noFill/>
          </a:ln>
        </p:spPr>
        <p:txBody>
          <a:bodyPr lIns="121900" tIns="60933" rIns="121900" bIns="60933" anchor="ctr" anchorCtr="0">
            <a:noAutofit/>
          </a:bodyPr>
          <a:lstStyle/>
          <a:p>
            <a:pPr algn="ctr"/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E9B3EEE9-CCBF-4E4D-B35A-2E082394F50A}"/>
              </a:ext>
            </a:extLst>
          </p:cNvPr>
          <p:cNvSpPr txBox="1"/>
          <p:nvPr/>
        </p:nvSpPr>
        <p:spPr>
          <a:xfrm>
            <a:off x="827902" y="5832389"/>
            <a:ext cx="176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autor</a:t>
            </a:r>
          </a:p>
        </p:txBody>
      </p:sp>
    </p:spTree>
    <p:extLst>
      <p:ext uri="{BB962C8B-B14F-4D97-AF65-F5344CB8AC3E}">
        <p14:creationId xmlns:p14="http://schemas.microsoft.com/office/powerpoint/2010/main" val="974403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E2FFF69-05DA-874F-9EC0-E901FD5E149A}"/>
              </a:ext>
            </a:extLst>
          </p:cNvPr>
          <p:cNvSpPr txBox="1"/>
          <p:nvPr/>
        </p:nvSpPr>
        <p:spPr>
          <a:xfrm>
            <a:off x="1454486" y="801866"/>
            <a:ext cx="9942172" cy="5045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hlinkClick r:id="rId2" tooltip="decreto-lei-n-200-de-25-de-fevereiro-de-1967"/>
              </a:rPr>
              <a:t>Decreto-Lei nº 200 de 25 de Fevereiro de 1967 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0000"/>
                </a:solidFill>
              </a:rPr>
              <a:t>Art. 14.</a:t>
            </a:r>
            <a:r>
              <a:rPr lang="en-US" sz="2400" dirty="0">
                <a:solidFill>
                  <a:srgbClr val="000000"/>
                </a:solidFill>
              </a:rPr>
              <a:t> O </a:t>
            </a:r>
            <a:r>
              <a:rPr lang="en-US" sz="2400" dirty="0" err="1">
                <a:solidFill>
                  <a:srgbClr val="000000"/>
                </a:solidFill>
              </a:rPr>
              <a:t>trabalho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administrativo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será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racionalizado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mediante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simplificação</a:t>
            </a:r>
            <a:r>
              <a:rPr lang="en-US" sz="2400" dirty="0">
                <a:solidFill>
                  <a:srgbClr val="000000"/>
                </a:solidFill>
              </a:rPr>
              <a:t> de </a:t>
            </a:r>
            <a:r>
              <a:rPr lang="en-US" sz="2400" dirty="0" err="1">
                <a:solidFill>
                  <a:srgbClr val="000000"/>
                </a:solidFill>
              </a:rPr>
              <a:t>processos</a:t>
            </a:r>
            <a:r>
              <a:rPr lang="en-US" sz="2400" dirty="0">
                <a:solidFill>
                  <a:srgbClr val="000000"/>
                </a:solidFill>
              </a:rPr>
              <a:t> e </a:t>
            </a:r>
            <a:r>
              <a:rPr lang="en-US" sz="2400" u="sng" dirty="0" err="1">
                <a:solidFill>
                  <a:srgbClr val="000000"/>
                </a:solidFill>
              </a:rPr>
              <a:t>supressão</a:t>
            </a:r>
            <a:r>
              <a:rPr lang="en-US" sz="2400" u="sng" dirty="0">
                <a:solidFill>
                  <a:srgbClr val="000000"/>
                </a:solidFill>
              </a:rPr>
              <a:t> de </a:t>
            </a:r>
            <a:r>
              <a:rPr lang="en-US" sz="2400" b="1" u="sng" dirty="0" err="1">
                <a:solidFill>
                  <a:srgbClr val="000000"/>
                </a:solidFill>
              </a:rPr>
              <a:t>controles</a:t>
            </a:r>
            <a:r>
              <a:rPr lang="en-US" sz="2400" u="sng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que se </a:t>
            </a:r>
            <a:r>
              <a:rPr lang="en-US" sz="2400" dirty="0" err="1">
                <a:solidFill>
                  <a:srgbClr val="000000"/>
                </a:solidFill>
              </a:rPr>
              <a:t>evidenciarem</a:t>
            </a:r>
            <a:r>
              <a:rPr lang="en-US" sz="2400" dirty="0">
                <a:solidFill>
                  <a:srgbClr val="000000"/>
                </a:solidFill>
              </a:rPr>
              <a:t> (</a:t>
            </a:r>
            <a:r>
              <a:rPr lang="en-US" sz="2400" dirty="0" err="1">
                <a:solidFill>
                  <a:srgbClr val="000000"/>
                </a:solidFill>
              </a:rPr>
              <a:t>i</a:t>
            </a:r>
            <a:r>
              <a:rPr lang="en-US" sz="2400" dirty="0">
                <a:solidFill>
                  <a:srgbClr val="000000"/>
                </a:solidFill>
              </a:rPr>
              <a:t>) </a:t>
            </a:r>
            <a:r>
              <a:rPr lang="en-US" sz="2400" dirty="0" err="1">
                <a:solidFill>
                  <a:srgbClr val="000000"/>
                </a:solidFill>
              </a:rPr>
              <a:t>como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puramente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formais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ou</a:t>
            </a:r>
            <a:r>
              <a:rPr lang="en-US" sz="2400" dirty="0">
                <a:solidFill>
                  <a:srgbClr val="000000"/>
                </a:solidFill>
              </a:rPr>
              <a:t> (ii) </a:t>
            </a:r>
            <a:r>
              <a:rPr lang="en-US" sz="2400" b="1" u="sng" dirty="0" err="1">
                <a:solidFill>
                  <a:srgbClr val="FF0000"/>
                </a:solidFill>
              </a:rPr>
              <a:t>cujo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custo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seja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evidentemente</a:t>
            </a:r>
            <a:r>
              <a:rPr lang="en-US" sz="2400" b="1" u="sng" dirty="0">
                <a:solidFill>
                  <a:srgbClr val="FF0000"/>
                </a:solidFill>
              </a:rPr>
              <a:t> superior </a:t>
            </a:r>
            <a:r>
              <a:rPr lang="en-US" sz="2400" b="1" u="sng" dirty="0" err="1">
                <a:solidFill>
                  <a:srgbClr val="FF0000"/>
                </a:solidFill>
              </a:rPr>
              <a:t>ao</a:t>
            </a:r>
            <a:r>
              <a:rPr lang="en-US" sz="2400" b="1" u="sng" dirty="0">
                <a:solidFill>
                  <a:srgbClr val="FF0000"/>
                </a:solidFill>
              </a:rPr>
              <a:t> </a:t>
            </a:r>
            <a:r>
              <a:rPr lang="en-US" sz="2400" b="1" u="sng" dirty="0" err="1">
                <a:solidFill>
                  <a:srgbClr val="FF0000"/>
                </a:solidFill>
              </a:rPr>
              <a:t>risco</a:t>
            </a:r>
            <a:endParaRPr lang="en-US" sz="2400" b="1" u="sng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b="1" u="sng" dirty="0">
              <a:solidFill>
                <a:srgbClr val="000000"/>
              </a:solidFill>
            </a:endParaRPr>
          </a:p>
        </p:txBody>
      </p:sp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FE79C973-207E-B34D-9CC8-E7556C2E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C2AC41AC-8FB0-9140-AE50-E87ADFA61E3D}" type="slidenum">
              <a:rPr lang="pt-BR" smtClean="0"/>
              <a:pPr>
                <a:spcAft>
                  <a:spcPts val="600"/>
                </a:spcAft>
              </a:pPr>
              <a:t>14</a:t>
            </a:fld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5D34D3B4-03F1-324B-9A22-C908FD5E0683}"/>
              </a:ext>
            </a:extLst>
          </p:cNvPr>
          <p:cNvSpPr txBox="1"/>
          <p:nvPr/>
        </p:nvSpPr>
        <p:spPr>
          <a:xfrm>
            <a:off x="1454486" y="901319"/>
            <a:ext cx="9242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/>
              <a:t>3. Limite legal da burocracia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BDEFD1D3-261C-4E48-A59C-4302F090EA88}"/>
              </a:ext>
            </a:extLst>
          </p:cNvPr>
          <p:cNvSpPr txBox="1"/>
          <p:nvPr/>
        </p:nvSpPr>
        <p:spPr>
          <a:xfrm>
            <a:off x="3752442" y="4939572"/>
            <a:ext cx="46469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3200" dirty="0"/>
              <a:t>CUSTO &lt; RISCO DO DANO</a:t>
            </a:r>
          </a:p>
        </p:txBody>
      </p:sp>
    </p:spTree>
    <p:extLst>
      <p:ext uri="{BB962C8B-B14F-4D97-AF65-F5344CB8AC3E}">
        <p14:creationId xmlns:p14="http://schemas.microsoft.com/office/powerpoint/2010/main" val="749990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6D120CA4-0D25-C945-809A-F22BA8387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41AC-8FB0-9140-AE50-E87ADFA61E3D}" type="slidenum">
              <a:rPr lang="pt-BR" smtClean="0"/>
              <a:t>15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4F83DE1-06AC-404C-B9CE-D50B6EB84D65}"/>
              </a:ext>
            </a:extLst>
          </p:cNvPr>
          <p:cNvSpPr txBox="1"/>
          <p:nvPr/>
        </p:nvSpPr>
        <p:spPr>
          <a:xfrm>
            <a:off x="1275263" y="664514"/>
            <a:ext cx="1031114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/>
              <a:t>4. Como se mede  o custo do controle burocrático?</a:t>
            </a:r>
          </a:p>
          <a:p>
            <a:endParaRPr lang="pt-BR" sz="4800" dirty="0"/>
          </a:p>
          <a:p>
            <a:r>
              <a:rPr lang="pt-BR" sz="4800" dirty="0"/>
              <a:t>Índice: carga horária desperdiçada</a:t>
            </a:r>
          </a:p>
          <a:p>
            <a:endParaRPr lang="pt-BR" sz="6000" dirty="0"/>
          </a:p>
        </p:txBody>
      </p:sp>
    </p:spTree>
    <p:extLst>
      <p:ext uri="{BB962C8B-B14F-4D97-AF65-F5344CB8AC3E}">
        <p14:creationId xmlns:p14="http://schemas.microsoft.com/office/powerpoint/2010/main" val="3211479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aixaDeTexto 20"/>
          <p:cNvSpPr txBox="1"/>
          <p:nvPr/>
        </p:nvSpPr>
        <p:spPr>
          <a:xfrm>
            <a:off x="717785" y="1427580"/>
            <a:ext cx="10350549" cy="373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Estime quanto do seu tempo de trabalho é gasto com as atividades de gestão de seus projetos de pesquisa</a:t>
            </a:r>
            <a:endParaRPr lang="pt-BR" sz="2400" spc="-1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0" name="Agrupar 29"/>
          <p:cNvGrpSpPr/>
          <p:nvPr/>
        </p:nvGrpSpPr>
        <p:grpSpPr>
          <a:xfrm>
            <a:off x="1701421" y="1987007"/>
            <a:ext cx="8789158" cy="3897655"/>
            <a:chOff x="1617200" y="1977355"/>
            <a:chExt cx="8789158" cy="3897655"/>
          </a:xfrm>
        </p:grpSpPr>
        <p:graphicFrame>
          <p:nvGraphicFramePr>
            <p:cNvPr id="10" name="Gráfico 9">
              <a:extLst>
                <a:ext uri="{FF2B5EF4-FFF2-40B4-BE49-F238E27FC236}">
                  <a16:creationId xmlns:a16="http://schemas.microsoft.com/office/drawing/2014/main" xmlns="" id="{239DAA80-4504-4C1A-B5A0-C70903B4CE4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649635098"/>
                </p:ext>
              </p:extLst>
            </p:nvPr>
          </p:nvGraphicFramePr>
          <p:xfrm>
            <a:off x="1617200" y="1977355"/>
            <a:ext cx="8789158" cy="389765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Retângulo 10"/>
            <p:cNvSpPr/>
            <p:nvPr/>
          </p:nvSpPr>
          <p:spPr>
            <a:xfrm>
              <a:off x="5307810" y="3657860"/>
              <a:ext cx="415091" cy="26832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050" dirty="0"/>
                <a:t>18%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6096000" y="2497261"/>
              <a:ext cx="415091" cy="26832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050" dirty="0"/>
                <a:t>3%</a:t>
              </a:r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7358860" y="2486475"/>
              <a:ext cx="415091" cy="26832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050" dirty="0"/>
                <a:t>2%</a:t>
              </a: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8837999" y="3281849"/>
              <a:ext cx="415091" cy="268323"/>
            </a:xfrm>
            <a:prstGeom prst="rect">
              <a:avLst/>
            </a:prstGeom>
            <a:solidFill>
              <a:srgbClr val="39BA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050" dirty="0"/>
                <a:t>28%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9045544" y="5295843"/>
              <a:ext cx="415091" cy="268323"/>
            </a:xfrm>
            <a:prstGeom prst="rect">
              <a:avLst/>
            </a:prstGeom>
            <a:solidFill>
              <a:srgbClr val="83A6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050" dirty="0"/>
                <a:t>49%</a:t>
              </a:r>
            </a:p>
          </p:txBody>
        </p:sp>
        <p:cxnSp>
          <p:nvCxnSpPr>
            <p:cNvPr id="9" name="Conector reto 8"/>
            <p:cNvCxnSpPr>
              <a:cxnSpLocks/>
            </p:cNvCxnSpPr>
            <p:nvPr/>
          </p:nvCxnSpPr>
          <p:spPr>
            <a:xfrm>
              <a:off x="5722901" y="3792021"/>
              <a:ext cx="170158" cy="13416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>
              <a:stCxn id="12" idx="2"/>
            </p:cNvCxnSpPr>
            <p:nvPr/>
          </p:nvCxnSpPr>
          <p:spPr>
            <a:xfrm>
              <a:off x="6303546" y="2765584"/>
              <a:ext cx="573504" cy="19351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>
              <a:cxnSpLocks/>
            </p:cNvCxnSpPr>
            <p:nvPr/>
          </p:nvCxnSpPr>
          <p:spPr>
            <a:xfrm flipH="1">
              <a:off x="7129463" y="2754798"/>
              <a:ext cx="436943" cy="159852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8566150" y="3550172"/>
              <a:ext cx="479394" cy="30893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to 25"/>
            <p:cNvCxnSpPr>
              <a:cxnSpLocks/>
            </p:cNvCxnSpPr>
            <p:nvPr/>
          </p:nvCxnSpPr>
          <p:spPr>
            <a:xfrm flipH="1" flipV="1">
              <a:off x="8327231" y="5217319"/>
              <a:ext cx="718313" cy="212687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FC1DB8E-4395-4A16-9A26-3447F8BF28BD}" type="slidenum">
              <a:rPr lang="pt-BR" smtClean="0"/>
              <a:t>16</a:t>
            </a:fld>
            <a:endParaRPr lang="pt-BR"/>
          </a:p>
        </p:txBody>
      </p:sp>
      <p:sp>
        <p:nvSpPr>
          <p:cNvPr id="20" name="CaixaDeTexto 19"/>
          <p:cNvSpPr txBox="1"/>
          <p:nvPr/>
        </p:nvSpPr>
        <p:spPr>
          <a:xfrm>
            <a:off x="11236568" y="2668462"/>
            <a:ext cx="956137" cy="30777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400">
                <a:solidFill>
                  <a:schemeClr val="bg1"/>
                </a:solidFill>
              </a:rPr>
              <a:t>35%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955CF378-EDA3-A145-AA5F-71721233E7B4}"/>
              </a:ext>
            </a:extLst>
          </p:cNvPr>
          <p:cNvSpPr txBox="1"/>
          <p:nvPr/>
        </p:nvSpPr>
        <p:spPr>
          <a:xfrm>
            <a:off x="1333500" y="6032500"/>
            <a:ext cx="487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FONTE: CONFIES, MCTIC, SEBRAE E ANDIFE. 2017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07440D62-0E9F-5542-8DA5-0A30DCA5E857}"/>
              </a:ext>
            </a:extLst>
          </p:cNvPr>
          <p:cNvSpPr txBox="1"/>
          <p:nvPr/>
        </p:nvSpPr>
        <p:spPr>
          <a:xfrm>
            <a:off x="1333500" y="6210416"/>
            <a:ext cx="81271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Metodologia: 391 questionários, 5 regiões, 23 estados, 46 fundações  que apoiam 34 IFES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328F1D6-F213-DD49-9F26-3F57B944A9D4}"/>
              </a:ext>
            </a:extLst>
          </p:cNvPr>
          <p:cNvSpPr txBox="1"/>
          <p:nvPr/>
        </p:nvSpPr>
        <p:spPr>
          <a:xfrm>
            <a:off x="170158" y="356412"/>
            <a:ext cx="11956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/>
              <a:t>5. Desperdício de tempo do pesquisador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7A48C480-7B87-4E45-80C4-A23A99B40BEB}"/>
              </a:ext>
            </a:extLst>
          </p:cNvPr>
          <p:cNvSpPr txBox="1"/>
          <p:nvPr/>
        </p:nvSpPr>
        <p:spPr>
          <a:xfrm>
            <a:off x="6742258" y="3933699"/>
            <a:ext cx="1300248" cy="7694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4400" dirty="0"/>
              <a:t>35%</a:t>
            </a:r>
          </a:p>
        </p:txBody>
      </p:sp>
    </p:spTree>
    <p:extLst>
      <p:ext uri="{BB962C8B-B14F-4D97-AF65-F5344CB8AC3E}">
        <p14:creationId xmlns:p14="http://schemas.microsoft.com/office/powerpoint/2010/main" val="2245212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0AD71BD7-A889-5545-B63A-E393D1DC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41AC-8FB0-9140-AE50-E87ADFA61E3D}" type="slidenum">
              <a:rPr lang="pt-BR" smtClean="0"/>
              <a:t>17</a:t>
            </a:fld>
            <a:endParaRPr lang="pt-BR" dirty="0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xmlns="" id="{340AA529-995D-8549-9493-4EC639E88263}"/>
              </a:ext>
            </a:extLst>
          </p:cNvPr>
          <p:cNvSpPr/>
          <p:nvPr/>
        </p:nvSpPr>
        <p:spPr>
          <a:xfrm>
            <a:off x="1248467" y="888015"/>
            <a:ext cx="93165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0" dirty="0"/>
              <a:t>6. Qual o custo financeiro deste desperdício ?</a:t>
            </a:r>
          </a:p>
          <a:p>
            <a:endParaRPr lang="pt-BR" sz="6000" dirty="0"/>
          </a:p>
          <a:p>
            <a:r>
              <a:rPr lang="pt-BR" sz="4800" dirty="0"/>
              <a:t>Dispêndio =&gt; Gasto Pessoal </a:t>
            </a:r>
            <a:r>
              <a:rPr lang="pt-BR" sz="4800" dirty="0" err="1"/>
              <a:t>X</a:t>
            </a:r>
            <a:r>
              <a:rPr lang="pt-BR" sz="4800" dirty="0"/>
              <a:t> Índice de desperdício </a:t>
            </a:r>
          </a:p>
          <a:p>
            <a:r>
              <a:rPr lang="pt-BR" sz="4800" dirty="0"/>
              <a:t>Índice = 35%</a:t>
            </a:r>
          </a:p>
        </p:txBody>
      </p:sp>
    </p:spTree>
    <p:extLst>
      <p:ext uri="{BB962C8B-B14F-4D97-AF65-F5344CB8AC3E}">
        <p14:creationId xmlns:p14="http://schemas.microsoft.com/office/powerpoint/2010/main" val="2092448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5C7DD8B2-5326-E14C-BE67-DAA543E04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41AC-8FB0-9140-AE50-E87ADFA61E3D}" type="slidenum">
              <a:rPr lang="pt-BR" smtClean="0"/>
              <a:t>18</a:t>
            </a:fld>
            <a:endParaRPr lang="pt-BR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3E9B629-75BD-B448-B2FF-AF6C4EAEE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650" y="2145307"/>
            <a:ext cx="7797800" cy="36195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4321DBB8-1F1D-5D4B-9FB9-290A41E5696D}"/>
              </a:ext>
            </a:extLst>
          </p:cNvPr>
          <p:cNvSpPr txBox="1"/>
          <p:nvPr/>
        </p:nvSpPr>
        <p:spPr>
          <a:xfrm>
            <a:off x="3795584" y="137974"/>
            <a:ext cx="359993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Desperdício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A4BE079-F65F-174C-9B7D-414CFF0833A7}"/>
              </a:ext>
            </a:extLst>
          </p:cNvPr>
          <p:cNvSpPr txBox="1"/>
          <p:nvPr/>
        </p:nvSpPr>
        <p:spPr>
          <a:xfrm>
            <a:off x="3795583" y="1209500"/>
            <a:ext cx="3599935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Modelo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4F2D282F-A438-6A4C-A699-161722F0B0BA}"/>
              </a:ext>
            </a:extLst>
          </p:cNvPr>
          <p:cNvSpPr txBox="1"/>
          <p:nvPr/>
        </p:nvSpPr>
        <p:spPr>
          <a:xfrm>
            <a:off x="8838652" y="4930358"/>
            <a:ext cx="2957932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800" dirty="0"/>
              <a:t>Media</a:t>
            </a:r>
            <a:r>
              <a:rPr lang="pt-BR" sz="1400" dirty="0"/>
              <a:t> </a:t>
            </a:r>
            <a:r>
              <a:rPr lang="pt-BR" sz="2400" dirty="0"/>
              <a:t>= 11,55%</a:t>
            </a:r>
            <a:endParaRPr lang="pt-BR" sz="14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29336D7-1F10-D74A-A2A3-B91D53F5DD4B}"/>
              </a:ext>
            </a:extLst>
          </p:cNvPr>
          <p:cNvSpPr txBox="1"/>
          <p:nvPr/>
        </p:nvSpPr>
        <p:spPr>
          <a:xfrm>
            <a:off x="8838652" y="1083229"/>
            <a:ext cx="2628521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Total: 9,1 bilhões</a:t>
            </a:r>
          </a:p>
          <a:p>
            <a:endParaRPr lang="pt-BR" sz="2400" dirty="0"/>
          </a:p>
          <a:p>
            <a:r>
              <a:rPr lang="pt-BR" sz="2400" dirty="0"/>
              <a:t>Federal: 3,0 bilhões</a:t>
            </a:r>
          </a:p>
        </p:txBody>
      </p:sp>
    </p:spTree>
    <p:extLst>
      <p:ext uri="{BB962C8B-B14F-4D97-AF65-F5344CB8AC3E}">
        <p14:creationId xmlns:p14="http://schemas.microsoft.com/office/powerpoint/2010/main" val="23211618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F9777991-8B38-B04F-916B-4AE866019A9F}"/>
              </a:ext>
            </a:extLst>
          </p:cNvPr>
          <p:cNvSpPr txBox="1"/>
          <p:nvPr/>
        </p:nvSpPr>
        <p:spPr>
          <a:xfrm>
            <a:off x="415903" y="1054519"/>
            <a:ext cx="119325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/>
              <a:t>Perdas no sistema federal </a:t>
            </a:r>
          </a:p>
          <a:p>
            <a:r>
              <a:rPr lang="pt-BR" sz="6000" dirty="0"/>
              <a:t>3,0 bilhões de reais (2016)</a:t>
            </a:r>
          </a:p>
          <a:p>
            <a:r>
              <a:rPr lang="pt-BR" sz="4800" dirty="0"/>
              <a:t>Equivalente a 1 CNPq + 1 FNDCT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261CEA69-BF7E-EC4C-95EF-53B348EDACC2}"/>
              </a:ext>
            </a:extLst>
          </p:cNvPr>
          <p:cNvSpPr txBox="1"/>
          <p:nvPr/>
        </p:nvSpPr>
        <p:spPr>
          <a:xfrm>
            <a:off x="840259" y="4732638"/>
            <a:ext cx="4003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CNPq = R$1,29 bilhão</a:t>
            </a:r>
          </a:p>
          <a:p>
            <a:r>
              <a:rPr lang="pt-BR" sz="2400" dirty="0"/>
              <a:t>FNDCT = R$1,65 bilhões</a:t>
            </a:r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64D69B0E-190F-EF4A-89E9-99C878120806}"/>
              </a:ext>
            </a:extLst>
          </p:cNvPr>
          <p:cNvSpPr txBox="1"/>
          <p:nvPr/>
        </p:nvSpPr>
        <p:spPr>
          <a:xfrm>
            <a:off x="840259" y="5686366"/>
            <a:ext cx="4361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Portal da Transparência da CGU, 2016</a:t>
            </a:r>
          </a:p>
        </p:txBody>
      </p:sp>
    </p:spTree>
    <p:extLst>
      <p:ext uri="{BB962C8B-B14F-4D97-AF65-F5344CB8AC3E}">
        <p14:creationId xmlns:p14="http://schemas.microsoft.com/office/powerpoint/2010/main" val="242437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DB472E5B-0B6C-9F47-BDF6-FD2E1B027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1237976" cy="2282626"/>
          </a:xfrm>
          <a:prstGeom prst="rect">
            <a:avLst/>
          </a:prstGeom>
        </p:spPr>
      </p:pic>
      <p:pic>
        <p:nvPicPr>
          <p:cNvPr id="6" name="Espaço Reservado para Conteúdo 4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1B6FD7FA-D421-364B-9C9A-D29325D5C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516473"/>
            <a:ext cx="11105387" cy="375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83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4FC92796-D7AB-2C40-A8D4-82F48B11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41AC-8FB0-9140-AE50-E87ADFA61E3D}" type="slidenum">
              <a:rPr lang="pt-BR" smtClean="0"/>
              <a:t>20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65AC20E-3ADA-E242-9558-65FE65F05A19}"/>
              </a:ext>
            </a:extLst>
          </p:cNvPr>
          <p:cNvSpPr txBox="1"/>
          <p:nvPr/>
        </p:nvSpPr>
        <p:spPr>
          <a:xfrm>
            <a:off x="601579" y="258901"/>
            <a:ext cx="10118557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CASO 1 : FINEP</a:t>
            </a:r>
          </a:p>
          <a:p>
            <a:endParaRPr lang="pt-BR" dirty="0"/>
          </a:p>
          <a:p>
            <a:endParaRPr lang="pt-BR" dirty="0"/>
          </a:p>
          <a:p>
            <a:r>
              <a:rPr lang="pt-BR" sz="2400" b="1" dirty="0"/>
              <a:t>FINEP: TCU mandou reabrir  783 convênios de 1991 a 2008 (19 a 10 anos)</a:t>
            </a:r>
          </a:p>
          <a:p>
            <a:r>
              <a:rPr lang="pt-BR" sz="2400" dirty="0"/>
              <a:t>Impacto</a:t>
            </a:r>
          </a:p>
          <a:p>
            <a:pPr marL="342900" indent="-342900">
              <a:buAutoNum type="arabicPeriod"/>
            </a:pPr>
            <a:r>
              <a:rPr lang="pt-BR" dirty="0"/>
              <a:t>70 fundações de apoio;</a:t>
            </a:r>
          </a:p>
          <a:p>
            <a:pPr marL="342900" indent="-342900">
              <a:buAutoNum type="arabicPeriod"/>
            </a:pPr>
            <a:r>
              <a:rPr lang="pt-BR" dirty="0"/>
              <a:t>Valor : 1,9 bilhão de reais corrigidos;</a:t>
            </a:r>
          </a:p>
          <a:p>
            <a:pPr marL="342900" indent="-342900">
              <a:buAutoNum type="arabicPeriod"/>
            </a:pPr>
            <a:r>
              <a:rPr lang="pt-BR" dirty="0"/>
              <a:t>Todos com resultados técnicos aprovados</a:t>
            </a:r>
          </a:p>
          <a:p>
            <a:pPr marL="342900" indent="-342900">
              <a:buAutoNum type="arabicPeriod"/>
            </a:pPr>
            <a:r>
              <a:rPr lang="pt-BR" dirty="0"/>
              <a:t>Exigências: notas fiscais, termos de aceitação de obras, etc. </a:t>
            </a:r>
          </a:p>
          <a:p>
            <a:pPr marL="342900" indent="-342900">
              <a:buAutoNum type="arabicPeriod"/>
            </a:pPr>
            <a:r>
              <a:rPr lang="pt-BR" dirty="0"/>
              <a:t>Situação dos Convênios: relatórios técnicos aprovados e com PC apresentada</a:t>
            </a:r>
          </a:p>
          <a:p>
            <a:endParaRPr lang="pt-BR" dirty="0"/>
          </a:p>
          <a:p>
            <a:r>
              <a:rPr lang="pt-BR" dirty="0"/>
              <a:t>Situação: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Analisados 180  convênios no valor de 140 milhões de reais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dos 783;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2.  Em 25 tiveram recuperados </a:t>
            </a:r>
            <a:r>
              <a:rPr lang="pt-BR" b="1" u="sng" dirty="0"/>
              <a:t>137 mil reais ou 0,1%;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3. A Finep gastou R$500 mil de custo extra com </a:t>
            </a:r>
            <a:r>
              <a:rPr lang="pt-BR" dirty="0" err="1"/>
              <a:t>mao</a:t>
            </a:r>
            <a:r>
              <a:rPr lang="pt-BR" dirty="0"/>
              <a:t> de obra terceirizada. </a:t>
            </a:r>
            <a:r>
              <a:rPr lang="pt-BR" sz="2400" b="1" dirty="0"/>
              <a:t>500&gt;137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4. NÃO ESTAO COMPUTADOS OS CUSTOS DAS FUNDACOES DE APOIO, nem da FINEP. </a:t>
            </a:r>
          </a:p>
          <a:p>
            <a:r>
              <a:rPr lang="pt-BR" sz="2800" b="1" dirty="0">
                <a:solidFill>
                  <a:srgbClr val="FF0000"/>
                </a:solidFill>
              </a:rPr>
              <a:t>CONCLUSAO: O artigo 14 do Decreto Lei 200/1967 foi violado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7793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E78C415-1379-1A48-93EB-AF1668896E9D}"/>
              </a:ext>
            </a:extLst>
          </p:cNvPr>
          <p:cNvSpPr txBox="1"/>
          <p:nvPr/>
        </p:nvSpPr>
        <p:spPr>
          <a:xfrm>
            <a:off x="9258300" y="110289"/>
            <a:ext cx="2933700" cy="2862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COPPETEC – CASO</a:t>
            </a:r>
          </a:p>
          <a:p>
            <a:endParaRPr lang="pt-BR" dirty="0"/>
          </a:p>
          <a:p>
            <a:r>
              <a:rPr lang="pt-BR" dirty="0"/>
              <a:t>Perda Media = 16% dos gastos com pessoal sobre o valor dos  Projetos</a:t>
            </a:r>
          </a:p>
          <a:p>
            <a:endParaRPr lang="pt-BR" dirty="0"/>
          </a:p>
          <a:p>
            <a:r>
              <a:rPr lang="pt-BR" dirty="0"/>
              <a:t>Perda Media em Valor: R$48,3 milhões com trabalho burocrático sobre a Receita Operacional da </a:t>
            </a:r>
            <a:r>
              <a:rPr lang="pt-BR" dirty="0" err="1"/>
              <a:t>Fundacao</a:t>
            </a:r>
            <a:r>
              <a:rPr lang="pt-BR" dirty="0"/>
              <a:t>. 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xmlns="" id="{81563274-20DE-E64E-9DDF-D070872527BE}"/>
              </a:ext>
            </a:extLst>
          </p:cNvPr>
          <p:cNvCxnSpPr>
            <a:cxnSpLocks/>
          </p:cNvCxnSpPr>
          <p:nvPr/>
        </p:nvCxnSpPr>
        <p:spPr>
          <a:xfrm flipH="1">
            <a:off x="7228703" y="854242"/>
            <a:ext cx="2029598" cy="4026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6ACF4501-B344-BF42-AA2C-DD9E9835C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85" y="3993563"/>
            <a:ext cx="9944100" cy="102870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5153B74F-CC0E-F34C-A089-C399493C8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4415" y="2064337"/>
            <a:ext cx="11125200" cy="16002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xmlns="" id="{F7A57883-5933-6A4D-B459-2F120DE9A2EC}"/>
              </a:ext>
            </a:extLst>
          </p:cNvPr>
          <p:cNvSpPr txBox="1"/>
          <p:nvPr/>
        </p:nvSpPr>
        <p:spPr>
          <a:xfrm>
            <a:off x="988541" y="605481"/>
            <a:ext cx="5097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/>
              <a:t>Caso 2 : </a:t>
            </a:r>
            <a:r>
              <a:rPr lang="pt-BR" sz="4000" dirty="0"/>
              <a:t>FUNDAÇÕES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B2CC620-1E5E-8545-9E9B-1BDF86A86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85" y="5209945"/>
            <a:ext cx="1097280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841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4FC92796-D7AB-2C40-A8D4-82F48B112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41AC-8FB0-9140-AE50-E87ADFA61E3D}" type="slidenum">
              <a:rPr lang="pt-BR" smtClean="0"/>
              <a:t>22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65AC20E-3ADA-E242-9558-65FE65F05A19}"/>
              </a:ext>
            </a:extLst>
          </p:cNvPr>
          <p:cNvSpPr txBox="1"/>
          <p:nvPr/>
        </p:nvSpPr>
        <p:spPr>
          <a:xfrm>
            <a:off x="1220536" y="723900"/>
            <a:ext cx="9379285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/>
              <a:t>CASO 3 : Projetos da Petrobras</a:t>
            </a:r>
          </a:p>
          <a:p>
            <a:endParaRPr lang="pt-BR" dirty="0"/>
          </a:p>
          <a:p>
            <a:r>
              <a:rPr lang="pt-BR" b="1" dirty="0"/>
              <a:t>Gestão dos Projetos da Clausula de Petróleo</a:t>
            </a:r>
          </a:p>
          <a:p>
            <a:endParaRPr lang="pt-BR" b="1" dirty="0"/>
          </a:p>
          <a:p>
            <a:r>
              <a:rPr lang="pt-BR" sz="2000" dirty="0"/>
              <a:t>Caso da Prestações de contas da Petrobras</a:t>
            </a:r>
          </a:p>
          <a:p>
            <a:endParaRPr lang="pt-BR" sz="2000" dirty="0"/>
          </a:p>
          <a:p>
            <a:pPr marL="342900" indent="-342900">
              <a:buAutoNum type="arabicPeriod"/>
            </a:pPr>
            <a:r>
              <a:rPr lang="pt-BR" sz="2000" dirty="0"/>
              <a:t>Menor taxa (DOA)líquida de ressarcimento das fundações: </a:t>
            </a:r>
            <a:r>
              <a:rPr lang="pt-BR" sz="2800" b="1" dirty="0">
                <a:solidFill>
                  <a:srgbClr val="FF0000"/>
                </a:solidFill>
              </a:rPr>
              <a:t>3,8%; </a:t>
            </a:r>
            <a:endParaRPr lang="pt-BR" sz="2000" b="1" dirty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pt-BR" sz="2000" dirty="0"/>
              <a:t>Custos burocráticos crescentes, sistema inflexíveis e  incoerentes com a pesquisa</a:t>
            </a:r>
          </a:p>
          <a:p>
            <a:pPr marL="342900" indent="-342900">
              <a:buAutoNum type="arabicPeriod"/>
            </a:pPr>
            <a:r>
              <a:rPr lang="pt-BR" sz="2000" dirty="0"/>
              <a:t>PC  por itens: prego e parafuso não são considerados materiais de consumo; </a:t>
            </a:r>
          </a:p>
          <a:p>
            <a:pPr marL="342900" indent="-342900">
              <a:buAutoNum type="arabicPeriod"/>
            </a:pPr>
            <a:r>
              <a:rPr lang="pt-BR" sz="2000" dirty="0"/>
              <a:t>Sistema feito para dar não conformidade; </a:t>
            </a:r>
          </a:p>
          <a:p>
            <a:endParaRPr lang="pt-BR" sz="2000" dirty="0"/>
          </a:p>
          <a:p>
            <a:r>
              <a:rPr lang="pt-BR" sz="2000" b="1" dirty="0"/>
              <a:t>Proposta: adequar o ressarcimento das Fundações à realidade dos custos de gestão e reduzir o custo da burocracia;  ANP acolhendo  e as  sugestões do CONFIES</a:t>
            </a:r>
          </a:p>
          <a:p>
            <a:endParaRPr lang="pt-BR" sz="2000" dirty="0"/>
          </a:p>
          <a:p>
            <a:endParaRPr lang="pt-B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1CFED5CC-914C-B742-9C33-79D2EA633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064" y="553453"/>
            <a:ext cx="4098961" cy="1836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72896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722A8E0E-B4FB-9F41-A067-5E7483BA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41AC-8FB0-9140-AE50-E87ADFA61E3D}" type="slidenum">
              <a:rPr lang="pt-BR" smtClean="0"/>
              <a:t>23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F365C700-FBFF-1743-9E11-A2285861E43D}"/>
              </a:ext>
            </a:extLst>
          </p:cNvPr>
          <p:cNvSpPr txBox="1"/>
          <p:nvPr/>
        </p:nvSpPr>
        <p:spPr>
          <a:xfrm>
            <a:off x="1467853" y="685252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7. ONDE E COMO OCORRE A BUROCRACIA GESTÃO DA PESQUISA?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2E648C9F-399C-D24E-9F4F-1480721C2540}"/>
              </a:ext>
            </a:extLst>
          </p:cNvPr>
          <p:cNvSpPr txBox="1"/>
          <p:nvPr/>
        </p:nvSpPr>
        <p:spPr>
          <a:xfrm>
            <a:off x="1769617" y="2635567"/>
            <a:ext cx="8192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Plano de Aplicação  minucioso com itens</a:t>
            </a:r>
          </a:p>
          <a:p>
            <a:r>
              <a:rPr lang="pt-BR" sz="3600" dirty="0"/>
              <a:t>Prestação de Contas burocráticas</a:t>
            </a:r>
          </a:p>
        </p:txBody>
      </p:sp>
      <p:sp>
        <p:nvSpPr>
          <p:cNvPr id="6" name="Retângulo Arredondado 5">
            <a:extLst>
              <a:ext uri="{FF2B5EF4-FFF2-40B4-BE49-F238E27FC236}">
                <a16:creationId xmlns:a16="http://schemas.microsoft.com/office/drawing/2014/main" xmlns="" id="{12A5BB8A-DF7C-6743-898B-242E85D73784}"/>
              </a:ext>
            </a:extLst>
          </p:cNvPr>
          <p:cNvSpPr/>
          <p:nvPr/>
        </p:nvSpPr>
        <p:spPr>
          <a:xfrm>
            <a:off x="8620298" y="4744806"/>
            <a:ext cx="1955800" cy="11557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PRESTAÇÃO DE COMPRAS</a:t>
            </a:r>
          </a:p>
        </p:txBody>
      </p:sp>
      <p:sp>
        <p:nvSpPr>
          <p:cNvPr id="7" name="Retângulo Arredondado 6">
            <a:extLst>
              <a:ext uri="{FF2B5EF4-FFF2-40B4-BE49-F238E27FC236}">
                <a16:creationId xmlns:a16="http://schemas.microsoft.com/office/drawing/2014/main" xmlns="" id="{14442DB6-F505-9F4C-BEAF-0BA37E4F23FC}"/>
              </a:ext>
            </a:extLst>
          </p:cNvPr>
          <p:cNvSpPr/>
          <p:nvPr/>
        </p:nvSpPr>
        <p:spPr>
          <a:xfrm>
            <a:off x="791717" y="4820372"/>
            <a:ext cx="1955800" cy="11557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CONVENIO </a:t>
            </a:r>
          </a:p>
        </p:txBody>
      </p:sp>
      <p:sp>
        <p:nvSpPr>
          <p:cNvPr id="8" name="Retângulo Arredondado 7">
            <a:extLst>
              <a:ext uri="{FF2B5EF4-FFF2-40B4-BE49-F238E27FC236}">
                <a16:creationId xmlns:a16="http://schemas.microsoft.com/office/drawing/2014/main" xmlns="" id="{FC3053E5-1778-DE4E-95FF-0C5384DF96AB}"/>
              </a:ext>
            </a:extLst>
          </p:cNvPr>
          <p:cNvSpPr/>
          <p:nvPr/>
        </p:nvSpPr>
        <p:spPr>
          <a:xfrm>
            <a:off x="3250203" y="4820372"/>
            <a:ext cx="1955800" cy="11557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PLANO DE APLICACAO</a:t>
            </a:r>
          </a:p>
        </p:txBody>
      </p:sp>
      <p:sp>
        <p:nvSpPr>
          <p:cNvPr id="9" name="Retângulo Arredondado 8">
            <a:extLst>
              <a:ext uri="{FF2B5EF4-FFF2-40B4-BE49-F238E27FC236}">
                <a16:creationId xmlns:a16="http://schemas.microsoft.com/office/drawing/2014/main" xmlns="" id="{35676BAE-83A2-2F4E-AC83-B38342E3A014}"/>
              </a:ext>
            </a:extLst>
          </p:cNvPr>
          <p:cNvSpPr/>
          <p:nvPr/>
        </p:nvSpPr>
        <p:spPr>
          <a:xfrm>
            <a:off x="5865882" y="4744806"/>
            <a:ext cx="1955800" cy="1155700"/>
          </a:xfrm>
          <a:prstGeom prst="roundRect">
            <a:avLst/>
          </a:prstGeom>
          <a:solidFill>
            <a:srgbClr val="FFC0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IMPLEMENTAÇAO</a:t>
            </a:r>
          </a:p>
        </p:txBody>
      </p:sp>
    </p:spTree>
    <p:extLst>
      <p:ext uri="{BB962C8B-B14F-4D97-AF65-F5344CB8AC3E}">
        <p14:creationId xmlns:p14="http://schemas.microsoft.com/office/powerpoint/2010/main" val="3417175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A89F1CB2-D06E-CF4C-9D0F-45D275E99C01}"/>
              </a:ext>
            </a:extLst>
          </p:cNvPr>
          <p:cNvSpPr txBox="1"/>
          <p:nvPr/>
        </p:nvSpPr>
        <p:spPr>
          <a:xfrm>
            <a:off x="914400" y="228600"/>
            <a:ext cx="1108108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PROPOSTA FINAL – PROJETO RUBRICA ÚNICA</a:t>
            </a:r>
          </a:p>
          <a:p>
            <a:r>
              <a:rPr lang="pt-BR" sz="3600" dirty="0"/>
              <a:t>CIENCIA É OU NÃO INVESTIMENTO?</a:t>
            </a:r>
          </a:p>
          <a:p>
            <a:endParaRPr lang="pt-BR" sz="2400" dirty="0"/>
          </a:p>
          <a:p>
            <a:r>
              <a:rPr lang="pt-BR" sz="2400" dirty="0"/>
              <a:t>Unificação das Rubricas de Custeio e Capital de Projetos de Pesquisa em </a:t>
            </a:r>
            <a:r>
              <a:rPr lang="pt-BR" sz="2400" b="1" dirty="0">
                <a:solidFill>
                  <a:srgbClr val="FF0000"/>
                </a:solidFill>
              </a:rPr>
              <a:t>INVESTIMENTO</a:t>
            </a:r>
          </a:p>
          <a:p>
            <a:r>
              <a:rPr lang="pt-BR" sz="2400" b="1" dirty="0"/>
              <a:t>Através da: </a:t>
            </a:r>
          </a:p>
          <a:p>
            <a:pPr algn="just"/>
            <a:r>
              <a:rPr lang="pt-BR" sz="2400" dirty="0"/>
              <a:t>a) Criação do </a:t>
            </a:r>
            <a:r>
              <a:rPr lang="pt-BR" sz="2400" u="sng" dirty="0"/>
              <a:t>programa especial de trabalho </a:t>
            </a:r>
            <a:r>
              <a:rPr lang="pt-BR" sz="2400" dirty="0"/>
              <a:t>e todos os dispêndios como investimentos;</a:t>
            </a:r>
          </a:p>
          <a:p>
            <a:pPr algn="just"/>
            <a:r>
              <a:rPr lang="pt-BR" sz="2400" dirty="0"/>
              <a:t>b) Alteração da Portaria Interministerial 163, de 2001, da STN/SOF, criação de uma </a:t>
            </a:r>
            <a:r>
              <a:rPr lang="pt-BR" sz="2400" u="sng" dirty="0"/>
              <a:t>categoria própria </a:t>
            </a:r>
            <a:r>
              <a:rPr lang="pt-BR" sz="2400" dirty="0"/>
              <a:t>para P&amp;D e a inclusão dos dispêndios da área como uma despesa de capital.</a:t>
            </a:r>
          </a:p>
          <a:p>
            <a:pPr algn="just"/>
            <a:r>
              <a:rPr lang="pt-BR" sz="2400" dirty="0"/>
              <a:t>Justificativa: </a:t>
            </a:r>
          </a:p>
          <a:p>
            <a:pPr marL="342900" indent="-342900">
              <a:buAutoNum type="arabicPeriod"/>
            </a:pPr>
            <a:r>
              <a:rPr lang="pt-BR" sz="2400" dirty="0"/>
              <a:t>Flexibilidade: fim da especificação prévia do itens;</a:t>
            </a:r>
          </a:p>
          <a:p>
            <a:pPr marL="342900" indent="-342900">
              <a:buAutoNum type="arabicPeriod"/>
            </a:pPr>
            <a:r>
              <a:rPr lang="pt-BR" sz="2400" dirty="0"/>
              <a:t>Tratar como  investimento o que é investimento, e não despesas correntes</a:t>
            </a:r>
          </a:p>
          <a:p>
            <a:pPr marL="342900" indent="-342900">
              <a:buAutoNum type="arabicPeriod"/>
            </a:pPr>
            <a:r>
              <a:rPr lang="pt-BR" sz="2400" dirty="0"/>
              <a:t>Controle: materialidade e o nexo do gasto com objetivo do plano de trabalho;</a:t>
            </a:r>
          </a:p>
          <a:p>
            <a:pPr marL="342900" indent="-342900">
              <a:buAutoNum type="arabicPeriod"/>
            </a:pPr>
            <a:r>
              <a:rPr lang="pt-BR" sz="2400" dirty="0"/>
              <a:t>Critério atenderiam aos critérios da OCDE, BM, FMI e IBGE com sobre FBCF</a:t>
            </a:r>
          </a:p>
          <a:p>
            <a:pPr marL="342900" indent="-342900">
              <a:buAutoNum type="arabicPeriod"/>
            </a:pPr>
            <a:endParaRPr lang="pt-BR" sz="24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C228A117-84BF-FE44-8AC8-610B5DC4977C}"/>
              </a:ext>
            </a:extLst>
          </p:cNvPr>
          <p:cNvSpPr txBox="1"/>
          <p:nvPr/>
        </p:nvSpPr>
        <p:spPr>
          <a:xfrm>
            <a:off x="679784" y="6088559"/>
            <a:ext cx="11550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/>
              <a:t>Base Legal</a:t>
            </a:r>
          </a:p>
          <a:p>
            <a:r>
              <a:rPr lang="pt-BR" sz="1100" dirty="0"/>
              <a:t>1. Constituição (Emenda Constitucional 85, de 2015),  a Lei 10.973, de 2 de dezembro de 2004 (Lei de Inovação), o Decreto 9.283, de 7 de fevereiro de 2018 (Decreto de Inovação). </a:t>
            </a:r>
          </a:p>
          <a:p>
            <a:r>
              <a:rPr lang="pt-BR" sz="1100" dirty="0"/>
              <a:t>Lei 4320/64 –  Programas Especiais de Trabalho ( § 4° do art. 12 c/c § </a:t>
            </a:r>
            <a:r>
              <a:rPr lang="pt-BR" sz="1100" dirty="0" err="1"/>
              <a:t>ún</a:t>
            </a:r>
            <a:r>
              <a:rPr lang="pt-BR" sz="1100" dirty="0"/>
              <a:t>. do art.20 c/c IV do art.22)</a:t>
            </a:r>
          </a:p>
          <a:p>
            <a:r>
              <a:rPr lang="pt-BR" sz="1100" dirty="0"/>
              <a:t>2. Portaria Interministerial  STN/SOF -  Lei de Responsabilidade Fiscal (art. 50, §2º) </a:t>
            </a:r>
          </a:p>
        </p:txBody>
      </p:sp>
    </p:spTree>
    <p:extLst>
      <p:ext uri="{BB962C8B-B14F-4D97-AF65-F5344CB8AC3E}">
        <p14:creationId xmlns:p14="http://schemas.microsoft.com/office/powerpoint/2010/main" val="1356026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B345BBD6-1F54-AD48-BF61-61593540F396}"/>
              </a:ext>
            </a:extLst>
          </p:cNvPr>
          <p:cNvSpPr/>
          <p:nvPr/>
        </p:nvSpPr>
        <p:spPr>
          <a:xfrm>
            <a:off x="1152367" y="420884"/>
            <a:ext cx="87156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sz="2400" dirty="0"/>
          </a:p>
          <a:p>
            <a:pPr algn="just"/>
            <a:r>
              <a:rPr lang="pt-BR" sz="2400" dirty="0"/>
              <a:t>Desde 2015, o Brasil adotou nos cálculos da OCDE, BM, FMI que categorizam os gastos de P&amp;D como formação bruta de capital fixo, ou seja, investimento (despesas de capital)</a:t>
            </a:r>
          </a:p>
        </p:txBody>
      </p:sp>
    </p:spTree>
    <p:extLst>
      <p:ext uri="{BB962C8B-B14F-4D97-AF65-F5344CB8AC3E}">
        <p14:creationId xmlns:p14="http://schemas.microsoft.com/office/powerpoint/2010/main" val="4071606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C1B1B1B-DB2F-4C75-981A-F8360C60491C}"/>
              </a:ext>
            </a:extLst>
          </p:cNvPr>
          <p:cNvSpPr txBox="1"/>
          <p:nvPr/>
        </p:nvSpPr>
        <p:spPr>
          <a:xfrm>
            <a:off x="365760" y="773723"/>
            <a:ext cx="10888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UM CONTROLE INTELIGENTE E EFICIENTE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F753B64E-29D8-194D-940F-2B9FBAFAE9B6}"/>
              </a:ext>
            </a:extLst>
          </p:cNvPr>
          <p:cNvSpPr txBox="1"/>
          <p:nvPr/>
        </p:nvSpPr>
        <p:spPr>
          <a:xfrm>
            <a:off x="1761330" y="2141622"/>
            <a:ext cx="9656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Todas as aquisições deverão ter nexo com o objeto e serem materialmente comprovadas numa única rubrica, a de Investimento, sem necessidade de obedecer a um plano de aplicação burocrático e ineficiente</a:t>
            </a:r>
          </a:p>
        </p:txBody>
      </p:sp>
    </p:spTree>
    <p:extLst>
      <p:ext uri="{BB962C8B-B14F-4D97-AF65-F5344CB8AC3E}">
        <p14:creationId xmlns:p14="http://schemas.microsoft.com/office/powerpoint/2010/main" val="36806989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21BD50C9-83A3-FC47-BD80-CF15093BB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41AC-8FB0-9140-AE50-E87ADFA61E3D}" type="slidenum">
              <a:rPr lang="pt-BR" smtClean="0"/>
              <a:t>27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xmlns="" id="{B6B1A9EC-17AE-8A47-9D55-16642B14F2C8}"/>
              </a:ext>
            </a:extLst>
          </p:cNvPr>
          <p:cNvSpPr txBox="1"/>
          <p:nvPr/>
        </p:nvSpPr>
        <p:spPr>
          <a:xfrm>
            <a:off x="842210" y="1143000"/>
            <a:ext cx="107562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Proposta à CCT</a:t>
            </a:r>
          </a:p>
          <a:p>
            <a:endParaRPr lang="pt-BR" sz="3600" dirty="0"/>
          </a:p>
          <a:p>
            <a:pPr marL="742950" indent="-742950">
              <a:buAutoNum type="arabicPeriod"/>
            </a:pPr>
            <a:r>
              <a:rPr lang="pt-BR" sz="3600" dirty="0"/>
              <a:t>Promover estudos que aprofundem o conhecimento sobre os custos e desperdícios do controle burocrático sobre a Pesquisa no Brasil;</a:t>
            </a:r>
          </a:p>
          <a:p>
            <a:pPr marL="742950" indent="-742950">
              <a:buAutoNum type="arabicPeriod"/>
            </a:pPr>
            <a:r>
              <a:rPr lang="pt-BR" sz="3600"/>
              <a:t>Sensibilizar as </a:t>
            </a:r>
            <a:r>
              <a:rPr lang="pt-BR" sz="3600" dirty="0"/>
              <a:t>autoridades da Fazenda </a:t>
            </a:r>
            <a:r>
              <a:rPr lang="pt-BR" sz="3600"/>
              <a:t>para acolherem </a:t>
            </a:r>
            <a:r>
              <a:rPr lang="pt-BR" sz="3600" dirty="0"/>
              <a:t>o projeto Rubrica Única</a:t>
            </a:r>
          </a:p>
        </p:txBody>
      </p:sp>
    </p:spTree>
    <p:extLst>
      <p:ext uri="{BB962C8B-B14F-4D97-AF65-F5344CB8AC3E}">
        <p14:creationId xmlns:p14="http://schemas.microsoft.com/office/powerpoint/2010/main" val="36614623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45E9F48B-8F45-BB4F-A5C1-6EC8FA13C6AD}"/>
              </a:ext>
            </a:extLst>
          </p:cNvPr>
          <p:cNvSpPr txBox="1"/>
          <p:nvPr/>
        </p:nvSpPr>
        <p:spPr>
          <a:xfrm>
            <a:off x="975533" y="3054803"/>
            <a:ext cx="10009298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dirty="0"/>
              <a:t>Obrigado</a:t>
            </a:r>
          </a:p>
        </p:txBody>
      </p:sp>
    </p:spTree>
    <p:extLst>
      <p:ext uri="{BB962C8B-B14F-4D97-AF65-F5344CB8AC3E}">
        <p14:creationId xmlns:p14="http://schemas.microsoft.com/office/powerpoint/2010/main" val="287623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E16F8AB-6002-3547-A4CF-7B6257674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679450"/>
            <a:ext cx="10845800" cy="1003300"/>
          </a:xfrm>
          <a:prstGeom prst="rect">
            <a:avLst/>
          </a:prstGeom>
        </p:spPr>
      </p:pic>
      <p:pic>
        <p:nvPicPr>
          <p:cNvPr id="14" name="Espaço Reservado para Conteúdo 13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26E596A8-737B-F34D-A939-A724798596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/>
      </p:pic>
      <p:pic>
        <p:nvPicPr>
          <p:cNvPr id="16" name="Imagem 15" descr="Uma imagem contendo captura de tela&#10;&#10;Descrição gerada automaticamente">
            <a:extLst>
              <a:ext uri="{FF2B5EF4-FFF2-40B4-BE49-F238E27FC236}">
                <a16:creationId xmlns:a16="http://schemas.microsoft.com/office/drawing/2014/main" xmlns="" id="{D82D6C13-0F0A-574D-98D0-7510C6E82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" y="1945902"/>
            <a:ext cx="10845800" cy="455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61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Espaço Reservado para Conteúdo 4" descr="Uma imagem contendo captura de tela, interior&#10;&#10;Descrição gerada automaticamente">
            <a:extLst>
              <a:ext uri="{FF2B5EF4-FFF2-40B4-BE49-F238E27FC236}">
                <a16:creationId xmlns:a16="http://schemas.microsoft.com/office/drawing/2014/main" xmlns="" id="{94562528-E75D-3043-9C5C-F0A8BFA7A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3" y="480060"/>
            <a:ext cx="1046209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08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xmlns="" id="{C0692DB8-83A1-854C-B264-0509C61F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AC41AC-8FB0-9140-AE50-E87ADFA61E3D}" type="slidenum">
              <a:rPr lang="pt-BR" smtClean="0"/>
              <a:t>5</a:t>
            </a:fld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703EB35D-BAAE-B64E-B0F3-750BF1AC93CB}"/>
              </a:ext>
            </a:extLst>
          </p:cNvPr>
          <p:cNvSpPr/>
          <p:nvPr/>
        </p:nvSpPr>
        <p:spPr>
          <a:xfrm>
            <a:off x="986590" y="1322526"/>
            <a:ext cx="9986210" cy="4316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pt-BR" dirty="0">
                <a:latin typeface="Arial" panose="020B0604020202020204" pitchFamily="34" charset="0"/>
              </a:rPr>
              <a:t>1.  </a:t>
            </a:r>
            <a:r>
              <a:rPr lang="pt-BR" sz="2000" dirty="0">
                <a:latin typeface="Arial" panose="020B0604020202020204" pitchFamily="34" charset="0"/>
              </a:rPr>
              <a:t>Sacralização das regras. As normas passam de meios a fins. </a:t>
            </a:r>
            <a:endParaRPr lang="pt-BR" sz="2000" dirty="0"/>
          </a:p>
          <a:p>
            <a:pPr indent="228600" algn="just">
              <a:lnSpc>
                <a:spcPct val="115000"/>
              </a:lnSpc>
            </a:pPr>
            <a:r>
              <a:rPr lang="pt-BR" sz="2000" dirty="0">
                <a:latin typeface="Arial" panose="020B0604020202020204" pitchFamily="34" charset="0"/>
              </a:rPr>
              <a:t>2. Muda lentamente e não se adapta ao mundo da pesquisa e da inovação. </a:t>
            </a:r>
            <a:endParaRPr lang="pt-BR" sz="2000" dirty="0"/>
          </a:p>
          <a:p>
            <a:pPr indent="228600" algn="just">
              <a:lnSpc>
                <a:spcPct val="115000"/>
              </a:lnSpc>
            </a:pPr>
            <a:r>
              <a:rPr lang="pt-BR" sz="2000" dirty="0">
                <a:latin typeface="Arial" panose="020B0604020202020204" pitchFamily="34" charset="0"/>
              </a:rPr>
              <a:t>3. É impessoal com todos, mas é operada por pessoas, portanto sujeita a interpretações distorcidas. </a:t>
            </a:r>
            <a:endParaRPr lang="pt-BR" sz="2000" dirty="0"/>
          </a:p>
          <a:p>
            <a:pPr indent="228600" algn="just">
              <a:lnSpc>
                <a:spcPct val="115000"/>
              </a:lnSpc>
            </a:pPr>
            <a:r>
              <a:rPr lang="pt-BR" sz="2000" dirty="0">
                <a:latin typeface="Arial" panose="020B0604020202020204" pitchFamily="34" charset="0"/>
              </a:rPr>
              <a:t>4. Inflexível, incapaz de adaptar-se à realidade da pesquisa cujos projetos sofrem adaptações. </a:t>
            </a:r>
            <a:endParaRPr lang="pt-BR" sz="2000" dirty="0"/>
          </a:p>
          <a:p>
            <a:pPr indent="228600" algn="just">
              <a:lnSpc>
                <a:spcPct val="115000"/>
              </a:lnSpc>
            </a:pPr>
            <a:r>
              <a:rPr lang="pt-BR" sz="2000" dirty="0">
                <a:latin typeface="Arial" panose="020B0604020202020204" pitchFamily="34" charset="0"/>
              </a:rPr>
              <a:t>5. Ainda que suponha ter regras perfeitas, as pessoas que as interpretam não são;</a:t>
            </a:r>
            <a:endParaRPr lang="pt-BR" sz="2000" dirty="0"/>
          </a:p>
          <a:p>
            <a:pPr indent="228600" algn="just">
              <a:lnSpc>
                <a:spcPct val="115000"/>
              </a:lnSpc>
            </a:pPr>
            <a:r>
              <a:rPr lang="pt-BR" sz="2000" dirty="0">
                <a:latin typeface="Arial" panose="020B0604020202020204" pitchFamily="34" charset="0"/>
              </a:rPr>
              <a:t>6. Ao padronizar condutas, inibe a criatividade dos agentes implementadores; </a:t>
            </a:r>
            <a:endParaRPr lang="pt-BR" sz="2000" dirty="0"/>
          </a:p>
          <a:p>
            <a:pPr indent="228600" algn="just">
              <a:lnSpc>
                <a:spcPct val="115000"/>
              </a:lnSpc>
            </a:pPr>
            <a:r>
              <a:rPr lang="pt-BR" sz="2000" dirty="0">
                <a:latin typeface="Arial" panose="020B0604020202020204" pitchFamily="34" charset="0"/>
              </a:rPr>
              <a:t>7. A burocracia é neutra, mas seu tamanho e complexidade induzem ao conflito e não conformidade;</a:t>
            </a:r>
            <a:endParaRPr lang="pt-BR" sz="2000" dirty="0"/>
          </a:p>
          <a:p>
            <a:pPr indent="228600" algn="just">
              <a:lnSpc>
                <a:spcPct val="115000"/>
              </a:lnSpc>
            </a:pPr>
            <a:r>
              <a:rPr lang="pt-BR" sz="2000" dirty="0">
                <a:latin typeface="Arial" panose="020B0604020202020204" pitchFamily="34" charset="0"/>
              </a:rPr>
              <a:t>8. No Brasil, o medo de transgredir tem paralisado o gestor e inibido o empreendedorismo inovador.  </a:t>
            </a:r>
            <a:endParaRPr lang="pt-BR" sz="2000" dirty="0">
              <a:effectLst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6173F09-4D22-B54F-95E6-65F22FE97354}"/>
              </a:ext>
            </a:extLst>
          </p:cNvPr>
          <p:cNvSpPr txBox="1"/>
          <p:nvPr/>
        </p:nvSpPr>
        <p:spPr>
          <a:xfrm>
            <a:off x="1672390" y="324853"/>
            <a:ext cx="7074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PATOLOGIAS DA BUROCRACIA (8)</a:t>
            </a:r>
          </a:p>
        </p:txBody>
      </p:sp>
    </p:spTree>
    <p:extLst>
      <p:ext uri="{BB962C8B-B14F-4D97-AF65-F5344CB8AC3E}">
        <p14:creationId xmlns:p14="http://schemas.microsoft.com/office/powerpoint/2010/main" val="319979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2388337" y="1633816"/>
            <a:ext cx="7415325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pt-BR" sz="2800" dirty="0">
                <a:solidFill>
                  <a:srgbClr val="C00000"/>
                </a:solidFill>
                <a:latin typeface="Corbel" pitchFamily="34" charset="0"/>
              </a:rPr>
              <a:t>Leis federais, estaduais e municipais 1988 e 2016 (28 anos)</a:t>
            </a:r>
            <a:endParaRPr lang="pt-BR" sz="2800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rbel" pitchFamily="34" charset="0"/>
              <a:cs typeface="Arial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053626" y="6179472"/>
            <a:ext cx="8270875" cy="2616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pt-BR" sz="1100" i="1" dirty="0">
                <a:solidFill>
                  <a:schemeClr val="tx1"/>
                </a:solidFill>
              </a:rPr>
              <a:t>Fonte: Poder 360. Instituto Brasileiro de Planejamento e Tributação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35560" y="476673"/>
            <a:ext cx="7749356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400" b="1" dirty="0">
                <a:latin typeface="Corbel" pitchFamily="34" charset="0"/>
              </a:rPr>
              <a:t>O Estado </a:t>
            </a:r>
            <a:r>
              <a:rPr lang="en-US" sz="4400" b="1" dirty="0" err="1">
                <a:latin typeface="Corbel" pitchFamily="34" charset="0"/>
              </a:rPr>
              <a:t>burocrático</a:t>
            </a:r>
            <a:r>
              <a:rPr lang="en-US" sz="4400" b="1" dirty="0">
                <a:latin typeface="Corbel" pitchFamily="34" charset="0"/>
              </a:rPr>
              <a:t> </a:t>
            </a:r>
            <a:r>
              <a:rPr lang="en-US" sz="4400" b="1" dirty="0" err="1">
                <a:latin typeface="Corbel" pitchFamily="34" charset="0"/>
              </a:rPr>
              <a:t>brasileiro</a:t>
            </a:r>
            <a:endParaRPr lang="pt-BR" sz="4400" b="1" dirty="0">
              <a:latin typeface="Corbe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 bwMode="auto">
          <a:xfrm>
            <a:off x="3354027" y="2610709"/>
            <a:ext cx="5676647" cy="132343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mbr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pt-BR" sz="8000" b="1" dirty="0">
                <a:solidFill>
                  <a:schemeClr val="bg1"/>
                </a:solidFill>
              </a:rPr>
              <a:t>5,4 milhões</a:t>
            </a:r>
          </a:p>
        </p:txBody>
      </p:sp>
      <p:sp>
        <p:nvSpPr>
          <p:cNvPr id="21" name="CaixaDeTexto 8"/>
          <p:cNvSpPr txBox="1"/>
          <p:nvPr/>
        </p:nvSpPr>
        <p:spPr>
          <a:xfrm>
            <a:off x="3476076" y="4097380"/>
            <a:ext cx="5554598" cy="95943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ambr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Cambria" charset="0"/>
                <a:ea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ts val="3500"/>
              </a:lnSpc>
              <a:defRPr/>
            </a:pPr>
            <a:r>
              <a:rPr lang="pt-B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Editadas 193 mil normas por dia</a:t>
            </a:r>
          </a:p>
          <a:p>
            <a:pPr algn="r" eaLnBrk="1" hangingPunct="1">
              <a:lnSpc>
                <a:spcPts val="3500"/>
              </a:lnSpc>
              <a:defRPr/>
            </a:pPr>
            <a:endParaRPr lang="pt-BR" sz="2800" b="1" dirty="0">
              <a:solidFill>
                <a:srgbClr val="C00000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56440" y="6356351"/>
            <a:ext cx="611560" cy="365125"/>
          </a:xfrm>
        </p:spPr>
        <p:txBody>
          <a:bodyPr/>
          <a:lstStyle/>
          <a:p>
            <a:pPr algn="ctr"/>
            <a:fld id="{E6A8C152-DF7E-BA4C-99F9-96B7B2EB9347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pPr algn="ctr"/>
              <a:t>6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3980030-F6FF-6045-9FF7-90CACF0FA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478" y="4865965"/>
            <a:ext cx="3752682" cy="194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45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087901AE-C920-5E48-A97B-1C73054C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302F-3EA0-4508-9D71-0805123E7B5C}" type="slidenum">
              <a:rPr lang="pt-BR" smtClean="0"/>
              <a:pPr/>
              <a:t>7</a:t>
            </a:fld>
            <a:endParaRPr lang="pt-BR"/>
          </a:p>
        </p:txBody>
      </p:sp>
      <p:pic>
        <p:nvPicPr>
          <p:cNvPr id="4" name="Picture 4" descr="curva 2.png">
            <a:extLst>
              <a:ext uri="{FF2B5EF4-FFF2-40B4-BE49-F238E27FC236}">
                <a16:creationId xmlns:a16="http://schemas.microsoft.com/office/drawing/2014/main" xmlns="" id="{8774BCFD-0F4E-644F-8B3D-8197DE10C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0"/>
            <a:ext cx="8674100" cy="640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F1899D4-22A6-FE44-9862-B88083475ABB}"/>
              </a:ext>
            </a:extLst>
          </p:cNvPr>
          <p:cNvSpPr txBox="1"/>
          <p:nvPr/>
        </p:nvSpPr>
        <p:spPr>
          <a:xfrm>
            <a:off x="3022600" y="3016489"/>
            <a:ext cx="374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Mais conhecimento em menos tempo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CAC920D2-D5DC-9841-B7FE-16A186D51C9B}"/>
              </a:ext>
            </a:extLst>
          </p:cNvPr>
          <p:cNvSpPr txBox="1"/>
          <p:nvPr/>
        </p:nvSpPr>
        <p:spPr>
          <a:xfrm>
            <a:off x="2518579" y="6459866"/>
            <a:ext cx="2636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http://</a:t>
            </a:r>
            <a:r>
              <a:rPr lang="en-US" sz="1100" i="1" dirty="0" err="1"/>
              <a:t>asgard.vc</a:t>
            </a:r>
            <a:r>
              <a:rPr lang="en-US" sz="1100" i="1" dirty="0"/>
              <a:t>/tag/acceleration-growth/</a:t>
            </a:r>
          </a:p>
        </p:txBody>
      </p:sp>
    </p:spTree>
    <p:extLst>
      <p:ext uri="{BB962C8B-B14F-4D97-AF65-F5344CB8AC3E}">
        <p14:creationId xmlns:p14="http://schemas.microsoft.com/office/powerpoint/2010/main" val="246273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087901AE-C920-5E48-A97B-1C73054CB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5302F-3EA0-4508-9D71-0805123E7B5C}" type="slidenum">
              <a:rPr lang="pt-BR" smtClean="0"/>
              <a:pPr/>
              <a:t>8</a:t>
            </a:fld>
            <a:endParaRPr lang="pt-BR"/>
          </a:p>
        </p:txBody>
      </p:sp>
      <p:pic>
        <p:nvPicPr>
          <p:cNvPr id="4" name="Picture 4" descr="curva 2.png">
            <a:extLst>
              <a:ext uri="{FF2B5EF4-FFF2-40B4-BE49-F238E27FC236}">
                <a16:creationId xmlns:a16="http://schemas.microsoft.com/office/drawing/2014/main" xmlns="" id="{8774BCFD-0F4E-644F-8B3D-8197DE10C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600" y="36096"/>
            <a:ext cx="8674100" cy="640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F1899D4-22A6-FE44-9862-B88083475ABB}"/>
              </a:ext>
            </a:extLst>
          </p:cNvPr>
          <p:cNvSpPr txBox="1"/>
          <p:nvPr/>
        </p:nvSpPr>
        <p:spPr>
          <a:xfrm>
            <a:off x="3022600" y="3016489"/>
            <a:ext cx="3746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Mais conhecimento em menos tempo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CAC920D2-D5DC-9841-B7FE-16A186D51C9B}"/>
              </a:ext>
            </a:extLst>
          </p:cNvPr>
          <p:cNvSpPr txBox="1"/>
          <p:nvPr/>
        </p:nvSpPr>
        <p:spPr>
          <a:xfrm>
            <a:off x="2518579" y="6459866"/>
            <a:ext cx="2636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http://</a:t>
            </a:r>
            <a:r>
              <a:rPr lang="en-US" sz="1100" i="1" dirty="0" err="1"/>
              <a:t>asgard.vc</a:t>
            </a:r>
            <a:r>
              <a:rPr lang="en-US" sz="1100" i="1" dirty="0"/>
              <a:t>/tag/acceleration-growth/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9F6812BC-B90A-B24B-9BF6-92233E469322}"/>
              </a:ext>
            </a:extLst>
          </p:cNvPr>
          <p:cNvSpPr txBox="1"/>
          <p:nvPr/>
        </p:nvSpPr>
        <p:spPr>
          <a:xfrm>
            <a:off x="9829800" y="228600"/>
            <a:ext cx="2225842" cy="1200329"/>
          </a:xfrm>
          <a:prstGeom prst="rect">
            <a:avLst/>
          </a:prstGeom>
          <a:solidFill>
            <a:srgbClr val="39BABF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Terapia genética</a:t>
            </a:r>
          </a:p>
          <a:p>
            <a:r>
              <a:rPr lang="pt-BR" dirty="0"/>
              <a:t>Impressora 3D</a:t>
            </a:r>
          </a:p>
          <a:p>
            <a:r>
              <a:rPr lang="pt-BR" dirty="0" err="1"/>
              <a:t>Inteligencia</a:t>
            </a:r>
            <a:r>
              <a:rPr lang="pt-BR" dirty="0"/>
              <a:t> artificial</a:t>
            </a:r>
          </a:p>
          <a:p>
            <a:r>
              <a:rPr lang="pt-BR" dirty="0"/>
              <a:t>Internet 5G</a:t>
            </a:r>
          </a:p>
        </p:txBody>
      </p:sp>
    </p:spTree>
    <p:extLst>
      <p:ext uri="{BB962C8B-B14F-4D97-AF65-F5344CB8AC3E}">
        <p14:creationId xmlns:p14="http://schemas.microsoft.com/office/powerpoint/2010/main" val="349155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7"/>
          <p:cNvSpPr txBox="1"/>
          <p:nvPr/>
        </p:nvSpPr>
        <p:spPr>
          <a:xfrm>
            <a:off x="3849483" y="2755317"/>
            <a:ext cx="4412885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itchFamily="18" charset="0"/>
              </a:rPr>
              <a:t>2015 - 70° </a:t>
            </a:r>
            <a:r>
              <a:rPr lang="en-US" sz="3200" dirty="0" err="1">
                <a:latin typeface="Cambria" pitchFamily="18" charset="0"/>
              </a:rPr>
              <a:t>lugar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609600" y="706686"/>
            <a:ext cx="109728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BRASIL NO RANKING DA INOVAÇÃO 2007/2018</a:t>
            </a:r>
          </a:p>
        </p:txBody>
      </p:sp>
      <p:sp>
        <p:nvSpPr>
          <p:cNvPr id="9" name="TextBox 7"/>
          <p:cNvSpPr txBox="1"/>
          <p:nvPr/>
        </p:nvSpPr>
        <p:spPr>
          <a:xfrm>
            <a:off x="3816590" y="3758400"/>
            <a:ext cx="4412885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itchFamily="18" charset="0"/>
              </a:rPr>
              <a:t>2016 - 69° </a:t>
            </a:r>
            <a:r>
              <a:rPr lang="en-US" sz="3200" dirty="0" err="1">
                <a:latin typeface="Cambria" pitchFamily="18" charset="0"/>
              </a:rPr>
              <a:t>lugar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0" name="TextBox 7"/>
          <p:cNvSpPr txBox="1"/>
          <p:nvPr/>
        </p:nvSpPr>
        <p:spPr>
          <a:xfrm>
            <a:off x="3849482" y="4761483"/>
            <a:ext cx="4412885" cy="58477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itchFamily="18" charset="0"/>
              </a:rPr>
              <a:t>2017 - 69° </a:t>
            </a:r>
            <a:r>
              <a:rPr lang="en-US" sz="3200" dirty="0" err="1">
                <a:latin typeface="Cambria" pitchFamily="18" charset="0"/>
              </a:rPr>
              <a:t>lugar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3855639" y="5799044"/>
            <a:ext cx="4412885" cy="58477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itchFamily="18" charset="0"/>
              </a:rPr>
              <a:t>2018 - 64° </a:t>
            </a:r>
            <a:r>
              <a:rPr lang="en-US" sz="3200" dirty="0" err="1">
                <a:latin typeface="Cambria" pitchFamily="18" charset="0"/>
              </a:rPr>
              <a:t>lugar</a:t>
            </a:r>
            <a:endParaRPr lang="en-US" sz="3200" dirty="0">
              <a:latin typeface="Cambria" pitchFamily="18" charset="0"/>
            </a:endParaRPr>
          </a:p>
        </p:txBody>
      </p:sp>
      <p:sp>
        <p:nvSpPr>
          <p:cNvPr id="12" name="TextBox 7"/>
          <p:cNvSpPr txBox="1"/>
          <p:nvPr/>
        </p:nvSpPr>
        <p:spPr>
          <a:xfrm>
            <a:off x="3849482" y="1832447"/>
            <a:ext cx="4412885" cy="58477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ambria" pitchFamily="18" charset="0"/>
              </a:rPr>
              <a:t>2007 - 40° </a:t>
            </a:r>
            <a:r>
              <a:rPr lang="en-US" sz="3200" dirty="0" err="1">
                <a:latin typeface="Cambria" pitchFamily="18" charset="0"/>
              </a:rPr>
              <a:t>lugar</a:t>
            </a:r>
            <a:endParaRPr lang="en-US" sz="3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283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1294</Words>
  <Application>Microsoft Office PowerPoint</Application>
  <PresentationFormat>Widescreen</PresentationFormat>
  <Paragraphs>193</Paragraphs>
  <Slides>28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Cambria</vt:lpstr>
      <vt:lpstr>Corbel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Peregrino</dc:creator>
  <cp:lastModifiedBy>Gilmar Alves de Almeida</cp:lastModifiedBy>
  <cp:revision>73</cp:revision>
  <dcterms:created xsi:type="dcterms:W3CDTF">2019-05-25T17:56:10Z</dcterms:created>
  <dcterms:modified xsi:type="dcterms:W3CDTF">2019-05-30T12:23:23Z</dcterms:modified>
</cp:coreProperties>
</file>