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9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5F8D5-0B37-46B9-A9EF-590FEFC1E816}" type="datetimeFigureOut">
              <a:rPr lang="pt-BR" smtClean="0"/>
              <a:pPr/>
              <a:t>18/11/2014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7211-94AC-4CDB-B643-5974F4E27D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5F8D5-0B37-46B9-A9EF-590FEFC1E816}" type="datetimeFigureOut">
              <a:rPr lang="pt-BR" smtClean="0"/>
              <a:pPr/>
              <a:t>18/11/2014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7211-94AC-4CDB-B643-5974F4E27D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5F8D5-0B37-46B9-A9EF-590FEFC1E816}" type="datetimeFigureOut">
              <a:rPr lang="pt-BR" smtClean="0"/>
              <a:pPr/>
              <a:t>18/11/2014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7211-94AC-4CDB-B643-5974F4E27D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5F8D5-0B37-46B9-A9EF-590FEFC1E816}" type="datetimeFigureOut">
              <a:rPr lang="pt-BR" smtClean="0"/>
              <a:pPr/>
              <a:t>18/11/2014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7211-94AC-4CDB-B643-5974F4E27DC7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39752" y="6438900"/>
            <a:ext cx="3619500" cy="4191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5F8D5-0B37-46B9-A9EF-590FEFC1E816}" type="datetimeFigureOut">
              <a:rPr lang="pt-BR" smtClean="0"/>
              <a:pPr/>
              <a:t>18/11/2014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7211-94AC-4CDB-B643-5974F4E27D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5F8D5-0B37-46B9-A9EF-590FEFC1E816}" type="datetimeFigureOut">
              <a:rPr lang="pt-BR" smtClean="0"/>
              <a:pPr/>
              <a:t>18/11/2014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7211-94AC-4CDB-B643-5974F4E27D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5F8D5-0B37-46B9-A9EF-590FEFC1E816}" type="datetimeFigureOut">
              <a:rPr lang="pt-BR" smtClean="0"/>
              <a:pPr/>
              <a:t>18/11/2014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7211-94AC-4CDB-B643-5974F4E27D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5F8D5-0B37-46B9-A9EF-590FEFC1E816}" type="datetimeFigureOut">
              <a:rPr lang="pt-BR" smtClean="0"/>
              <a:pPr/>
              <a:t>18/11/2014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7211-94AC-4CDB-B643-5974F4E27D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5F8D5-0B37-46B9-A9EF-590FEFC1E816}" type="datetimeFigureOut">
              <a:rPr lang="pt-BR" smtClean="0"/>
              <a:pPr/>
              <a:t>18/11/2014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7211-94AC-4CDB-B643-5974F4E27D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5F8D5-0B37-46B9-A9EF-590FEFC1E816}" type="datetimeFigureOut">
              <a:rPr lang="pt-BR" smtClean="0"/>
              <a:pPr/>
              <a:t>18/11/2014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7211-94AC-4CDB-B643-5974F4E27DC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5F8D5-0B37-46B9-A9EF-590FEFC1E816}" type="datetimeFigureOut">
              <a:rPr lang="pt-BR" smtClean="0"/>
              <a:pPr/>
              <a:t>18/11/2014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CB7211-94AC-4CDB-B643-5974F4E27DC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FCB7211-94AC-4CDB-B643-5974F4E27DC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935F8D5-0B37-46B9-A9EF-590FEFC1E816}" type="datetimeFigureOut">
              <a:rPr lang="pt-BR" smtClean="0"/>
              <a:pPr/>
              <a:t>18/11/2014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9" r:id="rId1"/>
    <p:sldLayoutId id="2147484190" r:id="rId2"/>
    <p:sldLayoutId id="2147484191" r:id="rId3"/>
    <p:sldLayoutId id="2147484192" r:id="rId4"/>
    <p:sldLayoutId id="2147484193" r:id="rId5"/>
    <p:sldLayoutId id="2147484194" r:id="rId6"/>
    <p:sldLayoutId id="2147484195" r:id="rId7"/>
    <p:sldLayoutId id="2147484196" r:id="rId8"/>
    <p:sldLayoutId id="2147484197" r:id="rId9"/>
    <p:sldLayoutId id="2147484198" r:id="rId10"/>
    <p:sldLayoutId id="214748419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543800" cy="4094311"/>
          </a:xfrm>
        </p:spPr>
        <p:txBody>
          <a:bodyPr>
            <a:normAutofit fontScale="90000"/>
          </a:bodyPr>
          <a:lstStyle/>
          <a:p>
            <a:pPr algn="r"/>
            <a:r>
              <a:rPr lang="pt-BR" b="1" dirty="0" smtClean="0"/>
              <a:t>COMISSÃO DE CONSTITUIÇÃO E JUSTIÇA E DE CIDADANIA</a:t>
            </a: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4869160"/>
            <a:ext cx="7630616" cy="769640"/>
          </a:xfrm>
        </p:spPr>
        <p:txBody>
          <a:bodyPr>
            <a:normAutofit/>
          </a:bodyPr>
          <a:lstStyle/>
          <a:p>
            <a:pPr algn="r"/>
            <a:r>
              <a:rPr lang="pt-BR" b="1" dirty="0" smtClean="0">
                <a:solidFill>
                  <a:schemeClr val="tx1"/>
                </a:solidFill>
              </a:rPr>
              <a:t>PROPOSTA </a:t>
            </a:r>
            <a:r>
              <a:rPr lang="pt-BR" b="1" dirty="0">
                <a:solidFill>
                  <a:schemeClr val="tx1"/>
                </a:solidFill>
              </a:rPr>
              <a:t>DE EMENDA À CONSTITUIÇÃO </a:t>
            </a:r>
            <a:r>
              <a:rPr lang="pt-BR" b="1" dirty="0" smtClean="0">
                <a:solidFill>
                  <a:schemeClr val="tx1"/>
                </a:solidFill>
              </a:rPr>
              <a:t>N</a:t>
            </a:r>
            <a:r>
              <a:rPr lang="pt-BR" baseline="30000" dirty="0">
                <a:solidFill>
                  <a:schemeClr val="tx1"/>
                </a:solidFill>
              </a:rPr>
              <a:t>o</a:t>
            </a:r>
            <a:r>
              <a:rPr lang="pt-BR" b="1" dirty="0" smtClean="0">
                <a:solidFill>
                  <a:schemeClr val="tx1"/>
                </a:solidFill>
              </a:rPr>
              <a:t> </a:t>
            </a:r>
            <a:r>
              <a:rPr lang="pt-BR" b="1" dirty="0">
                <a:solidFill>
                  <a:schemeClr val="tx1"/>
                </a:solidFill>
              </a:rPr>
              <a:t>352, DE 2013 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9072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pPr marL="514350" indent="-514350">
              <a:buFont typeface="+mj-lt"/>
              <a:buAutoNum type="alphaLcParenR" startAt="8"/>
            </a:pPr>
            <a:r>
              <a:rPr lang="pt-BR" dirty="0"/>
              <a:t>estabelecer o financiamento das campanhas eleitorais, conforme decidido pelo órgão partidário competente, por meio de recursos privados, recursos públicos ou da combinação de ambas as formas; </a:t>
            </a:r>
          </a:p>
        </p:txBody>
      </p:sp>
    </p:spTree>
    <p:extLst>
      <p:ext uri="{BB962C8B-B14F-4D97-AF65-F5344CB8AC3E}">
        <p14:creationId xmlns:p14="http://schemas.microsoft.com/office/powerpoint/2010/main" xmlns="" val="4127961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>
                <a:solidFill>
                  <a:schemeClr val="tx1"/>
                </a:solidFill>
              </a:rPr>
              <a:t>PROPOSTA DE EMENDA À CONSTITUIÇÃO N</a:t>
            </a:r>
            <a:r>
              <a:rPr lang="pt-BR" sz="2400" baseline="30000" dirty="0" smtClean="0">
                <a:solidFill>
                  <a:schemeClr val="tx1"/>
                </a:solidFill>
              </a:rPr>
              <a:t>o</a:t>
            </a:r>
            <a:r>
              <a:rPr lang="pt-BR" sz="2400" b="1" dirty="0" smtClean="0">
                <a:solidFill>
                  <a:schemeClr val="tx1"/>
                </a:solidFill>
              </a:rPr>
              <a:t> 352, DE 2013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pPr marL="514350" indent="-514350">
              <a:buFont typeface="+mj-lt"/>
              <a:buAutoNum type="alphaLcParenR" startAt="9"/>
            </a:pPr>
            <a:r>
              <a:rPr lang="pt-BR" dirty="0"/>
              <a:t>fixar diretrizes a serem observadas pela lei para as doações de pessoas jurídicas para as campanhas eleitorais; </a:t>
            </a:r>
          </a:p>
        </p:txBody>
      </p:sp>
    </p:spTree>
    <p:extLst>
      <p:ext uri="{BB962C8B-B14F-4D97-AF65-F5344CB8AC3E}">
        <p14:creationId xmlns:p14="http://schemas.microsoft.com/office/powerpoint/2010/main" xmlns="" val="2074988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>
                <a:solidFill>
                  <a:schemeClr val="tx1"/>
                </a:solidFill>
              </a:rPr>
              <a:t>PROPOSTA DE EMENDA À CONSTITUIÇÃO N</a:t>
            </a:r>
            <a:r>
              <a:rPr lang="pt-BR" sz="2400" baseline="30000" dirty="0" smtClean="0">
                <a:solidFill>
                  <a:schemeClr val="tx1"/>
                </a:solidFill>
              </a:rPr>
              <a:t>o</a:t>
            </a:r>
            <a:r>
              <a:rPr lang="pt-BR" sz="2400" b="1" dirty="0" smtClean="0">
                <a:solidFill>
                  <a:schemeClr val="tx1"/>
                </a:solidFill>
              </a:rPr>
              <a:t> 352, DE 2013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/>
          </a:p>
          <a:p>
            <a:pPr marL="514350" indent="-514350">
              <a:buFont typeface="+mj-lt"/>
              <a:buAutoNum type="alphaLcParenR" startAt="10"/>
            </a:pPr>
            <a:r>
              <a:rPr lang="pt-BR" dirty="0"/>
              <a:t>condicionar a arrecadação de recursos e os gastos de campanha à fixação, em lei, de limites para as doações de pessoas físicas e jurídicas, em valores absolutos e percentuais, e para as despesas com as campanhas de cada cargo eletivo; </a:t>
            </a:r>
          </a:p>
        </p:txBody>
      </p:sp>
    </p:spTree>
    <p:extLst>
      <p:ext uri="{BB962C8B-B14F-4D97-AF65-F5344CB8AC3E}">
        <p14:creationId xmlns:p14="http://schemas.microsoft.com/office/powerpoint/2010/main" xmlns="" val="1747469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>
                <a:solidFill>
                  <a:schemeClr val="tx1"/>
                </a:solidFill>
              </a:rPr>
              <a:t>PROPOSTA DE EMENDA À CONSTITUIÇÃO N</a:t>
            </a:r>
            <a:r>
              <a:rPr lang="pt-BR" sz="2400" baseline="30000" dirty="0" smtClean="0">
                <a:solidFill>
                  <a:schemeClr val="tx1"/>
                </a:solidFill>
              </a:rPr>
              <a:t>o</a:t>
            </a:r>
            <a:r>
              <a:rPr lang="pt-BR" sz="2400" b="1" dirty="0" smtClean="0">
                <a:solidFill>
                  <a:schemeClr val="tx1"/>
                </a:solidFill>
              </a:rPr>
              <a:t> 352, DE 2013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/>
          </a:p>
          <a:p>
            <a:pPr marL="514350" indent="-514350">
              <a:buFont typeface="+mj-lt"/>
              <a:buAutoNum type="alphaLcParenR" startAt="11"/>
            </a:pPr>
            <a:r>
              <a:rPr lang="pt-BR" dirty="0"/>
              <a:t>estabelecer critérios para a divisão dos Estados e do Distrito Federal em circunscrições destinadas a preencher de quatro a sete lugares na Câmara dos Deputados, as quais serão as mesmas para as eleições dos Deputados Estaduais; </a:t>
            </a:r>
          </a:p>
        </p:txBody>
      </p:sp>
    </p:spTree>
    <p:extLst>
      <p:ext uri="{BB962C8B-B14F-4D97-AF65-F5344CB8AC3E}">
        <p14:creationId xmlns:p14="http://schemas.microsoft.com/office/powerpoint/2010/main" xmlns="" val="3995004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>
                <a:solidFill>
                  <a:schemeClr val="tx1"/>
                </a:solidFill>
              </a:rPr>
              <a:t>PROPOSTA DE EMENDA À CONSTITUIÇÃO N</a:t>
            </a:r>
            <a:r>
              <a:rPr lang="pt-BR" sz="2400" baseline="30000" dirty="0" smtClean="0">
                <a:solidFill>
                  <a:schemeClr val="tx1"/>
                </a:solidFill>
              </a:rPr>
              <a:t>o</a:t>
            </a:r>
            <a:r>
              <a:rPr lang="pt-BR" sz="2400" b="1" dirty="0" smtClean="0">
                <a:solidFill>
                  <a:schemeClr val="tx1"/>
                </a:solidFill>
              </a:rPr>
              <a:t> 352, DE 2013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pPr marL="514350" indent="-514350">
              <a:buFont typeface="+mj-lt"/>
              <a:buAutoNum type="alphaLcParenR" startAt="12"/>
            </a:pPr>
            <a:r>
              <a:rPr lang="pt-BR" dirty="0"/>
              <a:t>definir o Município como circunscrição eleitoral para a eleição de Vereadores, aplicando-se o mesmo cálculo utilizado para as eleições dos Deputados Federais; </a:t>
            </a:r>
          </a:p>
        </p:txBody>
      </p:sp>
    </p:spTree>
    <p:extLst>
      <p:ext uri="{BB962C8B-B14F-4D97-AF65-F5344CB8AC3E}">
        <p14:creationId xmlns:p14="http://schemas.microsoft.com/office/powerpoint/2010/main" xmlns="" val="2434308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>
                <a:solidFill>
                  <a:schemeClr val="tx1"/>
                </a:solidFill>
              </a:rPr>
              <a:t>PROPOSTA DE EMENDA À CONSTITUIÇÃO N</a:t>
            </a:r>
            <a:r>
              <a:rPr lang="pt-BR" sz="2400" baseline="30000" dirty="0" smtClean="0">
                <a:solidFill>
                  <a:schemeClr val="tx1"/>
                </a:solidFill>
              </a:rPr>
              <a:t>o</a:t>
            </a:r>
            <a:r>
              <a:rPr lang="pt-BR" sz="2400" b="1" dirty="0" smtClean="0">
                <a:solidFill>
                  <a:schemeClr val="tx1"/>
                </a:solidFill>
              </a:rPr>
              <a:t> 352, DE 2013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/>
          </a:p>
          <a:p>
            <a:pPr marL="514350" indent="-514350">
              <a:buFont typeface="+mj-lt"/>
              <a:buAutoNum type="alphaLcParenR" startAt="13"/>
            </a:pPr>
            <a:r>
              <a:rPr lang="pt-BR" dirty="0"/>
              <a:t>estabelecer cláusula de barreira individual para as eleições proporcionais, correspondente a, pelo menos, dez por cento do resultado da divisão dos votos válidos dados na circunscrição pelo número de cadeiras a preencher; </a:t>
            </a:r>
          </a:p>
        </p:txBody>
      </p:sp>
    </p:spTree>
    <p:extLst>
      <p:ext uri="{BB962C8B-B14F-4D97-AF65-F5344CB8AC3E}">
        <p14:creationId xmlns:p14="http://schemas.microsoft.com/office/powerpoint/2010/main" xmlns="" val="2446737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>
                <a:solidFill>
                  <a:schemeClr val="tx1"/>
                </a:solidFill>
              </a:rPr>
              <a:t>PROPOSTA DE EMENDA À CONSTITUIÇÃO N</a:t>
            </a:r>
            <a:r>
              <a:rPr lang="pt-BR" sz="2400" baseline="30000" dirty="0" smtClean="0">
                <a:solidFill>
                  <a:schemeClr val="tx1"/>
                </a:solidFill>
              </a:rPr>
              <a:t>o</a:t>
            </a:r>
            <a:r>
              <a:rPr lang="pt-BR" sz="2400" b="1" dirty="0" smtClean="0">
                <a:solidFill>
                  <a:schemeClr val="tx1"/>
                </a:solidFill>
              </a:rPr>
              <a:t> 352, DE 2013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endParaRPr lang="pt-BR" dirty="0"/>
          </a:p>
          <a:p>
            <a:pPr marL="514350" indent="-514350">
              <a:buFont typeface="+mj-lt"/>
              <a:buAutoNum type="alphaLcParenR" startAt="14"/>
            </a:pPr>
            <a:r>
              <a:rPr lang="pt-BR" dirty="0"/>
              <a:t>remeter para a lei ordinária a organização e a competência da Justiça Eleitoral, matéria para a qual a Constituição exige lei complementar, criando um paradoxo em relação ao Código Eleitoral: enquanto os temas relativos ao Direito Eleitoral foram recepcionados como lei ordinária, as disposição sobre organização e competência daquela </a:t>
            </a:r>
            <a:r>
              <a:rPr lang="pt-BR" dirty="0" smtClean="0"/>
              <a:t>Justiça Especializada </a:t>
            </a:r>
            <a:r>
              <a:rPr lang="pt-BR" dirty="0"/>
              <a:t>foram recepcionadas como lei complementar. Dessa forma, tornou-se o atual Código uma lei híbrida, em parte ordinária, em parte complementar. A par de ter solucionado essa questão, propõe-se um núcleo básico de competências na própria Lei Maior;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52330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>
                <a:solidFill>
                  <a:schemeClr val="tx1"/>
                </a:solidFill>
              </a:rPr>
              <a:t>PROPOSTA DE EMENDA À CONSTITUIÇÃO N</a:t>
            </a:r>
            <a:r>
              <a:rPr lang="pt-BR" sz="2400" baseline="30000" dirty="0" smtClean="0">
                <a:solidFill>
                  <a:schemeClr val="tx1"/>
                </a:solidFill>
              </a:rPr>
              <a:t>o</a:t>
            </a:r>
            <a:r>
              <a:rPr lang="pt-BR" sz="2400" b="1" dirty="0" smtClean="0">
                <a:solidFill>
                  <a:schemeClr val="tx1"/>
                </a:solidFill>
              </a:rPr>
              <a:t> 352, DE 2013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pPr marL="514350" indent="-514350">
              <a:buFont typeface="+mj-lt"/>
              <a:buAutoNum type="alphaLcParenR" startAt="15"/>
            </a:pPr>
            <a:r>
              <a:rPr lang="pt-BR" dirty="0"/>
              <a:t>inserir regras de transição para o direito a recursos do fundo partidário, acesso gratuito ao rádio e à televisão e ao funcionamento parlamentar. </a:t>
            </a:r>
          </a:p>
        </p:txBody>
      </p:sp>
    </p:spTree>
    <p:extLst>
      <p:ext uri="{BB962C8B-B14F-4D97-AF65-F5344CB8AC3E}">
        <p14:creationId xmlns:p14="http://schemas.microsoft.com/office/powerpoint/2010/main" xmlns="" val="3030358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COMISSÃO DE CONSTITUIÇÃO E JUSTIÇA E DE CIDADANIA</a:t>
            </a: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tx1"/>
                </a:solidFill>
              </a:rPr>
              <a:t>PROPOSTA </a:t>
            </a:r>
            <a:r>
              <a:rPr lang="pt-BR" b="1" dirty="0">
                <a:solidFill>
                  <a:schemeClr val="tx1"/>
                </a:solidFill>
              </a:rPr>
              <a:t>DE EMENDA À CONSTITUIÇÃO </a:t>
            </a:r>
            <a:r>
              <a:rPr lang="pt-BR" b="1" dirty="0" smtClean="0">
                <a:solidFill>
                  <a:schemeClr val="tx1"/>
                </a:solidFill>
              </a:rPr>
              <a:t>N</a:t>
            </a:r>
            <a:r>
              <a:rPr lang="pt-BR" baseline="30000" dirty="0">
                <a:solidFill>
                  <a:schemeClr val="tx1"/>
                </a:solidFill>
              </a:rPr>
              <a:t>o</a:t>
            </a:r>
            <a:r>
              <a:rPr lang="pt-BR" b="1" dirty="0" smtClean="0">
                <a:solidFill>
                  <a:schemeClr val="tx1"/>
                </a:solidFill>
              </a:rPr>
              <a:t> </a:t>
            </a:r>
            <a:r>
              <a:rPr lang="pt-BR" b="1" dirty="0">
                <a:solidFill>
                  <a:schemeClr val="tx1"/>
                </a:solidFill>
              </a:rPr>
              <a:t>352, DE 2013 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6415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>
                <a:solidFill>
                  <a:schemeClr val="tx1"/>
                </a:solidFill>
              </a:rPr>
              <a:t>PROPOSTA DE EMENDA À CONSTITUIÇÃO N</a:t>
            </a:r>
            <a:r>
              <a:rPr lang="pt-BR" sz="2400" baseline="30000" dirty="0" smtClean="0">
                <a:solidFill>
                  <a:schemeClr val="tx1"/>
                </a:solidFill>
              </a:rPr>
              <a:t>o</a:t>
            </a:r>
            <a:r>
              <a:rPr lang="pt-BR" sz="2400" b="1" dirty="0" smtClean="0">
                <a:solidFill>
                  <a:schemeClr val="tx1"/>
                </a:solidFill>
              </a:rPr>
              <a:t> 352, DE 2013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Ementa:</a:t>
            </a:r>
          </a:p>
          <a:p>
            <a:pPr marL="800100" lvl="2" indent="0">
              <a:buNone/>
            </a:pPr>
            <a:r>
              <a:rPr lang="pt-BR" dirty="0" smtClean="0"/>
              <a:t>Altera os </a:t>
            </a:r>
            <a:r>
              <a:rPr lang="pt-BR" dirty="0" err="1" smtClean="0"/>
              <a:t>arts</a:t>
            </a:r>
            <a:r>
              <a:rPr lang="pt-BR" dirty="0" smtClean="0"/>
              <a:t>. 14, 17, 27, 29, 45 e 121 da Constituição Federal, para tornar o voto facultativo, modificar o sistema eleitoral e de coligações, dispor sobre o financiamento de campanhas eleitorais, estabelecer cláusulas de desempenho para candidatos e partidos, prazo mínimo de filiação partidária e critérios para o registro dos estatutos do partido no Tribunal Superior Eleitoral, determinar a coincidência das eleições e a proibição da reeleição para cargos do Poder Executivo, regular as competências da Justiça Eleitoral e submeter a referendo as alterações relativas ao sistema eleitoral.</a:t>
            </a:r>
          </a:p>
          <a:p>
            <a:endParaRPr lang="pt-BR" dirty="0"/>
          </a:p>
          <a:p>
            <a:pPr marL="800100" lvl="2" indent="0">
              <a:buNone/>
            </a:pPr>
            <a:r>
              <a:rPr lang="pt-BR" sz="2200" b="1" dirty="0" smtClean="0"/>
              <a:t>Autores</a:t>
            </a:r>
            <a:r>
              <a:rPr lang="pt-BR" sz="2200" dirty="0"/>
              <a:t>: Deputado CÂNDIDO VACCAREZZA e outros </a:t>
            </a:r>
          </a:p>
          <a:p>
            <a:pPr marL="800100" lvl="2" indent="0">
              <a:buNone/>
            </a:pPr>
            <a:r>
              <a:rPr lang="pt-BR" sz="2200" b="1" dirty="0"/>
              <a:t>Relator</a:t>
            </a:r>
            <a:r>
              <a:rPr lang="pt-BR" sz="2200" dirty="0"/>
              <a:t>: Deputado ESPERIDIÃO AMIN </a:t>
            </a:r>
          </a:p>
        </p:txBody>
      </p:sp>
    </p:spTree>
    <p:extLst>
      <p:ext uri="{BB962C8B-B14F-4D97-AF65-F5344CB8AC3E}">
        <p14:creationId xmlns:p14="http://schemas.microsoft.com/office/powerpoint/2010/main" xmlns="" val="2778913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>
                <a:solidFill>
                  <a:schemeClr val="tx1"/>
                </a:solidFill>
              </a:rPr>
              <a:t>PROPOSTA DE EMENDA À CONSTITUIÇÃO N</a:t>
            </a:r>
            <a:r>
              <a:rPr lang="pt-BR" sz="2400" baseline="30000" dirty="0" smtClean="0">
                <a:solidFill>
                  <a:schemeClr val="tx1"/>
                </a:solidFill>
              </a:rPr>
              <a:t>o</a:t>
            </a:r>
            <a:r>
              <a:rPr lang="pt-BR" sz="2400" b="1" dirty="0" smtClean="0">
                <a:solidFill>
                  <a:schemeClr val="tx1"/>
                </a:solidFill>
              </a:rPr>
              <a:t> 352, DE 2013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800" dirty="0"/>
              <a:t>Pode assim ser resumido o escopo da PEC </a:t>
            </a:r>
            <a:r>
              <a:rPr lang="pt-BR" sz="2800" dirty="0" smtClean="0"/>
              <a:t>352/2013:</a:t>
            </a:r>
          </a:p>
          <a:p>
            <a:pPr marL="0" indent="0">
              <a:buNone/>
            </a:pPr>
            <a:endParaRPr lang="pt-BR" sz="2800" dirty="0" smtClean="0"/>
          </a:p>
          <a:p>
            <a:pPr marL="0" indent="0">
              <a:buNone/>
            </a:pPr>
            <a:endParaRPr lang="pt-BR" sz="2800" dirty="0"/>
          </a:p>
          <a:p>
            <a:pPr marL="514350" indent="-514350">
              <a:buFont typeface="+mj-lt"/>
              <a:buAutoNum type="alphaLcParenR"/>
            </a:pPr>
            <a:r>
              <a:rPr lang="pt-BR" sz="2800" dirty="0" smtClean="0"/>
              <a:t>tornar </a:t>
            </a:r>
            <a:r>
              <a:rPr lang="pt-BR" sz="2800" dirty="0"/>
              <a:t>o voto facultativo; </a:t>
            </a:r>
          </a:p>
        </p:txBody>
      </p:sp>
    </p:spTree>
    <p:extLst>
      <p:ext uri="{BB962C8B-B14F-4D97-AF65-F5344CB8AC3E}">
        <p14:creationId xmlns:p14="http://schemas.microsoft.com/office/powerpoint/2010/main" xmlns="" val="2221014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>
                <a:solidFill>
                  <a:schemeClr val="tx1"/>
                </a:solidFill>
              </a:rPr>
              <a:t>PROPOSTA DE EMENDA À CONSTITUIÇÃO N</a:t>
            </a:r>
            <a:r>
              <a:rPr lang="pt-BR" sz="2400" baseline="30000" dirty="0" smtClean="0">
                <a:solidFill>
                  <a:schemeClr val="tx1"/>
                </a:solidFill>
              </a:rPr>
              <a:t>o</a:t>
            </a:r>
            <a:r>
              <a:rPr lang="pt-BR" sz="2400" b="1" dirty="0" smtClean="0">
                <a:solidFill>
                  <a:schemeClr val="tx1"/>
                </a:solidFill>
              </a:rPr>
              <a:t> 352, DE 2013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pPr marL="514350" indent="-514350">
              <a:buFont typeface="+mj-lt"/>
              <a:buAutoNum type="alphaLcParenR" startAt="2"/>
            </a:pPr>
            <a:r>
              <a:rPr lang="pt-BR" dirty="0"/>
              <a:t>unificar, em seis meses, o prazo mínimo de filiação partidária, como condição de elegibilidade, proibindo qualquer distinção entre prazos de filiação por motivo de situação pessoal ou funcional; </a:t>
            </a:r>
          </a:p>
        </p:txBody>
      </p:sp>
    </p:spTree>
    <p:extLst>
      <p:ext uri="{BB962C8B-B14F-4D97-AF65-F5344CB8AC3E}">
        <p14:creationId xmlns:p14="http://schemas.microsoft.com/office/powerpoint/2010/main" xmlns="" val="2896494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>
                <a:solidFill>
                  <a:schemeClr val="tx1"/>
                </a:solidFill>
              </a:rPr>
              <a:t>PROPOSTA DE EMENDA À CONSTITUIÇÃO N</a:t>
            </a:r>
            <a:r>
              <a:rPr lang="pt-BR" sz="2400" baseline="30000" dirty="0" smtClean="0">
                <a:solidFill>
                  <a:schemeClr val="tx1"/>
                </a:solidFill>
              </a:rPr>
              <a:t>o</a:t>
            </a:r>
            <a:r>
              <a:rPr lang="pt-BR" sz="2400" b="1" dirty="0" smtClean="0">
                <a:solidFill>
                  <a:schemeClr val="tx1"/>
                </a:solidFill>
              </a:rPr>
              <a:t> 352, DE 2013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pPr marL="514350" indent="-514350">
              <a:buFont typeface="+mj-lt"/>
              <a:buAutoNum type="alphaLcParenR" startAt="3"/>
            </a:pPr>
            <a:r>
              <a:rPr lang="pt-BR" dirty="0"/>
              <a:t>proibir a reeleição, no período imediatamente posterior àquele em que exerceram seus mandatos, dos detentores de cargos do Poder Executivo, nos três níveis de governo; </a:t>
            </a:r>
          </a:p>
        </p:txBody>
      </p:sp>
    </p:spTree>
    <p:extLst>
      <p:ext uri="{BB962C8B-B14F-4D97-AF65-F5344CB8AC3E}">
        <p14:creationId xmlns:p14="http://schemas.microsoft.com/office/powerpoint/2010/main" xmlns="" val="1385746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>
                <a:solidFill>
                  <a:schemeClr val="tx1"/>
                </a:solidFill>
              </a:rPr>
              <a:t>PROPOSTA DE EMENDA À CONSTITUIÇÃO N</a:t>
            </a:r>
            <a:r>
              <a:rPr lang="pt-BR" sz="2400" baseline="30000" dirty="0" smtClean="0">
                <a:solidFill>
                  <a:schemeClr val="tx1"/>
                </a:solidFill>
              </a:rPr>
              <a:t>o</a:t>
            </a:r>
            <a:r>
              <a:rPr lang="pt-BR" sz="2400" b="1" dirty="0" smtClean="0">
                <a:solidFill>
                  <a:schemeClr val="tx1"/>
                </a:solidFill>
              </a:rPr>
              <a:t> 352, DE 2013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/>
          </a:p>
          <a:p>
            <a:pPr marL="514350" indent="-514350">
              <a:buFont typeface="+mj-lt"/>
              <a:buAutoNum type="alphaLcParenR" startAt="4"/>
            </a:pPr>
            <a:r>
              <a:rPr lang="pt-BR" dirty="0"/>
              <a:t>condicionar a formação de coligações para a disputa de eleições proporcionais à decisão dos respectivos partidos, em nível nacional, de constituir federação para compor bloco parlamentar na Câmara dos Deputados e na casa legislativa para a qual elegerem representantes, ao qual ficarão ligados até o fim da legislatura que se seguir ao pleito; </a:t>
            </a:r>
          </a:p>
        </p:txBody>
      </p:sp>
    </p:spTree>
    <p:extLst>
      <p:ext uri="{BB962C8B-B14F-4D97-AF65-F5344CB8AC3E}">
        <p14:creationId xmlns:p14="http://schemas.microsoft.com/office/powerpoint/2010/main" xmlns="" val="4258334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>
                <a:solidFill>
                  <a:schemeClr val="tx1"/>
                </a:solidFill>
              </a:rPr>
              <a:t>PROPOSTA DE EMENDA À CONSTITUIÇÃO N</a:t>
            </a:r>
            <a:r>
              <a:rPr lang="pt-BR" sz="2400" baseline="30000" dirty="0" smtClean="0">
                <a:solidFill>
                  <a:schemeClr val="tx1"/>
                </a:solidFill>
              </a:rPr>
              <a:t>o</a:t>
            </a:r>
            <a:r>
              <a:rPr lang="pt-BR" sz="2400" b="1" dirty="0" smtClean="0">
                <a:solidFill>
                  <a:schemeClr val="tx1"/>
                </a:solidFill>
              </a:rPr>
              <a:t> 352, DE 2013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pPr marL="514350" indent="-514350">
              <a:buFont typeface="+mj-lt"/>
              <a:buAutoNum type="alphaLcParenR" startAt="5"/>
            </a:pPr>
            <a:r>
              <a:rPr lang="pt-BR" dirty="0"/>
              <a:t>alterar a exigência de </a:t>
            </a:r>
            <a:r>
              <a:rPr lang="pt-BR" dirty="0" err="1"/>
              <a:t>apoiamento</a:t>
            </a:r>
            <a:r>
              <a:rPr lang="pt-BR" dirty="0"/>
              <a:t> mínimo de eleitores para o registro de partidos políticos, permitindo, ainda, que se possa substituí-lo por, pelo menos, cinco por cento dos deputados federais; </a:t>
            </a:r>
          </a:p>
        </p:txBody>
      </p:sp>
    </p:spTree>
    <p:extLst>
      <p:ext uri="{BB962C8B-B14F-4D97-AF65-F5344CB8AC3E}">
        <p14:creationId xmlns:p14="http://schemas.microsoft.com/office/powerpoint/2010/main" xmlns="" val="1604766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>
                <a:solidFill>
                  <a:schemeClr val="tx1"/>
                </a:solidFill>
              </a:rPr>
              <a:t>PROPOSTA DE EMENDA À CONSTITUIÇÃO N</a:t>
            </a:r>
            <a:r>
              <a:rPr lang="pt-BR" sz="2400" baseline="30000" dirty="0" smtClean="0">
                <a:solidFill>
                  <a:schemeClr val="tx1"/>
                </a:solidFill>
              </a:rPr>
              <a:t>o</a:t>
            </a:r>
            <a:r>
              <a:rPr lang="pt-BR" sz="2400" b="1" dirty="0" smtClean="0">
                <a:solidFill>
                  <a:schemeClr val="tx1"/>
                </a:solidFill>
              </a:rPr>
              <a:t> 352, DE 2013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/>
          </a:p>
          <a:p>
            <a:pPr marL="514350" indent="-514350">
              <a:buFont typeface="+mj-lt"/>
              <a:buAutoNum type="alphaLcParenR" startAt="6"/>
            </a:pPr>
            <a:r>
              <a:rPr lang="pt-BR" dirty="0"/>
              <a:t>estabelecer critérios para o direito dos partidos políticos ao fundo partidário e para o acesso gratuito ao rádio e à televisão, em função dos votos por eles </a:t>
            </a:r>
            <a:r>
              <a:rPr lang="pt-BR" dirty="0" smtClean="0"/>
              <a:t>obtidos </a:t>
            </a:r>
            <a:r>
              <a:rPr lang="pt-BR" dirty="0"/>
              <a:t>na última eleição para a Câmara dos Deputados; </a:t>
            </a:r>
          </a:p>
        </p:txBody>
      </p:sp>
    </p:spTree>
    <p:extLst>
      <p:ext uri="{BB962C8B-B14F-4D97-AF65-F5344CB8AC3E}">
        <p14:creationId xmlns:p14="http://schemas.microsoft.com/office/powerpoint/2010/main" xmlns="" val="2260279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>
                <a:solidFill>
                  <a:schemeClr val="tx1"/>
                </a:solidFill>
              </a:rPr>
              <a:t>PROPOSTA DE EMENDA À CONSTITUIÇÃO N</a:t>
            </a:r>
            <a:r>
              <a:rPr lang="pt-BR" sz="2400" baseline="30000" dirty="0" smtClean="0">
                <a:solidFill>
                  <a:schemeClr val="tx1"/>
                </a:solidFill>
              </a:rPr>
              <a:t>o</a:t>
            </a:r>
            <a:r>
              <a:rPr lang="pt-BR" sz="2400" b="1" dirty="0" smtClean="0">
                <a:solidFill>
                  <a:schemeClr val="tx1"/>
                </a:solidFill>
              </a:rPr>
              <a:t> 352, DE 2013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/>
          </a:p>
          <a:p>
            <a:pPr marL="514350" indent="-514350">
              <a:buFont typeface="+mj-lt"/>
              <a:buAutoNum type="alphaLcParenR" startAt="7"/>
            </a:pPr>
            <a:r>
              <a:rPr lang="pt-BR" dirty="0"/>
              <a:t>instituir cláusula de barreira para o funcionamento parlamentar dos partidos políticos nas Casas Legislativas, consistente na obtenção de, pelo menos, cinco por cento dos votos apurados para cada uma delas, não computados os em branco e os nulos; </a:t>
            </a:r>
          </a:p>
        </p:txBody>
      </p:sp>
    </p:spTree>
    <p:extLst>
      <p:ext uri="{BB962C8B-B14F-4D97-AF65-F5344CB8AC3E}">
        <p14:creationId xmlns:p14="http://schemas.microsoft.com/office/powerpoint/2010/main" xmlns="" val="2969802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36</TotalTime>
  <Words>867</Words>
  <Application>Microsoft Office PowerPoint</Application>
  <PresentationFormat>Apresentação na tela (4:3)</PresentationFormat>
  <Paragraphs>56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Adjacência</vt:lpstr>
      <vt:lpstr>COMISSÃO DE CONSTITUIÇÃO E JUSTIÇA E DE CIDADANIA</vt:lpstr>
      <vt:lpstr>PROPOSTA DE EMENDA À CONSTITUIÇÃO No 352, DE 2013</vt:lpstr>
      <vt:lpstr>PROPOSTA DE EMENDA À CONSTITUIÇÃO No 352, DE 2013</vt:lpstr>
      <vt:lpstr>PROPOSTA DE EMENDA À CONSTITUIÇÃO No 352, DE 2013</vt:lpstr>
      <vt:lpstr>PROPOSTA DE EMENDA À CONSTITUIÇÃO No 352, DE 2013</vt:lpstr>
      <vt:lpstr>PROPOSTA DE EMENDA À CONSTITUIÇÃO No 352, DE 2013</vt:lpstr>
      <vt:lpstr>PROPOSTA DE EMENDA À CONSTITUIÇÃO No 352, DE 2013</vt:lpstr>
      <vt:lpstr>PROPOSTA DE EMENDA À CONSTITUIÇÃO No 352, DE 2013</vt:lpstr>
      <vt:lpstr>PROPOSTA DE EMENDA À CONSTITUIÇÃO No 352, DE 2013</vt:lpstr>
      <vt:lpstr>Slide 10</vt:lpstr>
      <vt:lpstr>PROPOSTA DE EMENDA À CONSTITUIÇÃO No 352, DE 2013</vt:lpstr>
      <vt:lpstr>PROPOSTA DE EMENDA À CONSTITUIÇÃO No 352, DE 2013</vt:lpstr>
      <vt:lpstr>PROPOSTA DE EMENDA À CONSTITUIÇÃO No 352, DE 2013</vt:lpstr>
      <vt:lpstr>PROPOSTA DE EMENDA À CONSTITUIÇÃO No 352, DE 2013</vt:lpstr>
      <vt:lpstr>PROPOSTA DE EMENDA À CONSTITUIÇÃO No 352, DE 2013</vt:lpstr>
      <vt:lpstr>PROPOSTA DE EMENDA À CONSTITUIÇÃO No 352, DE 2013</vt:lpstr>
      <vt:lpstr>PROPOSTA DE EMENDA À CONSTITUIÇÃO No 352, DE 2013</vt:lpstr>
      <vt:lpstr>COMISSÃO DE CONSTITUIÇÃO E JUSTIÇA E DE CIDADANIA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COMISSÃO DE CONSTITUIÇÃO E JUSTIÇA E DE CIDADANIA</dc:title>
  <dc:creator>Sony VPCEG15FX</dc:creator>
  <cp:lastModifiedBy>USER</cp:lastModifiedBy>
  <cp:revision>6</cp:revision>
  <dcterms:created xsi:type="dcterms:W3CDTF">2014-11-18T12:27:11Z</dcterms:created>
  <dcterms:modified xsi:type="dcterms:W3CDTF">2014-11-18T13:33:07Z</dcterms:modified>
</cp:coreProperties>
</file>