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Ex1.xml" ContentType="application/vnd.ms-office.chartex+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4"/>
  </p:notesMasterIdLst>
  <p:sldIdLst>
    <p:sldId id="256" r:id="rId4"/>
    <p:sldId id="285" r:id="rId5"/>
    <p:sldId id="298" r:id="rId6"/>
    <p:sldId id="287" r:id="rId7"/>
    <p:sldId id="299" r:id="rId8"/>
    <p:sldId id="306" r:id="rId9"/>
    <p:sldId id="301" r:id="rId10"/>
    <p:sldId id="273" r:id="rId11"/>
    <p:sldId id="275" r:id="rId12"/>
    <p:sldId id="297" r:id="rId13"/>
    <p:sldId id="312" r:id="rId14"/>
    <p:sldId id="295" r:id="rId15"/>
    <p:sldId id="276" r:id="rId16"/>
    <p:sldId id="304" r:id="rId17"/>
    <p:sldId id="313" r:id="rId18"/>
    <p:sldId id="314" r:id="rId19"/>
    <p:sldId id="315" r:id="rId20"/>
    <p:sldId id="317" r:id="rId21"/>
    <p:sldId id="318" r:id="rId22"/>
    <p:sldId id="278" r:id="rId23"/>
  </p:sldIdLst>
  <p:sldSz cx="9144000" cy="6858000" type="screen4x3"/>
  <p:notesSz cx="6797675"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BFC"/>
    <a:srgbClr val="55D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FD88F8-9CEE-4E2F-B445-1A8CBA35CA44}" v="1" dt="2021-09-08T17:23:47.324"/>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35"/>
    <p:restoredTop sz="94660"/>
  </p:normalViewPr>
  <p:slideViewPr>
    <p:cSldViewPr snapToGrid="0" snapToObjects="1">
      <p:cViewPr varScale="1">
        <p:scale>
          <a:sx n="62" d="100"/>
          <a:sy n="62" d="100"/>
        </p:scale>
        <p:origin x="149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IANO DE FIGUEIREDO ARAUJO" userId="113713b6a92d5398" providerId="LiveId" clId="{09FD88F8-9CEE-4E2F-B445-1A8CBA35CA44}"/>
    <pc:docChg chg="addSld modSld">
      <pc:chgData name="FABIANO DE FIGUEIREDO ARAUJO" userId="113713b6a92d5398" providerId="LiveId" clId="{09FD88F8-9CEE-4E2F-B445-1A8CBA35CA44}" dt="2021-09-08T17:23:47.323" v="20"/>
      <pc:docMkLst>
        <pc:docMk/>
      </pc:docMkLst>
      <pc:sldChg chg="modSp mod">
        <pc:chgData name="FABIANO DE FIGUEIREDO ARAUJO" userId="113713b6a92d5398" providerId="LiveId" clId="{09FD88F8-9CEE-4E2F-B445-1A8CBA35CA44}" dt="2021-09-08T17:23:22.118" v="19" actId="20577"/>
        <pc:sldMkLst>
          <pc:docMk/>
          <pc:sldMk cId="57989127" sldId="297"/>
        </pc:sldMkLst>
        <pc:spChg chg="mod">
          <ac:chgData name="FABIANO DE FIGUEIREDO ARAUJO" userId="113713b6a92d5398" providerId="LiveId" clId="{09FD88F8-9CEE-4E2F-B445-1A8CBA35CA44}" dt="2021-09-08T17:23:22.118" v="19" actId="20577"/>
          <ac:spMkLst>
            <pc:docMk/>
            <pc:sldMk cId="57989127" sldId="297"/>
            <ac:spMk id="16" creationId="{663FBDA5-5DE5-43D7-A969-536D52BB48BE}"/>
          </ac:spMkLst>
        </pc:spChg>
      </pc:sldChg>
      <pc:sldChg chg="modSp mod">
        <pc:chgData name="FABIANO DE FIGUEIREDO ARAUJO" userId="113713b6a92d5398" providerId="LiveId" clId="{09FD88F8-9CEE-4E2F-B445-1A8CBA35CA44}" dt="2021-09-08T17:23:03.873" v="3" actId="5793"/>
        <pc:sldMkLst>
          <pc:docMk/>
          <pc:sldMk cId="3006391218" sldId="298"/>
        </pc:sldMkLst>
        <pc:spChg chg="mod">
          <ac:chgData name="FABIANO DE FIGUEIREDO ARAUJO" userId="113713b6a92d5398" providerId="LiveId" clId="{09FD88F8-9CEE-4E2F-B445-1A8CBA35CA44}" dt="2021-09-08T17:23:03.873" v="3" actId="5793"/>
          <ac:spMkLst>
            <pc:docMk/>
            <pc:sldMk cId="3006391218" sldId="298"/>
            <ac:spMk id="16" creationId="{FB03CB92-F504-40DF-9E35-8AEC06F94414}"/>
          </ac:spMkLst>
        </pc:spChg>
      </pc:sldChg>
      <pc:sldChg chg="add">
        <pc:chgData name="FABIANO DE FIGUEIREDO ARAUJO" userId="113713b6a92d5398" providerId="LiveId" clId="{09FD88F8-9CEE-4E2F-B445-1A8CBA35CA44}" dt="2021-09-08T17:23:47.323" v="20"/>
        <pc:sldMkLst>
          <pc:docMk/>
          <pc:sldMk cId="3527408010" sldId="31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franc\AppData\Local\Microsoft\Windows\INetCache\Content.Outlook\85RFGO1X\sentenc&#807;as%20se&#769;rie%20histo&#769;rica%20_Graficos_v21.0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ranc\Dropbox\Work\SE\Apresenta&#231;&#245;es\02%20set21%20-%20PEC%20Precatorios\tabela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ranc\Dropbox\Work\SE\15%20Precat&#243;rios\Precat&#243;rios_F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franc\Dropbox\Work\SE\15%20Precat&#243;rios\Cen&#225;rios%20Parcelamento%20Precat&#243;rios_v23.08(1).xlsx" TargetMode="External"/><Relationship Id="rId2" Type="http://schemas.microsoft.com/office/2011/relationships/chartColorStyle" Target="colors5.xml"/><Relationship Id="rId1" Type="http://schemas.microsoft.com/office/2011/relationships/chartStyle" Target="style5.xml"/></Relationships>
</file>

<file path=ppt/charts/_rels/chartEx1.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Pasta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00" b="1" i="0" u="none" strike="noStrike" kern="1200" cap="none" spc="0" normalizeH="0" baseline="0">
                <a:solidFill>
                  <a:schemeClr val="tx1">
                    <a:lumMod val="50000"/>
                    <a:lumOff val="50000"/>
                  </a:schemeClr>
                </a:solidFill>
                <a:latin typeface="+mj-lt"/>
                <a:ea typeface="+mj-ea"/>
                <a:cs typeface="+mj-cs"/>
              </a:defRPr>
            </a:pPr>
            <a:r>
              <a:rPr lang="pt-BR" sz="1600" b="1">
                <a:solidFill>
                  <a:schemeClr val="tx1">
                    <a:lumMod val="50000"/>
                    <a:lumOff val="50000"/>
                  </a:schemeClr>
                </a:solidFill>
              </a:rPr>
              <a:t>Evolução</a:t>
            </a:r>
            <a:r>
              <a:rPr lang="pt-BR" sz="1600" b="1" baseline="0">
                <a:solidFill>
                  <a:schemeClr val="tx1">
                    <a:lumMod val="50000"/>
                    <a:lumOff val="50000"/>
                  </a:schemeClr>
                </a:solidFill>
              </a:rPr>
              <a:t> dos Gastos com Sentenças Judiciais</a:t>
            </a:r>
          </a:p>
          <a:p>
            <a:pPr algn="l">
              <a:defRPr sz="1800" b="1">
                <a:solidFill>
                  <a:schemeClr val="tx1">
                    <a:lumMod val="50000"/>
                    <a:lumOff val="50000"/>
                  </a:schemeClr>
                </a:solidFill>
              </a:defRPr>
            </a:pPr>
            <a:r>
              <a:rPr lang="pt-BR" sz="1600" b="1" baseline="0">
                <a:solidFill>
                  <a:schemeClr val="tx1">
                    <a:lumMod val="50000"/>
                    <a:lumOff val="50000"/>
                  </a:schemeClr>
                </a:solidFill>
              </a:rPr>
              <a:t>versus despesas discricionárias</a:t>
            </a:r>
          </a:p>
        </c:rich>
      </c:tx>
      <c:layout>
        <c:manualLayout>
          <c:xMode val="edge"/>
          <c:yMode val="edge"/>
          <c:x val="3.0204885313364897E-2"/>
          <c:y val="5.6919226687318934E-2"/>
        </c:manualLayout>
      </c:layout>
      <c:overlay val="0"/>
      <c:spPr>
        <a:noFill/>
        <a:ln>
          <a:noFill/>
        </a:ln>
        <a:effectLst/>
      </c:spPr>
      <c:txPr>
        <a:bodyPr rot="0" spcFirstLastPara="1" vertOverflow="ellipsis" vert="horz" wrap="square" anchor="ctr" anchorCtr="1"/>
        <a:lstStyle/>
        <a:p>
          <a:pPr algn="l">
            <a:defRPr sz="1800" b="1" i="0" u="none" strike="noStrike" kern="1200" cap="none" spc="0" normalizeH="0" baseline="0">
              <a:solidFill>
                <a:schemeClr val="tx1">
                  <a:lumMod val="50000"/>
                  <a:lumOff val="50000"/>
                </a:schemeClr>
              </a:solidFill>
              <a:latin typeface="+mj-lt"/>
              <a:ea typeface="+mj-ea"/>
              <a:cs typeface="+mj-cs"/>
            </a:defRPr>
          </a:pPr>
          <a:endParaRPr lang="pt-BR"/>
        </a:p>
      </c:txPr>
    </c:title>
    <c:autoTitleDeleted val="0"/>
    <c:plotArea>
      <c:layout>
        <c:manualLayout>
          <c:layoutTarget val="inner"/>
          <c:xMode val="edge"/>
          <c:yMode val="edge"/>
          <c:x val="0.10604396858588711"/>
          <c:y val="7.5598144881392881E-2"/>
          <c:w val="0.80579187249929574"/>
          <c:h val="0.62961045736167298"/>
        </c:manualLayout>
      </c:layout>
      <c:barChart>
        <c:barDir val="col"/>
        <c:grouping val="clustered"/>
        <c:varyColors val="0"/>
        <c:ser>
          <c:idx val="0"/>
          <c:order val="0"/>
          <c:tx>
            <c:strRef>
              <c:f>'sentenças completo final'!$A$2:$AC$2</c:f>
              <c:strCache>
                <c:ptCount val="29"/>
                <c:pt idx="0">
                  <c:v>Sentenças Judiciais (R$ bilhões)</c:v>
                </c:pt>
              </c:strCache>
            </c:strRef>
          </c:tx>
          <c:spPr>
            <a:solidFill>
              <a:schemeClr val="tx2">
                <a:lumMod val="20000"/>
                <a:lumOff val="80000"/>
              </a:schemeClr>
            </a:solidFill>
            <a:ln>
              <a:noFill/>
            </a:ln>
            <a:effectLst>
              <a:outerShdw blurRad="50800" sx="1000" sy="1000" algn="ctr" rotWithShape="0">
                <a:srgbClr val="000000">
                  <a:alpha val="31000"/>
                </a:srgbClr>
              </a:outerShdw>
            </a:effectLst>
            <a:scene3d>
              <a:camera prst="orthographicFront"/>
              <a:lightRig rig="threePt" dir="t"/>
            </a:scene3d>
            <a:sp3d>
              <a:bevelT w="0"/>
              <a:bevelB w="44450"/>
            </a:sp3d>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5">
                        <a:lumMod val="75000"/>
                      </a:schemeClr>
                    </a:solidFill>
                    <a:latin typeface="+mn-lt"/>
                    <a:ea typeface="+mn-ea"/>
                    <a:cs typeface="+mn-cs"/>
                  </a:defRPr>
                </a:pPr>
                <a:endParaRPr lang="pt-B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('sentenças completo final'!$Q$5:$AB$5,'sentenças completo final'!$AD$5:$AE$5)</c:f>
              <c:strCache>
                <c:ptCount val="14"/>
                <c:pt idx="0">
                  <c:v>2010</c:v>
                </c:pt>
                <c:pt idx="1">
                  <c:v>2011</c:v>
                </c:pt>
                <c:pt idx="2">
                  <c:v>2012</c:v>
                </c:pt>
                <c:pt idx="3">
                  <c:v>2013</c:v>
                </c:pt>
                <c:pt idx="4">
                  <c:v>2014</c:v>
                </c:pt>
                <c:pt idx="5">
                  <c:v>2015</c:v>
                </c:pt>
                <c:pt idx="6">
                  <c:v>2016</c:v>
                </c:pt>
                <c:pt idx="7">
                  <c:v>2017</c:v>
                </c:pt>
                <c:pt idx="8">
                  <c:v>2018</c:v>
                </c:pt>
                <c:pt idx="9">
                  <c:v>2019</c:v>
                </c:pt>
                <c:pt idx="10">
                  <c:v>2020</c:v>
                </c:pt>
                <c:pt idx="11">
                  <c:v>2021 - LOA</c:v>
                </c:pt>
                <c:pt idx="12">
                  <c:v>2022 - PLOA</c:v>
                </c:pt>
                <c:pt idx="13">
                  <c:v>2022 - Banco Judiciário</c:v>
                </c:pt>
              </c:strCache>
              <c:extLst/>
            </c:strRef>
          </c:cat>
          <c:val>
            <c:numRef>
              <c:f>('sentenças completo final'!$Q$12:$AB$12,'sentenças completo final'!$AD$12)</c:f>
              <c:numCache>
                <c:formatCode>#,##0.0</c:formatCode>
                <c:ptCount val="13"/>
                <c:pt idx="0">
                  <c:v>13.925760342290001</c:v>
                </c:pt>
                <c:pt idx="1">
                  <c:v>15.396810242359999</c:v>
                </c:pt>
                <c:pt idx="2">
                  <c:v>15.070327566800001</c:v>
                </c:pt>
                <c:pt idx="3">
                  <c:v>16.58813574253</c:v>
                </c:pt>
                <c:pt idx="4">
                  <c:v>20.659524084700006</c:v>
                </c:pt>
                <c:pt idx="5">
                  <c:v>24.737158168819999</c:v>
                </c:pt>
                <c:pt idx="6">
                  <c:v>30.278882244599998</c:v>
                </c:pt>
                <c:pt idx="7">
                  <c:v>31.77401161717</c:v>
                </c:pt>
                <c:pt idx="8">
                  <c:v>36.648637402890003</c:v>
                </c:pt>
                <c:pt idx="9">
                  <c:v>41.289745845140004</c:v>
                </c:pt>
                <c:pt idx="10">
                  <c:v>51.924989461000003</c:v>
                </c:pt>
                <c:pt idx="11">
                  <c:v>54.721752208999895</c:v>
                </c:pt>
                <c:pt idx="12">
                  <c:v>89.115761136000003</c:v>
                </c:pt>
              </c:numCache>
              <c:extLst/>
            </c:numRef>
          </c:val>
          <c:extLst>
            <c:ext xmlns:c16="http://schemas.microsoft.com/office/drawing/2014/chart" uri="{C3380CC4-5D6E-409C-BE32-E72D297353CC}">
              <c16:uniqueId val="{00000000-593F-4F20-B24D-A3E5E9383E97}"/>
            </c:ext>
          </c:extLst>
        </c:ser>
        <c:dLbls>
          <c:dLblPos val="outEnd"/>
          <c:showLegendKey val="0"/>
          <c:showVal val="1"/>
          <c:showCatName val="0"/>
          <c:showSerName val="0"/>
          <c:showPercent val="0"/>
          <c:showBubbleSize val="0"/>
        </c:dLbls>
        <c:gapWidth val="7"/>
        <c:overlap val="19"/>
        <c:axId val="1840490319"/>
        <c:axId val="1962640991"/>
      </c:barChart>
      <c:lineChart>
        <c:grouping val="standard"/>
        <c:varyColors val="0"/>
        <c:ser>
          <c:idx val="1"/>
          <c:order val="1"/>
          <c:tx>
            <c:strRef>
              <c:f>'sentenças completo final'!$A$21</c:f>
              <c:strCache>
                <c:ptCount val="1"/>
                <c:pt idx="0">
                  <c:v>Participação Discricionárias (%)</c:v>
                </c:pt>
              </c:strCache>
            </c:strRef>
          </c:tx>
          <c:spPr>
            <a:ln w="38100" cap="rnd">
              <a:solidFill>
                <a:schemeClr val="accent2">
                  <a:lumMod val="75000"/>
                </a:schemeClr>
              </a:solidFill>
              <a:round/>
            </a:ln>
            <a:effectLst/>
          </c:spPr>
          <c:marker>
            <c:symbol val="none"/>
          </c:marker>
          <c:dLbls>
            <c:dLbl>
              <c:idx val="0"/>
              <c:layout>
                <c:manualLayout>
                  <c:x val="-2.8728405562078146E-2"/>
                  <c:y val="-4.07682840690703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3F-4F20-B24D-A3E5E9383E97}"/>
                </c:ext>
              </c:extLst>
            </c:dLbl>
            <c:dLbl>
              <c:idx val="5"/>
              <c:layout>
                <c:manualLayout>
                  <c:x val="-3.4130160749712646E-2"/>
                  <c:y val="-3.22304000659725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3F-4F20-B24D-A3E5E9383E97}"/>
                </c:ext>
              </c:extLst>
            </c:dLbl>
            <c:dLbl>
              <c:idx val="9"/>
              <c:layout>
                <c:manualLayout>
                  <c:x val="-3.7731330874802203E-2"/>
                  <c:y val="-4.93061680721681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93F-4F20-B24D-A3E5E9383E97}"/>
                </c:ext>
              </c:extLst>
            </c:dLbl>
            <c:dLbl>
              <c:idx val="10"/>
              <c:layout>
                <c:manualLayout>
                  <c:x val="-3.9531915937347013E-2"/>
                  <c:y val="-3.22304000659725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93F-4F20-B24D-A3E5E9383E97}"/>
                </c:ext>
              </c:extLst>
            </c:dLbl>
            <c:dLbl>
              <c:idx val="11"/>
              <c:layout>
                <c:manualLayout>
                  <c:x val="-3.5930745812257393E-2"/>
                  <c:y val="-4.0768284069070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93F-4F20-B24D-A3E5E9383E97}"/>
                </c:ext>
              </c:extLst>
            </c:dLbl>
            <c:dLbl>
              <c:idx val="12"/>
              <c:layout>
                <c:manualLayout>
                  <c:x val="-5.033542631261588E-2"/>
                  <c:y val="-3.22304000659725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93F-4F20-B24D-A3E5E9383E9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pt-B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Lit>
              <c:ptCount val="13"/>
              <c:pt idx="0">
                <c:v>1</c:v>
              </c:pt>
              <c:pt idx="1">
                <c:v>2</c:v>
              </c:pt>
              <c:pt idx="2">
                <c:v>3</c:v>
              </c:pt>
              <c:pt idx="3">
                <c:v>4</c:v>
              </c:pt>
              <c:pt idx="4">
                <c:v>5</c:v>
              </c:pt>
              <c:pt idx="5">
                <c:v>6</c:v>
              </c:pt>
              <c:pt idx="6">
                <c:v>7</c:v>
              </c:pt>
              <c:pt idx="7">
                <c:v>8</c:v>
              </c:pt>
              <c:pt idx="8">
                <c:v>9</c:v>
              </c:pt>
              <c:pt idx="9">
                <c:v>10</c:v>
              </c:pt>
              <c:pt idx="10">
                <c:v>11</c:v>
              </c:pt>
              <c:pt idx="11">
                <c:v>12</c:v>
              </c:pt>
              <c:pt idx="12">
                <c:v>14</c:v>
              </c:pt>
              <c:extLst>
                <c:ext xmlns:c15="http://schemas.microsoft.com/office/drawing/2012/chart" uri="{02D57815-91ED-43cb-92C2-25804820EDAC}">
                  <c15:autoCat val="1"/>
                </c:ext>
              </c:extLst>
            </c:strLit>
          </c:cat>
          <c:val>
            <c:numRef>
              <c:f>('sentenças completo final'!$Q$21:$AB$21,'sentenças completo final'!$AD$21)</c:f>
              <c:numCache>
                <c:formatCode>0%</c:formatCode>
                <c:ptCount val="13"/>
                <c:pt idx="0">
                  <c:v>0.1085530221595301</c:v>
                </c:pt>
                <c:pt idx="1">
                  <c:v>0.16504460315870512</c:v>
                </c:pt>
                <c:pt idx="2">
                  <c:v>0.13982880550868343</c:v>
                </c:pt>
                <c:pt idx="3">
                  <c:v>0.135090600351639</c:v>
                </c:pt>
                <c:pt idx="4">
                  <c:v>0.14210504731174955</c:v>
                </c:pt>
                <c:pt idx="5">
                  <c:v>0.19557405834461389</c:v>
                </c:pt>
                <c:pt idx="6">
                  <c:v>0.21417760154191501</c:v>
                </c:pt>
                <c:pt idx="7">
                  <c:v>0.27295447463529682</c:v>
                </c:pt>
                <c:pt idx="8">
                  <c:v>0.28446774562456079</c:v>
                </c:pt>
                <c:pt idx="9">
                  <c:v>0.25144731429710582</c:v>
                </c:pt>
                <c:pt idx="10">
                  <c:v>0.47994160672691721</c:v>
                </c:pt>
                <c:pt idx="11">
                  <c:v>0.45840610284666988</c:v>
                </c:pt>
                <c:pt idx="12">
                  <c:v>0.90381096486815427</c:v>
                </c:pt>
              </c:numCache>
              <c:extLst/>
            </c:numRef>
          </c:val>
          <c:smooth val="0"/>
          <c:extLst>
            <c:ext xmlns:c16="http://schemas.microsoft.com/office/drawing/2014/chart" uri="{C3380CC4-5D6E-409C-BE32-E72D297353CC}">
              <c16:uniqueId val="{00000007-593F-4F20-B24D-A3E5E9383E97}"/>
            </c:ext>
          </c:extLst>
        </c:ser>
        <c:dLbls>
          <c:showLegendKey val="0"/>
          <c:showVal val="0"/>
          <c:showCatName val="0"/>
          <c:showSerName val="0"/>
          <c:showPercent val="0"/>
          <c:showBubbleSize val="0"/>
        </c:dLbls>
        <c:marker val="1"/>
        <c:smooth val="0"/>
        <c:axId val="1731026863"/>
        <c:axId val="1962645151"/>
      </c:lineChart>
      <c:catAx>
        <c:axId val="18404903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65000"/>
                    <a:lumOff val="35000"/>
                  </a:schemeClr>
                </a:solidFill>
                <a:latin typeface="+mn-lt"/>
                <a:ea typeface="+mn-ea"/>
                <a:cs typeface="+mn-cs"/>
              </a:defRPr>
            </a:pPr>
            <a:endParaRPr lang="pt-BR"/>
          </a:p>
        </c:txPr>
        <c:crossAx val="1962640991"/>
        <c:crosses val="autoZero"/>
        <c:auto val="1"/>
        <c:lblAlgn val="ctr"/>
        <c:lblOffset val="100"/>
        <c:noMultiLvlLbl val="0"/>
      </c:catAx>
      <c:valAx>
        <c:axId val="1962640991"/>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pt-BR"/>
          </a:p>
        </c:txPr>
        <c:crossAx val="1840490319"/>
        <c:crosses val="autoZero"/>
        <c:crossBetween val="between"/>
      </c:valAx>
      <c:valAx>
        <c:axId val="1962645151"/>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pt-BR"/>
          </a:p>
        </c:txPr>
        <c:crossAx val="1731026863"/>
        <c:crosses val="max"/>
        <c:crossBetween val="between"/>
      </c:valAx>
      <c:catAx>
        <c:axId val="1731026863"/>
        <c:scaling>
          <c:orientation val="minMax"/>
        </c:scaling>
        <c:delete val="1"/>
        <c:axPos val="b"/>
        <c:numFmt formatCode="General" sourceLinked="1"/>
        <c:majorTickMark val="out"/>
        <c:minorTickMark val="none"/>
        <c:tickLblPos val="nextTo"/>
        <c:crossAx val="1962645151"/>
        <c:crosses val="autoZero"/>
        <c:auto val="1"/>
        <c:lblAlgn val="ctr"/>
        <c:lblOffset val="100"/>
        <c:noMultiLvlLbl val="0"/>
      </c:catAx>
      <c:spPr>
        <a:noFill/>
        <a:ln>
          <a:noFill/>
        </a:ln>
        <a:effectLst/>
      </c:spPr>
    </c:plotArea>
    <c:legend>
      <c:legendPos val="b"/>
      <c:layout>
        <c:manualLayout>
          <c:xMode val="edge"/>
          <c:yMode val="edge"/>
          <c:x val="5.1071681291339911E-2"/>
          <c:y val="0.86944118764879674"/>
          <c:w val="0.35603946712323076"/>
          <c:h val="9.4152692324240589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92825896762905"/>
          <c:y val="9.7278238840707409E-2"/>
          <c:w val="0.87129396325459318"/>
          <c:h val="0.64699641312728373"/>
        </c:manualLayout>
      </c:layout>
      <c:barChart>
        <c:barDir val="col"/>
        <c:grouping val="clustered"/>
        <c:varyColors val="0"/>
        <c:ser>
          <c:idx val="0"/>
          <c:order val="0"/>
          <c:tx>
            <c:strRef>
              <c:f>Planilha1!$A$3</c:f>
              <c:strCache>
                <c:ptCount val="1"/>
                <c:pt idx="0">
                  <c:v>Sentenças (Valores Efetivos)</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Planilha1!$B$2:$F$2</c:f>
              <c:numCache>
                <c:formatCode>0</c:formatCode>
                <c:ptCount val="5"/>
                <c:pt idx="0">
                  <c:v>2018</c:v>
                </c:pt>
                <c:pt idx="1">
                  <c:v>2019</c:v>
                </c:pt>
                <c:pt idx="2">
                  <c:v>2020</c:v>
                </c:pt>
                <c:pt idx="3">
                  <c:v>2021</c:v>
                </c:pt>
                <c:pt idx="4">
                  <c:v>2022</c:v>
                </c:pt>
              </c:numCache>
            </c:numRef>
          </c:cat>
          <c:val>
            <c:numRef>
              <c:f>Planilha1!$B$3:$F$3</c:f>
              <c:numCache>
                <c:formatCode>#,##0.0</c:formatCode>
                <c:ptCount val="5"/>
                <c:pt idx="0">
                  <c:v>36.648637402890003</c:v>
                </c:pt>
                <c:pt idx="1">
                  <c:v>41.289745845140004</c:v>
                </c:pt>
                <c:pt idx="2">
                  <c:v>51.924989461000003</c:v>
                </c:pt>
                <c:pt idx="3">
                  <c:v>54.7</c:v>
                </c:pt>
                <c:pt idx="4">
                  <c:v>89.115761429000003</c:v>
                </c:pt>
              </c:numCache>
            </c:numRef>
          </c:val>
          <c:extLst>
            <c:ext xmlns:c16="http://schemas.microsoft.com/office/drawing/2014/chart" uri="{C3380CC4-5D6E-409C-BE32-E72D297353CC}">
              <c16:uniqueId val="{00000000-99FD-4D27-AF2E-D159A083CAAB}"/>
            </c:ext>
          </c:extLst>
        </c:ser>
        <c:ser>
          <c:idx val="1"/>
          <c:order val="1"/>
          <c:tx>
            <c:strRef>
              <c:f>Planilha1!$A$7</c:f>
              <c:strCache>
                <c:ptCount val="1"/>
                <c:pt idx="0">
                  <c:v>Sentenças (se indexadas com o Teto)</c:v>
                </c:pt>
              </c:strCache>
            </c:strRef>
          </c:tx>
          <c:spPr>
            <a:solidFill>
              <a:schemeClr val="bg1">
                <a:lumMod val="65000"/>
              </a:schemeClr>
            </a:solidFill>
            <a:ln>
              <a:noFill/>
            </a:ln>
            <a:effectLst/>
          </c:spPr>
          <c:invertIfNegative val="0"/>
          <c:dLbls>
            <c:dLbl>
              <c:idx val="0"/>
              <c:layout>
                <c:manualLayout>
                  <c:x val="2.339176116385615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4E2-41FA-B360-40AFA33A700E}"/>
                </c:ext>
              </c:extLst>
            </c:dLbl>
            <c:dLbl>
              <c:idx val="1"/>
              <c:layout>
                <c:manualLayout>
                  <c:x val="2.3391761163856113E-2"/>
                  <c:y val="8.93729886679267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4E2-41FA-B360-40AFA33A700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Planilha1!$B$2:$F$2</c:f>
              <c:numCache>
                <c:formatCode>0</c:formatCode>
                <c:ptCount val="5"/>
                <c:pt idx="0">
                  <c:v>2018</c:v>
                </c:pt>
                <c:pt idx="1">
                  <c:v>2019</c:v>
                </c:pt>
                <c:pt idx="2">
                  <c:v>2020</c:v>
                </c:pt>
                <c:pt idx="3">
                  <c:v>2021</c:v>
                </c:pt>
                <c:pt idx="4">
                  <c:v>2022</c:v>
                </c:pt>
              </c:numCache>
            </c:numRef>
          </c:cat>
          <c:val>
            <c:numRef>
              <c:f>Planilha1!$B$7:$F$7</c:f>
              <c:numCache>
                <c:formatCode>General</c:formatCode>
                <c:ptCount val="5"/>
                <c:pt idx="0" formatCode="#,##0.0">
                  <c:v>36.648637402890003</c:v>
                </c:pt>
                <c:pt idx="1">
                  <c:v>38.226783295081425</c:v>
                </c:pt>
                <c:pt idx="2">
                  <c:v>39.953661749503667</c:v>
                </c:pt>
                <c:pt idx="3">
                  <c:v>42.70247367786952</c:v>
                </c:pt>
                <c:pt idx="4">
                  <c:v>44.19858720568525</c:v>
                </c:pt>
              </c:numCache>
            </c:numRef>
          </c:val>
          <c:extLst>
            <c:ext xmlns:c16="http://schemas.microsoft.com/office/drawing/2014/chart" uri="{C3380CC4-5D6E-409C-BE32-E72D297353CC}">
              <c16:uniqueId val="{00000001-99FD-4D27-AF2E-D159A083CAAB}"/>
            </c:ext>
          </c:extLst>
        </c:ser>
        <c:dLbls>
          <c:showLegendKey val="0"/>
          <c:showVal val="0"/>
          <c:showCatName val="0"/>
          <c:showSerName val="0"/>
          <c:showPercent val="0"/>
          <c:showBubbleSize val="0"/>
        </c:dLbls>
        <c:gapWidth val="219"/>
        <c:axId val="583102592"/>
        <c:axId val="583103008"/>
      </c:barChart>
      <c:lineChart>
        <c:grouping val="standard"/>
        <c:varyColors val="0"/>
        <c:ser>
          <c:idx val="2"/>
          <c:order val="2"/>
          <c:tx>
            <c:strRef>
              <c:f>Planilha1!$A$6</c:f>
              <c:strCache>
                <c:ptCount val="1"/>
                <c:pt idx="0">
                  <c:v>Crescimento Real das Sentenças</c:v>
                </c:pt>
              </c:strCache>
            </c:strRef>
          </c:tx>
          <c:spPr>
            <a:ln w="28575" cap="rnd">
              <a:solidFill>
                <a:schemeClr val="tx2">
                  <a:lumMod val="50000"/>
                </a:schemeClr>
              </a:solidFill>
              <a:round/>
            </a:ln>
            <a:effectLst/>
          </c:spPr>
          <c:marker>
            <c:symbol val="none"/>
          </c:marker>
          <c:dLbls>
            <c:dLbl>
              <c:idx val="0"/>
              <c:layout>
                <c:manualLayout>
                  <c:x val="-2.1225056206706422E-2"/>
                  <c:y val="-3.45324812393040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9FD-4D27-AF2E-D159A083CAAB}"/>
                </c:ext>
              </c:extLst>
            </c:dLbl>
            <c:dLbl>
              <c:idx val="1"/>
              <c:layout>
                <c:manualLayout>
                  <c:x val="-2.8300074942275228E-2"/>
                  <c:y val="-3.98451706607354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9FD-4D27-AF2E-D159A083CAAB}"/>
                </c:ext>
              </c:extLst>
            </c:dLbl>
            <c:dLbl>
              <c:idx val="2"/>
              <c:layout>
                <c:manualLayout>
                  <c:x val="-4.2450112413412844E-2"/>
                  <c:y val="3.98451706607354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9FD-4D27-AF2E-D159A083CAAB}"/>
                </c:ext>
              </c:extLst>
            </c:dLbl>
            <c:dLbl>
              <c:idx val="3"/>
              <c:layout>
                <c:manualLayout>
                  <c:x val="-4.4218867097305048E-2"/>
                  <c:y val="3.45324812393040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FD-4D27-AF2E-D159A083CAAB}"/>
                </c:ext>
              </c:extLst>
            </c:dLbl>
            <c:dLbl>
              <c:idx val="4"/>
              <c:layout>
                <c:manualLayout>
                  <c:x val="-4.4218867097305173E-2"/>
                  <c:y val="-2.39071023964412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9FD-4D27-AF2E-D159A083CAA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Planilha1!$B$6:$F$6</c:f>
              <c:numCache>
                <c:formatCode>0%</c:formatCode>
                <c:ptCount val="5"/>
                <c:pt idx="0" formatCode="General">
                  <c:v>0</c:v>
                </c:pt>
                <c:pt idx="1">
                  <c:v>8.0126086634464189E-2</c:v>
                </c:pt>
                <c:pt idx="2">
                  <c:v>0.29963030138645674</c:v>
                </c:pt>
                <c:pt idx="3">
                  <c:v>0.28095623716403528</c:v>
                </c:pt>
                <c:pt idx="4">
                  <c:v>1.0162581445032495</c:v>
                </c:pt>
              </c:numCache>
            </c:numRef>
          </c:val>
          <c:smooth val="0"/>
          <c:extLst>
            <c:ext xmlns:c16="http://schemas.microsoft.com/office/drawing/2014/chart" uri="{C3380CC4-5D6E-409C-BE32-E72D297353CC}">
              <c16:uniqueId val="{00000007-99FD-4D27-AF2E-D159A083CAAB}"/>
            </c:ext>
          </c:extLst>
        </c:ser>
        <c:dLbls>
          <c:showLegendKey val="0"/>
          <c:showVal val="0"/>
          <c:showCatName val="0"/>
          <c:showSerName val="0"/>
          <c:showPercent val="0"/>
          <c:showBubbleSize val="0"/>
        </c:dLbls>
        <c:marker val="1"/>
        <c:smooth val="0"/>
        <c:axId val="576805888"/>
        <c:axId val="576805472"/>
      </c:lineChart>
      <c:catAx>
        <c:axId val="58310259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pt-BR"/>
          </a:p>
        </c:txPr>
        <c:crossAx val="583103008"/>
        <c:crosses val="autoZero"/>
        <c:auto val="1"/>
        <c:lblAlgn val="ctr"/>
        <c:lblOffset val="100"/>
        <c:noMultiLvlLbl val="0"/>
      </c:catAx>
      <c:valAx>
        <c:axId val="583103008"/>
        <c:scaling>
          <c:orientation val="minMax"/>
        </c:scaling>
        <c:delete val="0"/>
        <c:axPos val="l"/>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pt-BR"/>
          </a:p>
        </c:txPr>
        <c:crossAx val="583102592"/>
        <c:crosses val="autoZero"/>
        <c:crossBetween val="between"/>
      </c:valAx>
      <c:valAx>
        <c:axId val="576805472"/>
        <c:scaling>
          <c:orientation val="minMax"/>
          <c:max val="1.5"/>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pt-BR"/>
          </a:p>
        </c:txPr>
        <c:crossAx val="576805888"/>
        <c:crosses val="max"/>
        <c:crossBetween val="between"/>
      </c:valAx>
      <c:catAx>
        <c:axId val="576805888"/>
        <c:scaling>
          <c:orientation val="minMax"/>
        </c:scaling>
        <c:delete val="1"/>
        <c:axPos val="b"/>
        <c:majorTickMark val="out"/>
        <c:minorTickMark val="none"/>
        <c:tickLblPos val="nextTo"/>
        <c:crossAx val="576805472"/>
        <c:crosses val="autoZero"/>
        <c:auto val="1"/>
        <c:lblAlgn val="ctr"/>
        <c:lblOffset val="100"/>
        <c:noMultiLvlLbl val="0"/>
      </c:cat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pt-BR" sz="1800" b="1" dirty="0">
                <a:solidFill>
                  <a:schemeClr val="tx1"/>
                </a:solidFill>
              </a:rPr>
              <a:t>Precatórios - Variação em R$ bilhões</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pt-BR"/>
        </a:p>
      </c:txPr>
    </c:title>
    <c:autoTitleDeleted val="0"/>
    <c:plotArea>
      <c:layout/>
      <c:barChart>
        <c:barDir val="col"/>
        <c:grouping val="stacked"/>
        <c:varyColors val="0"/>
        <c:ser>
          <c:idx val="0"/>
          <c:order val="0"/>
          <c:tx>
            <c:v>Fundef</c:v>
          </c:tx>
          <c:spPr>
            <a:solidFill>
              <a:schemeClr val="accent2">
                <a:lumMod val="60000"/>
                <a:lumOff val="40000"/>
              </a:schemeClr>
            </a:solidFill>
            <a:ln>
              <a:noFill/>
            </a:ln>
            <a:effectLst/>
          </c:spPr>
          <c:invertIfNegative val="0"/>
          <c:dLbls>
            <c:dLbl>
              <c:idx val="0"/>
              <c:layout>
                <c:manualLayout>
                  <c:x val="-2.1485190585200764E-2"/>
                  <c:y val="4.3111422659974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462-450E-A702-9E32F428D4FF}"/>
                </c:ext>
              </c:extLst>
            </c:dLbl>
            <c:dLbl>
              <c:idx val="2"/>
              <c:layout>
                <c:manualLayout>
                  <c:x val="3.5808650975333949E-3"/>
                  <c:y val="6.736159790621068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462-450E-A702-9E32F428D4F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pt-B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Planilha1!$A$31:$A$35</c:f>
              <c:numCache>
                <c:formatCode>General</c:formatCode>
                <c:ptCount val="5"/>
                <c:pt idx="0">
                  <c:v>2018</c:v>
                </c:pt>
                <c:pt idx="1">
                  <c:v>2019</c:v>
                </c:pt>
                <c:pt idx="2">
                  <c:v>2020</c:v>
                </c:pt>
                <c:pt idx="3">
                  <c:v>2021</c:v>
                </c:pt>
                <c:pt idx="4">
                  <c:v>2022</c:v>
                </c:pt>
              </c:numCache>
            </c:numRef>
          </c:cat>
          <c:val>
            <c:numRef>
              <c:f>Planilha1!$K$31:$K$35</c:f>
              <c:numCache>
                <c:formatCode>_("R$"* #,##0.00_);_("R$"* \(#,##0.00\);_("R$"* "-"??_);_(@_)</c:formatCode>
                <c:ptCount val="5"/>
                <c:pt idx="0">
                  <c:v>0.86515778644015029</c:v>
                </c:pt>
                <c:pt idx="1">
                  <c:v>-2.4795637766718399</c:v>
                </c:pt>
                <c:pt idx="2">
                  <c:v>1.3876769368792397</c:v>
                </c:pt>
                <c:pt idx="3">
                  <c:v>-1.7240855280411715</c:v>
                </c:pt>
                <c:pt idx="4">
                  <c:v>16.777735626987408</c:v>
                </c:pt>
              </c:numCache>
            </c:numRef>
          </c:val>
          <c:extLst>
            <c:ext xmlns:c16="http://schemas.microsoft.com/office/drawing/2014/chart" uri="{C3380CC4-5D6E-409C-BE32-E72D297353CC}">
              <c16:uniqueId val="{00000000-6462-450E-A702-9E32F428D4FF}"/>
            </c:ext>
          </c:extLst>
        </c:ser>
        <c:ser>
          <c:idx val="1"/>
          <c:order val="1"/>
          <c:tx>
            <c:v>Demais</c:v>
          </c:tx>
          <c:spPr>
            <a:solidFill>
              <a:schemeClr val="accent1">
                <a:lumMod val="75000"/>
              </a:schemeClr>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6462-450E-A702-9E32F428D4F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pt-B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Planilha1!$A$31:$A$35</c:f>
              <c:numCache>
                <c:formatCode>General</c:formatCode>
                <c:ptCount val="5"/>
                <c:pt idx="0">
                  <c:v>2018</c:v>
                </c:pt>
                <c:pt idx="1">
                  <c:v>2019</c:v>
                </c:pt>
                <c:pt idx="2">
                  <c:v>2020</c:v>
                </c:pt>
                <c:pt idx="3">
                  <c:v>2021</c:v>
                </c:pt>
                <c:pt idx="4">
                  <c:v>2022</c:v>
                </c:pt>
              </c:numCache>
            </c:numRef>
          </c:cat>
          <c:val>
            <c:numRef>
              <c:f>Planilha1!$L$31:$L$35</c:f>
              <c:numCache>
                <c:formatCode>_("R$"* #,##0.00_);_("R$"* \(#,##0.00\);_("R$"* "-"??_);_(@_)</c:formatCode>
                <c:ptCount val="5"/>
                <c:pt idx="0">
                  <c:v>5.1653085290171932</c:v>
                </c:pt>
                <c:pt idx="1">
                  <c:v>2.6191289972027891</c:v>
                </c:pt>
                <c:pt idx="2">
                  <c:v>3.0099171088377608</c:v>
                </c:pt>
                <c:pt idx="3">
                  <c:v>-0.15500471216859055</c:v>
                </c:pt>
                <c:pt idx="4">
                  <c:v>14.637976461496907</c:v>
                </c:pt>
              </c:numCache>
            </c:numRef>
          </c:val>
          <c:extLst>
            <c:ext xmlns:c16="http://schemas.microsoft.com/office/drawing/2014/chart" uri="{C3380CC4-5D6E-409C-BE32-E72D297353CC}">
              <c16:uniqueId val="{00000002-6462-450E-A702-9E32F428D4FF}"/>
            </c:ext>
          </c:extLst>
        </c:ser>
        <c:dLbls>
          <c:showLegendKey val="0"/>
          <c:showVal val="0"/>
          <c:showCatName val="0"/>
          <c:showSerName val="0"/>
          <c:showPercent val="0"/>
          <c:showBubbleSize val="0"/>
        </c:dLbls>
        <c:gapWidth val="150"/>
        <c:overlap val="100"/>
        <c:axId val="444339327"/>
        <c:axId val="444341407"/>
      </c:barChart>
      <c:lineChart>
        <c:grouping val="standard"/>
        <c:varyColors val="0"/>
        <c:ser>
          <c:idx val="2"/>
          <c:order val="2"/>
          <c:tx>
            <c:v>Ganho de Tempo</c:v>
          </c:tx>
          <c:spPr>
            <a:ln w="28575" cap="rnd">
              <a:solidFill>
                <a:schemeClr val="tx1"/>
              </a:solidFill>
              <a:round/>
            </a:ln>
            <a:effectLst/>
          </c:spPr>
          <c:marker>
            <c:symbol val="diamond"/>
            <c:size val="5"/>
            <c:spPr>
              <a:solidFill>
                <a:schemeClr val="tx1"/>
              </a:solidFill>
              <a:ln w="9525">
                <a:solidFill>
                  <a:schemeClr val="tx1"/>
                </a:solidFill>
              </a:ln>
              <a:effectLst/>
            </c:spPr>
          </c:marker>
          <c:dLbls>
            <c:dLbl>
              <c:idx val="0"/>
              <c:layout>
                <c:manualLayout>
                  <c:x val="-2.059899696303169E-2"/>
                  <c:y val="-4.58058865762232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462-450E-A702-9E32F428D4FF}"/>
                </c:ext>
              </c:extLst>
            </c:dLbl>
            <c:dLbl>
              <c:idx val="1"/>
              <c:layout>
                <c:manualLayout>
                  <c:x val="-6.894067577973341E-2"/>
                  <c:y val="5.11948144087199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462-450E-A702-9E32F428D4FF}"/>
                </c:ext>
              </c:extLst>
            </c:dLbl>
            <c:dLbl>
              <c:idx val="2"/>
              <c:layout>
                <c:manualLayout>
                  <c:x val="-2.5970294609331781E-2"/>
                  <c:y val="-3.50280309112295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462-450E-A702-9E32F428D4FF}"/>
                </c:ext>
              </c:extLst>
            </c:dLbl>
            <c:dLbl>
              <c:idx val="3"/>
              <c:layout>
                <c:manualLayout>
                  <c:x val="-6.0879217984175962E-2"/>
                  <c:y val="2.42501752462358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462-450E-A702-9E32F428D4FF}"/>
                </c:ext>
              </c:extLst>
            </c:dLbl>
            <c:dLbl>
              <c:idx val="4"/>
              <c:layout>
                <c:manualLayout>
                  <c:x val="-1.4327971716240971E-2"/>
                  <c:y val="-3.5028030911229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462-450E-A702-9E32F428D4FF}"/>
                </c:ext>
              </c:extLst>
            </c:dLbl>
            <c:spPr>
              <a:noFill/>
              <a:ln>
                <a:noFill/>
              </a:ln>
              <a:effectLst>
                <a:outerShdw blurRad="50800" dist="12700" dir="5400000" algn="ctr" rotWithShape="0">
                  <a:srgbClr val="000000">
                    <a:alpha val="43137"/>
                  </a:srgbClr>
                </a:outerShdw>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t-B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Planilha1!$N$31:$N$35</c:f>
              <c:numCache>
                <c:formatCode>0%</c:formatCode>
                <c:ptCount val="5"/>
                <c:pt idx="0">
                  <c:v>0.31339227179590878</c:v>
                </c:pt>
                <c:pt idx="1">
                  <c:v>0.1984464402340731</c:v>
                </c:pt>
                <c:pt idx="2">
                  <c:v>9.80907685293122E-2</c:v>
                </c:pt>
                <c:pt idx="3">
                  <c:v>-4.0918858513283585E-4</c:v>
                </c:pt>
                <c:pt idx="4">
                  <c:v>-0.46823250495621382</c:v>
                </c:pt>
              </c:numCache>
            </c:numRef>
          </c:val>
          <c:smooth val="0"/>
          <c:extLst>
            <c:ext xmlns:c16="http://schemas.microsoft.com/office/drawing/2014/chart" uri="{C3380CC4-5D6E-409C-BE32-E72D297353CC}">
              <c16:uniqueId val="{00000003-6462-450E-A702-9E32F428D4FF}"/>
            </c:ext>
          </c:extLst>
        </c:ser>
        <c:dLbls>
          <c:dLblPos val="ctr"/>
          <c:showLegendKey val="0"/>
          <c:showVal val="1"/>
          <c:showCatName val="0"/>
          <c:showSerName val="0"/>
          <c:showPercent val="0"/>
          <c:showBubbleSize val="0"/>
        </c:dLbls>
        <c:marker val="1"/>
        <c:smooth val="0"/>
        <c:axId val="880986735"/>
        <c:axId val="880985903"/>
      </c:lineChart>
      <c:catAx>
        <c:axId val="44433932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444341407"/>
        <c:crosses val="autoZero"/>
        <c:auto val="1"/>
        <c:lblAlgn val="ctr"/>
        <c:lblOffset val="100"/>
        <c:noMultiLvlLbl val="0"/>
      </c:catAx>
      <c:valAx>
        <c:axId val="444341407"/>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pt-BR" sz="1200" dirty="0"/>
                  <a:t>Em R$ bilhões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t-BR"/>
            </a:p>
          </c:txPr>
        </c:title>
        <c:numFmt formatCode="_(&quot;R$&quot;* #,##0_);_(&quot;R$&quot;* \(#,##0\);_(&quot;R$&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44339327"/>
        <c:crosses val="autoZero"/>
        <c:crossBetween val="between"/>
        <c:majorUnit val="10"/>
      </c:valAx>
      <c:valAx>
        <c:axId val="880985903"/>
        <c:scaling>
          <c:orientation val="minMax"/>
          <c:max val="0.5"/>
          <c:min val="-0.5"/>
        </c:scaling>
        <c:delete val="0"/>
        <c:axPos val="r"/>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pt-BR" sz="1200" dirty="0"/>
                  <a:t>Crescimento %</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t-BR"/>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880986735"/>
        <c:crosses val="max"/>
        <c:crossBetween val="between"/>
        <c:majorUnit val="0.25"/>
      </c:valAx>
      <c:catAx>
        <c:axId val="880986735"/>
        <c:scaling>
          <c:orientation val="minMax"/>
        </c:scaling>
        <c:delete val="1"/>
        <c:axPos val="b"/>
        <c:majorTickMark val="out"/>
        <c:minorTickMark val="none"/>
        <c:tickLblPos val="nextTo"/>
        <c:crossAx val="88098590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2">
                <a:lumMod val="60000"/>
                <a:lumOff val="40000"/>
              </a:schemeClr>
            </a:solidFill>
          </c:spPr>
          <c:dPt>
            <c:idx val="0"/>
            <c:bubble3D val="0"/>
            <c:spPr>
              <a:solidFill>
                <a:schemeClr val="tx2">
                  <a:lumMod val="75000"/>
                </a:schemeClr>
              </a:solidFill>
              <a:ln w="19050">
                <a:solidFill>
                  <a:schemeClr val="lt1"/>
                </a:solidFill>
              </a:ln>
              <a:effectLst/>
            </c:spPr>
            <c:extLst>
              <c:ext xmlns:c16="http://schemas.microsoft.com/office/drawing/2014/chart" uri="{C3380CC4-5D6E-409C-BE32-E72D297353CC}">
                <c16:uniqueId val="{00000001-43C2-446F-BC3D-39B970BBBF29}"/>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43C2-446F-BC3D-39B970BBBF29}"/>
              </c:ext>
            </c:extLst>
          </c:dPt>
          <c:dLbls>
            <c:dLbl>
              <c:idx val="0"/>
              <c:layout>
                <c:manualLayout>
                  <c:x val="0.11536965814276405"/>
                  <c:y val="2.8714535310564646E-2"/>
                </c:manualLayout>
              </c:layout>
              <c:tx>
                <c:rich>
                  <a:bodyPr/>
                  <a:lstStyle/>
                  <a:p>
                    <a:r>
                      <a:rPr lang="en-US" dirty="0"/>
                      <a:t>3%</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43C2-446F-BC3D-39B970BBBF29}"/>
                </c:ext>
              </c:extLst>
            </c:dLbl>
            <c:dLbl>
              <c:idx val="1"/>
              <c:tx>
                <c:rich>
                  <a:bodyPr/>
                  <a:lstStyle/>
                  <a:p>
                    <a:r>
                      <a:rPr lang="en-US"/>
                      <a:t>97%</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43C2-446F-BC3D-39B970BBBF2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pt-B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Planilha1!$A$3:$A$4</c:f>
              <c:strCache>
                <c:ptCount val="2"/>
                <c:pt idx="0">
                  <c:v>Parcelados</c:v>
                </c:pt>
                <c:pt idx="1">
                  <c:v>Não Parcelados</c:v>
                </c:pt>
              </c:strCache>
            </c:strRef>
          </c:cat>
          <c:val>
            <c:numRef>
              <c:f>Planilha1!$C$3:$C$4</c:f>
              <c:numCache>
                <c:formatCode>General</c:formatCode>
                <c:ptCount val="2"/>
                <c:pt idx="0">
                  <c:v>8818</c:v>
                </c:pt>
                <c:pt idx="1">
                  <c:v>255899</c:v>
                </c:pt>
              </c:numCache>
            </c:numRef>
          </c:val>
          <c:extLst>
            <c:ext xmlns:c16="http://schemas.microsoft.com/office/drawing/2014/chart" uri="{C3380CC4-5D6E-409C-BE32-E72D297353CC}">
              <c16:uniqueId val="{00000004-43C2-446F-BC3D-39B970BBBF2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31360836666518482"/>
          <c:y val="0.85401025025772748"/>
          <c:w val="0.3880424260701737"/>
          <c:h val="6.477046278365995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Planilha1!$A$3:$A$10</cx:f>
        <cx:lvl ptCount="8">
          <cx:pt idx="0">Variação Total do Teto</cx:pt>
          <cx:pt idx="1">Benef. RGPS (s/ sentenças)</cx:pt>
          <cx:pt idx="2">Sentenças Judiciais</cx:pt>
          <cx:pt idx="3">Obrig. com controle de fluxo</cx:pt>
          <cx:pt idx="4">FAT (s/ sentenças)</cx:pt>
          <cx:pt idx="5">Pessoal (s/ sentenças)</cx:pt>
          <cx:pt idx="6">Benef. LOAS (s/ sentenças)</cx:pt>
          <cx:pt idx="7">Outras</cx:pt>
        </cx:lvl>
      </cx:strDim>
      <cx:numDim type="val">
        <cx:f>Planilha1!$B$3:$B$10</cx:f>
        <cx:lvl ptCount="8" formatCode="Geral">
          <cx:pt idx="0">-136.59999999999999</cx:pt>
          <cx:pt idx="1">52.700000000000003</cx:pt>
          <cx:pt idx="2">33.700000000000003</cx:pt>
          <cx:pt idx="3">19</cx:pt>
          <cx:pt idx="4">13.5</cx:pt>
          <cx:pt idx="5">6.5999999999999996</cx:pt>
          <cx:pt idx="6">5.5</cx:pt>
          <cx:pt idx="7">5.5999999999999943</cx:pt>
        </cx:lvl>
      </cx:numDim>
    </cx:data>
  </cx:chartData>
  <cx:chart>
    <cx:plotArea>
      <cx:plotAreaRegion>
        <cx:series layoutId="waterfall" uniqueId="{48E57F7D-A36F-488F-B1DC-0C97D2FB2D18}">
          <cx:spPr>
            <a:solidFill>
              <a:schemeClr val="accent1"/>
            </a:solidFill>
          </cx:spPr>
          <cx:dataPt idx="2">
            <cx:spPr>
              <a:ln>
                <a:solidFill>
                  <a:srgbClr val="FF0000"/>
                </a:solidFill>
              </a:ln>
            </cx:spPr>
          </cx:dataPt>
          <cx:dataLabels pos="outEnd">
            <cx:txPr>
              <a:bodyPr spcFirstLastPara="1" vertOverflow="ellipsis" horzOverflow="overflow" wrap="square" lIns="0" tIns="0" rIns="0" bIns="0" anchor="ctr" anchorCtr="1"/>
              <a:lstStyle/>
              <a:p>
                <a:pPr algn="ctr" rtl="0">
                  <a:defRPr sz="1600"/>
                </a:pPr>
                <a:endParaRPr lang="pt-BR" sz="1600" b="0" i="0" u="none" strike="noStrike" baseline="0">
                  <a:solidFill>
                    <a:sysClr val="windowText" lastClr="000000">
                      <a:lumMod val="65000"/>
                      <a:lumOff val="35000"/>
                    </a:sysClr>
                  </a:solidFill>
                  <a:latin typeface="Calibri" panose="020F0502020204030204"/>
                </a:endParaRPr>
              </a:p>
            </cx:txPr>
            <cx:visibility seriesName="0" categoryName="0" value="1"/>
            <cx:dataLabel idx="0">
              <cx:txPr>
                <a:bodyPr spcFirstLastPara="1" vertOverflow="ellipsis" horzOverflow="overflow" wrap="square" lIns="0" tIns="0" rIns="0" bIns="0" anchor="ctr" anchorCtr="1"/>
                <a:lstStyle/>
                <a:p>
                  <a:pPr algn="ctr" rtl="0">
                    <a:defRPr b="1"/>
                  </a:pPr>
                  <a:r>
                    <a:rPr lang="pt-BR" sz="1600" b="1" i="0" u="none" strike="noStrike" baseline="0">
                      <a:solidFill>
                        <a:sysClr val="windowText" lastClr="000000">
                          <a:lumMod val="65000"/>
                          <a:lumOff val="35000"/>
                        </a:sysClr>
                      </a:solidFill>
                      <a:latin typeface="Calibri" panose="020F0502020204030204"/>
                    </a:rPr>
                    <a:t>-136,6</a:t>
                  </a:r>
                </a:p>
              </cx:txPr>
              <cx:visibility seriesName="0" categoryName="0" value="1"/>
            </cx:dataLabel>
          </cx:dataLabels>
          <cx:dataId val="0"/>
          <cx:layoutPr>
            <cx:subtotals/>
          </cx:layoutPr>
        </cx:series>
      </cx:plotAreaRegion>
      <cx:axis id="0">
        <cx:catScaling gapWidth="0.5"/>
        <cx:tickLabels/>
        <cx:txPr>
          <a:bodyPr spcFirstLastPara="1" vertOverflow="ellipsis" horzOverflow="overflow" wrap="square" lIns="0" tIns="0" rIns="0" bIns="0" anchor="ctr" anchorCtr="1"/>
          <a:lstStyle/>
          <a:p>
            <a:pPr algn="ctr" rtl="0">
              <a:defRPr sz="1000"/>
            </a:pPr>
            <a:endParaRPr lang="pt-BR" sz="1000" b="0" i="0" u="none" strike="noStrike" baseline="0">
              <a:solidFill>
                <a:sysClr val="windowText" lastClr="000000">
                  <a:lumMod val="65000"/>
                  <a:lumOff val="35000"/>
                </a:sysClr>
              </a:solidFill>
              <a:latin typeface="Calibri" panose="020F0502020204030204"/>
            </a:endParaRPr>
          </a:p>
        </cx:txPr>
      </cx:axis>
      <cx:axis id="1" hidden="1">
        <cx:valScaling/>
        <cx:title>
          <cx:tx>
            <cx:txData>
              <cx:v>Em R$ bilhões</cx:v>
            </cx:txData>
          </cx:tx>
          <cx:txPr>
            <a:bodyPr spcFirstLastPara="1" vertOverflow="ellipsis" horzOverflow="overflow" wrap="square" lIns="0" tIns="0" rIns="0" bIns="0" anchor="ctr" anchorCtr="1"/>
            <a:lstStyle/>
            <a:p>
              <a:pPr algn="ctr" rtl="0">
                <a:defRPr/>
              </a:pPr>
              <a:r>
                <a:rPr lang="pt-BR" sz="1400" b="0" i="0" u="none" strike="noStrike" baseline="0" dirty="0">
                  <a:solidFill>
                    <a:prstClr val="black">
                      <a:lumMod val="65000"/>
                      <a:lumOff val="35000"/>
                    </a:prstClr>
                  </a:solidFill>
                  <a:latin typeface="Arial"/>
                </a:rPr>
                <a:t>Em R$ bilhões</a:t>
              </a:r>
            </a:p>
          </cx:txPr>
        </cx:title>
        <cx:tickLabels/>
      </cx:axis>
    </cx:plotArea>
  </cx:chart>
  <cx:spPr>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325" cy="498254"/>
          </a:xfrm>
          <a:prstGeom prst="rect">
            <a:avLst/>
          </a:prstGeom>
        </p:spPr>
        <p:txBody>
          <a:bodyPr vert="horz" lIns="83796" tIns="41898" rIns="83796" bIns="41898" rtlCol="0"/>
          <a:lstStyle>
            <a:lvl1pPr algn="l">
              <a:defRPr sz="1100"/>
            </a:lvl1pPr>
          </a:lstStyle>
          <a:p>
            <a:endParaRPr lang="pt-BR"/>
          </a:p>
        </p:txBody>
      </p:sp>
      <p:sp>
        <p:nvSpPr>
          <p:cNvPr id="3" name="Espaço Reservado para Data 2"/>
          <p:cNvSpPr>
            <a:spLocks noGrp="1"/>
          </p:cNvSpPr>
          <p:nvPr>
            <p:ph type="dt" idx="1"/>
          </p:nvPr>
        </p:nvSpPr>
        <p:spPr>
          <a:xfrm>
            <a:off x="3849923" y="0"/>
            <a:ext cx="2946325" cy="498254"/>
          </a:xfrm>
          <a:prstGeom prst="rect">
            <a:avLst/>
          </a:prstGeom>
        </p:spPr>
        <p:txBody>
          <a:bodyPr vert="horz" lIns="83796" tIns="41898" rIns="83796" bIns="41898" rtlCol="0"/>
          <a:lstStyle>
            <a:lvl1pPr algn="r">
              <a:defRPr sz="1100"/>
            </a:lvl1pPr>
          </a:lstStyle>
          <a:p>
            <a:fld id="{003E6658-5857-42C2-9F6A-69891E7579A8}" type="datetimeFigureOut">
              <a:rPr lang="pt-BR" smtClean="0"/>
              <a:t>08/09/2021</a:t>
            </a:fld>
            <a:endParaRPr lang="pt-BR"/>
          </a:p>
        </p:txBody>
      </p:sp>
      <p:sp>
        <p:nvSpPr>
          <p:cNvPr id="4" name="Espaço Reservado para Imagem de Slide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83796" tIns="41898" rIns="83796" bIns="41898" rtlCol="0" anchor="ctr"/>
          <a:lstStyle/>
          <a:p>
            <a:endParaRPr lang="pt-BR"/>
          </a:p>
        </p:txBody>
      </p:sp>
      <p:sp>
        <p:nvSpPr>
          <p:cNvPr id="5" name="Espaço Reservado para Anotações 4"/>
          <p:cNvSpPr>
            <a:spLocks noGrp="1"/>
          </p:cNvSpPr>
          <p:nvPr>
            <p:ph type="body" sz="quarter" idx="3"/>
          </p:nvPr>
        </p:nvSpPr>
        <p:spPr>
          <a:xfrm>
            <a:off x="679482" y="4777636"/>
            <a:ext cx="5438711" cy="3909377"/>
          </a:xfrm>
          <a:prstGeom prst="rect">
            <a:avLst/>
          </a:prstGeom>
        </p:spPr>
        <p:txBody>
          <a:bodyPr vert="horz" lIns="83796" tIns="41898" rIns="83796" bIns="41898"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9972"/>
            <a:ext cx="2946325" cy="498254"/>
          </a:xfrm>
          <a:prstGeom prst="rect">
            <a:avLst/>
          </a:prstGeom>
        </p:spPr>
        <p:txBody>
          <a:bodyPr vert="horz" lIns="83796" tIns="41898" rIns="83796" bIns="41898" rtlCol="0" anchor="b"/>
          <a:lstStyle>
            <a:lvl1pPr algn="l">
              <a:defRPr sz="1100"/>
            </a:lvl1pPr>
          </a:lstStyle>
          <a:p>
            <a:endParaRPr lang="pt-BR"/>
          </a:p>
        </p:txBody>
      </p:sp>
      <p:sp>
        <p:nvSpPr>
          <p:cNvPr id="7" name="Espaço Reservado para Número de Slide 6"/>
          <p:cNvSpPr>
            <a:spLocks noGrp="1"/>
          </p:cNvSpPr>
          <p:nvPr>
            <p:ph type="sldNum" sz="quarter" idx="5"/>
          </p:nvPr>
        </p:nvSpPr>
        <p:spPr>
          <a:xfrm>
            <a:off x="3849923" y="9429972"/>
            <a:ext cx="2946325" cy="498254"/>
          </a:xfrm>
          <a:prstGeom prst="rect">
            <a:avLst/>
          </a:prstGeom>
        </p:spPr>
        <p:txBody>
          <a:bodyPr vert="horz" lIns="83796" tIns="41898" rIns="83796" bIns="41898" rtlCol="0" anchor="b"/>
          <a:lstStyle>
            <a:lvl1pPr algn="r">
              <a:defRPr sz="1100"/>
            </a:lvl1pPr>
          </a:lstStyle>
          <a:p>
            <a:fld id="{420FBB27-3024-4C91-9DB1-EE3D1EC1869C}" type="slidenum">
              <a:rPr lang="pt-BR" smtClean="0"/>
              <a:t>‹nº›</a:t>
            </a:fld>
            <a:endParaRPr lang="pt-BR"/>
          </a:p>
        </p:txBody>
      </p:sp>
    </p:spTree>
    <p:extLst>
      <p:ext uri="{BB962C8B-B14F-4D97-AF65-F5344CB8AC3E}">
        <p14:creationId xmlns:p14="http://schemas.microsoft.com/office/powerpoint/2010/main" val="568191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420FBB27-3024-4C91-9DB1-EE3D1EC1869C}" type="slidenum">
              <a:rPr lang="pt-BR" smtClean="0"/>
              <a:t>15</a:t>
            </a:fld>
            <a:endParaRPr lang="pt-BR"/>
          </a:p>
        </p:txBody>
      </p:sp>
    </p:spTree>
    <p:extLst>
      <p:ext uri="{BB962C8B-B14F-4D97-AF65-F5344CB8AC3E}">
        <p14:creationId xmlns:p14="http://schemas.microsoft.com/office/powerpoint/2010/main" val="69558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29" name="PlaceHolder 2"/>
          <p:cNvSpPr>
            <a:spLocks noGrp="1"/>
          </p:cNvSpPr>
          <p:nvPr>
            <p:ph type="body"/>
          </p:nvPr>
        </p:nvSpPr>
        <p:spPr>
          <a:xfrm>
            <a:off x="457200" y="1600200"/>
            <a:ext cx="822924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30" name="PlaceHolder 3"/>
          <p:cNvSpPr>
            <a:spLocks noGrp="1"/>
          </p:cNvSpPr>
          <p:nvPr>
            <p:ph type="body"/>
          </p:nvPr>
        </p:nvSpPr>
        <p:spPr>
          <a:xfrm>
            <a:off x="457200" y="3964320"/>
            <a:ext cx="822924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32" name="PlaceHolder 2"/>
          <p:cNvSpPr>
            <a:spLocks noGrp="1"/>
          </p:cNvSpPr>
          <p:nvPr>
            <p:ph type="body"/>
          </p:nvPr>
        </p:nvSpPr>
        <p:spPr>
          <a:xfrm>
            <a:off x="45720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33" name="PlaceHolder 3"/>
          <p:cNvSpPr>
            <a:spLocks noGrp="1"/>
          </p:cNvSpPr>
          <p:nvPr>
            <p:ph type="body"/>
          </p:nvPr>
        </p:nvSpPr>
        <p:spPr>
          <a:xfrm>
            <a:off x="467424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34" name="PlaceHolder 4"/>
          <p:cNvSpPr>
            <a:spLocks noGrp="1"/>
          </p:cNvSpPr>
          <p:nvPr>
            <p:ph type="body"/>
          </p:nvPr>
        </p:nvSpPr>
        <p:spPr>
          <a:xfrm>
            <a:off x="4674240" y="396432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35" name="PlaceHolder 5"/>
          <p:cNvSpPr>
            <a:spLocks noGrp="1"/>
          </p:cNvSpPr>
          <p:nvPr>
            <p:ph type="body"/>
          </p:nvPr>
        </p:nvSpPr>
        <p:spPr>
          <a:xfrm>
            <a:off x="457200" y="396432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37" name="PlaceHolder 2"/>
          <p:cNvSpPr>
            <a:spLocks noGrp="1"/>
          </p:cNvSpPr>
          <p:nvPr>
            <p:ph type="body"/>
          </p:nvPr>
        </p:nvSpPr>
        <p:spPr>
          <a:xfrm>
            <a:off x="457200" y="160020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38" name="PlaceHolder 3"/>
          <p:cNvSpPr>
            <a:spLocks noGrp="1"/>
          </p:cNvSpPr>
          <p:nvPr>
            <p:ph type="body"/>
          </p:nvPr>
        </p:nvSpPr>
        <p:spPr>
          <a:xfrm>
            <a:off x="3239640" y="160020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39" name="PlaceHolder 4"/>
          <p:cNvSpPr>
            <a:spLocks noGrp="1"/>
          </p:cNvSpPr>
          <p:nvPr>
            <p:ph type="body"/>
          </p:nvPr>
        </p:nvSpPr>
        <p:spPr>
          <a:xfrm>
            <a:off x="6022080" y="160020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40" name="PlaceHolder 5"/>
          <p:cNvSpPr>
            <a:spLocks noGrp="1"/>
          </p:cNvSpPr>
          <p:nvPr>
            <p:ph type="body"/>
          </p:nvPr>
        </p:nvSpPr>
        <p:spPr>
          <a:xfrm>
            <a:off x="6022080" y="396432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41" name="PlaceHolder 6"/>
          <p:cNvSpPr>
            <a:spLocks noGrp="1"/>
          </p:cNvSpPr>
          <p:nvPr>
            <p:ph type="body"/>
          </p:nvPr>
        </p:nvSpPr>
        <p:spPr>
          <a:xfrm>
            <a:off x="3239640" y="396432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42" name="PlaceHolder 7"/>
          <p:cNvSpPr>
            <a:spLocks noGrp="1"/>
          </p:cNvSpPr>
          <p:nvPr>
            <p:ph type="body"/>
          </p:nvPr>
        </p:nvSpPr>
        <p:spPr>
          <a:xfrm>
            <a:off x="457200" y="396432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dirty="0">
              <a:solidFill>
                <a:srgbClr val="000000"/>
              </a:solidFill>
              <a:uFill>
                <a:solidFill>
                  <a:srgbClr val="FFFFFF"/>
                </a:solidFill>
              </a:uFill>
              <a:latin typeface="Calibri"/>
            </a:endParaRPr>
          </a:p>
        </p:txBody>
      </p:sp>
      <p:sp>
        <p:nvSpPr>
          <p:cNvPr id="55"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57" name="PlaceHolder 2"/>
          <p:cNvSpPr>
            <a:spLocks noGrp="1"/>
          </p:cNvSpPr>
          <p:nvPr>
            <p:ph type="body"/>
          </p:nvPr>
        </p:nvSpPr>
        <p:spPr>
          <a:xfrm>
            <a:off x="457200" y="1600200"/>
            <a:ext cx="822924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59" name="PlaceHolder 2"/>
          <p:cNvSpPr>
            <a:spLocks noGrp="1"/>
          </p:cNvSpPr>
          <p:nvPr>
            <p:ph type="body"/>
          </p:nvPr>
        </p:nvSpPr>
        <p:spPr>
          <a:xfrm>
            <a:off x="457200" y="1600200"/>
            <a:ext cx="401580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60" name="PlaceHolder 3"/>
          <p:cNvSpPr>
            <a:spLocks noGrp="1"/>
          </p:cNvSpPr>
          <p:nvPr>
            <p:ph type="body"/>
          </p:nvPr>
        </p:nvSpPr>
        <p:spPr>
          <a:xfrm>
            <a:off x="4674240" y="1600200"/>
            <a:ext cx="401580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4" name="PlaceHolder 2"/>
          <p:cNvSpPr>
            <a:spLocks noGrp="1"/>
          </p:cNvSpPr>
          <p:nvPr>
            <p:ph type="body"/>
          </p:nvPr>
        </p:nvSpPr>
        <p:spPr>
          <a:xfrm>
            <a:off x="45720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65" name="PlaceHolder 3"/>
          <p:cNvSpPr>
            <a:spLocks noGrp="1"/>
          </p:cNvSpPr>
          <p:nvPr>
            <p:ph type="body"/>
          </p:nvPr>
        </p:nvSpPr>
        <p:spPr>
          <a:xfrm>
            <a:off x="457200" y="396432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66" name="PlaceHolder 4"/>
          <p:cNvSpPr>
            <a:spLocks noGrp="1"/>
          </p:cNvSpPr>
          <p:nvPr>
            <p:ph type="body"/>
          </p:nvPr>
        </p:nvSpPr>
        <p:spPr>
          <a:xfrm>
            <a:off x="4674240" y="1600200"/>
            <a:ext cx="401580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dirty="0">
              <a:solidFill>
                <a:srgbClr val="000000"/>
              </a:solidFill>
              <a:uFill>
                <a:solidFill>
                  <a:srgbClr val="FFFFFF"/>
                </a:solidFill>
              </a:uFill>
              <a:latin typeface="Calibri"/>
            </a:endParaRPr>
          </a:p>
        </p:txBody>
      </p:sp>
      <p:sp>
        <p:nvSpPr>
          <p:cNvPr id="8"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8" name="PlaceHolder 2"/>
          <p:cNvSpPr>
            <a:spLocks noGrp="1"/>
          </p:cNvSpPr>
          <p:nvPr>
            <p:ph type="body"/>
          </p:nvPr>
        </p:nvSpPr>
        <p:spPr>
          <a:xfrm>
            <a:off x="457200" y="1600200"/>
            <a:ext cx="401580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69" name="PlaceHolder 3"/>
          <p:cNvSpPr>
            <a:spLocks noGrp="1"/>
          </p:cNvSpPr>
          <p:nvPr>
            <p:ph type="body"/>
          </p:nvPr>
        </p:nvSpPr>
        <p:spPr>
          <a:xfrm>
            <a:off x="467424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70" name="PlaceHolder 4"/>
          <p:cNvSpPr>
            <a:spLocks noGrp="1"/>
          </p:cNvSpPr>
          <p:nvPr>
            <p:ph type="body"/>
          </p:nvPr>
        </p:nvSpPr>
        <p:spPr>
          <a:xfrm>
            <a:off x="4674240" y="396432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72" name="PlaceHolder 2"/>
          <p:cNvSpPr>
            <a:spLocks noGrp="1"/>
          </p:cNvSpPr>
          <p:nvPr>
            <p:ph type="body"/>
          </p:nvPr>
        </p:nvSpPr>
        <p:spPr>
          <a:xfrm>
            <a:off x="45720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73" name="PlaceHolder 3"/>
          <p:cNvSpPr>
            <a:spLocks noGrp="1"/>
          </p:cNvSpPr>
          <p:nvPr>
            <p:ph type="body"/>
          </p:nvPr>
        </p:nvSpPr>
        <p:spPr>
          <a:xfrm>
            <a:off x="467424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74" name="PlaceHolder 4"/>
          <p:cNvSpPr>
            <a:spLocks noGrp="1"/>
          </p:cNvSpPr>
          <p:nvPr>
            <p:ph type="body"/>
          </p:nvPr>
        </p:nvSpPr>
        <p:spPr>
          <a:xfrm>
            <a:off x="457200" y="3964320"/>
            <a:ext cx="822924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76" name="PlaceHolder 2"/>
          <p:cNvSpPr>
            <a:spLocks noGrp="1"/>
          </p:cNvSpPr>
          <p:nvPr>
            <p:ph type="body"/>
          </p:nvPr>
        </p:nvSpPr>
        <p:spPr>
          <a:xfrm>
            <a:off x="457200" y="1600200"/>
            <a:ext cx="822924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77" name="PlaceHolder 3"/>
          <p:cNvSpPr>
            <a:spLocks noGrp="1"/>
          </p:cNvSpPr>
          <p:nvPr>
            <p:ph type="body"/>
          </p:nvPr>
        </p:nvSpPr>
        <p:spPr>
          <a:xfrm>
            <a:off x="457200" y="3964320"/>
            <a:ext cx="822924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79" name="PlaceHolder 2"/>
          <p:cNvSpPr>
            <a:spLocks noGrp="1"/>
          </p:cNvSpPr>
          <p:nvPr>
            <p:ph type="body"/>
          </p:nvPr>
        </p:nvSpPr>
        <p:spPr>
          <a:xfrm>
            <a:off x="45720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80" name="PlaceHolder 3"/>
          <p:cNvSpPr>
            <a:spLocks noGrp="1"/>
          </p:cNvSpPr>
          <p:nvPr>
            <p:ph type="body"/>
          </p:nvPr>
        </p:nvSpPr>
        <p:spPr>
          <a:xfrm>
            <a:off x="467424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81" name="PlaceHolder 4"/>
          <p:cNvSpPr>
            <a:spLocks noGrp="1"/>
          </p:cNvSpPr>
          <p:nvPr>
            <p:ph type="body"/>
          </p:nvPr>
        </p:nvSpPr>
        <p:spPr>
          <a:xfrm>
            <a:off x="4674240" y="396432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82" name="PlaceHolder 5"/>
          <p:cNvSpPr>
            <a:spLocks noGrp="1"/>
          </p:cNvSpPr>
          <p:nvPr>
            <p:ph type="body"/>
          </p:nvPr>
        </p:nvSpPr>
        <p:spPr>
          <a:xfrm>
            <a:off x="457200" y="396432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84" name="PlaceHolder 2"/>
          <p:cNvSpPr>
            <a:spLocks noGrp="1"/>
          </p:cNvSpPr>
          <p:nvPr>
            <p:ph type="body"/>
          </p:nvPr>
        </p:nvSpPr>
        <p:spPr>
          <a:xfrm>
            <a:off x="457200" y="160020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85" name="PlaceHolder 3"/>
          <p:cNvSpPr>
            <a:spLocks noGrp="1"/>
          </p:cNvSpPr>
          <p:nvPr>
            <p:ph type="body"/>
          </p:nvPr>
        </p:nvSpPr>
        <p:spPr>
          <a:xfrm>
            <a:off x="3239640" y="160020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86" name="PlaceHolder 4"/>
          <p:cNvSpPr>
            <a:spLocks noGrp="1"/>
          </p:cNvSpPr>
          <p:nvPr>
            <p:ph type="body"/>
          </p:nvPr>
        </p:nvSpPr>
        <p:spPr>
          <a:xfrm>
            <a:off x="6022080" y="160020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87" name="PlaceHolder 5"/>
          <p:cNvSpPr>
            <a:spLocks noGrp="1"/>
          </p:cNvSpPr>
          <p:nvPr>
            <p:ph type="body"/>
          </p:nvPr>
        </p:nvSpPr>
        <p:spPr>
          <a:xfrm>
            <a:off x="6022080" y="396432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88" name="PlaceHolder 6"/>
          <p:cNvSpPr>
            <a:spLocks noGrp="1"/>
          </p:cNvSpPr>
          <p:nvPr>
            <p:ph type="body"/>
          </p:nvPr>
        </p:nvSpPr>
        <p:spPr>
          <a:xfrm>
            <a:off x="3239640" y="396432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89" name="PlaceHolder 7"/>
          <p:cNvSpPr>
            <a:spLocks noGrp="1"/>
          </p:cNvSpPr>
          <p:nvPr>
            <p:ph type="body"/>
          </p:nvPr>
        </p:nvSpPr>
        <p:spPr>
          <a:xfrm>
            <a:off x="457200" y="3964320"/>
            <a:ext cx="26496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73C783-7153-4EC2-B396-38EA567C4CFC}"/>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BFE67C7-0008-4B7C-92A5-C35C6324B5E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11A8BA9-7F54-4B9A-93B9-D9892E4EBE91}"/>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5" name="Espaço Reservado para Rodapé 4">
            <a:extLst>
              <a:ext uri="{FF2B5EF4-FFF2-40B4-BE49-F238E27FC236}">
                <a16:creationId xmlns:a16="http://schemas.microsoft.com/office/drawing/2014/main" id="{3AA71FA0-F73E-4A18-B5B5-3CF2389437F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35552D5-4486-4662-BE92-D006977FAB03}"/>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11045921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E43546-810B-4494-BCB1-EFEA2865E5D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CB1ADE4-757A-44E7-AFDB-062499FA0F8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DC713E9-E07D-4AF4-BA49-F9C9CA59716F}"/>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5" name="Espaço Reservado para Rodapé 4">
            <a:extLst>
              <a:ext uri="{FF2B5EF4-FFF2-40B4-BE49-F238E27FC236}">
                <a16:creationId xmlns:a16="http://schemas.microsoft.com/office/drawing/2014/main" id="{0CEF3705-AAE3-47D1-B0DC-B8C92F57E2E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80BB47D-AE58-49F1-B381-5B8597C5F85F}"/>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1492686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653E5E-0CF6-4008-AB04-177EDEFD11D8}"/>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8479299-F17C-47FD-A760-AAAC1A9FEC8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870B434-3C44-418C-AA64-9372C4579418}"/>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5" name="Espaço Reservado para Rodapé 4">
            <a:extLst>
              <a:ext uri="{FF2B5EF4-FFF2-40B4-BE49-F238E27FC236}">
                <a16:creationId xmlns:a16="http://schemas.microsoft.com/office/drawing/2014/main" id="{B5AF32C2-4AF8-4F45-A0ED-A5B5B0CF8C8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4387D2-FEDE-42F1-8BCF-A6ADEAC698CE}"/>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7039827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17F58A-7019-4DAF-892A-ECFDFBE8133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5F3FD95-E8C1-423D-B921-8E5634D6A057}"/>
              </a:ext>
            </a:extLst>
          </p:cNvPr>
          <p:cNvSpPr>
            <a:spLocks noGrp="1"/>
          </p:cNvSpPr>
          <p:nvPr>
            <p:ph sz="half" idx="1"/>
          </p:nvPr>
        </p:nvSpPr>
        <p:spPr>
          <a:xfrm>
            <a:off x="628650" y="1825625"/>
            <a:ext cx="386715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F77C46D9-67FE-483A-8A92-FC707F8FE7D0}"/>
              </a:ext>
            </a:extLst>
          </p:cNvPr>
          <p:cNvSpPr>
            <a:spLocks noGrp="1"/>
          </p:cNvSpPr>
          <p:nvPr>
            <p:ph sz="half" idx="2"/>
          </p:nvPr>
        </p:nvSpPr>
        <p:spPr>
          <a:xfrm>
            <a:off x="4648200" y="1825625"/>
            <a:ext cx="386715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0D30122-B0B1-4745-8BFB-FF81D5F05D61}"/>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6" name="Espaço Reservado para Rodapé 5">
            <a:extLst>
              <a:ext uri="{FF2B5EF4-FFF2-40B4-BE49-F238E27FC236}">
                <a16:creationId xmlns:a16="http://schemas.microsoft.com/office/drawing/2014/main" id="{4F9B291A-F541-4723-A12F-A3B5D6BA9F4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1837530-9230-4D7D-BCCC-E5D244D02F62}"/>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27897763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EA828-03AE-44F3-B53B-2B508F681E55}"/>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0B120607-CC1B-4F8D-8CB1-3CE22E5C13D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A9688D25-9625-440F-B19F-1823BC2877D5}"/>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B08D104-3AE0-4706-9173-42E30AB6469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C626E3D-78C3-4266-9360-F382272F60BA}"/>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C171138-3422-4CFA-A540-F31A18BE0DFA}"/>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8" name="Espaço Reservado para Rodapé 7">
            <a:extLst>
              <a:ext uri="{FF2B5EF4-FFF2-40B4-BE49-F238E27FC236}">
                <a16:creationId xmlns:a16="http://schemas.microsoft.com/office/drawing/2014/main" id="{50530D0F-F837-4FE1-9E2A-E7B0DE1178F5}"/>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ECB84FC8-FAA8-4A9E-849B-C1F1E11CA304}"/>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4086226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457200" y="1600200"/>
            <a:ext cx="822924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DA4FEA-52C3-4A1A-9A51-C61C7118FB8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3CF64D1-E15C-47AA-8F4B-41036C0DC61F}"/>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4" name="Espaço Reservado para Rodapé 3">
            <a:extLst>
              <a:ext uri="{FF2B5EF4-FFF2-40B4-BE49-F238E27FC236}">
                <a16:creationId xmlns:a16="http://schemas.microsoft.com/office/drawing/2014/main" id="{80C63D3A-99CD-4D99-8846-90B0DAC36CCE}"/>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5469148-E990-4907-ACED-885AA9922023}"/>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3550136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154E396-9F62-41D1-8211-A41FF37886DD}"/>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3" name="Espaço Reservado para Rodapé 2">
            <a:extLst>
              <a:ext uri="{FF2B5EF4-FFF2-40B4-BE49-F238E27FC236}">
                <a16:creationId xmlns:a16="http://schemas.microsoft.com/office/drawing/2014/main" id="{C4BE986F-4EB1-41DE-A51B-8BBCEA9903E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14CA0FA-9A57-4163-8071-3AD90EBBCBF6}"/>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24186350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02CCC-1C68-4C98-B251-073D14955D83}"/>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D06809E-8CEE-4A03-9A89-C3FA16CAEFB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4BADB9-CEFA-42C1-997C-914FBED842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397C3CBA-F96B-49CA-A8E2-A6F32ED3D239}"/>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6" name="Espaço Reservado para Rodapé 5">
            <a:extLst>
              <a:ext uri="{FF2B5EF4-FFF2-40B4-BE49-F238E27FC236}">
                <a16:creationId xmlns:a16="http://schemas.microsoft.com/office/drawing/2014/main" id="{846141D4-DB64-4B30-A4D8-DFF7D44DFE2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19B29B7-41B8-4623-AEA9-3B913281E6A7}"/>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14382302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318F1-BF80-4E37-A867-8560306DAF51}"/>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026C737A-6A09-4E39-B4AB-ACF38D22A4E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E604D37B-42C9-4C09-AA42-E08D120F27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1BA1267-A5A6-44B9-82EC-121CBA5836CC}"/>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6" name="Espaço Reservado para Rodapé 5">
            <a:extLst>
              <a:ext uri="{FF2B5EF4-FFF2-40B4-BE49-F238E27FC236}">
                <a16:creationId xmlns:a16="http://schemas.microsoft.com/office/drawing/2014/main" id="{0ED68F2F-58E8-4E2B-BD33-80DF899EC96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214CCD3-9EA5-4086-B810-0DE9953B1C94}"/>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9830380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902A4-5686-4A42-8FD2-9E16EFCF8476}"/>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8AB57DF-CAD5-4047-963D-7E3A81758288}"/>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0DC8AB1-D703-4E1F-926E-CFA53929AED0}"/>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5" name="Espaço Reservado para Rodapé 4">
            <a:extLst>
              <a:ext uri="{FF2B5EF4-FFF2-40B4-BE49-F238E27FC236}">
                <a16:creationId xmlns:a16="http://schemas.microsoft.com/office/drawing/2014/main" id="{12BB85AA-8705-4466-9D67-C2B713B4454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B1637DF-D84E-4416-BA1F-A91EE211F787}"/>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15409149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81A954E-81CF-495E-8924-6BC25C95D1D9}"/>
              </a:ext>
            </a:extLst>
          </p:cNvPr>
          <p:cNvSpPr>
            <a:spLocks noGrp="1"/>
          </p:cNvSpPr>
          <p:nvPr>
            <p:ph type="title" orient="vert"/>
          </p:nvPr>
        </p:nvSpPr>
        <p:spPr>
          <a:xfrm>
            <a:off x="6543675" y="365125"/>
            <a:ext cx="1971675"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4E6218F7-BC07-4344-9A43-C3A4EC8770C8}"/>
              </a:ext>
            </a:extLst>
          </p:cNvPr>
          <p:cNvSpPr>
            <a:spLocks noGrp="1"/>
          </p:cNvSpPr>
          <p:nvPr>
            <p:ph type="body" orient="vert" idx="1"/>
          </p:nvPr>
        </p:nvSpPr>
        <p:spPr>
          <a:xfrm>
            <a:off x="628650" y="365125"/>
            <a:ext cx="57626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8687E12-10E7-47D1-8D66-61076BC6255C}"/>
              </a:ext>
            </a:extLst>
          </p:cNvPr>
          <p:cNvSpPr>
            <a:spLocks noGrp="1"/>
          </p:cNvSpPr>
          <p:nvPr>
            <p:ph type="dt" sz="half" idx="10"/>
          </p:nvPr>
        </p:nvSpPr>
        <p:spPr/>
        <p:txBody>
          <a:bodyPr/>
          <a:lstStyle/>
          <a:p>
            <a:fld id="{A14A2DB7-BEDD-4AAF-BB25-E6C444953EA8}" type="datetimeFigureOut">
              <a:rPr lang="pt-BR" smtClean="0"/>
              <a:t>08/09/2021</a:t>
            </a:fld>
            <a:endParaRPr lang="pt-BR"/>
          </a:p>
        </p:txBody>
      </p:sp>
      <p:sp>
        <p:nvSpPr>
          <p:cNvPr id="5" name="Espaço Reservado para Rodapé 4">
            <a:extLst>
              <a:ext uri="{FF2B5EF4-FFF2-40B4-BE49-F238E27FC236}">
                <a16:creationId xmlns:a16="http://schemas.microsoft.com/office/drawing/2014/main" id="{F7D9B3B9-5DB4-46E4-AF03-7809918153E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EF7A86F-C037-4090-967A-B41A719EC46F}"/>
              </a:ext>
            </a:extLst>
          </p:cNvPr>
          <p:cNvSpPr>
            <a:spLocks noGrp="1"/>
          </p:cNvSpPr>
          <p:nvPr>
            <p:ph type="sldNum" sz="quarter" idx="12"/>
          </p:nvPr>
        </p:nvSpPr>
        <p:spPr/>
        <p:txBody>
          <a:bodyPr/>
          <a:lstStyle/>
          <a:p>
            <a:fld id="{64DF3688-9EF1-4768-B93D-2A3126CC6F66}" type="slidenum">
              <a:rPr lang="pt-BR" smtClean="0"/>
              <a:t>‹nº›</a:t>
            </a:fld>
            <a:endParaRPr lang="pt-BR"/>
          </a:p>
        </p:txBody>
      </p:sp>
    </p:spTree>
    <p:extLst>
      <p:ext uri="{BB962C8B-B14F-4D97-AF65-F5344CB8AC3E}">
        <p14:creationId xmlns:p14="http://schemas.microsoft.com/office/powerpoint/2010/main" val="28118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2" name="PlaceHolder 2"/>
          <p:cNvSpPr>
            <a:spLocks noGrp="1"/>
          </p:cNvSpPr>
          <p:nvPr>
            <p:ph type="body"/>
          </p:nvPr>
        </p:nvSpPr>
        <p:spPr>
          <a:xfrm>
            <a:off x="457200" y="1600200"/>
            <a:ext cx="401580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13" name="PlaceHolder 3"/>
          <p:cNvSpPr>
            <a:spLocks noGrp="1"/>
          </p:cNvSpPr>
          <p:nvPr>
            <p:ph type="body"/>
          </p:nvPr>
        </p:nvSpPr>
        <p:spPr>
          <a:xfrm>
            <a:off x="4674240" y="1600200"/>
            <a:ext cx="401580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7" name="PlaceHolder 2"/>
          <p:cNvSpPr>
            <a:spLocks noGrp="1"/>
          </p:cNvSpPr>
          <p:nvPr>
            <p:ph type="body"/>
          </p:nvPr>
        </p:nvSpPr>
        <p:spPr>
          <a:xfrm>
            <a:off x="45720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18" name="PlaceHolder 3"/>
          <p:cNvSpPr>
            <a:spLocks noGrp="1"/>
          </p:cNvSpPr>
          <p:nvPr>
            <p:ph type="body"/>
          </p:nvPr>
        </p:nvSpPr>
        <p:spPr>
          <a:xfrm>
            <a:off x="457200" y="396432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19" name="PlaceHolder 4"/>
          <p:cNvSpPr>
            <a:spLocks noGrp="1"/>
          </p:cNvSpPr>
          <p:nvPr>
            <p:ph type="body"/>
          </p:nvPr>
        </p:nvSpPr>
        <p:spPr>
          <a:xfrm>
            <a:off x="4674240" y="1600200"/>
            <a:ext cx="401580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21" name="PlaceHolder 2"/>
          <p:cNvSpPr>
            <a:spLocks noGrp="1"/>
          </p:cNvSpPr>
          <p:nvPr>
            <p:ph type="body"/>
          </p:nvPr>
        </p:nvSpPr>
        <p:spPr>
          <a:xfrm>
            <a:off x="457200" y="1600200"/>
            <a:ext cx="4015800" cy="4525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22" name="PlaceHolder 3"/>
          <p:cNvSpPr>
            <a:spLocks noGrp="1"/>
          </p:cNvSpPr>
          <p:nvPr>
            <p:ph type="body"/>
          </p:nvPr>
        </p:nvSpPr>
        <p:spPr>
          <a:xfrm>
            <a:off x="467424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23" name="PlaceHolder 4"/>
          <p:cNvSpPr>
            <a:spLocks noGrp="1"/>
          </p:cNvSpPr>
          <p:nvPr>
            <p:ph type="body"/>
          </p:nvPr>
        </p:nvSpPr>
        <p:spPr>
          <a:xfrm>
            <a:off x="4674240" y="396432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25" name="PlaceHolder 2"/>
          <p:cNvSpPr>
            <a:spLocks noGrp="1"/>
          </p:cNvSpPr>
          <p:nvPr>
            <p:ph type="body"/>
          </p:nvPr>
        </p:nvSpPr>
        <p:spPr>
          <a:xfrm>
            <a:off x="45720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26" name="PlaceHolder 3"/>
          <p:cNvSpPr>
            <a:spLocks noGrp="1"/>
          </p:cNvSpPr>
          <p:nvPr>
            <p:ph type="body"/>
          </p:nvPr>
        </p:nvSpPr>
        <p:spPr>
          <a:xfrm>
            <a:off x="4674240" y="1600200"/>
            <a:ext cx="401580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
        <p:nvSpPr>
          <p:cNvPr id="27" name="PlaceHolder 4"/>
          <p:cNvSpPr>
            <a:spLocks noGrp="1"/>
          </p:cNvSpPr>
          <p:nvPr>
            <p:ph type="body"/>
          </p:nvPr>
        </p:nvSpPr>
        <p:spPr>
          <a:xfrm>
            <a:off x="457200" y="3964320"/>
            <a:ext cx="8229240" cy="2158560"/>
          </a:xfrm>
          <a:prstGeom prst="rect">
            <a:avLst/>
          </a:prstGeom>
        </p:spPr>
        <p:txBody>
          <a:bodyPr lIns="0" tIns="0" rIns="0" bIns="0"/>
          <a:lstStyle/>
          <a:p>
            <a:endParaRPr lang="en-US" sz="2800" b="0" strike="noStrike" spc="-1">
              <a:solidFill>
                <a:srgbClr val="000000"/>
              </a:solidFill>
              <a:uFill>
                <a:solidFill>
                  <a:srgbClr val="FFFFFF"/>
                </a:solidFill>
              </a:uFill>
              <a:latin typeface="Segoe U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Imagem 1"/>
          <p:cNvPicPr/>
          <p:nvPr/>
        </p:nvPicPr>
        <p:blipFill>
          <a:blip r:embed="rId14"/>
          <a:stretch/>
        </p:blipFill>
        <p:spPr>
          <a:xfrm>
            <a:off x="0" y="0"/>
            <a:ext cx="9143640" cy="6857640"/>
          </a:xfrm>
          <a:prstGeom prst="rect">
            <a:avLst/>
          </a:prstGeom>
          <a:ln>
            <a:noFill/>
          </a:ln>
        </p:spPr>
      </p:pic>
      <p:sp>
        <p:nvSpPr>
          <p:cNvPr id="8" name="PlaceHolder 1"/>
          <p:cNvSpPr>
            <a:spLocks noGrp="1"/>
          </p:cNvSpPr>
          <p:nvPr>
            <p:ph type="title"/>
          </p:nvPr>
        </p:nvSpPr>
        <p:spPr>
          <a:xfrm>
            <a:off x="457200" y="1353240"/>
            <a:ext cx="5825880" cy="2343240"/>
          </a:xfrm>
          <a:prstGeom prst="rect">
            <a:avLst/>
          </a:prstGeom>
        </p:spPr>
        <p:txBody>
          <a:bodyPr lIns="0" tIns="0" rIns="0" bIns="0" anchor="b"/>
          <a:lstStyle/>
          <a:p>
            <a:pPr>
              <a:lnSpc>
                <a:spcPct val="100000"/>
              </a:lnSpc>
            </a:pPr>
            <a:r>
              <a:rPr lang="en-US" sz="4000" b="1" strike="noStrike" spc="-1">
                <a:solidFill>
                  <a:srgbClr val="FFFFFF"/>
                </a:solidFill>
                <a:uFill>
                  <a:solidFill>
                    <a:srgbClr val="FFFFFF"/>
                  </a:solidFill>
                </a:uFill>
                <a:latin typeface="Segoe UI"/>
                <a:ea typeface="Segoe UI"/>
              </a:rPr>
              <a:t>Click to edit Master title style</a:t>
            </a:r>
            <a:endParaRPr lang="en-US" sz="4000" b="0" strike="noStrike" spc="-1">
              <a:solidFill>
                <a:srgbClr val="000000"/>
              </a:solidFill>
              <a:uFill>
                <a:solidFill>
                  <a:srgbClr val="FFFFFF"/>
                </a:solidFill>
              </a:uFill>
              <a:latin typeface="Calibri"/>
            </a:endParaRPr>
          </a:p>
        </p:txBody>
      </p:sp>
      <p:sp>
        <p:nvSpPr>
          <p:cNvPr id="2" name="Line 2"/>
          <p:cNvSpPr/>
          <p:nvPr/>
        </p:nvSpPr>
        <p:spPr>
          <a:xfrm>
            <a:off x="457200" y="3819600"/>
            <a:ext cx="5826240" cy="360"/>
          </a:xfrm>
          <a:prstGeom prst="line">
            <a:avLst/>
          </a:prstGeom>
          <a:ln w="76320">
            <a:solidFill>
              <a:schemeClr val="bg1"/>
            </a:solidFill>
            <a:round/>
          </a:ln>
        </p:spPr>
        <p:style>
          <a:lnRef idx="2">
            <a:schemeClr val="accent1"/>
          </a:lnRef>
          <a:fillRef idx="0">
            <a:schemeClr val="accent1"/>
          </a:fillRef>
          <a:effectRef idx="1">
            <a:schemeClr val="accent1"/>
          </a:effectRef>
          <a:fontRef idx="minor"/>
        </p:style>
      </p:sp>
      <p:sp>
        <p:nvSpPr>
          <p:cNvPr id="3" name="CustomShape 3"/>
          <p:cNvSpPr/>
          <p:nvPr/>
        </p:nvSpPr>
        <p:spPr>
          <a:xfrm>
            <a:off x="457200" y="6289200"/>
            <a:ext cx="5825880" cy="361800"/>
          </a:xfrm>
          <a:prstGeom prst="rect">
            <a:avLst/>
          </a:prstGeom>
          <a:noFill/>
          <a:ln>
            <a:noFill/>
          </a:ln>
        </p:spPr>
        <p:style>
          <a:lnRef idx="0">
            <a:scrgbClr r="0" g="0" b="0"/>
          </a:lnRef>
          <a:fillRef idx="0">
            <a:scrgbClr r="0" g="0" b="0"/>
          </a:fillRef>
          <a:effectRef idx="0">
            <a:scrgbClr r="0" g="0" b="0"/>
          </a:effectRef>
          <a:fontRef idx="minor"/>
        </p:style>
      </p:sp>
      <p:sp>
        <p:nvSpPr>
          <p:cNvPr id="4" name="PlaceHolder 4"/>
          <p:cNvSpPr>
            <a:spLocks noGrp="1"/>
          </p:cNvSpPr>
          <p:nvPr>
            <p:ph type="body"/>
          </p:nvPr>
        </p:nvSpPr>
        <p:spPr>
          <a:xfrm>
            <a:off x="457200" y="3966840"/>
            <a:ext cx="4039920" cy="639360"/>
          </a:xfrm>
          <a:prstGeom prst="rect">
            <a:avLst/>
          </a:prstGeom>
        </p:spPr>
        <p:txBody>
          <a:bodyPr lIns="0" tIns="0" rIns="0" bIns="0"/>
          <a:lstStyle/>
          <a:p>
            <a:pPr>
              <a:lnSpc>
                <a:spcPct val="100000"/>
              </a:lnSpc>
              <a:spcBef>
                <a:spcPts val="400"/>
              </a:spcBef>
            </a:pPr>
            <a:r>
              <a:rPr lang="en-US" sz="2000" b="1" strike="noStrike" spc="-1">
                <a:solidFill>
                  <a:srgbClr val="FFFFFF"/>
                </a:solidFill>
                <a:uFill>
                  <a:solidFill>
                    <a:srgbClr val="FFFFFF"/>
                  </a:solidFill>
                </a:uFill>
                <a:latin typeface="Segoe UI"/>
                <a:ea typeface="Segoe UI"/>
              </a:rPr>
              <a:t>Click to edit Master text styles</a:t>
            </a:r>
            <a:endParaRPr lang="en-US" sz="2000" b="0" strike="noStrike" spc="-1">
              <a:solidFill>
                <a:srgbClr val="000000"/>
              </a:solidFill>
              <a:uFill>
                <a:solidFill>
                  <a:srgbClr val="FFFFFF"/>
                </a:solidFill>
              </a:uFill>
              <a:latin typeface="Segoe UI"/>
            </a:endParaRPr>
          </a:p>
        </p:txBody>
      </p:sp>
      <p:sp>
        <p:nvSpPr>
          <p:cNvPr id="5" name="PlaceHolder 5"/>
          <p:cNvSpPr>
            <a:spLocks noGrp="1"/>
          </p:cNvSpPr>
          <p:nvPr>
            <p:ph type="body"/>
          </p:nvPr>
        </p:nvSpPr>
        <p:spPr>
          <a:xfrm>
            <a:off x="457200" y="5124240"/>
            <a:ext cx="4039920" cy="254520"/>
          </a:xfrm>
          <a:prstGeom prst="rect">
            <a:avLst/>
          </a:prstGeom>
        </p:spPr>
        <p:txBody>
          <a:bodyPr lIns="0" tIns="0" rIns="0" bIns="0"/>
          <a:lstStyle/>
          <a:p>
            <a:pPr>
              <a:lnSpc>
                <a:spcPct val="100000"/>
              </a:lnSpc>
              <a:spcBef>
                <a:spcPts val="400"/>
              </a:spcBef>
            </a:pPr>
            <a:r>
              <a:rPr lang="en-US" sz="2000" b="0" strike="noStrike" spc="-1">
                <a:solidFill>
                  <a:srgbClr val="FFFFFF"/>
                </a:solidFill>
                <a:uFill>
                  <a:solidFill>
                    <a:srgbClr val="FFFFFF"/>
                  </a:solidFill>
                </a:uFill>
                <a:latin typeface="Segoe UI"/>
                <a:ea typeface="Segoe UI"/>
              </a:rPr>
              <a:t>Click to edit Master text styles</a:t>
            </a:r>
            <a:endParaRPr lang="en-US" sz="2000" b="0" strike="noStrike" spc="-1">
              <a:solidFill>
                <a:srgbClr val="000000"/>
              </a:solidFill>
              <a:uFill>
                <a:solidFill>
                  <a:srgbClr val="FFFFFF"/>
                </a:solidFill>
              </a:uFill>
              <a:latin typeface="Segoe UI"/>
            </a:endParaRPr>
          </a:p>
        </p:txBody>
      </p:sp>
      <p:sp>
        <p:nvSpPr>
          <p:cNvPr id="6" name="PlaceHolder 6"/>
          <p:cNvSpPr>
            <a:spLocks noGrp="1"/>
          </p:cNvSpPr>
          <p:nvPr>
            <p:ph type="body"/>
          </p:nvPr>
        </p:nvSpPr>
        <p:spPr>
          <a:xfrm>
            <a:off x="457200" y="6289200"/>
            <a:ext cx="4039920" cy="254520"/>
          </a:xfrm>
          <a:prstGeom prst="rect">
            <a:avLst/>
          </a:prstGeom>
        </p:spPr>
        <p:txBody>
          <a:bodyPr lIns="0" tIns="0" rIns="0" bIns="0"/>
          <a:lstStyle/>
          <a:p>
            <a:pPr>
              <a:lnSpc>
                <a:spcPct val="100000"/>
              </a:lnSpc>
              <a:spcBef>
                <a:spcPts val="320"/>
              </a:spcBef>
            </a:pPr>
            <a:r>
              <a:rPr lang="en-US" sz="1600" b="0" i="1" strike="noStrike" spc="-1">
                <a:solidFill>
                  <a:srgbClr val="FFFFFF"/>
                </a:solidFill>
                <a:uFill>
                  <a:solidFill>
                    <a:srgbClr val="FFFFFF"/>
                  </a:solidFill>
                </a:uFill>
                <a:latin typeface="Segoe UI"/>
                <a:ea typeface="Segoe UI"/>
              </a:rPr>
              <a:t>Click to edit Master text styles</a:t>
            </a:r>
            <a:endParaRPr lang="en-US" sz="1600" b="0" strike="noStrike" spc="-1">
              <a:solidFill>
                <a:srgbClr val="000000"/>
              </a:solidFill>
              <a:uFill>
                <a:solidFill>
                  <a:srgbClr val="FFFFFF"/>
                </a:solidFill>
              </a:uFill>
              <a:latin typeface="Segoe U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Line 1"/>
          <p:cNvSpPr/>
          <p:nvPr/>
        </p:nvSpPr>
        <p:spPr>
          <a:xfrm>
            <a:off x="0" y="6806880"/>
            <a:ext cx="9144000" cy="360"/>
          </a:xfrm>
          <a:prstGeom prst="line">
            <a:avLst/>
          </a:prstGeom>
          <a:ln w="101520">
            <a:solidFill>
              <a:srgbClr val="00B0F0"/>
            </a:solidFill>
            <a:round/>
          </a:ln>
        </p:spPr>
        <p:style>
          <a:lnRef idx="2">
            <a:schemeClr val="accent1"/>
          </a:lnRef>
          <a:fillRef idx="0">
            <a:schemeClr val="accent1"/>
          </a:fillRef>
          <a:effectRef idx="1">
            <a:schemeClr val="accent1"/>
          </a:effectRef>
          <a:fontRef idx="minor"/>
        </p:style>
      </p:sp>
      <p:pic>
        <p:nvPicPr>
          <p:cNvPr id="44" name="Imagem 8"/>
          <p:cNvPicPr/>
          <p:nvPr/>
        </p:nvPicPr>
        <p:blipFill>
          <a:blip r:embed="rId14">
            <a:alphaModFix amt="40000"/>
          </a:blip>
          <a:stretch/>
        </p:blipFill>
        <p:spPr>
          <a:xfrm>
            <a:off x="0" y="0"/>
            <a:ext cx="9143640" cy="6857640"/>
          </a:xfrm>
          <a:prstGeom prst="rect">
            <a:avLst/>
          </a:prstGeom>
          <a:ln>
            <a:noFill/>
          </a:ln>
        </p:spPr>
      </p:pic>
      <p:sp>
        <p:nvSpPr>
          <p:cNvPr id="45" name="PlaceHolder 2"/>
          <p:cNvSpPr>
            <a:spLocks noGrp="1"/>
          </p:cNvSpPr>
          <p:nvPr>
            <p:ph type="title"/>
          </p:nvPr>
        </p:nvSpPr>
        <p:spPr>
          <a:xfrm>
            <a:off x="457200" y="274680"/>
            <a:ext cx="8229240" cy="1142640"/>
          </a:xfrm>
          <a:prstGeom prst="rect">
            <a:avLst/>
          </a:prstGeom>
        </p:spPr>
        <p:txBody>
          <a:bodyPr lIns="0" tIns="0" rIns="0" bIns="0" anchor="b"/>
          <a:lstStyle/>
          <a:p>
            <a:pPr>
              <a:lnSpc>
                <a:spcPct val="100000"/>
              </a:lnSpc>
            </a:pPr>
            <a:r>
              <a:rPr lang="en-US" sz="4000" b="1" strike="noStrike" spc="-1">
                <a:solidFill>
                  <a:srgbClr val="000000"/>
                </a:solidFill>
                <a:uFill>
                  <a:solidFill>
                    <a:srgbClr val="FFFFFF"/>
                  </a:solidFill>
                </a:uFill>
                <a:latin typeface="Segoe UI"/>
                <a:ea typeface="Segoe UI"/>
              </a:rPr>
              <a:t>Click to edit Master title style</a:t>
            </a:r>
            <a:endParaRPr lang="en-US" sz="4000" b="0" strike="noStrike" spc="-1">
              <a:solidFill>
                <a:srgbClr val="000000"/>
              </a:solidFill>
              <a:uFill>
                <a:solidFill>
                  <a:srgbClr val="FFFFFF"/>
                </a:solidFill>
              </a:uFill>
              <a:latin typeface="Calibri"/>
            </a:endParaRPr>
          </a:p>
        </p:txBody>
      </p:sp>
      <p:sp>
        <p:nvSpPr>
          <p:cNvPr id="46" name="PlaceHolder 3"/>
          <p:cNvSpPr>
            <a:spLocks noGrp="1"/>
          </p:cNvSpPr>
          <p:nvPr>
            <p:ph type="body"/>
          </p:nvPr>
        </p:nvSpPr>
        <p:spPr>
          <a:xfrm>
            <a:off x="457200" y="1600200"/>
            <a:ext cx="8229240" cy="4525560"/>
          </a:xfrm>
          <a:prstGeom prst="rect">
            <a:avLst/>
          </a:prstGeom>
        </p:spPr>
        <p:txBody>
          <a:bodyPr lIns="0" tIns="0" rIns="0" bIns="0"/>
          <a:lstStyle/>
          <a:p>
            <a:pPr marL="343080" indent="-342720">
              <a:lnSpc>
                <a:spcPct val="100000"/>
              </a:lnSpc>
              <a:spcBef>
                <a:spcPts val="561"/>
              </a:spcBef>
              <a:buClr>
                <a:srgbClr val="000000"/>
              </a:buClr>
              <a:buFont typeface="Arial"/>
              <a:buChar char="•"/>
            </a:pPr>
            <a:r>
              <a:rPr lang="en-US" sz="2800" b="0" strike="noStrike" spc="-1">
                <a:solidFill>
                  <a:srgbClr val="000000"/>
                </a:solidFill>
                <a:uFill>
                  <a:solidFill>
                    <a:srgbClr val="FFFFFF"/>
                  </a:solidFill>
                </a:uFill>
                <a:latin typeface="Segoe UI"/>
                <a:ea typeface="Segoe UI"/>
              </a:rPr>
              <a:t>Click to edit Master text styles</a:t>
            </a:r>
            <a:endParaRPr lang="en-US" sz="2800" b="0" strike="noStrike" spc="-1">
              <a:solidFill>
                <a:srgbClr val="000000"/>
              </a:solidFill>
              <a:uFill>
                <a:solidFill>
                  <a:srgbClr val="FFFFFF"/>
                </a:solidFill>
              </a:uFill>
              <a:latin typeface="Segoe UI"/>
            </a:endParaRPr>
          </a:p>
          <a:p>
            <a:pPr marL="743040" lvl="1" indent="-28548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Segoe UI"/>
                <a:ea typeface="Segoe UI"/>
              </a:rPr>
              <a:t>Second level</a:t>
            </a:r>
            <a:endParaRPr lang="en-US" sz="2800" b="0" strike="noStrike" spc="-1">
              <a:solidFill>
                <a:srgbClr val="000000"/>
              </a:solidFill>
              <a:uFill>
                <a:solidFill>
                  <a:srgbClr val="FFFFFF"/>
                </a:solidFill>
              </a:uFill>
              <a:latin typeface="Segoe UI"/>
            </a:endParaRPr>
          </a:p>
          <a:p>
            <a:pPr marL="1143000" lvl="2" indent="-22824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Segoe UI"/>
                <a:ea typeface="Segoe UI"/>
              </a:rPr>
              <a:t>Third level</a:t>
            </a:r>
            <a:endParaRPr lang="en-US" sz="2800" b="0" strike="noStrike" spc="-1">
              <a:solidFill>
                <a:srgbClr val="000000"/>
              </a:solidFill>
              <a:uFill>
                <a:solidFill>
                  <a:srgbClr val="FFFFFF"/>
                </a:solidFill>
              </a:uFill>
              <a:latin typeface="Segoe UI"/>
            </a:endParaRPr>
          </a:p>
          <a:p>
            <a:pPr marL="1600200" lvl="3" indent="-228240">
              <a:lnSpc>
                <a:spcPct val="100000"/>
              </a:lnSpc>
              <a:spcBef>
                <a:spcPts val="360"/>
              </a:spcBef>
              <a:buClr>
                <a:srgbClr val="000000"/>
              </a:buClr>
              <a:buFont typeface="Arial"/>
              <a:buChar char="–"/>
            </a:pPr>
            <a:r>
              <a:rPr lang="en-US" sz="1800" b="0" strike="noStrike" spc="-1">
                <a:solidFill>
                  <a:srgbClr val="000000"/>
                </a:solidFill>
                <a:uFill>
                  <a:solidFill>
                    <a:srgbClr val="FFFFFF"/>
                  </a:solidFill>
                </a:uFill>
                <a:latin typeface="Segoe UI"/>
                <a:ea typeface="Segoe UI"/>
              </a:rPr>
              <a:t>Fourth level</a:t>
            </a:r>
            <a:endParaRPr lang="en-US" sz="2800" b="0" strike="noStrike" spc="-1">
              <a:solidFill>
                <a:srgbClr val="000000"/>
              </a:solidFill>
              <a:uFill>
                <a:solidFill>
                  <a:srgbClr val="FFFFFF"/>
                </a:solidFill>
              </a:uFill>
              <a:latin typeface="Segoe UI"/>
            </a:endParaRPr>
          </a:p>
          <a:p>
            <a:pPr marL="2057400" lvl="4" indent="-228240">
              <a:lnSpc>
                <a:spcPct val="100000"/>
              </a:lnSpc>
              <a:spcBef>
                <a:spcPts val="360"/>
              </a:spcBef>
              <a:buClr>
                <a:srgbClr val="000000"/>
              </a:buClr>
              <a:buFont typeface="Arial"/>
              <a:buChar char="»"/>
            </a:pPr>
            <a:r>
              <a:rPr lang="en-US" sz="1800" b="0" strike="noStrike" spc="-1">
                <a:solidFill>
                  <a:srgbClr val="000000"/>
                </a:solidFill>
                <a:uFill>
                  <a:solidFill>
                    <a:srgbClr val="FFFFFF"/>
                  </a:solidFill>
                </a:uFill>
                <a:latin typeface="Segoe UI"/>
                <a:ea typeface="Segoe UI"/>
              </a:rPr>
              <a:t>Fifth level</a:t>
            </a:r>
            <a:endParaRPr lang="en-US" sz="2800" b="0" strike="noStrike" spc="-1">
              <a:solidFill>
                <a:srgbClr val="000000"/>
              </a:solidFill>
              <a:uFill>
                <a:solidFill>
                  <a:srgbClr val="FFFFFF"/>
                </a:solidFill>
              </a:uFill>
              <a:latin typeface="Segoe UI"/>
            </a:endParaRPr>
          </a:p>
        </p:txBody>
      </p:sp>
      <p:sp>
        <p:nvSpPr>
          <p:cNvPr id="47" name="PlaceHolder 4"/>
          <p:cNvSpPr>
            <a:spLocks noGrp="1"/>
          </p:cNvSpPr>
          <p:nvPr>
            <p:ph type="dt"/>
          </p:nvPr>
        </p:nvSpPr>
        <p:spPr>
          <a:xfrm>
            <a:off x="457200" y="6246360"/>
            <a:ext cx="761760" cy="364680"/>
          </a:xfrm>
          <a:prstGeom prst="rect">
            <a:avLst/>
          </a:prstGeom>
        </p:spPr>
        <p:txBody>
          <a:bodyPr anchor="ctr"/>
          <a:lstStyle/>
          <a:p>
            <a:pPr>
              <a:lnSpc>
                <a:spcPct val="100000"/>
              </a:lnSpc>
            </a:pPr>
            <a:fld id="{BD7A64D0-7003-4FAA-8F72-5E80643B35D6}" type="datetime">
              <a:rPr lang="pt-BR" sz="1050" b="0" strike="noStrike" spc="-1">
                <a:solidFill>
                  <a:srgbClr val="8B8B8B"/>
                </a:solidFill>
                <a:uFill>
                  <a:solidFill>
                    <a:srgbClr val="FFFFFF"/>
                  </a:solidFill>
                </a:uFill>
                <a:latin typeface="Segoe UI"/>
                <a:ea typeface="Segoe UI"/>
              </a:rPr>
              <a:t>08/09/2021</a:t>
            </a:fld>
            <a:endParaRPr lang="pt-BR" sz="1400" b="0" strike="noStrike" spc="-1">
              <a:solidFill>
                <a:srgbClr val="000000"/>
              </a:solidFill>
              <a:uFill>
                <a:solidFill>
                  <a:srgbClr val="FFFFFF"/>
                </a:solidFill>
              </a:uFill>
              <a:latin typeface="Times New Roman"/>
            </a:endParaRPr>
          </a:p>
        </p:txBody>
      </p:sp>
      <p:sp>
        <p:nvSpPr>
          <p:cNvPr id="48" name="PlaceHolder 5"/>
          <p:cNvSpPr>
            <a:spLocks noGrp="1"/>
          </p:cNvSpPr>
          <p:nvPr>
            <p:ph type="ftr"/>
          </p:nvPr>
        </p:nvSpPr>
        <p:spPr>
          <a:xfrm>
            <a:off x="1357920" y="6246360"/>
            <a:ext cx="4471920" cy="364680"/>
          </a:xfrm>
          <a:prstGeom prst="rect">
            <a:avLst/>
          </a:prstGeom>
        </p:spPr>
        <p:txBody>
          <a:bodyPr anchor="ctr"/>
          <a:lstStyle/>
          <a:p>
            <a:endParaRPr lang="pt-BR" sz="2400" b="0" strike="noStrike" spc="-1">
              <a:solidFill>
                <a:srgbClr val="000000"/>
              </a:solidFill>
              <a:uFill>
                <a:solidFill>
                  <a:srgbClr val="FFFFFF"/>
                </a:solidFill>
              </a:uFill>
              <a:latin typeface="Times New Roman"/>
            </a:endParaRPr>
          </a:p>
        </p:txBody>
      </p:sp>
      <p:sp>
        <p:nvSpPr>
          <p:cNvPr id="49" name="PlaceHolder 6"/>
          <p:cNvSpPr>
            <a:spLocks noGrp="1"/>
          </p:cNvSpPr>
          <p:nvPr>
            <p:ph type="sldNum"/>
          </p:nvPr>
        </p:nvSpPr>
        <p:spPr>
          <a:xfrm>
            <a:off x="5963040" y="6246360"/>
            <a:ext cx="562320" cy="364680"/>
          </a:xfrm>
          <a:prstGeom prst="rect">
            <a:avLst/>
          </a:prstGeom>
        </p:spPr>
        <p:txBody>
          <a:bodyPr anchor="ctr"/>
          <a:lstStyle/>
          <a:p>
            <a:pPr algn="r">
              <a:lnSpc>
                <a:spcPct val="100000"/>
              </a:lnSpc>
            </a:pPr>
            <a:fld id="{AFFDA825-F4BE-462A-907A-D5D29B7DDC2B}" type="slidenum">
              <a:rPr lang="pt-BR" sz="1050" b="0" strike="noStrike" spc="-1">
                <a:solidFill>
                  <a:srgbClr val="8B8B8B"/>
                </a:solidFill>
                <a:uFill>
                  <a:solidFill>
                    <a:srgbClr val="FFFFFF"/>
                  </a:solidFill>
                </a:uFill>
                <a:latin typeface="Segoe UI"/>
                <a:ea typeface="Segoe UI"/>
              </a:rPr>
              <a:t>‹nº›</a:t>
            </a:fld>
            <a:endParaRPr lang="pt-BR" sz="1400" b="0" strike="noStrike" spc="-1">
              <a:solidFill>
                <a:srgbClr val="000000"/>
              </a:solidFill>
              <a:uFill>
                <a:solidFill>
                  <a:srgbClr val="FFFFFF"/>
                </a:solidFill>
              </a:uFill>
              <a:latin typeface="Times New Roman"/>
            </a:endParaRPr>
          </a:p>
        </p:txBody>
      </p:sp>
      <p:pic>
        <p:nvPicPr>
          <p:cNvPr id="53" name="Imagem 12"/>
          <p:cNvPicPr/>
          <p:nvPr/>
        </p:nvPicPr>
        <p:blipFill>
          <a:blip r:embed="rId15"/>
          <a:stretch/>
        </p:blipFill>
        <p:spPr>
          <a:xfrm>
            <a:off x="6658560" y="6172920"/>
            <a:ext cx="2194560" cy="437040"/>
          </a:xfrm>
          <a:prstGeom prst="rect">
            <a:avLst/>
          </a:prstGeom>
          <a:ln>
            <a:noFill/>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D506B46B-DD72-40B6-B527-8A5AC593182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8AB88DCC-AC8F-483D-89FE-D343B0FF303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99A7C9-62D1-4ED1-B4FB-F99BBB2B221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A2DB7-BEDD-4AAF-BB25-E6C444953EA8}" type="datetimeFigureOut">
              <a:rPr lang="pt-BR" smtClean="0"/>
              <a:t>08/09/2021</a:t>
            </a:fld>
            <a:endParaRPr lang="pt-BR"/>
          </a:p>
        </p:txBody>
      </p:sp>
      <p:sp>
        <p:nvSpPr>
          <p:cNvPr id="5" name="Espaço Reservado para Rodapé 4">
            <a:extLst>
              <a:ext uri="{FF2B5EF4-FFF2-40B4-BE49-F238E27FC236}">
                <a16:creationId xmlns:a16="http://schemas.microsoft.com/office/drawing/2014/main" id="{A774BD4E-4977-4BED-B960-C2A6D2CE550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E512B13-31C4-415B-9BA7-1385F6A7142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F3688-9EF1-4768-B93D-2A3126CC6F66}" type="slidenum">
              <a:rPr lang="pt-BR" smtClean="0"/>
              <a:t>‹nº›</a:t>
            </a:fld>
            <a:endParaRPr lang="pt-BR"/>
          </a:p>
        </p:txBody>
      </p:sp>
    </p:spTree>
    <p:extLst>
      <p:ext uri="{BB962C8B-B14F-4D97-AF65-F5344CB8AC3E}">
        <p14:creationId xmlns:p14="http://schemas.microsoft.com/office/powerpoint/2010/main" val="26966655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57200" y="1353240"/>
            <a:ext cx="5825880" cy="2343240"/>
          </a:xfrm>
          <a:prstGeom prst="rect">
            <a:avLst/>
          </a:prstGeom>
          <a:noFill/>
          <a:ln>
            <a:noFill/>
          </a:ln>
        </p:spPr>
        <p:txBody>
          <a:bodyPr lIns="0" tIns="0" rIns="0" bIns="0" anchor="b"/>
          <a:lstStyle/>
          <a:p>
            <a:pPr>
              <a:lnSpc>
                <a:spcPct val="100000"/>
              </a:lnSpc>
            </a:pPr>
            <a:r>
              <a:rPr lang="en-US" sz="4000" b="1" strike="noStrike" spc="-1" dirty="0">
                <a:solidFill>
                  <a:srgbClr val="FFFFFF"/>
                </a:solidFill>
                <a:uFill>
                  <a:solidFill>
                    <a:srgbClr val="FFFFFF"/>
                  </a:solidFill>
                </a:uFill>
                <a:latin typeface="Segoe UI"/>
                <a:ea typeface="Segoe UI"/>
              </a:rPr>
              <a:t>PEC dos </a:t>
            </a:r>
            <a:r>
              <a:rPr lang="en-US" sz="4000" b="1" strike="noStrike" spc="-1" dirty="0" err="1">
                <a:solidFill>
                  <a:srgbClr val="FFFFFF"/>
                </a:solidFill>
                <a:uFill>
                  <a:solidFill>
                    <a:srgbClr val="FFFFFF"/>
                  </a:solidFill>
                </a:uFill>
                <a:latin typeface="Segoe UI"/>
                <a:ea typeface="Segoe UI"/>
              </a:rPr>
              <a:t>Precatórios</a:t>
            </a:r>
            <a:endParaRPr lang="en-US" sz="1800" b="0" strike="noStrike" spc="-1" dirty="0">
              <a:solidFill>
                <a:srgbClr val="000000"/>
              </a:solidFill>
              <a:uFill>
                <a:solidFill>
                  <a:srgbClr val="FFFFFF"/>
                </a:solidFill>
              </a:uFill>
              <a:latin typeface="Calibri"/>
            </a:endParaRPr>
          </a:p>
        </p:txBody>
      </p:sp>
      <p:sp>
        <p:nvSpPr>
          <p:cNvPr id="92" name="TextShape 3"/>
          <p:cNvSpPr txBox="1"/>
          <p:nvPr/>
        </p:nvSpPr>
        <p:spPr>
          <a:xfrm>
            <a:off x="457200" y="6103440"/>
            <a:ext cx="4039920" cy="254520"/>
          </a:xfrm>
          <a:prstGeom prst="rect">
            <a:avLst/>
          </a:prstGeom>
          <a:noFill/>
          <a:ln>
            <a:noFill/>
          </a:ln>
        </p:spPr>
        <p:txBody>
          <a:bodyPr lIns="0" tIns="0" rIns="0" bIns="0"/>
          <a:lstStyle/>
          <a:p>
            <a:pPr>
              <a:lnSpc>
                <a:spcPct val="100000"/>
              </a:lnSpc>
              <a:spcBef>
                <a:spcPts val="320"/>
              </a:spcBef>
            </a:pPr>
            <a:r>
              <a:rPr lang="en-US" sz="1600" i="1" spc="-1" dirty="0" err="1">
                <a:solidFill>
                  <a:srgbClr val="FFFFFF"/>
                </a:solidFill>
                <a:uFill>
                  <a:solidFill>
                    <a:srgbClr val="FFFFFF"/>
                  </a:solidFill>
                </a:uFill>
                <a:latin typeface="Segoe UI"/>
                <a:ea typeface="Segoe UI"/>
              </a:rPr>
              <a:t>Setembro</a:t>
            </a:r>
            <a:r>
              <a:rPr lang="en-US" sz="1600" i="1" spc="-1" dirty="0">
                <a:solidFill>
                  <a:srgbClr val="FFFFFF"/>
                </a:solidFill>
                <a:uFill>
                  <a:solidFill>
                    <a:srgbClr val="FFFFFF"/>
                  </a:solidFill>
                </a:uFill>
                <a:latin typeface="Segoe UI"/>
                <a:ea typeface="Segoe UI"/>
              </a:rPr>
              <a:t> de</a:t>
            </a:r>
            <a:r>
              <a:rPr lang="en-US" sz="1600" b="0" i="1" strike="noStrike" spc="-1" dirty="0">
                <a:solidFill>
                  <a:srgbClr val="FFFFFF"/>
                </a:solidFill>
                <a:uFill>
                  <a:solidFill>
                    <a:srgbClr val="FFFFFF"/>
                  </a:solidFill>
                </a:uFill>
                <a:latin typeface="Segoe UI"/>
                <a:ea typeface="Segoe UI"/>
              </a:rPr>
              <a:t> 2021</a:t>
            </a:r>
            <a:endParaRPr lang="en-US" sz="2800" b="0" strike="noStrike" spc="-1" dirty="0">
              <a:solidFill>
                <a:srgbClr val="000000"/>
              </a:solidFill>
              <a:uFill>
                <a:solidFill>
                  <a:srgbClr val="FFFFFF"/>
                </a:solidFill>
              </a:uFill>
              <a:latin typeface="Segoe U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663FBDA5-5DE5-43D7-A969-536D52BB48BE}"/>
              </a:ext>
            </a:extLst>
          </p:cNvPr>
          <p:cNvSpPr txBox="1"/>
          <p:nvPr/>
        </p:nvSpPr>
        <p:spPr>
          <a:xfrm>
            <a:off x="283238" y="1213807"/>
            <a:ext cx="8385611" cy="2400627"/>
          </a:xfrm>
          <a:prstGeom prst="rect">
            <a:avLst/>
          </a:prstGeom>
          <a:noFill/>
          <a:ln>
            <a:noFill/>
          </a:ln>
        </p:spPr>
        <p:txBody>
          <a:bodyPr spcFirstLastPara="1" wrap="square" lIns="91425" tIns="91425" rIns="91425" bIns="91425" anchor="t" anchorCtr="0">
            <a:spAutoFit/>
          </a:bodyPr>
          <a:lstStyle/>
          <a:p>
            <a:pPr lvl="0" algn="just"/>
            <a:r>
              <a:rPr lang="pt-BR" sz="1600" b="1" dirty="0">
                <a:solidFill>
                  <a:srgbClr val="3F3F3F"/>
                </a:solidFill>
                <a:latin typeface="Calibri"/>
                <a:ea typeface="Calibri"/>
                <a:cs typeface="Calibri"/>
                <a:sym typeface="Calibri"/>
              </a:rPr>
              <a:t>Em números</a:t>
            </a:r>
          </a:p>
          <a:p>
            <a:pPr lvl="0" algn="just"/>
            <a:endParaRPr lang="pt-BR" sz="1600" dirty="0">
              <a:solidFill>
                <a:srgbClr val="3F3F3F"/>
              </a:solidFill>
              <a:latin typeface="Calibri"/>
              <a:ea typeface="Calibri"/>
              <a:cs typeface="Calibri"/>
              <a:sym typeface="Calibri"/>
            </a:endParaRPr>
          </a:p>
          <a:p>
            <a:pPr marL="342900" lvl="0" indent="-342900" algn="just">
              <a:buFontTx/>
              <a:buChar char="-"/>
            </a:pPr>
            <a:r>
              <a:rPr lang="pt-BR" sz="1600" dirty="0">
                <a:solidFill>
                  <a:srgbClr val="3F3F3F"/>
                </a:solidFill>
                <a:latin typeface="Calibri"/>
                <a:ea typeface="Calibri"/>
                <a:cs typeface="Calibri"/>
                <a:sym typeface="Calibri"/>
              </a:rPr>
              <a:t>Cerca de 3% (8.818) de um total de 264.717 atingidos pelo parcelamento;</a:t>
            </a:r>
          </a:p>
          <a:p>
            <a:pPr marL="342900" lvl="0" indent="-342900" algn="just">
              <a:buFontTx/>
              <a:buChar char="-"/>
            </a:pPr>
            <a:r>
              <a:rPr lang="pt-BR" sz="1600" dirty="0">
                <a:solidFill>
                  <a:srgbClr val="3F3F3F"/>
                </a:solidFill>
                <a:latin typeface="Calibri"/>
                <a:ea typeface="Calibri"/>
                <a:cs typeface="Calibri"/>
                <a:sym typeface="Calibri"/>
              </a:rPr>
              <a:t>Nenhum precatório abaixo de R$ 455 mil será parcelado no exercício de 22;</a:t>
            </a:r>
          </a:p>
          <a:p>
            <a:pPr marL="342900" lvl="0" indent="-342900" algn="just">
              <a:buFontTx/>
              <a:buChar char="-"/>
            </a:pPr>
            <a:r>
              <a:rPr lang="pt-BR" sz="1600" dirty="0">
                <a:solidFill>
                  <a:srgbClr val="3F3F3F"/>
                </a:solidFill>
                <a:latin typeface="Calibri"/>
                <a:ea typeface="Calibri"/>
                <a:cs typeface="Calibri"/>
                <a:sym typeface="Calibri"/>
              </a:rPr>
              <a:t>Todas as requisições de pequeno valor, abaixo de R$ 66 mil, sempre estarão fora da regra de parcelamento.</a:t>
            </a:r>
          </a:p>
          <a:p>
            <a:pPr lvl="0" algn="just"/>
            <a:endParaRPr lang="pt-BR" sz="1600" dirty="0">
              <a:solidFill>
                <a:srgbClr val="3F3F3F"/>
              </a:solidFill>
              <a:latin typeface="Calibri"/>
              <a:ea typeface="Calibri"/>
              <a:cs typeface="Calibri"/>
              <a:sym typeface="Calibri"/>
            </a:endParaRPr>
          </a:p>
          <a:p>
            <a:pPr lvl="0" algn="just"/>
            <a:endParaRPr lang="pt-BR" sz="1600" dirty="0">
              <a:solidFill>
                <a:srgbClr val="3F3F3F"/>
              </a:solidFill>
              <a:latin typeface="Calibri"/>
              <a:ea typeface="Calibri"/>
              <a:cs typeface="Calibri"/>
              <a:sym typeface="Calibri"/>
            </a:endParaRPr>
          </a:p>
          <a:p>
            <a:pPr marL="0" lvl="0" indent="0" algn="just" rtl="0">
              <a:spcBef>
                <a:spcPts val="0"/>
              </a:spcBef>
              <a:spcAft>
                <a:spcPts val="0"/>
              </a:spcAft>
              <a:buNone/>
            </a:pPr>
            <a:endParaRPr sz="1600" dirty="0">
              <a:solidFill>
                <a:srgbClr val="3F3F3F"/>
              </a:solidFill>
              <a:latin typeface="Calibri"/>
              <a:ea typeface="Calibri"/>
              <a:cs typeface="Calibri"/>
              <a:sym typeface="Calibri"/>
            </a:endParaRPr>
          </a:p>
        </p:txBody>
      </p:sp>
      <p:sp>
        <p:nvSpPr>
          <p:cNvPr id="9" name="CaixaDeTexto 8">
            <a:extLst>
              <a:ext uri="{FF2B5EF4-FFF2-40B4-BE49-F238E27FC236}">
                <a16:creationId xmlns:a16="http://schemas.microsoft.com/office/drawing/2014/main" id="{8797D510-D7EB-4DD3-91DD-C9C16473A66E}"/>
              </a:ext>
            </a:extLst>
          </p:cNvPr>
          <p:cNvSpPr txBox="1"/>
          <p:nvPr/>
        </p:nvSpPr>
        <p:spPr>
          <a:xfrm>
            <a:off x="3183116" y="3034533"/>
            <a:ext cx="1467068" cy="307777"/>
          </a:xfrm>
          <a:prstGeom prst="rect">
            <a:avLst/>
          </a:prstGeom>
          <a:noFill/>
        </p:spPr>
        <p:txBody>
          <a:bodyPr wrap="none" rtlCol="0">
            <a:spAutoFit/>
          </a:bodyPr>
          <a:lstStyle/>
          <a:p>
            <a:r>
              <a:rPr lang="pt-BR" sz="1400" b="1" dirty="0"/>
              <a:t>Em quantidade</a:t>
            </a:r>
          </a:p>
        </p:txBody>
      </p:sp>
      <p:sp>
        <p:nvSpPr>
          <p:cNvPr id="10" name="CaixaDeTexto 9">
            <a:extLst>
              <a:ext uri="{FF2B5EF4-FFF2-40B4-BE49-F238E27FC236}">
                <a16:creationId xmlns:a16="http://schemas.microsoft.com/office/drawing/2014/main" id="{5F43A8C9-7A13-4FDC-9238-14C4F8ED419A}"/>
              </a:ext>
            </a:extLst>
          </p:cNvPr>
          <p:cNvSpPr txBox="1"/>
          <p:nvPr/>
        </p:nvSpPr>
        <p:spPr>
          <a:xfrm>
            <a:off x="844707" y="8428211"/>
            <a:ext cx="3220753" cy="369332"/>
          </a:xfrm>
          <a:prstGeom prst="rect">
            <a:avLst/>
          </a:prstGeom>
          <a:noFill/>
        </p:spPr>
        <p:txBody>
          <a:bodyPr wrap="none" rtlCol="0">
            <a:spAutoFit/>
          </a:bodyPr>
          <a:lstStyle/>
          <a:p>
            <a:r>
              <a:rPr lang="pt-BR" b="1" dirty="0"/>
              <a:t>Total: R$ 62,2 bilhões para 2022</a:t>
            </a:r>
          </a:p>
        </p:txBody>
      </p:sp>
      <p:sp>
        <p:nvSpPr>
          <p:cNvPr id="11" name="CaixaDeTexto 10">
            <a:extLst>
              <a:ext uri="{FF2B5EF4-FFF2-40B4-BE49-F238E27FC236}">
                <a16:creationId xmlns:a16="http://schemas.microsoft.com/office/drawing/2014/main" id="{7A93B807-85FE-41F7-B9A8-60703029DDED}"/>
              </a:ext>
            </a:extLst>
          </p:cNvPr>
          <p:cNvSpPr txBox="1"/>
          <p:nvPr/>
        </p:nvSpPr>
        <p:spPr>
          <a:xfrm>
            <a:off x="6874430" y="8429479"/>
            <a:ext cx="2953053" cy="369332"/>
          </a:xfrm>
          <a:prstGeom prst="rect">
            <a:avLst/>
          </a:prstGeom>
          <a:noFill/>
        </p:spPr>
        <p:txBody>
          <a:bodyPr wrap="none" rtlCol="0">
            <a:spAutoFit/>
          </a:bodyPr>
          <a:lstStyle/>
          <a:p>
            <a:r>
              <a:rPr lang="pt-BR" b="1" dirty="0"/>
              <a:t>Total de Precatórios: 264.717</a:t>
            </a:r>
          </a:p>
        </p:txBody>
      </p:sp>
      <p:graphicFrame>
        <p:nvGraphicFramePr>
          <p:cNvPr id="13" name="Gráfico 12">
            <a:extLst>
              <a:ext uri="{FF2B5EF4-FFF2-40B4-BE49-F238E27FC236}">
                <a16:creationId xmlns:a16="http://schemas.microsoft.com/office/drawing/2014/main" id="{F95EF973-F063-4E74-A110-EDF12C94EFC6}"/>
              </a:ext>
            </a:extLst>
          </p:cNvPr>
          <p:cNvGraphicFramePr>
            <a:graphicFrameLocks/>
          </p:cNvGraphicFramePr>
          <p:nvPr>
            <p:extLst>
              <p:ext uri="{D42A27DB-BD31-4B8C-83A1-F6EECF244321}">
                <p14:modId xmlns:p14="http://schemas.microsoft.com/office/powerpoint/2010/main" val="104276638"/>
              </p:ext>
            </p:extLst>
          </p:nvPr>
        </p:nvGraphicFramePr>
        <p:xfrm>
          <a:off x="1608214" y="3261453"/>
          <a:ext cx="4993722" cy="3127336"/>
        </p:xfrm>
        <a:graphic>
          <a:graphicData uri="http://schemas.openxmlformats.org/drawingml/2006/chart">
            <c:chart xmlns:c="http://schemas.openxmlformats.org/drawingml/2006/chart" xmlns:r="http://schemas.openxmlformats.org/officeDocument/2006/relationships" r:id="rId3"/>
          </a:graphicData>
        </a:graphic>
      </p:graphicFrame>
      <p:sp>
        <p:nvSpPr>
          <p:cNvPr id="17" name="Título 18">
            <a:extLst>
              <a:ext uri="{FF2B5EF4-FFF2-40B4-BE49-F238E27FC236}">
                <a16:creationId xmlns:a16="http://schemas.microsoft.com/office/drawing/2014/main" id="{5B7BB1C1-7207-42D0-98B9-92D290BB3833}"/>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Parcelamento dos Precatórios</a:t>
            </a:r>
          </a:p>
        </p:txBody>
      </p:sp>
    </p:spTree>
    <p:extLst>
      <p:ext uri="{BB962C8B-B14F-4D97-AF65-F5344CB8AC3E}">
        <p14:creationId xmlns:p14="http://schemas.microsoft.com/office/powerpoint/2010/main" val="579891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2" name="CaixaDeTexto 1">
            <a:extLst>
              <a:ext uri="{FF2B5EF4-FFF2-40B4-BE49-F238E27FC236}">
                <a16:creationId xmlns:a16="http://schemas.microsoft.com/office/drawing/2014/main" id="{076072C7-618D-4D98-9BCE-E236820CE454}"/>
              </a:ext>
            </a:extLst>
          </p:cNvPr>
          <p:cNvSpPr txBox="1"/>
          <p:nvPr/>
        </p:nvSpPr>
        <p:spPr>
          <a:xfrm>
            <a:off x="-1044967" y="1435033"/>
            <a:ext cx="6513689" cy="369332"/>
          </a:xfrm>
          <a:prstGeom prst="rect">
            <a:avLst/>
          </a:prstGeom>
          <a:noFill/>
        </p:spPr>
        <p:txBody>
          <a:bodyPr wrap="square" rtlCol="0">
            <a:spAutoFit/>
          </a:bodyPr>
          <a:lstStyle/>
          <a:p>
            <a:pPr algn="ctr"/>
            <a:r>
              <a:rPr lang="pt-BR" b="1" dirty="0">
                <a:latin typeface="Calibri" panose="020F0502020204030204" pitchFamily="34" charset="0"/>
                <a:cs typeface="Calibri" panose="020F0502020204030204" pitchFamily="34" charset="0"/>
              </a:rPr>
              <a:t>Características de ambos os Parcelamentos</a:t>
            </a:r>
          </a:p>
        </p:txBody>
      </p:sp>
      <p:sp>
        <p:nvSpPr>
          <p:cNvPr id="16" name="Google Shape;184;gdeea184fcb_0_0">
            <a:extLst>
              <a:ext uri="{FF2B5EF4-FFF2-40B4-BE49-F238E27FC236}">
                <a16:creationId xmlns:a16="http://schemas.microsoft.com/office/drawing/2014/main" id="{FB03CB92-F504-40DF-9E35-8AEC06F94414}"/>
              </a:ext>
            </a:extLst>
          </p:cNvPr>
          <p:cNvSpPr txBox="1"/>
          <p:nvPr/>
        </p:nvSpPr>
        <p:spPr>
          <a:xfrm>
            <a:off x="310405" y="1879287"/>
            <a:ext cx="8309811" cy="4339619"/>
          </a:xfrm>
          <a:prstGeom prst="rect">
            <a:avLst/>
          </a:prstGeom>
          <a:noFill/>
          <a:ln>
            <a:noFill/>
          </a:ln>
        </p:spPr>
        <p:txBody>
          <a:bodyPr spcFirstLastPara="1" wrap="square" lIns="91425" tIns="91425" rIns="91425" bIns="91425" anchor="t" anchorCtr="0">
            <a:spAutoFit/>
          </a:bodyPr>
          <a:lstStyle/>
          <a:p>
            <a:pPr marL="285750" indent="-285750" algn="just" fontAlgn="base">
              <a:buFontTx/>
              <a:buChar char="-"/>
            </a:pPr>
            <a:r>
              <a:rPr lang="pt-BR" dirty="0">
                <a:latin typeface="Calibri" panose="020F0502020204030204" pitchFamily="34" charset="0"/>
                <a:cs typeface="Calibri" panose="020F0502020204030204" pitchFamily="34" charset="0"/>
              </a:rPr>
              <a:t>Não atingem os precatórios pequenos e médios, somente os </a:t>
            </a:r>
            <a:r>
              <a:rPr lang="pt-BR" dirty="0" err="1">
                <a:latin typeface="Calibri" panose="020F0502020204030204" pitchFamily="34" charset="0"/>
                <a:cs typeface="Calibri" panose="020F0502020204030204" pitchFamily="34" charset="0"/>
              </a:rPr>
              <a:t>superprecatórios</a:t>
            </a:r>
            <a:r>
              <a:rPr lang="pt-BR" dirty="0">
                <a:latin typeface="Calibri" panose="020F0502020204030204" pitchFamily="34" charset="0"/>
                <a:cs typeface="Calibri" panose="020F0502020204030204" pitchFamily="34" charset="0"/>
              </a:rPr>
              <a:t> (art. 100, § 20) e os maiores precatórios (art. 101-A do ADCT), em ordem decrescente;</a:t>
            </a:r>
          </a:p>
          <a:p>
            <a:pPr algn="just" fontAlgn="base"/>
            <a:endParaRPr lang="pt-BR" dirty="0">
              <a:latin typeface="Calibri" panose="020F0502020204030204" pitchFamily="34" charset="0"/>
              <a:cs typeface="Calibri" panose="020F0502020204030204" pitchFamily="34" charset="0"/>
            </a:endParaRPr>
          </a:p>
          <a:p>
            <a:pPr marL="285750" indent="-285750" algn="just" fontAlgn="base">
              <a:buFontTx/>
              <a:buChar char="-"/>
            </a:pPr>
            <a:r>
              <a:rPr lang="pt-BR" dirty="0">
                <a:latin typeface="Calibri" panose="020F0502020204030204" pitchFamily="34" charset="0"/>
                <a:cs typeface="Calibri" panose="020F0502020204030204" pitchFamily="34" charset="0"/>
              </a:rPr>
              <a:t>O pagamento de 15% do precatório no ano do orçamento e as demais prestações nos exercícios seguintes estará garantido, independente do comprometimento da RCL; </a:t>
            </a:r>
          </a:p>
          <a:p>
            <a:pPr marL="285750" indent="-285750" algn="just" fontAlgn="base">
              <a:buFontTx/>
              <a:buChar char="-"/>
            </a:pPr>
            <a:endParaRPr lang="pt-BR" dirty="0">
              <a:latin typeface="Calibri" panose="020F0502020204030204" pitchFamily="34" charset="0"/>
              <a:cs typeface="Calibri" panose="020F0502020204030204" pitchFamily="34" charset="0"/>
            </a:endParaRPr>
          </a:p>
          <a:p>
            <a:pPr marL="285750" indent="-285750" algn="just" fontAlgn="base">
              <a:buFontTx/>
              <a:buChar char="-"/>
            </a:pPr>
            <a:r>
              <a:rPr lang="pt-BR" dirty="0">
                <a:latin typeface="Calibri" panose="020F0502020204030204" pitchFamily="34" charset="0"/>
                <a:cs typeface="Calibri" panose="020F0502020204030204" pitchFamily="34" charset="0"/>
              </a:rPr>
              <a:t>O percentual de 2,6% RCL (art. 101-A do ADCT) serve apenas para estabelecer a linha de corte acima da qual os maiores precatórios serão parcelados;</a:t>
            </a:r>
          </a:p>
          <a:p>
            <a:pPr marL="285750" indent="-285750" algn="just" fontAlgn="base">
              <a:buFontTx/>
              <a:buChar char="-"/>
            </a:pPr>
            <a:endParaRPr lang="pt-BR" dirty="0">
              <a:latin typeface="Calibri" panose="020F0502020204030204" pitchFamily="34" charset="0"/>
              <a:cs typeface="Calibri" panose="020F0502020204030204" pitchFamily="34" charset="0"/>
            </a:endParaRPr>
          </a:p>
          <a:p>
            <a:pPr marL="285750" indent="-285750" algn="just" fontAlgn="base">
              <a:buFontTx/>
              <a:buChar char="-"/>
            </a:pPr>
            <a:r>
              <a:rPr lang="pt-BR" dirty="0">
                <a:latin typeface="Calibri" panose="020F0502020204030204" pitchFamily="34" charset="0"/>
                <a:cs typeface="Calibri" panose="020F0502020204030204" pitchFamily="34" charset="0"/>
              </a:rPr>
              <a:t>Mesmo antes da liquidação do precatório, ele pode ser utilizado para amortização de Acordos de Transação (Lei nº 13.988/2020 e Portaria PGFN nº 9.917/2020);</a:t>
            </a:r>
          </a:p>
          <a:p>
            <a:pPr marL="285750" indent="-285750" algn="just" fontAlgn="base">
              <a:buFontTx/>
              <a:buChar char="-"/>
            </a:pPr>
            <a:endParaRPr lang="pt-BR" dirty="0">
              <a:latin typeface="Calibri" panose="020F0502020204030204" pitchFamily="34" charset="0"/>
              <a:cs typeface="Calibri" panose="020F0502020204030204" pitchFamily="34" charset="0"/>
            </a:endParaRPr>
          </a:p>
          <a:p>
            <a:pPr marL="285750" indent="-285750" algn="just" fontAlgn="base">
              <a:buFontTx/>
              <a:buChar char="-"/>
            </a:pPr>
            <a:r>
              <a:rPr lang="pt-BR" dirty="0">
                <a:latin typeface="Calibri" panose="020F0502020204030204" pitchFamily="34" charset="0"/>
                <a:cs typeface="Calibri" panose="020F0502020204030204" pitchFamily="34" charset="0"/>
              </a:rPr>
              <a:t>Expectativa de antecipação dos pagamentos dos precatórios parcelados em razão do Fundo que permite a liquidação dos títulos.</a:t>
            </a:r>
          </a:p>
        </p:txBody>
      </p:sp>
      <p:sp>
        <p:nvSpPr>
          <p:cNvPr id="8" name="Título 18">
            <a:extLst>
              <a:ext uri="{FF2B5EF4-FFF2-40B4-BE49-F238E27FC236}">
                <a16:creationId xmlns:a16="http://schemas.microsoft.com/office/drawing/2014/main" id="{894E3462-F2F1-400D-B7B9-323E5E415B1B}"/>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Parcelamento dos Precatórios</a:t>
            </a:r>
          </a:p>
        </p:txBody>
      </p:sp>
    </p:spTree>
    <p:extLst>
      <p:ext uri="{BB962C8B-B14F-4D97-AF65-F5344CB8AC3E}">
        <p14:creationId xmlns:p14="http://schemas.microsoft.com/office/powerpoint/2010/main" val="232577061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663FBDA5-5DE5-43D7-A969-536D52BB48BE}"/>
              </a:ext>
            </a:extLst>
          </p:cNvPr>
          <p:cNvSpPr txBox="1"/>
          <p:nvPr/>
        </p:nvSpPr>
        <p:spPr>
          <a:xfrm>
            <a:off x="283238" y="2288005"/>
            <a:ext cx="8385611" cy="3108513"/>
          </a:xfrm>
          <a:prstGeom prst="rect">
            <a:avLst/>
          </a:prstGeom>
          <a:noFill/>
          <a:ln>
            <a:noFill/>
          </a:ln>
        </p:spPr>
        <p:txBody>
          <a:bodyPr spcFirstLastPara="1" wrap="square" lIns="91425" tIns="91425" rIns="91425" bIns="91425" anchor="t" anchorCtr="0">
            <a:spAutoFit/>
          </a:bodyPr>
          <a:lstStyle/>
          <a:p>
            <a:pPr marL="342900" lvl="0" indent="-342900" algn="just">
              <a:buFontTx/>
              <a:buChar char="-"/>
            </a:pPr>
            <a:endParaRPr lang="pt-BR" sz="2000" dirty="0">
              <a:solidFill>
                <a:srgbClr val="3F3F3F"/>
              </a:solidFill>
              <a:latin typeface="Calibri"/>
              <a:ea typeface="Calibri"/>
              <a:cs typeface="Calibri"/>
              <a:sym typeface="Calibri"/>
            </a:endParaRPr>
          </a:p>
          <a:p>
            <a:pPr marL="342900" lvl="0" indent="-342900" algn="just">
              <a:buFontTx/>
              <a:buChar char="-"/>
            </a:pPr>
            <a:endParaRPr lang="pt-BR" sz="2000" dirty="0">
              <a:solidFill>
                <a:srgbClr val="3F3F3F"/>
              </a:solidFill>
              <a:latin typeface="Calibri"/>
              <a:ea typeface="Calibri"/>
              <a:cs typeface="Calibri"/>
              <a:sym typeface="Calibri"/>
            </a:endParaRPr>
          </a:p>
          <a:p>
            <a:pPr marL="342900" lvl="0" indent="-342900" algn="just">
              <a:buFontTx/>
              <a:buChar char="-"/>
            </a:pPr>
            <a:endParaRPr lang="pt-BR" sz="2000" dirty="0">
              <a:solidFill>
                <a:srgbClr val="3F3F3F"/>
              </a:solidFill>
              <a:latin typeface="Calibri"/>
              <a:ea typeface="Calibri"/>
              <a:cs typeface="Calibri"/>
              <a:sym typeface="Calibri"/>
            </a:endParaRPr>
          </a:p>
          <a:p>
            <a:pPr marL="342900" lvl="0" indent="-342900" algn="just">
              <a:buFontTx/>
              <a:buChar char="-"/>
            </a:pPr>
            <a:endParaRPr lang="pt-BR" sz="2000" dirty="0">
              <a:solidFill>
                <a:srgbClr val="3F3F3F"/>
              </a:solidFill>
              <a:latin typeface="Calibri"/>
              <a:ea typeface="Calibri"/>
              <a:cs typeface="Calibri"/>
              <a:sym typeface="Calibri"/>
            </a:endParaRPr>
          </a:p>
          <a:p>
            <a:pPr marL="342900" lvl="0" indent="-342900" algn="just">
              <a:buFontTx/>
              <a:buChar char="-"/>
            </a:pPr>
            <a:endParaRPr lang="pt-BR" sz="2000" dirty="0">
              <a:solidFill>
                <a:srgbClr val="3F3F3F"/>
              </a:solidFill>
              <a:latin typeface="Calibri"/>
              <a:ea typeface="Calibri"/>
              <a:cs typeface="Calibri"/>
              <a:sym typeface="Calibri"/>
            </a:endParaRPr>
          </a:p>
          <a:p>
            <a:pPr marL="342900" lvl="0" indent="-342900" algn="just">
              <a:buFontTx/>
              <a:buChar char="-"/>
            </a:pPr>
            <a:endParaRPr lang="pt-BR" sz="2000" dirty="0">
              <a:solidFill>
                <a:srgbClr val="3F3F3F"/>
              </a:solidFill>
              <a:latin typeface="Calibri"/>
              <a:ea typeface="Calibri"/>
              <a:cs typeface="Calibri"/>
              <a:sym typeface="Calibri"/>
            </a:endParaRPr>
          </a:p>
          <a:p>
            <a:pPr lvl="0" algn="just"/>
            <a:endParaRPr lang="pt-BR" sz="2500" dirty="0">
              <a:solidFill>
                <a:srgbClr val="3F3F3F"/>
              </a:solidFill>
              <a:latin typeface="Calibri"/>
              <a:ea typeface="Calibri"/>
              <a:cs typeface="Calibri"/>
              <a:sym typeface="Calibri"/>
            </a:endParaRPr>
          </a:p>
          <a:p>
            <a:pPr lvl="0" algn="just"/>
            <a:endParaRPr lang="pt-BR" sz="2000" dirty="0">
              <a:solidFill>
                <a:srgbClr val="3F3F3F"/>
              </a:solidFill>
              <a:latin typeface="Calibri"/>
              <a:ea typeface="Calibri"/>
              <a:cs typeface="Calibri"/>
              <a:sym typeface="Calibri"/>
            </a:endParaRPr>
          </a:p>
          <a:p>
            <a:pPr marL="0" lvl="0" indent="0" algn="just" rtl="0">
              <a:spcBef>
                <a:spcPts val="0"/>
              </a:spcBef>
              <a:spcAft>
                <a:spcPts val="0"/>
              </a:spcAft>
              <a:buNone/>
            </a:pPr>
            <a:endParaRPr sz="2500" dirty="0">
              <a:solidFill>
                <a:srgbClr val="3F3F3F"/>
              </a:solidFill>
              <a:latin typeface="Calibri"/>
              <a:ea typeface="Calibri"/>
              <a:cs typeface="Calibri"/>
              <a:sym typeface="Calibri"/>
            </a:endParaRPr>
          </a:p>
        </p:txBody>
      </p:sp>
      <p:graphicFrame>
        <p:nvGraphicFramePr>
          <p:cNvPr id="4" name="Objeto 3">
            <a:extLst>
              <a:ext uri="{FF2B5EF4-FFF2-40B4-BE49-F238E27FC236}">
                <a16:creationId xmlns:a16="http://schemas.microsoft.com/office/drawing/2014/main" id="{CF724031-0D98-49DE-B1E8-47A5E56CBDAE}"/>
              </a:ext>
            </a:extLst>
          </p:cNvPr>
          <p:cNvGraphicFramePr>
            <a:graphicFrameLocks noChangeAspect="1"/>
          </p:cNvGraphicFramePr>
          <p:nvPr>
            <p:extLst>
              <p:ext uri="{D42A27DB-BD31-4B8C-83A1-F6EECF244321}">
                <p14:modId xmlns:p14="http://schemas.microsoft.com/office/powerpoint/2010/main" val="665266986"/>
              </p:ext>
            </p:extLst>
          </p:nvPr>
        </p:nvGraphicFramePr>
        <p:xfrm>
          <a:off x="4198449" y="1679184"/>
          <a:ext cx="4470400" cy="2641600"/>
        </p:xfrm>
        <a:graphic>
          <a:graphicData uri="http://schemas.openxmlformats.org/presentationml/2006/ole">
            <mc:AlternateContent xmlns:mc="http://schemas.openxmlformats.org/markup-compatibility/2006">
              <mc:Choice xmlns:v="urn:schemas-microsoft-com:vml" Requires="v">
                <p:oleObj name="Worksheet" r:id="rId3" imgW="4470400" imgH="2641600" progId="Excel.Sheet.8">
                  <p:embed/>
                </p:oleObj>
              </mc:Choice>
              <mc:Fallback>
                <p:oleObj name="Worksheet" r:id="rId3" imgW="4470400" imgH="2641600" progId="Excel.Sheet.8">
                  <p:embed/>
                  <p:pic>
                    <p:nvPicPr>
                      <p:cNvPr id="4" name="Objeto 3">
                        <a:extLst>
                          <a:ext uri="{FF2B5EF4-FFF2-40B4-BE49-F238E27FC236}">
                            <a16:creationId xmlns:a16="http://schemas.microsoft.com/office/drawing/2014/main" id="{CF724031-0D98-49DE-B1E8-47A5E56CBDAE}"/>
                          </a:ext>
                        </a:extLst>
                      </p:cNvPr>
                      <p:cNvPicPr/>
                      <p:nvPr/>
                    </p:nvPicPr>
                    <p:blipFill>
                      <a:blip r:embed="rId4"/>
                      <a:stretch>
                        <a:fillRect/>
                      </a:stretch>
                    </p:blipFill>
                    <p:spPr>
                      <a:xfrm>
                        <a:off x="4198449" y="1679184"/>
                        <a:ext cx="4470400" cy="2641600"/>
                      </a:xfrm>
                      <a:prstGeom prst="rect">
                        <a:avLst/>
                      </a:prstGeom>
                    </p:spPr>
                  </p:pic>
                </p:oleObj>
              </mc:Fallback>
            </mc:AlternateContent>
          </a:graphicData>
        </a:graphic>
      </p:graphicFrame>
      <p:sp>
        <p:nvSpPr>
          <p:cNvPr id="8" name="CaixaDeTexto 7">
            <a:extLst>
              <a:ext uri="{FF2B5EF4-FFF2-40B4-BE49-F238E27FC236}">
                <a16:creationId xmlns:a16="http://schemas.microsoft.com/office/drawing/2014/main" id="{88026F07-FE5F-4E4F-A0BE-A25DBA54178D}"/>
              </a:ext>
            </a:extLst>
          </p:cNvPr>
          <p:cNvSpPr txBox="1"/>
          <p:nvPr/>
        </p:nvSpPr>
        <p:spPr>
          <a:xfrm>
            <a:off x="283239" y="1366129"/>
            <a:ext cx="3427628" cy="3231654"/>
          </a:xfrm>
          <a:prstGeom prst="rect">
            <a:avLst/>
          </a:prstGeom>
          <a:noFill/>
        </p:spPr>
        <p:txBody>
          <a:bodyPr wrap="square">
            <a:spAutoFit/>
          </a:bodyPr>
          <a:lstStyle/>
          <a:p>
            <a:pPr lvl="0" algn="just"/>
            <a:r>
              <a:rPr lang="pt-BR" b="1" dirty="0">
                <a:solidFill>
                  <a:srgbClr val="3F3F3F"/>
                </a:solidFill>
                <a:latin typeface="Calibri"/>
                <a:ea typeface="Calibri"/>
                <a:cs typeface="Calibri"/>
                <a:sym typeface="Calibri"/>
              </a:rPr>
              <a:t>Encontro de Contas</a:t>
            </a:r>
          </a:p>
          <a:p>
            <a:pPr lvl="0" algn="just"/>
            <a:endParaRPr lang="pt-BR" sz="2400" dirty="0">
              <a:solidFill>
                <a:srgbClr val="3F3F3F"/>
              </a:solidFill>
              <a:latin typeface="Calibri"/>
              <a:ea typeface="Calibri"/>
              <a:cs typeface="Calibri"/>
              <a:sym typeface="Calibri"/>
            </a:endParaRPr>
          </a:p>
          <a:p>
            <a:pPr marL="342900" lvl="0" indent="-342900" algn="just">
              <a:buFontTx/>
              <a:buChar char="-"/>
            </a:pPr>
            <a:r>
              <a:rPr lang="pt-BR" sz="1800" dirty="0">
                <a:solidFill>
                  <a:srgbClr val="3F3F3F"/>
                </a:solidFill>
                <a:latin typeface="Calibri"/>
                <a:ea typeface="Calibri"/>
                <a:cs typeface="Calibri"/>
                <a:sym typeface="Calibri"/>
              </a:rPr>
              <a:t>Depósito do valor do precatório quando o beneficiário for devedor da União.</a:t>
            </a:r>
          </a:p>
          <a:p>
            <a:pPr marL="342900" lvl="0" indent="-342900" algn="just">
              <a:buFontTx/>
              <a:buChar char="-"/>
            </a:pPr>
            <a:endParaRPr lang="pt-BR" sz="1800" dirty="0">
              <a:solidFill>
                <a:srgbClr val="3F3F3F"/>
              </a:solidFill>
              <a:latin typeface="Calibri"/>
              <a:ea typeface="Calibri"/>
              <a:cs typeface="Calibri"/>
              <a:sym typeface="Calibri"/>
            </a:endParaRPr>
          </a:p>
          <a:p>
            <a:pPr marL="342900" lvl="0" indent="-342900" algn="just">
              <a:buFontTx/>
              <a:buChar char="-"/>
            </a:pPr>
            <a:r>
              <a:rPr lang="pt-BR" sz="1800" dirty="0">
                <a:solidFill>
                  <a:srgbClr val="3F3F3F"/>
                </a:solidFill>
                <a:latin typeface="Calibri"/>
                <a:ea typeface="Calibri"/>
                <a:cs typeface="Calibri"/>
                <a:sym typeface="Calibri"/>
              </a:rPr>
              <a:t>Abatimento nos precatórios dos valores devidos por Estados e Municípios para a União.</a:t>
            </a:r>
          </a:p>
        </p:txBody>
      </p:sp>
      <p:sp>
        <p:nvSpPr>
          <p:cNvPr id="6" name="CaixaDeTexto 5">
            <a:extLst>
              <a:ext uri="{FF2B5EF4-FFF2-40B4-BE49-F238E27FC236}">
                <a16:creationId xmlns:a16="http://schemas.microsoft.com/office/drawing/2014/main" id="{BF5A2089-0468-4AB1-A6B8-DE3898629937}"/>
              </a:ext>
            </a:extLst>
          </p:cNvPr>
          <p:cNvSpPr txBox="1"/>
          <p:nvPr/>
        </p:nvSpPr>
        <p:spPr>
          <a:xfrm>
            <a:off x="4198449" y="1325075"/>
            <a:ext cx="2969083" cy="276999"/>
          </a:xfrm>
          <a:prstGeom prst="rect">
            <a:avLst/>
          </a:prstGeom>
          <a:noFill/>
        </p:spPr>
        <p:txBody>
          <a:bodyPr wrap="none" rtlCol="0">
            <a:spAutoFit/>
          </a:bodyPr>
          <a:lstStyle/>
          <a:p>
            <a:r>
              <a:rPr lang="pt-BR" sz="1200" b="1" dirty="0"/>
              <a:t>Haveres da União – Entes Federativos</a:t>
            </a:r>
          </a:p>
        </p:txBody>
      </p:sp>
      <p:sp>
        <p:nvSpPr>
          <p:cNvPr id="10" name="CaixaDeTexto 9">
            <a:extLst>
              <a:ext uri="{FF2B5EF4-FFF2-40B4-BE49-F238E27FC236}">
                <a16:creationId xmlns:a16="http://schemas.microsoft.com/office/drawing/2014/main" id="{4F808F66-2EE7-4EC4-92D9-5045CDFDBC1A}"/>
              </a:ext>
            </a:extLst>
          </p:cNvPr>
          <p:cNvSpPr txBox="1"/>
          <p:nvPr/>
        </p:nvSpPr>
        <p:spPr>
          <a:xfrm>
            <a:off x="8230909" y="4316583"/>
            <a:ext cx="437940" cy="215444"/>
          </a:xfrm>
          <a:prstGeom prst="rect">
            <a:avLst/>
          </a:prstGeom>
          <a:noFill/>
        </p:spPr>
        <p:txBody>
          <a:bodyPr wrap="none" rtlCol="0">
            <a:spAutoFit/>
          </a:bodyPr>
          <a:lstStyle/>
          <a:p>
            <a:r>
              <a:rPr lang="pt-BR" sz="800" i="1" dirty="0"/>
              <a:t>jun21</a:t>
            </a:r>
          </a:p>
        </p:txBody>
      </p:sp>
      <p:sp>
        <p:nvSpPr>
          <p:cNvPr id="9" name="Título 18">
            <a:extLst>
              <a:ext uri="{FF2B5EF4-FFF2-40B4-BE49-F238E27FC236}">
                <a16:creationId xmlns:a16="http://schemas.microsoft.com/office/drawing/2014/main" id="{A5A0EC86-9E48-4FBC-938A-957C89EA3D44}"/>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Encontro de Contas</a:t>
            </a:r>
          </a:p>
        </p:txBody>
      </p:sp>
    </p:spTree>
    <p:extLst>
      <p:ext uri="{BB962C8B-B14F-4D97-AF65-F5344CB8AC3E}">
        <p14:creationId xmlns:p14="http://schemas.microsoft.com/office/powerpoint/2010/main" val="24500469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223784" y="1458831"/>
            <a:ext cx="8281023" cy="3631733"/>
          </a:xfrm>
          <a:prstGeom prst="rect">
            <a:avLst/>
          </a:prstGeom>
          <a:noFill/>
          <a:ln>
            <a:noFill/>
          </a:ln>
        </p:spPr>
        <p:txBody>
          <a:bodyPr spcFirstLastPara="1" wrap="square" lIns="91425" tIns="91425" rIns="91425" bIns="91425" anchor="t" anchorCtr="0">
            <a:spAutoFit/>
          </a:bodyPr>
          <a:lstStyle/>
          <a:p>
            <a:pPr lvl="0" algn="just"/>
            <a:r>
              <a:rPr lang="pt-BR" sz="2000" b="1" dirty="0">
                <a:solidFill>
                  <a:srgbClr val="3F3F3F"/>
                </a:solidFill>
                <a:latin typeface="Calibri"/>
                <a:ea typeface="Calibri"/>
                <a:cs typeface="Calibri"/>
                <a:sym typeface="Calibri"/>
              </a:rPr>
              <a:t>Objetivos: </a:t>
            </a:r>
          </a:p>
          <a:p>
            <a:pPr lvl="0" algn="just"/>
            <a:endParaRPr lang="pt-BR" sz="2000" b="1" dirty="0">
              <a:solidFill>
                <a:srgbClr val="3F3F3F"/>
              </a:solidFill>
              <a:latin typeface="Calibri"/>
              <a:ea typeface="Calibri"/>
              <a:cs typeface="Calibri"/>
              <a:sym typeface="Calibri"/>
            </a:endParaRPr>
          </a:p>
          <a:p>
            <a:pPr marL="285750" lvl="0" indent="-285750" algn="just">
              <a:buFontTx/>
              <a:buChar char="-"/>
            </a:pPr>
            <a:r>
              <a:rPr lang="pt-BR" dirty="0">
                <a:solidFill>
                  <a:srgbClr val="3F3F3F"/>
                </a:solidFill>
                <a:latin typeface="Calibri"/>
                <a:ea typeface="Calibri"/>
                <a:cs typeface="Calibri"/>
                <a:sym typeface="Calibri"/>
              </a:rPr>
              <a:t>Reduzir o </a:t>
            </a:r>
            <a:r>
              <a:rPr lang="pt-BR" b="1" dirty="0">
                <a:solidFill>
                  <a:srgbClr val="3F3F3F"/>
                </a:solidFill>
                <a:latin typeface="Calibri"/>
                <a:ea typeface="Calibri"/>
                <a:cs typeface="Calibri"/>
                <a:sym typeface="Calibri"/>
              </a:rPr>
              <a:t>tamanho do Estado</a:t>
            </a:r>
            <a:r>
              <a:rPr lang="pt-BR" dirty="0">
                <a:solidFill>
                  <a:srgbClr val="3F3F3F"/>
                </a:solidFill>
                <a:latin typeface="Calibri"/>
                <a:ea typeface="Calibri"/>
                <a:cs typeface="Calibri"/>
                <a:sym typeface="Calibri"/>
              </a:rPr>
              <a:t>;</a:t>
            </a:r>
          </a:p>
          <a:p>
            <a:pPr marL="285750" lvl="0" indent="-285750" algn="just">
              <a:buFontTx/>
              <a:buChar char="-"/>
            </a:pPr>
            <a:r>
              <a:rPr lang="pt-BR" dirty="0">
                <a:solidFill>
                  <a:srgbClr val="3F3F3F"/>
                </a:solidFill>
                <a:latin typeface="Calibri"/>
                <a:ea typeface="Calibri"/>
                <a:cs typeface="Calibri"/>
                <a:sym typeface="Calibri"/>
              </a:rPr>
              <a:t>Incentivos para uma </a:t>
            </a:r>
            <a:r>
              <a:rPr lang="pt-BR" b="1" dirty="0">
                <a:solidFill>
                  <a:srgbClr val="3F3F3F"/>
                </a:solidFill>
                <a:latin typeface="Calibri"/>
                <a:ea typeface="Calibri"/>
                <a:cs typeface="Calibri"/>
                <a:sym typeface="Calibri"/>
              </a:rPr>
              <a:t>máquina pública mais eficiente;</a:t>
            </a:r>
          </a:p>
          <a:p>
            <a:pPr marL="285750" lvl="0" indent="-285750" algn="just">
              <a:buFontTx/>
              <a:buChar char="-"/>
            </a:pPr>
            <a:r>
              <a:rPr lang="pt-BR" dirty="0">
                <a:solidFill>
                  <a:srgbClr val="3F3F3F"/>
                </a:solidFill>
                <a:latin typeface="Calibri"/>
                <a:ea typeface="Calibri"/>
                <a:cs typeface="Calibri"/>
                <a:sym typeface="Calibri"/>
              </a:rPr>
              <a:t>Mecanismo de encontro de contas.</a:t>
            </a:r>
          </a:p>
          <a:p>
            <a:pPr marL="285750" lvl="0" indent="-285750" algn="just">
              <a:buFontTx/>
              <a:buChar char="-"/>
            </a:pPr>
            <a:endParaRPr lang="pt-BR" dirty="0">
              <a:solidFill>
                <a:srgbClr val="3F3F3F"/>
              </a:solidFill>
              <a:latin typeface="Calibri"/>
              <a:ea typeface="Calibri"/>
              <a:cs typeface="Calibri"/>
              <a:sym typeface="Calibri"/>
            </a:endParaRPr>
          </a:p>
          <a:p>
            <a:pPr algn="just"/>
            <a:r>
              <a:rPr lang="pt-BR" sz="2000" b="1" dirty="0">
                <a:solidFill>
                  <a:srgbClr val="3F3F3F"/>
                </a:solidFill>
                <a:latin typeface="Calibri"/>
                <a:ea typeface="Calibri"/>
                <a:cs typeface="Calibri"/>
                <a:sym typeface="Calibri"/>
              </a:rPr>
              <a:t>Destinação dos recursos: </a:t>
            </a:r>
          </a:p>
          <a:p>
            <a:pPr lvl="0" algn="just"/>
            <a:endParaRPr lang="pt-BR" dirty="0">
              <a:solidFill>
                <a:srgbClr val="3F3F3F"/>
              </a:solidFill>
              <a:latin typeface="Calibri"/>
              <a:ea typeface="Calibri"/>
              <a:cs typeface="Calibri"/>
              <a:sym typeface="Calibri"/>
            </a:endParaRPr>
          </a:p>
          <a:p>
            <a:pPr algn="just"/>
            <a:r>
              <a:rPr lang="pt-BR" sz="2000" dirty="0">
                <a:solidFill>
                  <a:srgbClr val="3F3F3F"/>
                </a:solidFill>
                <a:latin typeface="Calibri"/>
                <a:ea typeface="Calibri"/>
                <a:cs typeface="Calibri"/>
                <a:sym typeface="Calibri"/>
              </a:rPr>
              <a:t>Pagamento da Dívida Pública;</a:t>
            </a:r>
            <a:endParaRPr lang="pt-BR" sz="2000" b="1" dirty="0">
              <a:solidFill>
                <a:srgbClr val="002060"/>
              </a:solidFill>
              <a:latin typeface="Calibri"/>
              <a:ea typeface="Calibri"/>
              <a:cs typeface="Calibri"/>
              <a:sym typeface="Calibri"/>
            </a:endParaRPr>
          </a:p>
          <a:p>
            <a:pPr lvl="0" algn="just"/>
            <a:r>
              <a:rPr lang="pt-BR" sz="2000" dirty="0">
                <a:solidFill>
                  <a:srgbClr val="3F3F3F"/>
                </a:solidFill>
                <a:latin typeface="Calibri"/>
                <a:ea typeface="Calibri"/>
                <a:cs typeface="Calibri"/>
                <a:sym typeface="Calibri"/>
              </a:rPr>
              <a:t>Pagamento de precatórios que seriam parcelados.</a:t>
            </a:r>
          </a:p>
          <a:p>
            <a:pPr lvl="0" algn="just"/>
            <a:endParaRPr lang="pt-BR" sz="1600" dirty="0">
              <a:solidFill>
                <a:srgbClr val="3F3F3F"/>
              </a:solidFill>
              <a:latin typeface="Calibri"/>
              <a:ea typeface="Calibri"/>
              <a:cs typeface="Calibri"/>
              <a:sym typeface="Calibri"/>
            </a:endParaRPr>
          </a:p>
          <a:p>
            <a:pPr marL="0" lvl="0" indent="0" algn="just" rtl="0">
              <a:spcBef>
                <a:spcPts val="0"/>
              </a:spcBef>
              <a:spcAft>
                <a:spcPts val="0"/>
              </a:spcAft>
              <a:buNone/>
            </a:pPr>
            <a:endParaRPr sz="2000" dirty="0">
              <a:solidFill>
                <a:srgbClr val="3F3F3F"/>
              </a:solidFill>
              <a:latin typeface="Calibri"/>
              <a:ea typeface="Calibri"/>
              <a:cs typeface="Calibri"/>
              <a:sym typeface="Calibri"/>
            </a:endParaRPr>
          </a:p>
        </p:txBody>
      </p:sp>
      <p:sp>
        <p:nvSpPr>
          <p:cNvPr id="6" name="Título 18">
            <a:extLst>
              <a:ext uri="{FF2B5EF4-FFF2-40B4-BE49-F238E27FC236}">
                <a16:creationId xmlns:a16="http://schemas.microsoft.com/office/drawing/2014/main" id="{611ECE27-14F2-4804-B41D-8DC9471429B3}"/>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Criação do Fundo de Liquidação de Passivos da União</a:t>
            </a:r>
          </a:p>
        </p:txBody>
      </p:sp>
    </p:spTree>
    <p:extLst>
      <p:ext uri="{BB962C8B-B14F-4D97-AF65-F5344CB8AC3E}">
        <p14:creationId xmlns:p14="http://schemas.microsoft.com/office/powerpoint/2010/main" val="9897391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917316" y="1593872"/>
            <a:ext cx="7549320" cy="5016728"/>
          </a:xfrm>
          <a:prstGeom prst="rect">
            <a:avLst/>
          </a:prstGeom>
          <a:noFill/>
          <a:ln>
            <a:noFill/>
          </a:ln>
        </p:spPr>
        <p:txBody>
          <a:bodyPr spcFirstLastPara="1" wrap="square" lIns="91425" tIns="91425" rIns="91425" bIns="91425" anchor="t" anchorCtr="0">
            <a:spAutoFit/>
          </a:bodyPr>
          <a:lstStyle/>
          <a:p>
            <a:pPr marL="285750" indent="-285750" algn="just" fontAlgn="base">
              <a:buFontTx/>
              <a:buChar char="-"/>
            </a:pPr>
            <a:r>
              <a:rPr lang="pt-BR" dirty="0">
                <a:latin typeface="Calibri" panose="020F0502020204030204" pitchFamily="34" charset="0"/>
                <a:cs typeface="Calibri" panose="020F0502020204030204" pitchFamily="34" charset="0"/>
              </a:rPr>
              <a:t>Atualmente, o pagamento do precatório é realizado ao beneficiário ou seu procurador, em conta bancária individualizada junto à instituição financeira, após </a:t>
            </a:r>
            <a:r>
              <a:rPr lang="pt-BR" dirty="0" err="1">
                <a:latin typeface="Calibri" panose="020F0502020204030204" pitchFamily="34" charset="0"/>
                <a:cs typeface="Calibri" panose="020F0502020204030204" pitchFamily="34" charset="0"/>
              </a:rPr>
              <a:t>cientificação</a:t>
            </a:r>
            <a:r>
              <a:rPr lang="pt-BR" dirty="0">
                <a:latin typeface="Calibri" panose="020F0502020204030204" pitchFamily="34" charset="0"/>
                <a:cs typeface="Calibri" panose="020F0502020204030204" pitchFamily="34" charset="0"/>
              </a:rPr>
              <a:t> das partes e do juízo da execução (Art. 31 da Resolução CNJ 303/2019).</a:t>
            </a:r>
          </a:p>
          <a:p>
            <a:pPr algn="just" fontAlgn="base"/>
            <a:endParaRPr lang="pt-BR" dirty="0">
              <a:latin typeface="Calibri" panose="020F0502020204030204" pitchFamily="34" charset="0"/>
              <a:cs typeface="Calibri" panose="020F0502020204030204" pitchFamily="34" charset="0"/>
            </a:endParaRPr>
          </a:p>
          <a:p>
            <a:pPr marL="285750" indent="-285750" algn="just" fontAlgn="base">
              <a:buFontTx/>
              <a:buChar char="-"/>
            </a:pPr>
            <a:r>
              <a:rPr lang="pt-BR" dirty="0">
                <a:latin typeface="Calibri" panose="020F0502020204030204" pitchFamily="34" charset="0"/>
                <a:cs typeface="Calibri" panose="020F0502020204030204" pitchFamily="34" charset="0"/>
              </a:rPr>
              <a:t>De acordo com a proposta, lei poderá fixar procedimento para que o valor  equivalente ao débito que o credor do precatório possui com a Fazenda Pública seja depositado em conta à disposição do juízo da ação de cobrança (Execução Fiscal).</a:t>
            </a:r>
          </a:p>
          <a:p>
            <a:pPr algn="just" fontAlgn="base"/>
            <a:endParaRPr lang="pt-BR" dirty="0">
              <a:latin typeface="Calibri" panose="020F0502020204030204" pitchFamily="34" charset="0"/>
              <a:cs typeface="Calibri" panose="020F0502020204030204" pitchFamily="34" charset="0"/>
            </a:endParaRPr>
          </a:p>
          <a:p>
            <a:pPr marL="285750" indent="-285750" algn="just" fontAlgn="base">
              <a:buFontTx/>
              <a:buChar char="-"/>
            </a:pPr>
            <a:r>
              <a:rPr lang="pt-BR" dirty="0">
                <a:latin typeface="Calibri" panose="020F0502020204030204" pitchFamily="34" charset="0"/>
                <a:cs typeface="Calibri" panose="020F0502020204030204" pitchFamily="34" charset="0"/>
              </a:rPr>
              <a:t>Não haverá compensação automática. A sistemática será semelhante à da penhora de precatório, amplamente admitida pelo STF.</a:t>
            </a:r>
          </a:p>
          <a:p>
            <a:pPr marL="285750" indent="-285750" algn="just" fontAlgn="base">
              <a:buFontTx/>
              <a:buChar char="-"/>
            </a:pPr>
            <a:endParaRPr lang="pt-BR" dirty="0">
              <a:latin typeface="Calibri" panose="020F0502020204030204" pitchFamily="34" charset="0"/>
              <a:cs typeface="Calibri" panose="020F0502020204030204" pitchFamily="34" charset="0"/>
            </a:endParaRPr>
          </a:p>
          <a:p>
            <a:pPr marL="285750" indent="-285750" algn="just" fontAlgn="base">
              <a:buFontTx/>
              <a:buChar char="-"/>
            </a:pPr>
            <a:r>
              <a:rPr lang="pt-BR" dirty="0">
                <a:latin typeface="Calibri" panose="020F0502020204030204" pitchFamily="34" charset="0"/>
                <a:cs typeface="Calibri" panose="020F0502020204030204" pitchFamily="34" charset="0"/>
              </a:rPr>
              <a:t>Há respeito à separação de poderes: o </a:t>
            </a:r>
            <a:r>
              <a:rPr lang="pt-BR" b="1" dirty="0">
                <a:latin typeface="Calibri" panose="020F0502020204030204" pitchFamily="34" charset="0"/>
                <a:cs typeface="Calibri" panose="020F0502020204030204" pitchFamily="34" charset="0"/>
              </a:rPr>
              <a:t>magistrado </a:t>
            </a:r>
            <a:r>
              <a:rPr lang="pt-BR" dirty="0">
                <a:latin typeface="Calibri" panose="020F0502020204030204" pitchFamily="34" charset="0"/>
                <a:cs typeface="Calibri" panose="020F0502020204030204" pitchFamily="34" charset="0"/>
              </a:rPr>
              <a:t>da ação de cobrança é que decidirá se o valor depositado poderá ser utilizado ou não para quitar a dívida com a Fazenda Pública, conforme regras fixadas em </a:t>
            </a:r>
            <a:r>
              <a:rPr lang="pt-BR" b="1" dirty="0">
                <a:latin typeface="Calibri" panose="020F0502020204030204" pitchFamily="34" charset="0"/>
                <a:cs typeface="Calibri" panose="020F0502020204030204" pitchFamily="34" charset="0"/>
              </a:rPr>
              <a:t>lei</a:t>
            </a:r>
            <a:r>
              <a:rPr lang="pt-BR" dirty="0">
                <a:latin typeface="Calibri" panose="020F0502020204030204" pitchFamily="34" charset="0"/>
                <a:cs typeface="Calibri" panose="020F0502020204030204" pitchFamily="34" charset="0"/>
              </a:rPr>
              <a:t>.</a:t>
            </a:r>
          </a:p>
          <a:p>
            <a:pPr algn="just" fontAlgn="base"/>
            <a:br>
              <a:rPr lang="pt-BR" sz="1300" dirty="0">
                <a:latin typeface="Calibri" panose="020F0502020204030204" pitchFamily="34" charset="0"/>
                <a:cs typeface="Calibri" panose="020F0502020204030204" pitchFamily="34" charset="0"/>
              </a:rPr>
            </a:br>
            <a:endParaRPr lang="pt-BR" sz="1300" dirty="0">
              <a:latin typeface="Calibri" panose="020F0502020204030204" pitchFamily="34" charset="0"/>
              <a:cs typeface="Calibri" panose="020F0502020204030204" pitchFamily="34" charset="0"/>
            </a:endParaRPr>
          </a:p>
        </p:txBody>
      </p:sp>
      <p:sp>
        <p:nvSpPr>
          <p:cNvPr id="5" name="Título 18">
            <a:extLst>
              <a:ext uri="{FF2B5EF4-FFF2-40B4-BE49-F238E27FC236}">
                <a16:creationId xmlns:a16="http://schemas.microsoft.com/office/drawing/2014/main" id="{5A13C41E-4F62-486E-8A17-C00EBE3A80F1}"/>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Depósito de valores pagos a devedores da União no Juízo da Execução Fiscal</a:t>
            </a:r>
          </a:p>
        </p:txBody>
      </p:sp>
    </p:spTree>
    <p:extLst>
      <p:ext uri="{BB962C8B-B14F-4D97-AF65-F5344CB8AC3E}">
        <p14:creationId xmlns:p14="http://schemas.microsoft.com/office/powerpoint/2010/main" val="33793329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3"/>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842502" y="1544623"/>
            <a:ext cx="7549320" cy="5170616"/>
          </a:xfrm>
          <a:prstGeom prst="rect">
            <a:avLst/>
          </a:prstGeom>
          <a:noFill/>
          <a:ln>
            <a:noFill/>
          </a:ln>
        </p:spPr>
        <p:txBody>
          <a:bodyPr spcFirstLastPara="1" wrap="square" lIns="91425" tIns="91425" rIns="91425" bIns="91425" anchor="t" anchorCtr="0">
            <a:spAutoFit/>
          </a:bodyPr>
          <a:lstStyle/>
          <a:p>
            <a:pPr algn="just" fontAlgn="base"/>
            <a:r>
              <a:rPr lang="pt-BR" b="1" dirty="0">
                <a:latin typeface="Calibri" panose="020F0502020204030204" pitchFamily="34" charset="0"/>
                <a:cs typeface="Calibri" panose="020F0502020204030204" pitchFamily="34" charset="0"/>
              </a:rPr>
              <a:t>“Foro Nacional”:</a:t>
            </a:r>
            <a:r>
              <a:rPr lang="pt-BR" dirty="0">
                <a:latin typeface="Calibri" panose="020F0502020204030204" pitchFamily="34" charset="0"/>
                <a:cs typeface="Calibri" panose="020F0502020204030204" pitchFamily="34" charset="0"/>
              </a:rPr>
              <a:t> possibilidade de ajuizamento de demandas contra a União e sua Administração Indireta na Seção Judiciária do Distrito Federal por pessoas não domiciliadas no DF. O recursos dessas demandas são julgados pelo Tribunal Regional Federal da 1ª Região.</a:t>
            </a:r>
          </a:p>
          <a:p>
            <a:pPr algn="just" fontAlgn="base"/>
            <a:br>
              <a:rPr lang="pt-BR" dirty="0">
                <a:latin typeface="Calibri" panose="020F0502020204030204" pitchFamily="34" charset="0"/>
                <a:cs typeface="Calibri" panose="020F0502020204030204" pitchFamily="34" charset="0"/>
              </a:rPr>
            </a:br>
            <a:r>
              <a:rPr lang="pt-BR" b="1" dirty="0">
                <a:latin typeface="Calibri" panose="020F0502020204030204" pitchFamily="34" charset="0"/>
                <a:cs typeface="Calibri" panose="020F0502020204030204" pitchFamily="34" charset="0"/>
              </a:rPr>
              <a:t>Regra Atual</a:t>
            </a:r>
            <a:r>
              <a:rPr lang="pt-BR" dirty="0">
                <a:latin typeface="Calibri" panose="020F0502020204030204" pitchFamily="34" charset="0"/>
                <a:cs typeface="Calibri" panose="020F0502020204030204" pitchFamily="34" charset="0"/>
              </a:rPr>
              <a:t>: qualquer cidadão pode optar por ajuizar uma ação </a:t>
            </a:r>
            <a:r>
              <a:rPr lang="pt-BR" b="1" dirty="0">
                <a:latin typeface="Calibri" panose="020F0502020204030204" pitchFamily="34" charset="0"/>
                <a:cs typeface="Calibri" panose="020F0502020204030204" pitchFamily="34" charset="0"/>
              </a:rPr>
              <a:t>contra a União</a:t>
            </a:r>
            <a:r>
              <a:rPr lang="pt-BR" dirty="0">
                <a:latin typeface="Calibri" panose="020F0502020204030204" pitchFamily="34" charset="0"/>
                <a:cs typeface="Calibri" panose="020F0502020204030204" pitchFamily="34" charset="0"/>
              </a:rPr>
              <a:t> no </a:t>
            </a:r>
            <a:r>
              <a:rPr lang="pt-BR" b="1" dirty="0">
                <a:latin typeface="Calibri" panose="020F0502020204030204" pitchFamily="34" charset="0"/>
                <a:cs typeface="Calibri" panose="020F0502020204030204" pitchFamily="34" charset="0"/>
              </a:rPr>
              <a:t>Distrito Federal, ou no seu domicílio</a:t>
            </a:r>
            <a:r>
              <a:rPr lang="pt-BR" dirty="0">
                <a:latin typeface="Calibri" panose="020F0502020204030204" pitchFamily="34" charset="0"/>
                <a:cs typeface="Calibri" panose="020F0502020204030204" pitchFamily="34" charset="0"/>
              </a:rPr>
              <a:t>.</a:t>
            </a:r>
          </a:p>
          <a:p>
            <a:pPr algn="just" fontAlgn="base"/>
            <a:br>
              <a:rPr lang="pt-BR" dirty="0">
                <a:latin typeface="Calibri" panose="020F0502020204030204" pitchFamily="34" charset="0"/>
                <a:cs typeface="Calibri" panose="020F0502020204030204" pitchFamily="34" charset="0"/>
              </a:rPr>
            </a:br>
            <a:r>
              <a:rPr lang="pt-BR" b="1" dirty="0">
                <a:latin typeface="Calibri" panose="020F0502020204030204" pitchFamily="34" charset="0"/>
                <a:cs typeface="Calibri" panose="020F0502020204030204" pitchFamily="34" charset="0"/>
              </a:rPr>
              <a:t>Proposta da PEC</a:t>
            </a:r>
            <a:r>
              <a:rPr lang="pt-BR" dirty="0">
                <a:latin typeface="Calibri" panose="020F0502020204030204" pitchFamily="34" charset="0"/>
                <a:cs typeface="Calibri" panose="020F0502020204030204" pitchFamily="34" charset="0"/>
              </a:rPr>
              <a:t>: para não domiciliados no DF, o ajuizamento no </a:t>
            </a:r>
            <a:r>
              <a:rPr lang="pt-BR" b="1" dirty="0">
                <a:latin typeface="Calibri" panose="020F0502020204030204" pitchFamily="34" charset="0"/>
                <a:cs typeface="Calibri" panose="020F0502020204030204" pitchFamily="34" charset="0"/>
              </a:rPr>
              <a:t>Distrito Federal fica restrito a ações de natureza coletiva</a:t>
            </a:r>
            <a:r>
              <a:rPr lang="pt-BR" dirty="0">
                <a:latin typeface="Calibri" panose="020F0502020204030204" pitchFamily="34" charset="0"/>
                <a:cs typeface="Calibri" panose="020F0502020204030204" pitchFamily="34" charset="0"/>
              </a:rPr>
              <a:t>.</a:t>
            </a:r>
          </a:p>
          <a:p>
            <a:pPr algn="just" fontAlgn="base"/>
            <a:endParaRPr lang="pt-BR" dirty="0">
              <a:latin typeface="Calibri" panose="020F0502020204030204" pitchFamily="34" charset="0"/>
              <a:cs typeface="Calibri" panose="020F0502020204030204" pitchFamily="34" charset="0"/>
            </a:endParaRPr>
          </a:p>
          <a:p>
            <a:pPr algn="just" fontAlgn="base"/>
            <a:r>
              <a:rPr lang="pt-BR" b="1" dirty="0">
                <a:latin typeface="Calibri" panose="020F0502020204030204" pitchFamily="34" charset="0"/>
                <a:cs typeface="Calibri" panose="020F0502020204030204" pitchFamily="34" charset="0"/>
              </a:rPr>
              <a:t>Preservação das ações coletivas: </a:t>
            </a:r>
            <a:r>
              <a:rPr lang="pt-BR" dirty="0">
                <a:latin typeface="Calibri" panose="020F0502020204030204" pitchFamily="34" charset="0"/>
                <a:cs typeface="Calibri" panose="020F0502020204030204" pitchFamily="34" charset="0"/>
              </a:rPr>
              <a:t>para não gerar dúvidas quanto à eficácia nacional de demandas coletivas que tramitarem na capital federal.</a:t>
            </a:r>
          </a:p>
          <a:p>
            <a:pPr algn="just"/>
            <a:br>
              <a:rPr lang="pt-BR" dirty="0">
                <a:latin typeface="Calibri" panose="020F0502020204030204" pitchFamily="34" charset="0"/>
                <a:cs typeface="Calibri" panose="020F0502020204030204" pitchFamily="34" charset="0"/>
              </a:rPr>
            </a:br>
            <a:r>
              <a:rPr lang="pt-BR" b="1" dirty="0">
                <a:latin typeface="Calibri" panose="020F0502020204030204" pitchFamily="34" charset="0"/>
                <a:cs typeface="Calibri" panose="020F0502020204030204" pitchFamily="34" charset="0"/>
              </a:rPr>
              <a:t>Objetivo da Proposta:</a:t>
            </a:r>
            <a:r>
              <a:rPr lang="pt-BR" dirty="0">
                <a:latin typeface="Calibri" panose="020F0502020204030204" pitchFamily="34" charset="0"/>
                <a:cs typeface="Calibri" panose="020F0502020204030204" pitchFamily="34" charset="0"/>
              </a:rPr>
              <a:t> acabar com a escolha de foro em demandas individuais propostas contra a União.</a:t>
            </a:r>
          </a:p>
          <a:p>
            <a:pPr algn="just"/>
            <a:r>
              <a:rPr lang="pt-BR" dirty="0">
                <a:latin typeface="Calibri" panose="020F0502020204030204" pitchFamily="34" charset="0"/>
                <a:cs typeface="Calibri" panose="020F0502020204030204" pitchFamily="34" charset="0"/>
              </a:rPr>
              <a:t> </a:t>
            </a:r>
            <a:br>
              <a:rPr lang="pt-BR" dirty="0">
                <a:latin typeface="Calibri" panose="020F0502020204030204" pitchFamily="34" charset="0"/>
                <a:cs typeface="Calibri" panose="020F0502020204030204" pitchFamily="34" charset="0"/>
              </a:rPr>
            </a:br>
            <a:endParaRPr lang="pt-BR" dirty="0">
              <a:latin typeface="Calibri" panose="020F0502020204030204" pitchFamily="34" charset="0"/>
              <a:cs typeface="Calibri" panose="020F0502020204030204" pitchFamily="34" charset="0"/>
            </a:endParaRPr>
          </a:p>
        </p:txBody>
      </p:sp>
      <p:sp>
        <p:nvSpPr>
          <p:cNvPr id="5" name="Título 18">
            <a:extLst>
              <a:ext uri="{FF2B5EF4-FFF2-40B4-BE49-F238E27FC236}">
                <a16:creationId xmlns:a16="http://schemas.microsoft.com/office/drawing/2014/main" id="{A4116EFD-E6B5-4E98-977E-4FB0DC107D67}"/>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Atualização do Foro Nacional</a:t>
            </a:r>
          </a:p>
        </p:txBody>
      </p:sp>
    </p:spTree>
    <p:extLst>
      <p:ext uri="{BB962C8B-B14F-4D97-AF65-F5344CB8AC3E}">
        <p14:creationId xmlns:p14="http://schemas.microsoft.com/office/powerpoint/2010/main" val="147006787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701383" y="1560598"/>
            <a:ext cx="7761129" cy="5195120"/>
          </a:xfrm>
          <a:prstGeom prst="rect">
            <a:avLst/>
          </a:prstGeom>
          <a:noFill/>
          <a:ln>
            <a:noFill/>
          </a:ln>
        </p:spPr>
        <p:txBody>
          <a:bodyPr spcFirstLastPara="1" wrap="square" lIns="91425" tIns="91425" rIns="91425" bIns="91425" anchor="t" anchorCtr="0">
            <a:spAutoFit/>
          </a:bodyPr>
          <a:lstStyle/>
          <a:p>
            <a:pPr algn="just" fontAlgn="base"/>
            <a:r>
              <a:rPr lang="pt-BR" b="1" dirty="0">
                <a:latin typeface="Calibri" panose="020F0502020204030204" pitchFamily="34" charset="0"/>
                <a:cs typeface="Calibri" panose="020F0502020204030204" pitchFamily="34" charset="0"/>
              </a:rPr>
              <a:t>Exponencial virtualização da Justiça Federal: </a:t>
            </a:r>
            <a:r>
              <a:rPr lang="pt-BR" dirty="0">
                <a:latin typeface="Calibri" panose="020F0502020204030204" pitchFamily="34" charset="0"/>
                <a:cs typeface="Calibri" panose="020F0502020204030204" pitchFamily="34" charset="0"/>
              </a:rPr>
              <a:t>em todo o país, quase todas as ações propostas contra a União já são iniciadas em meio eletrônico (Justiça em Números 2020).</a:t>
            </a:r>
          </a:p>
          <a:p>
            <a:pPr algn="just" fontAlgn="base"/>
            <a:br>
              <a:rPr lang="pt-BR" dirty="0">
                <a:latin typeface="Calibri" panose="020F0502020204030204" pitchFamily="34" charset="0"/>
                <a:cs typeface="Calibri" panose="020F0502020204030204" pitchFamily="34" charset="0"/>
              </a:rPr>
            </a:br>
            <a:r>
              <a:rPr lang="pt-BR" b="1" dirty="0">
                <a:latin typeface="Calibri" panose="020F0502020204030204" pitchFamily="34" charset="0"/>
                <a:cs typeface="Calibri" panose="020F0502020204030204" pitchFamily="34" charset="0"/>
              </a:rPr>
              <a:t>Consequências da possibilidade de escolha do foro: </a:t>
            </a:r>
            <a:r>
              <a:rPr lang="pt-BR" dirty="0">
                <a:latin typeface="Calibri" panose="020F0502020204030204" pitchFamily="34" charset="0"/>
                <a:cs typeface="Calibri" panose="020F0502020204030204" pitchFamily="34" charset="0"/>
              </a:rPr>
              <a:t>tendo dois foros distintos à disposição ( o do seu domicílio e o do DF) o autor tende a optar por aquele no qual o acolhimento do seu pleito se revele mais provável. Além disso, a mera possibilidade de ajuizamento em locais distintos dá margem a iniciativas abusivas de burla a decisões judiciais já proferidas.</a:t>
            </a:r>
          </a:p>
          <a:p>
            <a:pPr algn="just" fontAlgn="base"/>
            <a:endParaRPr lang="pt-BR" dirty="0">
              <a:latin typeface="Calibri" panose="020F0502020204030204" pitchFamily="34" charset="0"/>
              <a:cs typeface="Calibri" panose="020F0502020204030204" pitchFamily="34" charset="0"/>
            </a:endParaRPr>
          </a:p>
          <a:p>
            <a:pPr algn="just" fontAlgn="base"/>
            <a:r>
              <a:rPr lang="pt-BR" b="1" dirty="0">
                <a:latin typeface="Calibri" panose="020F0502020204030204" pitchFamily="34" charset="0"/>
                <a:cs typeface="Calibri" panose="020F0502020204030204" pitchFamily="34" charset="0"/>
              </a:rPr>
              <a:t>Impacto concorrencial da coexistência de juízos distintos: </a:t>
            </a:r>
            <a:r>
              <a:rPr lang="pt-BR" dirty="0">
                <a:latin typeface="Calibri" panose="020F0502020204030204" pitchFamily="34" charset="0"/>
                <a:cs typeface="Calibri" panose="020F0502020204030204" pitchFamily="34" charset="0"/>
              </a:rPr>
              <a:t>graças à possibilidade de escolha de foro, um determinado comerciante pode ter que se sujeitar a um posicionamento desfavorável a ele de um TRF enquanto seu concorrente direto, que atua no mesmo mercado relevante, pode lograr uma decisão favorável graças ao entendimento de outro Tribunal, com impacto direto nos preços dos seus produtos.</a:t>
            </a:r>
          </a:p>
          <a:p>
            <a:pPr algn="just" fontAlgn="base"/>
            <a:br>
              <a:rPr lang="pt-BR" sz="1400" dirty="0">
                <a:latin typeface="Calibri" panose="020F0502020204030204" pitchFamily="34" charset="0"/>
                <a:cs typeface="Calibri" panose="020F0502020204030204" pitchFamily="34" charset="0"/>
              </a:rPr>
            </a:br>
            <a:endParaRPr lang="pt-BR" sz="1400" dirty="0">
              <a:latin typeface="Calibri" panose="020F0502020204030204" pitchFamily="34" charset="0"/>
              <a:cs typeface="Calibri" panose="020F0502020204030204" pitchFamily="34" charset="0"/>
            </a:endParaRPr>
          </a:p>
        </p:txBody>
      </p:sp>
      <p:sp>
        <p:nvSpPr>
          <p:cNvPr id="5" name="Título 18">
            <a:extLst>
              <a:ext uri="{FF2B5EF4-FFF2-40B4-BE49-F238E27FC236}">
                <a16:creationId xmlns:a16="http://schemas.microsoft.com/office/drawing/2014/main" id="{EA57A320-FB2E-450E-B80A-850D16F1701F}"/>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Atualização do Foro Nacional</a:t>
            </a:r>
          </a:p>
        </p:txBody>
      </p:sp>
    </p:spTree>
    <p:extLst>
      <p:ext uri="{BB962C8B-B14F-4D97-AF65-F5344CB8AC3E}">
        <p14:creationId xmlns:p14="http://schemas.microsoft.com/office/powerpoint/2010/main" val="255434651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869354" y="1655010"/>
            <a:ext cx="7549320" cy="4616618"/>
          </a:xfrm>
          <a:prstGeom prst="rect">
            <a:avLst/>
          </a:prstGeom>
          <a:noFill/>
          <a:ln>
            <a:noFill/>
          </a:ln>
        </p:spPr>
        <p:txBody>
          <a:bodyPr spcFirstLastPara="1" wrap="square" lIns="91425" tIns="91425" rIns="91425" bIns="91425" anchor="t" anchorCtr="0">
            <a:spAutoFit/>
          </a:bodyPr>
          <a:lstStyle/>
          <a:p>
            <a:pPr algn="just"/>
            <a:r>
              <a:rPr lang="pt-BR" b="1" dirty="0">
                <a:latin typeface="Calibri" panose="020F0502020204030204" pitchFamily="34" charset="0"/>
                <a:cs typeface="Calibri" panose="020F0502020204030204" pitchFamily="34" charset="0"/>
              </a:rPr>
              <a:t>Congestionamento da Justiça Federal do DF e do Tribunal Regional Federal da 1ª Região: </a:t>
            </a:r>
            <a:r>
              <a:rPr lang="pt-BR" dirty="0">
                <a:latin typeface="Calibri" panose="020F0502020204030204" pitchFamily="34" charset="0"/>
                <a:cs typeface="Calibri" panose="020F0502020204030204" pitchFamily="34" charset="0"/>
              </a:rPr>
              <a:t>a concentração de demandas na Justiça Federal do Distrito Federal e, por consequência, no Tribunal Regional Federal da 1ª Região, promove expressivo congestionamento na tramitação dos processos, atrasando a conclusão dos feitos e ampliando os expurgos incidentes sobre as condenações fazendárias. </a:t>
            </a:r>
          </a:p>
          <a:p>
            <a:pPr algn="just"/>
            <a:endParaRPr lang="pt-BR" dirty="0">
              <a:latin typeface="Calibri" panose="020F0502020204030204" pitchFamily="34" charset="0"/>
              <a:cs typeface="Calibri" panose="020F0502020204030204" pitchFamily="34" charset="0"/>
            </a:endParaRPr>
          </a:p>
          <a:p>
            <a:pPr algn="just"/>
            <a:r>
              <a:rPr lang="pt-BR" b="1" dirty="0">
                <a:latin typeface="Calibri" panose="020F0502020204030204" pitchFamily="34" charset="0"/>
                <a:cs typeface="Calibri" panose="020F0502020204030204" pitchFamily="34" charset="0"/>
              </a:rPr>
              <a:t>Isonomia: </a:t>
            </a:r>
            <a:r>
              <a:rPr lang="pt-BR" dirty="0">
                <a:latin typeface="Calibri" panose="020F0502020204030204" pitchFamily="34" charset="0"/>
                <a:cs typeface="Calibri" panose="020F0502020204030204" pitchFamily="34" charset="0"/>
              </a:rPr>
              <a:t>com a aprovação da proposta, todos os brasileiros estarão na mesma situação dos milhões de moradores do Distrito Federal, que não têm opção de escolha de foro e litigam contra a União em seu domicílio.</a:t>
            </a:r>
            <a:br>
              <a:rPr lang="pt-BR" dirty="0">
                <a:latin typeface="Calibri" panose="020F0502020204030204" pitchFamily="34" charset="0"/>
                <a:cs typeface="Calibri" panose="020F0502020204030204" pitchFamily="34" charset="0"/>
              </a:rPr>
            </a:br>
            <a:br>
              <a:rPr lang="pt-BR" dirty="0">
                <a:latin typeface="Calibri" panose="020F0502020204030204" pitchFamily="34" charset="0"/>
                <a:cs typeface="Calibri" panose="020F0502020204030204" pitchFamily="34" charset="0"/>
              </a:rPr>
            </a:br>
            <a:r>
              <a:rPr lang="pt-BR" b="1" dirty="0">
                <a:latin typeface="Calibri" panose="020F0502020204030204" pitchFamily="34" charset="0"/>
                <a:cs typeface="Calibri" panose="020F0502020204030204" pitchFamily="34" charset="0"/>
              </a:rPr>
              <a:t>Impacto Econômico nas Despesas Com Precatórios:</a:t>
            </a:r>
          </a:p>
          <a:p>
            <a:pPr algn="just"/>
            <a:r>
              <a:rPr lang="pt-BR" dirty="0">
                <a:latin typeface="Calibri" panose="020F0502020204030204" pitchFamily="34" charset="0"/>
                <a:cs typeface="Calibri" panose="020F0502020204030204" pitchFamily="34" charset="0"/>
              </a:rPr>
              <a:t>Entre 2018 e 2020, o TRF1 acabou sendo responsável por aproximadamente 54% das despesas da União com precatórios.</a:t>
            </a:r>
          </a:p>
          <a:p>
            <a:pPr algn="just"/>
            <a:br>
              <a:rPr lang="pt-BR" dirty="0">
                <a:latin typeface="Calibri" panose="020F0502020204030204" pitchFamily="34" charset="0"/>
                <a:cs typeface="Calibri" panose="020F0502020204030204" pitchFamily="34" charset="0"/>
              </a:rPr>
            </a:br>
            <a:endParaRPr lang="pt-BR" dirty="0">
              <a:latin typeface="Calibri" panose="020F0502020204030204" pitchFamily="34" charset="0"/>
              <a:cs typeface="Calibri" panose="020F0502020204030204" pitchFamily="34" charset="0"/>
            </a:endParaRPr>
          </a:p>
        </p:txBody>
      </p:sp>
      <p:sp>
        <p:nvSpPr>
          <p:cNvPr id="5" name="Título 18">
            <a:extLst>
              <a:ext uri="{FF2B5EF4-FFF2-40B4-BE49-F238E27FC236}">
                <a16:creationId xmlns:a16="http://schemas.microsoft.com/office/drawing/2014/main" id="{80FFFD2C-55E1-4F57-AC0F-84368DF8F435}"/>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Atualização do Foro Nacional</a:t>
            </a:r>
          </a:p>
        </p:txBody>
      </p:sp>
    </p:spTree>
    <p:extLst>
      <p:ext uri="{BB962C8B-B14F-4D97-AF65-F5344CB8AC3E}">
        <p14:creationId xmlns:p14="http://schemas.microsoft.com/office/powerpoint/2010/main" val="239880566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754391" y="1240190"/>
            <a:ext cx="7549320" cy="5724614"/>
          </a:xfrm>
          <a:prstGeom prst="rect">
            <a:avLst/>
          </a:prstGeom>
          <a:noFill/>
          <a:ln>
            <a:noFill/>
          </a:ln>
        </p:spPr>
        <p:txBody>
          <a:bodyPr spcFirstLastPara="1" wrap="square" lIns="91425" tIns="91425" rIns="91425" bIns="91425" anchor="t" anchorCtr="0">
            <a:spAutoFit/>
          </a:bodyPr>
          <a:lstStyle/>
          <a:p>
            <a:pPr algn="just"/>
            <a:r>
              <a:rPr lang="pt-BR" b="1" u="sng" dirty="0">
                <a:latin typeface="Calibri" panose="020F0502020204030204" pitchFamily="34" charset="0"/>
              </a:rPr>
              <a:t>PEC:</a:t>
            </a:r>
            <a:r>
              <a:rPr lang="pt-BR" b="1" dirty="0">
                <a:latin typeface="Calibri" panose="020F0502020204030204" pitchFamily="34" charset="0"/>
              </a:rPr>
              <a:t> </a:t>
            </a:r>
            <a:r>
              <a:rPr lang="pt-BR" dirty="0">
                <a:latin typeface="Calibri" panose="020F0502020204030204" pitchFamily="34" charset="0"/>
              </a:rPr>
              <a:t>em todas as condenações impostas à Fazenda Pública, independentemente de sua natureza, incidirá a SELIC para fins de atualização monetária, remuneração do capital e compensação da mora, inclusive do precatório</a:t>
            </a:r>
            <a:r>
              <a:rPr lang="pt-BR" dirty="0"/>
              <a:t>.</a:t>
            </a:r>
          </a:p>
          <a:p>
            <a:pPr algn="just"/>
            <a:br>
              <a:rPr lang="pt-BR" dirty="0"/>
            </a:br>
            <a:r>
              <a:rPr lang="pt-BR" dirty="0">
                <a:latin typeface="Calibri" panose="020F0502020204030204" pitchFamily="34" charset="0"/>
                <a:cs typeface="Calibri" panose="020F0502020204030204" pitchFamily="34" charset="0"/>
              </a:rPr>
              <a:t>Assim, a SELIC, já utilizada nas demandas de natureza tributária, passa a ser aplicada a todas as condenações envolvendo a Fazenda Pública.</a:t>
            </a:r>
          </a:p>
          <a:p>
            <a:pPr algn="just"/>
            <a:endParaRPr lang="pt-BR" dirty="0">
              <a:latin typeface="Calibri" panose="020F0502020204030204" pitchFamily="34" charset="0"/>
              <a:cs typeface="Calibri" panose="020F0502020204030204" pitchFamily="34" charset="0"/>
            </a:endParaRPr>
          </a:p>
          <a:p>
            <a:pPr algn="just"/>
            <a:r>
              <a:rPr lang="pt-BR" b="1" u="sng" dirty="0">
                <a:latin typeface="Calibri" panose="020F0502020204030204" pitchFamily="34" charset="0"/>
                <a:cs typeface="Calibri" panose="020F0502020204030204" pitchFamily="34" charset="0"/>
              </a:rPr>
              <a:t>Isonomia:</a:t>
            </a:r>
            <a:r>
              <a:rPr lang="pt-BR" dirty="0">
                <a:latin typeface="Calibri" panose="020F0502020204030204" pitchFamily="34" charset="0"/>
                <a:cs typeface="Calibri" panose="020F0502020204030204" pitchFamily="34" charset="0"/>
              </a:rPr>
              <a:t> a Fazenda Pública e o administrado estarão sujeitos ao mesmo índice para atualização monetária, remuneração do capital e compensação da mora quanto a seus créditos.</a:t>
            </a:r>
          </a:p>
          <a:p>
            <a:pPr algn="just"/>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Até entre particulares, a partir da vigência do CC/02, incide apenas a SELIC após a citação no processo judicial, conforme jurisprudência do STJ, inclusive em recursos repetitivos (</a:t>
            </a:r>
            <a:r>
              <a:rPr lang="pt-BR" dirty="0" err="1">
                <a:latin typeface="Calibri" panose="020F0502020204030204" pitchFamily="34" charset="0"/>
                <a:cs typeface="Calibri" panose="020F0502020204030204" pitchFamily="34" charset="0"/>
              </a:rPr>
              <a:t>REsp</a:t>
            </a:r>
            <a:r>
              <a:rPr lang="pt-BR" dirty="0">
                <a:latin typeface="Calibri" panose="020F0502020204030204" pitchFamily="34" charset="0"/>
                <a:cs typeface="Calibri" panose="020F0502020204030204" pitchFamily="34" charset="0"/>
              </a:rPr>
              <a:t> 1.102.552/CE e </a:t>
            </a:r>
            <a:r>
              <a:rPr lang="pt-BR" dirty="0" err="1">
                <a:latin typeface="Calibri" panose="020F0502020204030204" pitchFamily="34" charset="0"/>
                <a:cs typeface="Calibri" panose="020F0502020204030204" pitchFamily="34" charset="0"/>
              </a:rPr>
              <a:t>REsp</a:t>
            </a:r>
            <a:r>
              <a:rPr lang="pt-BR" dirty="0">
                <a:latin typeface="Calibri" panose="020F0502020204030204" pitchFamily="34" charset="0"/>
                <a:cs typeface="Calibri" panose="020F0502020204030204" pitchFamily="34" charset="0"/>
              </a:rPr>
              <a:t> 1.111.117/PR).</a:t>
            </a:r>
          </a:p>
          <a:p>
            <a:pPr algn="just"/>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 uniformização proposta, além de isonômica, evita controvérsias sobre índices, facilitando e uniformizando a realização de cálculos judiciais.</a:t>
            </a:r>
          </a:p>
          <a:p>
            <a:pPr algn="just"/>
            <a:br>
              <a:rPr lang="pt-BR" dirty="0">
                <a:latin typeface="Calibri" panose="020F0502020204030204" pitchFamily="34" charset="0"/>
                <a:cs typeface="Calibri" panose="020F0502020204030204" pitchFamily="34" charset="0"/>
              </a:rPr>
            </a:br>
            <a:endParaRPr lang="pt-BR" dirty="0">
              <a:latin typeface="Calibri" panose="020F0502020204030204" pitchFamily="34" charset="0"/>
              <a:cs typeface="Calibri" panose="020F0502020204030204" pitchFamily="34" charset="0"/>
            </a:endParaRPr>
          </a:p>
        </p:txBody>
      </p:sp>
      <p:sp>
        <p:nvSpPr>
          <p:cNvPr id="5" name="Título 18">
            <a:extLst>
              <a:ext uri="{FF2B5EF4-FFF2-40B4-BE49-F238E27FC236}">
                <a16:creationId xmlns:a16="http://schemas.microsoft.com/office/drawing/2014/main" id="{3D3A4BF8-B337-4DC6-B15B-B58F17E50F66}"/>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Aplicação da SELIC nas condenações impostas à Fazenda Pública</a:t>
            </a:r>
          </a:p>
        </p:txBody>
      </p:sp>
    </p:spTree>
    <p:extLst>
      <p:ext uri="{BB962C8B-B14F-4D97-AF65-F5344CB8AC3E}">
        <p14:creationId xmlns:p14="http://schemas.microsoft.com/office/powerpoint/2010/main" val="315192756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754391" y="1240190"/>
            <a:ext cx="7549320" cy="4339619"/>
          </a:xfrm>
          <a:prstGeom prst="rect">
            <a:avLst/>
          </a:prstGeom>
          <a:noFill/>
          <a:ln>
            <a:noFill/>
          </a:ln>
        </p:spPr>
        <p:txBody>
          <a:bodyPr spcFirstLastPara="1" wrap="square" lIns="91425" tIns="91425" rIns="91425" bIns="91425" anchor="t" anchorCtr="0">
            <a:spAutoFit/>
          </a:bodyPr>
          <a:lstStyle/>
          <a:p>
            <a:pPr algn="just"/>
            <a:r>
              <a:rPr lang="pt-BR" b="1" dirty="0">
                <a:latin typeface="Calibri" panose="020F0502020204030204" pitchFamily="34" charset="0"/>
                <a:cs typeface="Calibri" panose="020F0502020204030204" pitchFamily="34" charset="0"/>
              </a:rPr>
              <a:t>1 – Ajuste na Regra de Ouro: </a:t>
            </a:r>
            <a:r>
              <a:rPr lang="pt-BR" dirty="0">
                <a:latin typeface="Calibri" panose="020F0502020204030204" pitchFamily="34" charset="0"/>
                <a:cs typeface="Calibri" panose="020F0502020204030204" pitchFamily="34" charset="0"/>
              </a:rPr>
              <a:t>Alteração do art. 167, III, da Constituição Federal, </a:t>
            </a:r>
            <a:r>
              <a:rPr lang="pt-BR" b="0" i="0" dirty="0">
                <a:solidFill>
                  <a:srgbClr val="000000"/>
                </a:solidFill>
                <a:effectLst/>
                <a:latin typeface="Calibri" panose="020F0502020204030204" pitchFamily="34" charset="0"/>
              </a:rPr>
              <a:t>a fim de prever, em acréscimo à regra vigente, que a autorização para excepcionalidade de utilização de receitas de operação de crédito em desacordo com a aludida regra já possa ocorrer com a própria aprovação da Lei Orçamentária Anual. </a:t>
            </a:r>
            <a:r>
              <a:rPr lang="pt-BR" u="sng" dirty="0">
                <a:solidFill>
                  <a:srgbClr val="000000"/>
                </a:solidFill>
                <a:latin typeface="Calibri" panose="020F0502020204030204" pitchFamily="34" charset="0"/>
              </a:rPr>
              <a:t>O próprio Congresso Nacional ainda autoriza o mecanismo, respeitando-se, assim, o primado da separação dos Poderes.</a:t>
            </a:r>
          </a:p>
          <a:p>
            <a:pPr algn="just"/>
            <a:endParaRPr lang="pt-BR" u="sng" dirty="0">
              <a:solidFill>
                <a:srgbClr val="000000"/>
              </a:solidFill>
              <a:latin typeface="Calibri" panose="020F0502020204030204" pitchFamily="34" charset="0"/>
              <a:cs typeface="Calibri" panose="020F0502020204030204" pitchFamily="34" charset="0"/>
            </a:endParaRPr>
          </a:p>
          <a:p>
            <a:pPr algn="just"/>
            <a:r>
              <a:rPr lang="pt-BR" dirty="0">
                <a:solidFill>
                  <a:srgbClr val="000000"/>
                </a:solidFill>
                <a:latin typeface="Calibri" panose="020F0502020204030204" pitchFamily="34" charset="0"/>
                <a:cs typeface="Calibri" panose="020F0502020204030204" pitchFamily="34" charset="0"/>
              </a:rPr>
              <a:t>2 -</a:t>
            </a:r>
            <a:r>
              <a:rPr lang="pt-BR" b="1" dirty="0">
                <a:solidFill>
                  <a:srgbClr val="000000"/>
                </a:solidFill>
                <a:latin typeface="Calibri" panose="020F0502020204030204" pitchFamily="34" charset="0"/>
                <a:cs typeface="Calibri" panose="020F0502020204030204" pitchFamily="34" charset="0"/>
              </a:rPr>
              <a:t> </a:t>
            </a:r>
            <a:r>
              <a:rPr lang="pt-BR" b="1" i="0" dirty="0">
                <a:solidFill>
                  <a:srgbClr val="000000"/>
                </a:solidFill>
                <a:effectLst/>
                <a:latin typeface="Calibri" panose="020F0502020204030204" pitchFamily="34" charset="0"/>
              </a:rPr>
              <a:t>Inclusão de parágrafos ao art. 166 da Constituição: </a:t>
            </a:r>
            <a:r>
              <a:rPr lang="pt-BR" b="0" i="0" dirty="0">
                <a:solidFill>
                  <a:srgbClr val="000000"/>
                </a:solidFill>
                <a:effectLst/>
                <a:latin typeface="Calibri" panose="020F0502020204030204" pitchFamily="34" charset="0"/>
              </a:rPr>
              <a:t>Com a finalidade de estabelecer que não se sujeita à previsão em lei orçamentária anual a destinação de imóveis públicos na integralização de cotas em fundo privado de investimento. Tentativa de eliminar dúvidas acerca do tratamento orçamentário da questão, em face de recentes entendimentos do TCU relativos a transação patrimoniais (emissão direta de títulos).</a:t>
            </a:r>
            <a:endParaRPr lang="pt-BR" u="sng" dirty="0">
              <a:latin typeface="Calibri" panose="020F0502020204030204" pitchFamily="34" charset="0"/>
              <a:cs typeface="Calibri" panose="020F0502020204030204" pitchFamily="34" charset="0"/>
            </a:endParaRPr>
          </a:p>
          <a:p>
            <a:pPr algn="just"/>
            <a:br>
              <a:rPr lang="pt-BR" dirty="0">
                <a:latin typeface="Calibri" panose="020F0502020204030204" pitchFamily="34" charset="0"/>
                <a:cs typeface="Calibri" panose="020F0502020204030204" pitchFamily="34" charset="0"/>
              </a:rPr>
            </a:br>
            <a:endParaRPr lang="pt-BR" dirty="0">
              <a:latin typeface="Calibri" panose="020F0502020204030204" pitchFamily="34" charset="0"/>
              <a:cs typeface="Calibri" panose="020F0502020204030204" pitchFamily="34" charset="0"/>
            </a:endParaRPr>
          </a:p>
        </p:txBody>
      </p:sp>
      <p:sp>
        <p:nvSpPr>
          <p:cNvPr id="5" name="Título 18">
            <a:extLst>
              <a:ext uri="{FF2B5EF4-FFF2-40B4-BE49-F238E27FC236}">
                <a16:creationId xmlns:a16="http://schemas.microsoft.com/office/drawing/2014/main" id="{3D3A4BF8-B337-4DC6-B15B-B58F17E50F66}"/>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Demais alterações</a:t>
            </a:r>
          </a:p>
        </p:txBody>
      </p:sp>
    </p:spTree>
    <p:extLst>
      <p:ext uri="{BB962C8B-B14F-4D97-AF65-F5344CB8AC3E}">
        <p14:creationId xmlns:p14="http://schemas.microsoft.com/office/powerpoint/2010/main" val="352740801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223784" y="1458831"/>
            <a:ext cx="8281023" cy="3262401"/>
          </a:xfrm>
          <a:prstGeom prst="rect">
            <a:avLst/>
          </a:prstGeom>
          <a:noFill/>
          <a:ln>
            <a:noFill/>
          </a:ln>
        </p:spPr>
        <p:txBody>
          <a:bodyPr spcFirstLastPara="1" wrap="square" lIns="91425" tIns="91425" rIns="91425" bIns="91425" anchor="t" anchorCtr="0">
            <a:spAutoFit/>
          </a:bodyPr>
          <a:lstStyle/>
          <a:p>
            <a:pPr marL="342900" lvl="0" indent="-342900" algn="just" rtl="0">
              <a:spcBef>
                <a:spcPts val="0"/>
              </a:spcBef>
              <a:spcAft>
                <a:spcPts val="0"/>
              </a:spcAft>
              <a:buFont typeface="Arial" panose="020B0604020202020204" pitchFamily="34" charset="0"/>
              <a:buChar char="•"/>
            </a:pPr>
            <a:r>
              <a:rPr lang="pt-BR" sz="2000" dirty="0">
                <a:solidFill>
                  <a:srgbClr val="3F3F3F"/>
                </a:solidFill>
                <a:latin typeface="Calibri"/>
                <a:ea typeface="Calibri"/>
                <a:cs typeface="Calibri"/>
                <a:sym typeface="Calibri"/>
              </a:rPr>
              <a:t>Compatibilizar a despesa de precatórios com a principal âncora fiscal do país (teto de gastos);</a:t>
            </a:r>
          </a:p>
          <a:p>
            <a:pPr marL="342900" lvl="0" indent="-342900" algn="just" rtl="0">
              <a:spcBef>
                <a:spcPts val="0"/>
              </a:spcBef>
              <a:spcAft>
                <a:spcPts val="0"/>
              </a:spcAft>
              <a:buFont typeface="Arial" panose="020B0604020202020204" pitchFamily="34" charset="0"/>
              <a:buChar char="•"/>
            </a:pPr>
            <a:endParaRPr lang="pt-BR" sz="2000" dirty="0">
              <a:solidFill>
                <a:srgbClr val="3F3F3F"/>
              </a:solidFill>
              <a:latin typeface="Calibri"/>
              <a:ea typeface="Calibri"/>
              <a:cs typeface="Calibri"/>
              <a:sym typeface="Calibri"/>
            </a:endParaRPr>
          </a:p>
          <a:p>
            <a:pPr marL="342900" lvl="0" indent="-342900" algn="just" rtl="0">
              <a:spcBef>
                <a:spcPts val="0"/>
              </a:spcBef>
              <a:spcAft>
                <a:spcPts val="0"/>
              </a:spcAft>
              <a:buFont typeface="Arial" panose="020B0604020202020204" pitchFamily="34" charset="0"/>
              <a:buChar char="•"/>
            </a:pPr>
            <a:r>
              <a:rPr lang="pt-BR" sz="2000" dirty="0">
                <a:solidFill>
                  <a:srgbClr val="3F3F3F"/>
                </a:solidFill>
                <a:latin typeface="Calibri"/>
                <a:ea typeface="Calibri"/>
                <a:cs typeface="Calibri"/>
                <a:sym typeface="Calibri"/>
              </a:rPr>
              <a:t>Tratar o crescimento atípico da despesa de precatório;</a:t>
            </a:r>
          </a:p>
          <a:p>
            <a:pPr marL="342900" lvl="0" indent="-342900" algn="just" rtl="0">
              <a:spcBef>
                <a:spcPts val="0"/>
              </a:spcBef>
              <a:spcAft>
                <a:spcPts val="0"/>
              </a:spcAft>
              <a:buFont typeface="Arial" panose="020B0604020202020204" pitchFamily="34" charset="0"/>
              <a:buChar char="•"/>
            </a:pPr>
            <a:endParaRPr lang="pt-BR" sz="2000" dirty="0">
              <a:solidFill>
                <a:srgbClr val="3F3F3F"/>
              </a:solidFill>
              <a:latin typeface="Calibri"/>
              <a:ea typeface="Calibri"/>
              <a:cs typeface="Calibri"/>
              <a:sym typeface="Calibri"/>
            </a:endParaRPr>
          </a:p>
          <a:p>
            <a:pPr marL="342900" lvl="0" indent="-342900" algn="just">
              <a:buFont typeface="Arial" panose="020B0604020202020204" pitchFamily="34" charset="0"/>
              <a:buChar char="•"/>
            </a:pPr>
            <a:r>
              <a:rPr lang="pt-BR" sz="2000" dirty="0">
                <a:solidFill>
                  <a:srgbClr val="3F3F3F"/>
                </a:solidFill>
                <a:latin typeface="Calibri"/>
                <a:ea typeface="Calibri"/>
                <a:cs typeface="Calibri"/>
                <a:sym typeface="Calibri"/>
              </a:rPr>
              <a:t>Modernizar a regra permanente de parcelamento dos precatórios (art. 100, §20 da CF) e lidar com esqueletos passados, como o Fundef;</a:t>
            </a:r>
          </a:p>
          <a:p>
            <a:pPr marL="342900" lvl="0" indent="-342900" algn="just" rtl="0">
              <a:spcBef>
                <a:spcPts val="0"/>
              </a:spcBef>
              <a:spcAft>
                <a:spcPts val="0"/>
              </a:spcAft>
              <a:buFont typeface="Arial" panose="020B0604020202020204" pitchFamily="34" charset="0"/>
              <a:buChar char="•"/>
            </a:pPr>
            <a:endParaRPr lang="pt-BR" sz="2000" dirty="0">
              <a:solidFill>
                <a:srgbClr val="3F3F3F"/>
              </a:solidFill>
              <a:latin typeface="Calibri"/>
              <a:ea typeface="Calibri"/>
              <a:cs typeface="Calibri"/>
              <a:sym typeface="Calibri"/>
            </a:endParaRPr>
          </a:p>
          <a:p>
            <a:pPr marL="342900" lvl="0" indent="-342900" algn="just" rtl="0">
              <a:spcBef>
                <a:spcPts val="0"/>
              </a:spcBef>
              <a:spcAft>
                <a:spcPts val="0"/>
              </a:spcAft>
              <a:buFont typeface="Arial" panose="020B0604020202020204" pitchFamily="34" charset="0"/>
              <a:buChar char="•"/>
            </a:pPr>
            <a:r>
              <a:rPr lang="pt-BR" sz="2000" dirty="0">
                <a:solidFill>
                  <a:srgbClr val="3F3F3F"/>
                </a:solidFill>
                <a:latin typeface="Calibri"/>
                <a:ea typeface="Calibri"/>
                <a:cs typeface="Calibri"/>
                <a:sym typeface="Calibri"/>
              </a:rPr>
              <a:t>Encontro de contas entre passivos (precatórios vs. Dívidas dos entes e precatórios vs. Dívida ativa).</a:t>
            </a:r>
            <a:endParaRPr sz="2000" dirty="0">
              <a:solidFill>
                <a:srgbClr val="3F3F3F"/>
              </a:solidFill>
              <a:latin typeface="Calibri"/>
              <a:ea typeface="Calibri"/>
              <a:cs typeface="Calibri"/>
              <a:sym typeface="Calibri"/>
            </a:endParaRPr>
          </a:p>
        </p:txBody>
      </p:sp>
      <p:sp>
        <p:nvSpPr>
          <p:cNvPr id="5" name="Título 18">
            <a:extLst>
              <a:ext uri="{FF2B5EF4-FFF2-40B4-BE49-F238E27FC236}">
                <a16:creationId xmlns:a16="http://schemas.microsoft.com/office/drawing/2014/main" id="{D2C547CD-8072-4CEB-AAFD-2F1554F13CF2}"/>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Objetivos da PEC</a:t>
            </a:r>
          </a:p>
        </p:txBody>
      </p:sp>
    </p:spTree>
    <p:extLst>
      <p:ext uri="{BB962C8B-B14F-4D97-AF65-F5344CB8AC3E}">
        <p14:creationId xmlns:p14="http://schemas.microsoft.com/office/powerpoint/2010/main" val="205788596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57200" y="1353240"/>
            <a:ext cx="5825880" cy="2343240"/>
          </a:xfrm>
          <a:prstGeom prst="rect">
            <a:avLst/>
          </a:prstGeom>
          <a:noFill/>
          <a:ln>
            <a:noFill/>
          </a:ln>
        </p:spPr>
        <p:txBody>
          <a:bodyPr lIns="0" tIns="0" rIns="0" bIns="0" anchor="b"/>
          <a:lstStyle/>
          <a:p>
            <a:pPr>
              <a:lnSpc>
                <a:spcPct val="100000"/>
              </a:lnSpc>
            </a:pPr>
            <a:r>
              <a:rPr lang="en-US" sz="4000" b="1" strike="noStrike" spc="-1" dirty="0" err="1">
                <a:uFill>
                  <a:solidFill>
                    <a:srgbClr val="FFFFFF"/>
                  </a:solidFill>
                </a:uFill>
                <a:latin typeface="Segoe UI"/>
                <a:ea typeface="Segoe UI"/>
              </a:rPr>
              <a:t>Obrigado</a:t>
            </a:r>
            <a:r>
              <a:rPr lang="en-US" sz="4000" b="1" strike="noStrike" spc="-1" dirty="0">
                <a:uFill>
                  <a:solidFill>
                    <a:srgbClr val="FFFFFF"/>
                  </a:solidFill>
                </a:uFill>
                <a:latin typeface="Segoe UI"/>
                <a:ea typeface="Segoe UI"/>
              </a:rPr>
              <a:t>.</a:t>
            </a:r>
            <a:endParaRPr lang="en-US" sz="1800" b="0" strike="noStrike" spc="-1" dirty="0">
              <a:uFill>
                <a:solidFill>
                  <a:srgbClr val="FFFFFF"/>
                </a:solidFill>
              </a:uFill>
              <a:latin typeface="Calibri"/>
            </a:endParaRPr>
          </a:p>
        </p:txBody>
      </p:sp>
      <p:sp>
        <p:nvSpPr>
          <p:cNvPr id="92" name="TextShape 3"/>
          <p:cNvSpPr txBox="1"/>
          <p:nvPr/>
        </p:nvSpPr>
        <p:spPr>
          <a:xfrm>
            <a:off x="457200" y="6103440"/>
            <a:ext cx="4039920" cy="254520"/>
          </a:xfrm>
          <a:prstGeom prst="rect">
            <a:avLst/>
          </a:prstGeom>
          <a:noFill/>
          <a:ln>
            <a:noFill/>
          </a:ln>
        </p:spPr>
        <p:txBody>
          <a:bodyPr lIns="0" tIns="0" rIns="0" bIns="0"/>
          <a:lstStyle/>
          <a:p>
            <a:pPr>
              <a:lnSpc>
                <a:spcPct val="100000"/>
              </a:lnSpc>
              <a:spcBef>
                <a:spcPts val="320"/>
              </a:spcBef>
            </a:pPr>
            <a:r>
              <a:rPr lang="en-US" sz="1600" i="1" spc="-1" dirty="0">
                <a:solidFill>
                  <a:srgbClr val="FFFFFF"/>
                </a:solidFill>
                <a:uFill>
                  <a:solidFill>
                    <a:srgbClr val="FFFFFF"/>
                  </a:solidFill>
                </a:uFill>
                <a:latin typeface="Segoe UI"/>
                <a:ea typeface="Segoe UI"/>
              </a:rPr>
              <a:t>Agosto</a:t>
            </a:r>
            <a:r>
              <a:rPr lang="en-US" sz="1600" b="0" i="1" strike="noStrike" spc="-1" dirty="0">
                <a:solidFill>
                  <a:srgbClr val="FFFFFF"/>
                </a:solidFill>
                <a:uFill>
                  <a:solidFill>
                    <a:srgbClr val="FFFFFF"/>
                  </a:solidFill>
                </a:uFill>
                <a:latin typeface="Segoe UI"/>
                <a:ea typeface="Segoe UI"/>
              </a:rPr>
              <a:t> 2021</a:t>
            </a:r>
            <a:endParaRPr lang="en-US" sz="2800" b="0" strike="noStrike" spc="-1" dirty="0">
              <a:solidFill>
                <a:srgbClr val="000000"/>
              </a:solidFill>
              <a:uFill>
                <a:solidFill>
                  <a:srgbClr val="FFFFFF"/>
                </a:solidFill>
              </a:uFill>
              <a:latin typeface="Segoe UI"/>
            </a:endParaRPr>
          </a:p>
        </p:txBody>
      </p:sp>
    </p:spTree>
    <p:extLst>
      <p:ext uri="{BB962C8B-B14F-4D97-AF65-F5344CB8AC3E}">
        <p14:creationId xmlns:p14="http://schemas.microsoft.com/office/powerpoint/2010/main" val="312901032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6" name="Google Shape;184;gdeea184fcb_0_0">
            <a:extLst>
              <a:ext uri="{FF2B5EF4-FFF2-40B4-BE49-F238E27FC236}">
                <a16:creationId xmlns:a16="http://schemas.microsoft.com/office/drawing/2014/main" id="{FB03CB92-F504-40DF-9E35-8AEC06F94414}"/>
              </a:ext>
            </a:extLst>
          </p:cNvPr>
          <p:cNvSpPr txBox="1"/>
          <p:nvPr/>
        </p:nvSpPr>
        <p:spPr>
          <a:xfrm>
            <a:off x="364779" y="1225719"/>
            <a:ext cx="7812506" cy="6863387"/>
          </a:xfrm>
          <a:prstGeom prst="rect">
            <a:avLst/>
          </a:prstGeom>
          <a:noFill/>
          <a:ln>
            <a:noFill/>
          </a:ln>
        </p:spPr>
        <p:txBody>
          <a:bodyPr spcFirstLastPara="1" wrap="square" lIns="91425" tIns="91425" rIns="91425" bIns="91425" anchor="t" anchorCtr="0">
            <a:spAutoFit/>
          </a:bodyPr>
          <a:lstStyle/>
          <a:p>
            <a:pPr marL="342900" indent="-342900" algn="just" fontAlgn="base">
              <a:buFont typeface="Arial" panose="020B0604020202020204" pitchFamily="34" charset="0"/>
              <a:buChar char="•"/>
            </a:pPr>
            <a:r>
              <a:rPr lang="pt-BR" sz="2000" dirty="0">
                <a:solidFill>
                  <a:srgbClr val="3F3F3F"/>
                </a:solidFill>
                <a:latin typeface="Calibri"/>
                <a:cs typeface="Calibri"/>
              </a:rPr>
              <a:t>Ajuste na Regra de Parcelamento dos </a:t>
            </a:r>
            <a:r>
              <a:rPr lang="pt-BR" sz="2000" dirty="0" err="1">
                <a:solidFill>
                  <a:srgbClr val="3F3F3F"/>
                </a:solidFill>
                <a:latin typeface="Calibri"/>
                <a:cs typeface="Calibri"/>
              </a:rPr>
              <a:t>Superprecatórios</a:t>
            </a:r>
            <a:endParaRPr lang="pt-BR" sz="2000" dirty="0">
              <a:solidFill>
                <a:srgbClr val="3F3F3F"/>
              </a:solidFill>
              <a:latin typeface="Calibri"/>
              <a:cs typeface="Calibri"/>
            </a:endParaRPr>
          </a:p>
          <a:p>
            <a:pPr marL="342900" indent="-342900" algn="just" fontAlgn="base">
              <a:buFont typeface="Arial" panose="020B0604020202020204" pitchFamily="34" charset="0"/>
              <a:buChar char="•"/>
            </a:pPr>
            <a:endParaRPr lang="pt-BR" sz="2000" dirty="0">
              <a:solidFill>
                <a:srgbClr val="3F3F3F"/>
              </a:solidFill>
              <a:latin typeface="Calibri"/>
              <a:cs typeface="Calibri"/>
            </a:endParaRPr>
          </a:p>
          <a:p>
            <a:pPr marL="342900" indent="-342900" algn="just" fontAlgn="base">
              <a:buFont typeface="Arial" panose="020B0604020202020204" pitchFamily="34" charset="0"/>
              <a:buChar char="•"/>
            </a:pPr>
            <a:r>
              <a:rPr lang="pt-BR" sz="2000" dirty="0">
                <a:solidFill>
                  <a:srgbClr val="3F3F3F"/>
                </a:solidFill>
                <a:latin typeface="Calibri"/>
                <a:cs typeface="Calibri"/>
              </a:rPr>
              <a:t>Parcelamento Emergencial dos Maiores Precatórios</a:t>
            </a:r>
          </a:p>
          <a:p>
            <a:pPr marL="342900" indent="-342900" algn="just" fontAlgn="base">
              <a:buFont typeface="Arial" panose="020B0604020202020204" pitchFamily="34" charset="0"/>
              <a:buChar char="•"/>
            </a:pPr>
            <a:endParaRPr lang="pt-BR" sz="2000" dirty="0">
              <a:solidFill>
                <a:srgbClr val="3F3F3F"/>
              </a:solidFill>
              <a:latin typeface="Calibri"/>
              <a:cs typeface="Calibri"/>
            </a:endParaRPr>
          </a:p>
          <a:p>
            <a:pPr marL="342900" indent="-342900" algn="just" fontAlgn="base">
              <a:buFont typeface="Arial" panose="020B0604020202020204" pitchFamily="34" charset="0"/>
              <a:buChar char="•"/>
            </a:pPr>
            <a:r>
              <a:rPr lang="pt-BR" sz="2000" dirty="0">
                <a:solidFill>
                  <a:srgbClr val="3F3F3F"/>
                </a:solidFill>
                <a:latin typeface="Calibri"/>
                <a:cs typeface="Calibri"/>
              </a:rPr>
              <a:t>Depósito de valores pagos a devedores da União no Juízo da Execução Fiscal</a:t>
            </a:r>
          </a:p>
          <a:p>
            <a:pPr marL="342900" indent="-342900" algn="just" fontAlgn="base">
              <a:buFont typeface="Arial" panose="020B0604020202020204" pitchFamily="34" charset="0"/>
              <a:buChar char="•"/>
            </a:pPr>
            <a:endParaRPr lang="pt-BR" sz="2000" dirty="0">
              <a:solidFill>
                <a:srgbClr val="3F3F3F"/>
              </a:solidFill>
              <a:latin typeface="Calibri"/>
              <a:cs typeface="Calibri"/>
            </a:endParaRPr>
          </a:p>
          <a:p>
            <a:pPr marL="342900" indent="-342900" algn="just" fontAlgn="base">
              <a:buFont typeface="Arial" panose="020B0604020202020204" pitchFamily="34" charset="0"/>
              <a:buChar char="•"/>
            </a:pPr>
            <a:r>
              <a:rPr lang="pt-BR" sz="2000" dirty="0">
                <a:solidFill>
                  <a:srgbClr val="3F3F3F"/>
                </a:solidFill>
                <a:latin typeface="Calibri"/>
                <a:cs typeface="Calibri"/>
              </a:rPr>
              <a:t>Atualização das regras do Foro Nacional</a:t>
            </a:r>
          </a:p>
          <a:p>
            <a:pPr marL="342900" indent="-342900" algn="just" fontAlgn="base">
              <a:buFont typeface="Arial" panose="020B0604020202020204" pitchFamily="34" charset="0"/>
              <a:buChar char="•"/>
            </a:pPr>
            <a:endParaRPr lang="pt-BR" sz="2000" dirty="0">
              <a:solidFill>
                <a:srgbClr val="3F3F3F"/>
              </a:solidFill>
              <a:latin typeface="Calibri"/>
              <a:cs typeface="Calibri"/>
            </a:endParaRPr>
          </a:p>
          <a:p>
            <a:pPr marL="342900" indent="-342900" algn="just" fontAlgn="base">
              <a:buFont typeface="Arial" panose="020B0604020202020204" pitchFamily="34" charset="0"/>
              <a:buChar char="•"/>
            </a:pPr>
            <a:r>
              <a:rPr lang="pt-BR" sz="2000" dirty="0">
                <a:solidFill>
                  <a:srgbClr val="3F3F3F"/>
                </a:solidFill>
                <a:latin typeface="Calibri"/>
                <a:cs typeface="Calibri"/>
              </a:rPr>
              <a:t>Aplicação da SELIC em todas as condenações judiciais impostas à Fazenda Pública</a:t>
            </a:r>
          </a:p>
          <a:p>
            <a:pPr marL="342900" indent="-342900" algn="just" fontAlgn="base">
              <a:buFont typeface="Arial" panose="020B0604020202020204" pitchFamily="34" charset="0"/>
              <a:buChar char="•"/>
            </a:pPr>
            <a:endParaRPr lang="pt-BR" sz="2000" dirty="0">
              <a:solidFill>
                <a:srgbClr val="3F3F3F"/>
              </a:solidFill>
              <a:latin typeface="Calibri"/>
              <a:cs typeface="Calibri"/>
            </a:endParaRPr>
          </a:p>
          <a:p>
            <a:pPr marL="342900" indent="-342900" algn="just" fontAlgn="base">
              <a:buFont typeface="Arial" panose="020B0604020202020204" pitchFamily="34" charset="0"/>
              <a:buChar char="•"/>
            </a:pPr>
            <a:r>
              <a:rPr lang="pt-BR" sz="2000" dirty="0">
                <a:solidFill>
                  <a:srgbClr val="3F3F3F"/>
                </a:solidFill>
                <a:latin typeface="Calibri"/>
                <a:cs typeface="Calibri"/>
              </a:rPr>
              <a:t>Utilização de precatórios para amortização de dívidas de entes subnacionais</a:t>
            </a:r>
          </a:p>
          <a:p>
            <a:pPr algn="just" fontAlgn="base"/>
            <a:endParaRPr lang="pt-BR" sz="2000" dirty="0">
              <a:solidFill>
                <a:srgbClr val="3F3F3F"/>
              </a:solidFill>
              <a:latin typeface="Calibri"/>
              <a:cs typeface="Calibri"/>
            </a:endParaRPr>
          </a:p>
          <a:p>
            <a:pPr marL="342900" indent="-342900" algn="just" fontAlgn="base">
              <a:buFont typeface="Arial" panose="020B0604020202020204" pitchFamily="34" charset="0"/>
              <a:buChar char="•"/>
            </a:pPr>
            <a:r>
              <a:rPr lang="pt-BR" sz="2000" dirty="0">
                <a:solidFill>
                  <a:srgbClr val="3F3F3F"/>
                </a:solidFill>
                <a:latin typeface="Calibri"/>
                <a:cs typeface="Calibri"/>
              </a:rPr>
              <a:t>Ajuste na Regra de Ouro e no tratamento orçamentário de integralização de imóveis públicos em fundos</a:t>
            </a:r>
          </a:p>
          <a:p>
            <a:pPr marL="342900" indent="-342900" algn="just" fontAlgn="base">
              <a:buFont typeface="Arial" panose="020B0604020202020204" pitchFamily="34" charset="0"/>
              <a:buChar char="•"/>
            </a:pPr>
            <a:endParaRPr lang="pt-BR" sz="2000" dirty="0">
              <a:solidFill>
                <a:srgbClr val="3F3F3F"/>
              </a:solidFill>
              <a:latin typeface="Calibri"/>
              <a:cs typeface="Calibri"/>
            </a:endParaRPr>
          </a:p>
          <a:p>
            <a:pPr marL="285750" indent="-285750" algn="just" fontAlgn="base">
              <a:buFontTx/>
              <a:buChar char="-"/>
            </a:pPr>
            <a:endParaRPr lang="pt-BR" dirty="0">
              <a:solidFill>
                <a:srgbClr val="3F3F3F"/>
              </a:solidFill>
              <a:latin typeface="Calibri"/>
              <a:ea typeface="Calibri"/>
              <a:cs typeface="Calibri"/>
            </a:endParaRPr>
          </a:p>
          <a:p>
            <a:pPr marL="285750" indent="-285750" algn="just" fontAlgn="base">
              <a:buFontTx/>
              <a:buChar char="-"/>
            </a:pPr>
            <a:endParaRPr lang="pt-BR" dirty="0">
              <a:solidFill>
                <a:srgbClr val="3F3F3F"/>
              </a:solidFill>
              <a:latin typeface="Calibri"/>
              <a:ea typeface="Calibri"/>
              <a:cs typeface="Calibri"/>
            </a:endParaRPr>
          </a:p>
          <a:p>
            <a:pPr algn="just" fontAlgn="base"/>
            <a:endParaRPr lang="pt-BR" dirty="0">
              <a:solidFill>
                <a:srgbClr val="3F3F3F"/>
              </a:solidFill>
              <a:latin typeface="Calibri"/>
              <a:ea typeface="Calibri"/>
              <a:cs typeface="Calibri"/>
            </a:endParaRPr>
          </a:p>
          <a:p>
            <a:pPr marL="0" lvl="0" indent="0" algn="just" rtl="0">
              <a:spcBef>
                <a:spcPts val="0"/>
              </a:spcBef>
              <a:spcAft>
                <a:spcPts val="0"/>
              </a:spcAft>
              <a:buNone/>
            </a:pPr>
            <a:endParaRPr sz="2000" dirty="0">
              <a:solidFill>
                <a:srgbClr val="3F3F3F"/>
              </a:solidFill>
              <a:latin typeface="Calibri"/>
              <a:ea typeface="Calibri"/>
              <a:cs typeface="Calibri"/>
              <a:sym typeface="Calibri"/>
            </a:endParaRPr>
          </a:p>
        </p:txBody>
      </p:sp>
      <p:sp>
        <p:nvSpPr>
          <p:cNvPr id="6" name="Título 18">
            <a:extLst>
              <a:ext uri="{FF2B5EF4-FFF2-40B4-BE49-F238E27FC236}">
                <a16:creationId xmlns:a16="http://schemas.microsoft.com/office/drawing/2014/main" id="{32A12675-45F0-4561-9D74-7B10D7060183}"/>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Principais Medidas Sugeridas</a:t>
            </a:r>
          </a:p>
        </p:txBody>
      </p:sp>
    </p:spTree>
    <p:extLst>
      <p:ext uri="{BB962C8B-B14F-4D97-AF65-F5344CB8AC3E}">
        <p14:creationId xmlns:p14="http://schemas.microsoft.com/office/powerpoint/2010/main" val="300639121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3" name="Retângulo 2">
            <a:extLst>
              <a:ext uri="{FF2B5EF4-FFF2-40B4-BE49-F238E27FC236}">
                <a16:creationId xmlns:a16="http://schemas.microsoft.com/office/drawing/2014/main" id="{58758EF2-7E0F-4C2A-9376-078EAB227852}"/>
              </a:ext>
            </a:extLst>
          </p:cNvPr>
          <p:cNvSpPr/>
          <p:nvPr/>
        </p:nvSpPr>
        <p:spPr>
          <a:xfrm>
            <a:off x="7994468" y="4911634"/>
            <a:ext cx="461555"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478A6444-4DD2-4D9E-AD01-46BC41EB25AF}"/>
              </a:ext>
            </a:extLst>
          </p:cNvPr>
          <p:cNvSpPr/>
          <p:nvPr/>
        </p:nvSpPr>
        <p:spPr>
          <a:xfrm>
            <a:off x="8379823" y="4724400"/>
            <a:ext cx="152400" cy="2307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Título 18">
            <a:extLst>
              <a:ext uri="{FF2B5EF4-FFF2-40B4-BE49-F238E27FC236}">
                <a16:creationId xmlns:a16="http://schemas.microsoft.com/office/drawing/2014/main" id="{4C38E76E-16A1-4C03-BAC0-01B105DA9769}"/>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Evolução dos Gastos com Sentenças Judiciais</a:t>
            </a:r>
          </a:p>
        </p:txBody>
      </p:sp>
      <p:graphicFrame>
        <p:nvGraphicFramePr>
          <p:cNvPr id="11" name="Gráfico 10">
            <a:extLst>
              <a:ext uri="{FF2B5EF4-FFF2-40B4-BE49-F238E27FC236}">
                <a16:creationId xmlns:a16="http://schemas.microsoft.com/office/drawing/2014/main" id="{4954F1CD-8BC2-4ACB-AC6B-827AE9FEB429}"/>
              </a:ext>
            </a:extLst>
          </p:cNvPr>
          <p:cNvGraphicFramePr>
            <a:graphicFrameLocks/>
          </p:cNvGraphicFramePr>
          <p:nvPr>
            <p:extLst>
              <p:ext uri="{D42A27DB-BD31-4B8C-83A1-F6EECF244321}">
                <p14:modId xmlns:p14="http://schemas.microsoft.com/office/powerpoint/2010/main" val="835926796"/>
              </p:ext>
            </p:extLst>
          </p:nvPr>
        </p:nvGraphicFramePr>
        <p:xfrm>
          <a:off x="301841" y="1307758"/>
          <a:ext cx="8715550" cy="47734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417306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graphicFrame>
        <p:nvGraphicFramePr>
          <p:cNvPr id="11" name="Gráfico 10">
            <a:extLst>
              <a:ext uri="{FF2B5EF4-FFF2-40B4-BE49-F238E27FC236}">
                <a16:creationId xmlns:a16="http://schemas.microsoft.com/office/drawing/2014/main" id="{B88AA1D2-E191-4AC2-BC20-B288E5B10E1C}"/>
              </a:ext>
            </a:extLst>
          </p:cNvPr>
          <p:cNvGraphicFramePr>
            <a:graphicFrameLocks/>
          </p:cNvGraphicFramePr>
          <p:nvPr>
            <p:extLst>
              <p:ext uri="{D42A27DB-BD31-4B8C-83A1-F6EECF244321}">
                <p14:modId xmlns:p14="http://schemas.microsoft.com/office/powerpoint/2010/main" val="3497793645"/>
              </p:ext>
            </p:extLst>
          </p:nvPr>
        </p:nvGraphicFramePr>
        <p:xfrm>
          <a:off x="72591" y="1391499"/>
          <a:ext cx="5429262" cy="4263033"/>
        </p:xfrm>
        <a:graphic>
          <a:graphicData uri="http://schemas.openxmlformats.org/drawingml/2006/chart">
            <c:chart xmlns:c="http://schemas.openxmlformats.org/drawingml/2006/chart" xmlns:r="http://schemas.openxmlformats.org/officeDocument/2006/relationships" r:id="rId3"/>
          </a:graphicData>
        </a:graphic>
      </p:graphicFrame>
      <p:sp>
        <p:nvSpPr>
          <p:cNvPr id="13" name="CaixaDeTexto 12">
            <a:extLst>
              <a:ext uri="{FF2B5EF4-FFF2-40B4-BE49-F238E27FC236}">
                <a16:creationId xmlns:a16="http://schemas.microsoft.com/office/drawing/2014/main" id="{46DB2D21-BC37-419E-A800-9D20AE29C576}"/>
              </a:ext>
            </a:extLst>
          </p:cNvPr>
          <p:cNvSpPr txBox="1"/>
          <p:nvPr/>
        </p:nvSpPr>
        <p:spPr>
          <a:xfrm>
            <a:off x="515700" y="5848489"/>
            <a:ext cx="3100903" cy="230832"/>
          </a:xfrm>
          <a:prstGeom prst="rect">
            <a:avLst/>
          </a:prstGeom>
          <a:noFill/>
        </p:spPr>
        <p:txBody>
          <a:bodyPr wrap="square" rtlCol="0">
            <a:spAutoFit/>
          </a:bodyPr>
          <a:lstStyle/>
          <a:p>
            <a:r>
              <a:rPr lang="pt-BR" sz="900" dirty="0">
                <a:solidFill>
                  <a:schemeClr val="bg2">
                    <a:lumMod val="75000"/>
                  </a:schemeClr>
                </a:solidFill>
              </a:rPr>
              <a:t>Valores corrigidos pela variação do IPCA</a:t>
            </a:r>
          </a:p>
        </p:txBody>
      </p:sp>
      <p:sp>
        <p:nvSpPr>
          <p:cNvPr id="14" name="CaixaDeTexto 13">
            <a:extLst>
              <a:ext uri="{FF2B5EF4-FFF2-40B4-BE49-F238E27FC236}">
                <a16:creationId xmlns:a16="http://schemas.microsoft.com/office/drawing/2014/main" id="{7EDABE48-DD49-4172-A2FB-03C21E211675}"/>
              </a:ext>
            </a:extLst>
          </p:cNvPr>
          <p:cNvSpPr txBox="1"/>
          <p:nvPr/>
        </p:nvSpPr>
        <p:spPr>
          <a:xfrm>
            <a:off x="515700" y="5588692"/>
            <a:ext cx="4643020" cy="261610"/>
          </a:xfrm>
          <a:prstGeom prst="rect">
            <a:avLst/>
          </a:prstGeom>
          <a:noFill/>
        </p:spPr>
        <p:txBody>
          <a:bodyPr wrap="square">
            <a:spAutoFit/>
          </a:bodyPr>
          <a:lstStyle/>
          <a:p>
            <a:r>
              <a:rPr lang="pt-BR" sz="1100" b="1" dirty="0"/>
              <a:t>Em R$ bilhões</a:t>
            </a:r>
            <a:endParaRPr lang="pt-BR" sz="1100" dirty="0"/>
          </a:p>
        </p:txBody>
      </p:sp>
      <p:cxnSp>
        <p:nvCxnSpPr>
          <p:cNvPr id="15" name="Conector reto 14">
            <a:extLst>
              <a:ext uri="{FF2B5EF4-FFF2-40B4-BE49-F238E27FC236}">
                <a16:creationId xmlns:a16="http://schemas.microsoft.com/office/drawing/2014/main" id="{94245D84-B5EC-43C4-A0D8-64CDE93A9F82}"/>
              </a:ext>
            </a:extLst>
          </p:cNvPr>
          <p:cNvCxnSpPr>
            <a:cxnSpLocks/>
          </p:cNvCxnSpPr>
          <p:nvPr/>
        </p:nvCxnSpPr>
        <p:spPr>
          <a:xfrm>
            <a:off x="3206260" y="3043429"/>
            <a:ext cx="2463813"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6" name="Conector reto 15">
            <a:extLst>
              <a:ext uri="{FF2B5EF4-FFF2-40B4-BE49-F238E27FC236}">
                <a16:creationId xmlns:a16="http://schemas.microsoft.com/office/drawing/2014/main" id="{5E35A06D-DAB7-4A49-ACC0-1F0374D425B9}"/>
              </a:ext>
            </a:extLst>
          </p:cNvPr>
          <p:cNvCxnSpPr>
            <a:cxnSpLocks/>
          </p:cNvCxnSpPr>
          <p:nvPr/>
        </p:nvCxnSpPr>
        <p:spPr>
          <a:xfrm>
            <a:off x="3206260" y="2107375"/>
            <a:ext cx="2463813"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7" name="CaixaDeTexto 16">
            <a:extLst>
              <a:ext uri="{FF2B5EF4-FFF2-40B4-BE49-F238E27FC236}">
                <a16:creationId xmlns:a16="http://schemas.microsoft.com/office/drawing/2014/main" id="{B5707382-C3B0-4EF7-A3FF-3989FA2D1636}"/>
              </a:ext>
            </a:extLst>
          </p:cNvPr>
          <p:cNvSpPr txBox="1"/>
          <p:nvPr/>
        </p:nvSpPr>
        <p:spPr>
          <a:xfrm>
            <a:off x="5088118" y="2467475"/>
            <a:ext cx="827471" cy="261610"/>
          </a:xfrm>
          <a:prstGeom prst="rect">
            <a:avLst/>
          </a:prstGeom>
          <a:noFill/>
        </p:spPr>
        <p:txBody>
          <a:bodyPr wrap="none" rtlCol="0">
            <a:spAutoFit/>
          </a:bodyPr>
          <a:lstStyle/>
          <a:p>
            <a:r>
              <a:rPr lang="pt-BR" sz="1100" dirty="0">
                <a:solidFill>
                  <a:srgbClr val="C00000"/>
                </a:solidFill>
              </a:rPr>
              <a:t>R$ 34,4 bi</a:t>
            </a:r>
          </a:p>
        </p:txBody>
      </p:sp>
      <p:cxnSp>
        <p:nvCxnSpPr>
          <p:cNvPr id="18" name="Conector de Seta Reta 17">
            <a:extLst>
              <a:ext uri="{FF2B5EF4-FFF2-40B4-BE49-F238E27FC236}">
                <a16:creationId xmlns:a16="http://schemas.microsoft.com/office/drawing/2014/main" id="{D4A7BCBC-8D6C-40DE-A094-30C1CDD61EEE}"/>
              </a:ext>
            </a:extLst>
          </p:cNvPr>
          <p:cNvCxnSpPr/>
          <p:nvPr/>
        </p:nvCxnSpPr>
        <p:spPr>
          <a:xfrm>
            <a:off x="5501853" y="2740685"/>
            <a:ext cx="0" cy="27520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de Seta Reta 18">
            <a:extLst>
              <a:ext uri="{FF2B5EF4-FFF2-40B4-BE49-F238E27FC236}">
                <a16:creationId xmlns:a16="http://schemas.microsoft.com/office/drawing/2014/main" id="{A7EB30CB-0DEC-46D1-8FCE-DBEF553CC4F6}"/>
              </a:ext>
            </a:extLst>
          </p:cNvPr>
          <p:cNvCxnSpPr>
            <a:cxnSpLocks/>
          </p:cNvCxnSpPr>
          <p:nvPr/>
        </p:nvCxnSpPr>
        <p:spPr>
          <a:xfrm flipV="1">
            <a:off x="5501853" y="2140325"/>
            <a:ext cx="0" cy="27520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ítulo 18">
            <a:extLst>
              <a:ext uri="{FF2B5EF4-FFF2-40B4-BE49-F238E27FC236}">
                <a16:creationId xmlns:a16="http://schemas.microsoft.com/office/drawing/2014/main" id="{7C308A26-A6B5-4060-8C72-988C0D812C48}"/>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Evolução dos Gastos com Sentenças Judiciais</a:t>
            </a:r>
          </a:p>
        </p:txBody>
      </p:sp>
      <p:graphicFrame>
        <p:nvGraphicFramePr>
          <p:cNvPr id="5" name="Tabela 4">
            <a:extLst>
              <a:ext uri="{FF2B5EF4-FFF2-40B4-BE49-F238E27FC236}">
                <a16:creationId xmlns:a16="http://schemas.microsoft.com/office/drawing/2014/main" id="{702582D3-A6E5-4EB7-A85C-34D2968D3DBC}"/>
              </a:ext>
            </a:extLst>
          </p:cNvPr>
          <p:cNvGraphicFramePr>
            <a:graphicFrameLocks noGrp="1"/>
          </p:cNvGraphicFramePr>
          <p:nvPr>
            <p:extLst>
              <p:ext uri="{D42A27DB-BD31-4B8C-83A1-F6EECF244321}">
                <p14:modId xmlns:p14="http://schemas.microsoft.com/office/powerpoint/2010/main" val="1917344105"/>
              </p:ext>
            </p:extLst>
          </p:nvPr>
        </p:nvGraphicFramePr>
        <p:xfrm>
          <a:off x="5915589" y="3429000"/>
          <a:ext cx="2805343" cy="1122680"/>
        </p:xfrm>
        <a:graphic>
          <a:graphicData uri="http://schemas.openxmlformats.org/drawingml/2006/table">
            <a:tbl>
              <a:tblPr>
                <a:tableStyleId>{073A0DAA-6AF3-43AB-8588-CEC1D06C72B9}</a:tableStyleId>
              </a:tblPr>
              <a:tblGrid>
                <a:gridCol w="1581736">
                  <a:extLst>
                    <a:ext uri="{9D8B030D-6E8A-4147-A177-3AD203B41FA5}">
                      <a16:colId xmlns:a16="http://schemas.microsoft.com/office/drawing/2014/main" val="2214289688"/>
                    </a:ext>
                  </a:extLst>
                </a:gridCol>
                <a:gridCol w="1223607">
                  <a:extLst>
                    <a:ext uri="{9D8B030D-6E8A-4147-A177-3AD203B41FA5}">
                      <a16:colId xmlns:a16="http://schemas.microsoft.com/office/drawing/2014/main" val="149204203"/>
                    </a:ext>
                  </a:extLst>
                </a:gridCol>
              </a:tblGrid>
              <a:tr h="196850">
                <a:tc>
                  <a:txBody>
                    <a:bodyPr/>
                    <a:lstStyle/>
                    <a:p>
                      <a:pPr algn="ctr" fontAlgn="b"/>
                      <a:r>
                        <a:rPr lang="pt-BR" sz="1100" b="1" u="none" strike="noStrike" dirty="0">
                          <a:effectLst/>
                        </a:rPr>
                        <a:t>Discriminação</a:t>
                      </a:r>
                      <a:endParaRPr lang="pt-BR" sz="1100" b="1" i="0" u="none" strike="noStrike" dirty="0">
                        <a:solidFill>
                          <a:srgbClr val="000000"/>
                        </a:solidFill>
                        <a:effectLst/>
                        <a:latin typeface="Arial" panose="020B0604020202020204" pitchFamily="34" charset="0"/>
                      </a:endParaRPr>
                    </a:p>
                  </a:txBody>
                  <a:tcPr marL="6350" marR="6350" marT="6350" marB="0" anchor="b"/>
                </a:tc>
                <a:tc>
                  <a:txBody>
                    <a:bodyPr/>
                    <a:lstStyle/>
                    <a:p>
                      <a:pPr algn="ctr" fontAlgn="b"/>
                      <a:r>
                        <a:rPr lang="pt-BR" sz="1100" b="1" u="none" strike="noStrike" dirty="0">
                          <a:effectLst/>
                        </a:rPr>
                        <a:t>Valor (R$ bilhões)</a:t>
                      </a:r>
                      <a:endParaRPr lang="pt-BR" sz="1100" b="1"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4049543688"/>
                  </a:ext>
                </a:extLst>
              </a:tr>
              <a:tr h="184150">
                <a:tc>
                  <a:txBody>
                    <a:bodyPr/>
                    <a:lstStyle/>
                    <a:p>
                      <a:pPr algn="ctr" fontAlgn="b"/>
                      <a:r>
                        <a:rPr lang="pt-BR" sz="1000" u="none" strike="noStrike" dirty="0">
                          <a:effectLst/>
                        </a:rPr>
                        <a:t>Precatórios</a:t>
                      </a:r>
                      <a:endParaRPr lang="pt-BR" sz="1000" b="0" i="0" u="none" strike="noStrike" dirty="0">
                        <a:solidFill>
                          <a:srgbClr val="000000"/>
                        </a:solidFill>
                        <a:effectLst/>
                        <a:latin typeface="Arial" panose="020B0604020202020204" pitchFamily="34" charset="0"/>
                      </a:endParaRPr>
                    </a:p>
                  </a:txBody>
                  <a:tcPr marL="6350" marR="6350" marT="6350" marB="0" anchor="b"/>
                </a:tc>
                <a:tc>
                  <a:txBody>
                    <a:bodyPr/>
                    <a:lstStyle/>
                    <a:p>
                      <a:pPr algn="ctr" fontAlgn="b"/>
                      <a:r>
                        <a:rPr lang="pt-BR" sz="1000" u="none" strike="noStrike" dirty="0">
                          <a:effectLst/>
                        </a:rPr>
                        <a:t>                  66,8 </a:t>
                      </a:r>
                      <a:endParaRPr lang="pt-BR" sz="10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547103100"/>
                  </a:ext>
                </a:extLst>
              </a:tr>
              <a:tr h="184150">
                <a:tc>
                  <a:txBody>
                    <a:bodyPr/>
                    <a:lstStyle/>
                    <a:p>
                      <a:pPr algn="ctr" fontAlgn="b"/>
                      <a:r>
                        <a:rPr lang="pt-BR" sz="1000" u="none" strike="noStrike" dirty="0" err="1">
                          <a:effectLst/>
                        </a:rPr>
                        <a:t>RPV's</a:t>
                      </a:r>
                      <a:endParaRPr lang="pt-BR" sz="1000" b="0" i="0" u="none" strike="noStrike" dirty="0">
                        <a:solidFill>
                          <a:srgbClr val="000000"/>
                        </a:solidFill>
                        <a:effectLst/>
                        <a:latin typeface="Arial" panose="020B0604020202020204" pitchFamily="34" charset="0"/>
                      </a:endParaRPr>
                    </a:p>
                  </a:txBody>
                  <a:tcPr marL="6350" marR="6350" marT="6350" marB="0" anchor="b"/>
                </a:tc>
                <a:tc>
                  <a:txBody>
                    <a:bodyPr/>
                    <a:lstStyle/>
                    <a:p>
                      <a:pPr algn="ctr" fontAlgn="b"/>
                      <a:r>
                        <a:rPr lang="pt-BR" sz="1000" u="none" strike="noStrike">
                          <a:effectLst/>
                        </a:rPr>
                        <a:t>                  17,6 </a:t>
                      </a:r>
                      <a:endParaRPr lang="pt-BR" sz="10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011195567"/>
                  </a:ext>
                </a:extLst>
              </a:tr>
              <a:tr h="184150">
                <a:tc>
                  <a:txBody>
                    <a:bodyPr/>
                    <a:lstStyle/>
                    <a:p>
                      <a:pPr algn="ctr" fontAlgn="b"/>
                      <a:r>
                        <a:rPr lang="pt-BR" sz="1000" u="none" strike="noStrike" dirty="0">
                          <a:effectLst/>
                        </a:rPr>
                        <a:t>Sentenças de Estatais</a:t>
                      </a:r>
                      <a:endParaRPr lang="pt-BR" sz="1000" b="0" i="0" u="none" strike="noStrike" dirty="0">
                        <a:solidFill>
                          <a:srgbClr val="000000"/>
                        </a:solidFill>
                        <a:effectLst/>
                        <a:latin typeface="Arial" panose="020B0604020202020204" pitchFamily="34" charset="0"/>
                      </a:endParaRPr>
                    </a:p>
                  </a:txBody>
                  <a:tcPr marL="6350" marR="6350" marT="6350" marB="0" anchor="b"/>
                </a:tc>
                <a:tc>
                  <a:txBody>
                    <a:bodyPr/>
                    <a:lstStyle/>
                    <a:p>
                      <a:pPr algn="ctr" fontAlgn="b"/>
                      <a:r>
                        <a:rPr lang="pt-BR" sz="1000" u="none" strike="noStrike">
                          <a:effectLst/>
                        </a:rPr>
                        <a:t>                    0,8 </a:t>
                      </a:r>
                      <a:endParaRPr lang="pt-BR" sz="10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619794767"/>
                  </a:ext>
                </a:extLst>
              </a:tr>
              <a:tr h="184150">
                <a:tc>
                  <a:txBody>
                    <a:bodyPr/>
                    <a:lstStyle/>
                    <a:p>
                      <a:pPr algn="ctr" fontAlgn="b"/>
                      <a:r>
                        <a:rPr lang="pt-BR" sz="1000" u="none" strike="noStrike" dirty="0">
                          <a:effectLst/>
                        </a:rPr>
                        <a:t>Demais</a:t>
                      </a:r>
                      <a:endParaRPr lang="pt-BR" sz="1000" b="0" i="0" u="none" strike="noStrike" dirty="0">
                        <a:solidFill>
                          <a:srgbClr val="000000"/>
                        </a:solidFill>
                        <a:effectLst/>
                        <a:latin typeface="Arial" panose="020B0604020202020204" pitchFamily="34" charset="0"/>
                      </a:endParaRPr>
                    </a:p>
                  </a:txBody>
                  <a:tcPr marL="6350" marR="6350" marT="6350" marB="0" anchor="b"/>
                </a:tc>
                <a:tc>
                  <a:txBody>
                    <a:bodyPr/>
                    <a:lstStyle/>
                    <a:p>
                      <a:pPr algn="ctr" fontAlgn="b"/>
                      <a:r>
                        <a:rPr lang="pt-BR" sz="1000" u="none" strike="noStrike" dirty="0">
                          <a:effectLst/>
                        </a:rPr>
                        <a:t>                    3,9 </a:t>
                      </a:r>
                      <a:endParaRPr lang="pt-BR" sz="10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572894525"/>
                  </a:ext>
                </a:extLst>
              </a:tr>
              <a:tr h="165100">
                <a:tc>
                  <a:txBody>
                    <a:bodyPr/>
                    <a:lstStyle/>
                    <a:p>
                      <a:pPr algn="ctr" fontAlgn="b"/>
                      <a:r>
                        <a:rPr lang="pt-BR" sz="1200" b="1" u="none" strike="noStrike" dirty="0">
                          <a:effectLst/>
                        </a:rPr>
                        <a:t>Total</a:t>
                      </a:r>
                      <a:endParaRPr lang="pt-BR" sz="1200" b="1" i="0" u="none" strike="noStrike" dirty="0">
                        <a:solidFill>
                          <a:srgbClr val="000000"/>
                        </a:solidFill>
                        <a:effectLst/>
                        <a:latin typeface="Arial" panose="020B0604020202020204" pitchFamily="34" charset="0"/>
                      </a:endParaRPr>
                    </a:p>
                  </a:txBody>
                  <a:tcPr marL="6350" marR="6350" marT="6350" marB="0" anchor="b"/>
                </a:tc>
                <a:tc>
                  <a:txBody>
                    <a:bodyPr/>
                    <a:lstStyle/>
                    <a:p>
                      <a:pPr algn="ctr" fontAlgn="b"/>
                      <a:r>
                        <a:rPr lang="pt-BR" sz="1200" b="1" u="none" strike="noStrike" dirty="0">
                          <a:effectLst/>
                        </a:rPr>
                        <a:t>                  89,1 </a:t>
                      </a:r>
                      <a:endParaRPr lang="pt-BR" sz="1200" b="1"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423490782"/>
                  </a:ext>
                </a:extLst>
              </a:tr>
            </a:tbl>
          </a:graphicData>
        </a:graphic>
      </p:graphicFrame>
    </p:spTree>
    <p:extLst>
      <p:ext uri="{BB962C8B-B14F-4D97-AF65-F5344CB8AC3E}">
        <p14:creationId xmlns:p14="http://schemas.microsoft.com/office/powerpoint/2010/main" val="310616265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25" name="Título 18">
            <a:extLst>
              <a:ext uri="{FF2B5EF4-FFF2-40B4-BE49-F238E27FC236}">
                <a16:creationId xmlns:a16="http://schemas.microsoft.com/office/drawing/2014/main" id="{3991BAC2-9D7D-4589-9358-34025E4FDD38}"/>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Evolução dos Gastos com Sentenças Judiciais</a:t>
            </a:r>
          </a:p>
        </p:txBody>
      </p:sp>
      <p:sp>
        <p:nvSpPr>
          <p:cNvPr id="4" name="CaixaDeTexto 3">
            <a:extLst>
              <a:ext uri="{FF2B5EF4-FFF2-40B4-BE49-F238E27FC236}">
                <a16:creationId xmlns:a16="http://schemas.microsoft.com/office/drawing/2014/main" id="{F4D1FC91-2F9F-4756-91F6-A892105579EB}"/>
              </a:ext>
            </a:extLst>
          </p:cNvPr>
          <p:cNvSpPr txBox="1"/>
          <p:nvPr/>
        </p:nvSpPr>
        <p:spPr>
          <a:xfrm>
            <a:off x="1484163" y="5777792"/>
            <a:ext cx="1300356" cy="276999"/>
          </a:xfrm>
          <a:prstGeom prst="rect">
            <a:avLst/>
          </a:prstGeom>
          <a:noFill/>
        </p:spPr>
        <p:txBody>
          <a:bodyPr wrap="none" rtlCol="0">
            <a:spAutoFit/>
          </a:bodyPr>
          <a:lstStyle/>
          <a:p>
            <a:r>
              <a:rPr lang="pt-BR" sz="1200" i="1" dirty="0"/>
              <a:t>*preços de 2022</a:t>
            </a:r>
          </a:p>
        </p:txBody>
      </p:sp>
      <p:graphicFrame>
        <p:nvGraphicFramePr>
          <p:cNvPr id="6" name="Gráfico 5">
            <a:extLst>
              <a:ext uri="{FF2B5EF4-FFF2-40B4-BE49-F238E27FC236}">
                <a16:creationId xmlns:a16="http://schemas.microsoft.com/office/drawing/2014/main" id="{28A98AF5-9FB2-47F3-944A-29E9B9927AA1}"/>
              </a:ext>
            </a:extLst>
          </p:cNvPr>
          <p:cNvGraphicFramePr>
            <a:graphicFrameLocks/>
          </p:cNvGraphicFramePr>
          <p:nvPr>
            <p:extLst>
              <p:ext uri="{D42A27DB-BD31-4B8C-83A1-F6EECF244321}">
                <p14:modId xmlns:p14="http://schemas.microsoft.com/office/powerpoint/2010/main" val="1352744179"/>
              </p:ext>
            </p:extLst>
          </p:nvPr>
        </p:nvGraphicFramePr>
        <p:xfrm>
          <a:off x="1287262" y="1139814"/>
          <a:ext cx="6702640" cy="46680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850058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21" name="Título 18">
            <a:extLst>
              <a:ext uri="{FF2B5EF4-FFF2-40B4-BE49-F238E27FC236}">
                <a16:creationId xmlns:a16="http://schemas.microsoft.com/office/drawing/2014/main" id="{7C308A26-A6B5-4060-8C72-988C0D812C48}"/>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Teto dos Gastos: apropriação da variação</a:t>
            </a:r>
          </a:p>
        </p:txBody>
      </p:sp>
      <mc:AlternateContent xmlns:mc="http://schemas.openxmlformats.org/markup-compatibility/2006" xmlns:cx1="http://schemas.microsoft.com/office/drawing/2015/9/8/chartex">
        <mc:Choice Requires="cx1">
          <p:graphicFrame>
            <p:nvGraphicFramePr>
              <p:cNvPr id="22" name="Gráfico 21">
                <a:extLst>
                  <a:ext uri="{FF2B5EF4-FFF2-40B4-BE49-F238E27FC236}">
                    <a16:creationId xmlns:a16="http://schemas.microsoft.com/office/drawing/2014/main" id="{4A2660B8-43EC-4D50-8DAC-DA786E232FC6}"/>
                  </a:ext>
                </a:extLst>
              </p:cNvPr>
              <p:cNvGraphicFramePr/>
              <p:nvPr>
                <p:extLst>
                  <p:ext uri="{D42A27DB-BD31-4B8C-83A1-F6EECF244321}">
                    <p14:modId xmlns:p14="http://schemas.microsoft.com/office/powerpoint/2010/main" val="1268942281"/>
                  </p:ext>
                </p:extLst>
              </p:nvPr>
            </p:nvGraphicFramePr>
            <p:xfrm>
              <a:off x="533118" y="1244744"/>
              <a:ext cx="7491942" cy="4587884"/>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22" name="Gráfico 21">
                <a:extLst>
                  <a:ext uri="{FF2B5EF4-FFF2-40B4-BE49-F238E27FC236}">
                    <a16:creationId xmlns:a16="http://schemas.microsoft.com/office/drawing/2014/main" id="{4A2660B8-43EC-4D50-8DAC-DA786E232FC6}"/>
                  </a:ext>
                </a:extLst>
              </p:cNvPr>
              <p:cNvPicPr>
                <a:picLocks noGrp="1" noRot="1" noChangeAspect="1" noMove="1" noResize="1" noEditPoints="1" noAdjustHandles="1" noChangeArrowheads="1" noChangeShapeType="1"/>
              </p:cNvPicPr>
              <p:nvPr/>
            </p:nvPicPr>
            <p:blipFill>
              <a:blip r:embed="rId4"/>
              <a:stretch>
                <a:fillRect/>
              </a:stretch>
            </p:blipFill>
            <p:spPr>
              <a:xfrm>
                <a:off x="533118" y="1244744"/>
                <a:ext cx="7491942" cy="4587884"/>
              </a:xfrm>
              <a:prstGeom prst="rect">
                <a:avLst/>
              </a:prstGeom>
            </p:spPr>
          </p:pic>
        </mc:Fallback>
      </mc:AlternateContent>
      <p:sp>
        <p:nvSpPr>
          <p:cNvPr id="2" name="Retângulo 1">
            <a:extLst>
              <a:ext uri="{FF2B5EF4-FFF2-40B4-BE49-F238E27FC236}">
                <a16:creationId xmlns:a16="http://schemas.microsoft.com/office/drawing/2014/main" id="{34A0DB43-52BD-4A51-9F92-FB9C0964EDBA}"/>
              </a:ext>
            </a:extLst>
          </p:cNvPr>
          <p:cNvSpPr/>
          <p:nvPr/>
        </p:nvSpPr>
        <p:spPr>
          <a:xfrm>
            <a:off x="1296140" y="4465467"/>
            <a:ext cx="97655" cy="976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69813322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8" name="CaixaDeTexto 17">
            <a:extLst>
              <a:ext uri="{FF2B5EF4-FFF2-40B4-BE49-F238E27FC236}">
                <a16:creationId xmlns:a16="http://schemas.microsoft.com/office/drawing/2014/main" id="{302A2E6D-5C94-49D2-8B41-864AE3F13116}"/>
              </a:ext>
            </a:extLst>
          </p:cNvPr>
          <p:cNvSpPr txBox="1"/>
          <p:nvPr/>
        </p:nvSpPr>
        <p:spPr>
          <a:xfrm>
            <a:off x="1700075" y="1421268"/>
            <a:ext cx="1708951" cy="338554"/>
          </a:xfrm>
          <a:prstGeom prst="rect">
            <a:avLst/>
          </a:prstGeom>
          <a:noFill/>
        </p:spPr>
        <p:txBody>
          <a:bodyPr wrap="square">
            <a:spAutoFit/>
          </a:bodyPr>
          <a:lstStyle/>
          <a:p>
            <a:r>
              <a:rPr lang="pt-BR" sz="1600" b="1" dirty="0"/>
              <a:t>Regra Atual</a:t>
            </a:r>
            <a:endParaRPr lang="pt-BR" sz="1600" dirty="0"/>
          </a:p>
        </p:txBody>
      </p:sp>
      <p:sp>
        <p:nvSpPr>
          <p:cNvPr id="19" name="CaixaDeTexto 18">
            <a:extLst>
              <a:ext uri="{FF2B5EF4-FFF2-40B4-BE49-F238E27FC236}">
                <a16:creationId xmlns:a16="http://schemas.microsoft.com/office/drawing/2014/main" id="{4EF99B8E-D580-4884-A267-2B6EC12D327D}"/>
              </a:ext>
            </a:extLst>
          </p:cNvPr>
          <p:cNvSpPr txBox="1"/>
          <p:nvPr/>
        </p:nvSpPr>
        <p:spPr>
          <a:xfrm>
            <a:off x="5350277" y="1421268"/>
            <a:ext cx="1708951" cy="338554"/>
          </a:xfrm>
          <a:prstGeom prst="rect">
            <a:avLst/>
          </a:prstGeom>
          <a:noFill/>
        </p:spPr>
        <p:txBody>
          <a:bodyPr wrap="square">
            <a:spAutoFit/>
          </a:bodyPr>
          <a:lstStyle/>
          <a:p>
            <a:r>
              <a:rPr lang="pt-BR" sz="1600" b="1" dirty="0">
                <a:solidFill>
                  <a:srgbClr val="002060"/>
                </a:solidFill>
              </a:rPr>
              <a:t>Proposta</a:t>
            </a:r>
            <a:endParaRPr lang="pt-BR" sz="1600" dirty="0">
              <a:solidFill>
                <a:srgbClr val="002060"/>
              </a:solidFill>
            </a:endParaRPr>
          </a:p>
        </p:txBody>
      </p:sp>
      <p:sp>
        <p:nvSpPr>
          <p:cNvPr id="21" name="CaixaDeTexto 20">
            <a:extLst>
              <a:ext uri="{FF2B5EF4-FFF2-40B4-BE49-F238E27FC236}">
                <a16:creationId xmlns:a16="http://schemas.microsoft.com/office/drawing/2014/main" id="{2322E805-1DEE-42D0-A780-06DC1AC2053B}"/>
              </a:ext>
            </a:extLst>
          </p:cNvPr>
          <p:cNvSpPr txBox="1"/>
          <p:nvPr/>
        </p:nvSpPr>
        <p:spPr>
          <a:xfrm>
            <a:off x="1264301" y="2185323"/>
            <a:ext cx="2367379" cy="738664"/>
          </a:xfrm>
          <a:prstGeom prst="rect">
            <a:avLst/>
          </a:prstGeom>
          <a:noFill/>
        </p:spPr>
        <p:txBody>
          <a:bodyPr wrap="square">
            <a:spAutoFit/>
          </a:bodyPr>
          <a:lstStyle/>
          <a:p>
            <a:pPr algn="just"/>
            <a:r>
              <a:rPr lang="pt-BR" sz="1400" dirty="0">
                <a:solidFill>
                  <a:srgbClr val="3F3F3F"/>
                </a:solidFill>
                <a:latin typeface="Calibri"/>
                <a:ea typeface="Calibri"/>
                <a:cs typeface="Calibri"/>
                <a:sym typeface="Calibri"/>
              </a:rPr>
              <a:t>Parcela precatório superior a 15% do montante dos precatórios (difícil de atingir)</a:t>
            </a:r>
          </a:p>
        </p:txBody>
      </p:sp>
      <p:sp>
        <p:nvSpPr>
          <p:cNvPr id="22" name="CaixaDeTexto 21">
            <a:extLst>
              <a:ext uri="{FF2B5EF4-FFF2-40B4-BE49-F238E27FC236}">
                <a16:creationId xmlns:a16="http://schemas.microsoft.com/office/drawing/2014/main" id="{06896422-5099-4FFF-8945-DC8D88B5BCE3}"/>
              </a:ext>
            </a:extLst>
          </p:cNvPr>
          <p:cNvSpPr txBox="1"/>
          <p:nvPr/>
        </p:nvSpPr>
        <p:spPr>
          <a:xfrm>
            <a:off x="4778407" y="2185323"/>
            <a:ext cx="2367379" cy="738664"/>
          </a:xfrm>
          <a:prstGeom prst="rect">
            <a:avLst/>
          </a:prstGeom>
          <a:noFill/>
        </p:spPr>
        <p:txBody>
          <a:bodyPr wrap="square">
            <a:spAutoFit/>
          </a:bodyPr>
          <a:lstStyle/>
          <a:p>
            <a:pPr algn="just"/>
            <a:r>
              <a:rPr lang="pt-BR" sz="1400" dirty="0">
                <a:solidFill>
                  <a:srgbClr val="3F3F3F"/>
                </a:solidFill>
                <a:latin typeface="Calibri"/>
                <a:ea typeface="Calibri"/>
                <a:cs typeface="Calibri"/>
                <a:sym typeface="Calibri"/>
              </a:rPr>
              <a:t>Parcela precatório superior a 15% do montante dos precatórios (difícil de atingir)</a:t>
            </a:r>
          </a:p>
        </p:txBody>
      </p:sp>
      <p:sp>
        <p:nvSpPr>
          <p:cNvPr id="23" name="CaixaDeTexto 22">
            <a:extLst>
              <a:ext uri="{FF2B5EF4-FFF2-40B4-BE49-F238E27FC236}">
                <a16:creationId xmlns:a16="http://schemas.microsoft.com/office/drawing/2014/main" id="{7C722085-C748-4232-B387-AC8A678FF566}"/>
              </a:ext>
            </a:extLst>
          </p:cNvPr>
          <p:cNvSpPr txBox="1"/>
          <p:nvPr/>
        </p:nvSpPr>
        <p:spPr>
          <a:xfrm>
            <a:off x="4777669" y="3090391"/>
            <a:ext cx="2367379" cy="738664"/>
          </a:xfrm>
          <a:prstGeom prst="rect">
            <a:avLst/>
          </a:prstGeom>
          <a:noFill/>
        </p:spPr>
        <p:txBody>
          <a:bodyPr wrap="square">
            <a:spAutoFit/>
          </a:bodyPr>
          <a:lstStyle/>
          <a:p>
            <a:pPr algn="just"/>
            <a:r>
              <a:rPr lang="pt-BR" sz="1400" b="1" dirty="0">
                <a:solidFill>
                  <a:srgbClr val="002060"/>
                </a:solidFill>
                <a:latin typeface="Calibri"/>
                <a:ea typeface="Calibri"/>
                <a:cs typeface="Calibri"/>
                <a:sym typeface="Calibri"/>
              </a:rPr>
              <a:t>Parcela precatório superior a 1000 x RPV (1000 x 60 salários mín. = 66 milhões)</a:t>
            </a:r>
          </a:p>
        </p:txBody>
      </p:sp>
      <p:sp>
        <p:nvSpPr>
          <p:cNvPr id="24" name="CaixaDeTexto 23">
            <a:extLst>
              <a:ext uri="{FF2B5EF4-FFF2-40B4-BE49-F238E27FC236}">
                <a16:creationId xmlns:a16="http://schemas.microsoft.com/office/drawing/2014/main" id="{EEE80F99-7A14-4060-B4CF-7274E619611D}"/>
              </a:ext>
            </a:extLst>
          </p:cNvPr>
          <p:cNvSpPr txBox="1"/>
          <p:nvPr/>
        </p:nvSpPr>
        <p:spPr>
          <a:xfrm>
            <a:off x="4458351" y="3270833"/>
            <a:ext cx="319318" cy="369332"/>
          </a:xfrm>
          <a:prstGeom prst="rect">
            <a:avLst/>
          </a:prstGeom>
          <a:noFill/>
        </p:spPr>
        <p:txBody>
          <a:bodyPr wrap="none" rtlCol="0">
            <a:spAutoFit/>
          </a:bodyPr>
          <a:lstStyle/>
          <a:p>
            <a:r>
              <a:rPr lang="pt-BR" dirty="0">
                <a:solidFill>
                  <a:srgbClr val="002060"/>
                </a:solidFill>
              </a:rPr>
              <a:t>+</a:t>
            </a:r>
          </a:p>
        </p:txBody>
      </p:sp>
      <p:sp>
        <p:nvSpPr>
          <p:cNvPr id="25" name="CaixaDeTexto 24">
            <a:extLst>
              <a:ext uri="{FF2B5EF4-FFF2-40B4-BE49-F238E27FC236}">
                <a16:creationId xmlns:a16="http://schemas.microsoft.com/office/drawing/2014/main" id="{A76EFA53-F161-480C-965C-9F667A488E6C}"/>
              </a:ext>
            </a:extLst>
          </p:cNvPr>
          <p:cNvSpPr txBox="1"/>
          <p:nvPr/>
        </p:nvSpPr>
        <p:spPr>
          <a:xfrm>
            <a:off x="7655513" y="3332388"/>
            <a:ext cx="2367379" cy="307777"/>
          </a:xfrm>
          <a:prstGeom prst="rect">
            <a:avLst/>
          </a:prstGeom>
          <a:noFill/>
        </p:spPr>
        <p:txBody>
          <a:bodyPr wrap="square">
            <a:spAutoFit/>
          </a:bodyPr>
          <a:lstStyle/>
          <a:p>
            <a:pPr algn="just"/>
            <a:r>
              <a:rPr lang="pt-BR" sz="1400" b="1" dirty="0">
                <a:solidFill>
                  <a:srgbClr val="002060"/>
                </a:solidFill>
                <a:latin typeface="Calibri"/>
                <a:ea typeface="Calibri"/>
                <a:cs typeface="Calibri"/>
                <a:sym typeface="Calibri"/>
              </a:rPr>
              <a:t>ESTRUTURAL</a:t>
            </a:r>
          </a:p>
        </p:txBody>
      </p:sp>
      <p:sp>
        <p:nvSpPr>
          <p:cNvPr id="26" name="CaixaDeTexto 25">
            <a:extLst>
              <a:ext uri="{FF2B5EF4-FFF2-40B4-BE49-F238E27FC236}">
                <a16:creationId xmlns:a16="http://schemas.microsoft.com/office/drawing/2014/main" id="{2E6B8ED2-6DDA-4C4E-9552-ED970FA21C94}"/>
              </a:ext>
            </a:extLst>
          </p:cNvPr>
          <p:cNvSpPr txBox="1"/>
          <p:nvPr/>
        </p:nvSpPr>
        <p:spPr>
          <a:xfrm>
            <a:off x="7655512" y="2451660"/>
            <a:ext cx="2367379" cy="307777"/>
          </a:xfrm>
          <a:prstGeom prst="rect">
            <a:avLst/>
          </a:prstGeom>
          <a:noFill/>
        </p:spPr>
        <p:txBody>
          <a:bodyPr wrap="square">
            <a:spAutoFit/>
          </a:bodyPr>
          <a:lstStyle/>
          <a:p>
            <a:pPr algn="just"/>
            <a:r>
              <a:rPr lang="pt-BR" sz="1400" b="1" dirty="0">
                <a:solidFill>
                  <a:srgbClr val="3F3F3F"/>
                </a:solidFill>
                <a:latin typeface="Calibri"/>
                <a:cs typeface="Calibri"/>
                <a:sym typeface="Calibri"/>
              </a:rPr>
              <a:t>ESTRUTURAL</a:t>
            </a:r>
          </a:p>
        </p:txBody>
      </p:sp>
      <p:sp>
        <p:nvSpPr>
          <p:cNvPr id="27" name="CaixaDeTexto 26">
            <a:extLst>
              <a:ext uri="{FF2B5EF4-FFF2-40B4-BE49-F238E27FC236}">
                <a16:creationId xmlns:a16="http://schemas.microsoft.com/office/drawing/2014/main" id="{CE6782C3-9336-410E-B735-0FA0CD898941}"/>
              </a:ext>
            </a:extLst>
          </p:cNvPr>
          <p:cNvSpPr txBox="1"/>
          <p:nvPr/>
        </p:nvSpPr>
        <p:spPr>
          <a:xfrm>
            <a:off x="7655511" y="4545233"/>
            <a:ext cx="2367379" cy="307777"/>
          </a:xfrm>
          <a:prstGeom prst="rect">
            <a:avLst/>
          </a:prstGeom>
          <a:noFill/>
        </p:spPr>
        <p:txBody>
          <a:bodyPr wrap="square">
            <a:spAutoFit/>
          </a:bodyPr>
          <a:lstStyle/>
          <a:p>
            <a:pPr algn="just"/>
            <a:r>
              <a:rPr lang="pt-BR" sz="1400" b="1" dirty="0">
                <a:solidFill>
                  <a:srgbClr val="002060"/>
                </a:solidFill>
                <a:latin typeface="Calibri"/>
                <a:ea typeface="Calibri"/>
                <a:cs typeface="Calibri"/>
                <a:sym typeface="Calibri"/>
              </a:rPr>
              <a:t>Até 2029</a:t>
            </a:r>
          </a:p>
        </p:txBody>
      </p:sp>
      <p:sp>
        <p:nvSpPr>
          <p:cNvPr id="28" name="CaixaDeTexto 27">
            <a:extLst>
              <a:ext uri="{FF2B5EF4-FFF2-40B4-BE49-F238E27FC236}">
                <a16:creationId xmlns:a16="http://schemas.microsoft.com/office/drawing/2014/main" id="{E78290C0-E1FF-40BB-8F90-385D43E13D80}"/>
              </a:ext>
            </a:extLst>
          </p:cNvPr>
          <p:cNvSpPr txBox="1"/>
          <p:nvPr/>
        </p:nvSpPr>
        <p:spPr>
          <a:xfrm>
            <a:off x="4777668" y="4036364"/>
            <a:ext cx="2367379" cy="1384995"/>
          </a:xfrm>
          <a:prstGeom prst="rect">
            <a:avLst/>
          </a:prstGeom>
          <a:noFill/>
        </p:spPr>
        <p:txBody>
          <a:bodyPr wrap="square">
            <a:spAutoFit/>
          </a:bodyPr>
          <a:lstStyle/>
          <a:p>
            <a:pPr algn="just"/>
            <a:r>
              <a:rPr lang="pt-BR" sz="1400" b="1" dirty="0">
                <a:solidFill>
                  <a:srgbClr val="002060"/>
                </a:solidFill>
                <a:latin typeface="Calibri"/>
                <a:ea typeface="Calibri"/>
                <a:cs typeface="Calibri"/>
                <a:sym typeface="Calibri"/>
              </a:rPr>
              <a:t>Parcela precatórios que, na ordem decrescente dos valores, fizerem com que a soma dos valores a serem pagos supere 2,6% da RCL dos 12 meses anteriores</a:t>
            </a:r>
          </a:p>
        </p:txBody>
      </p:sp>
      <p:sp>
        <p:nvSpPr>
          <p:cNvPr id="29" name="CaixaDeTexto 28">
            <a:extLst>
              <a:ext uri="{FF2B5EF4-FFF2-40B4-BE49-F238E27FC236}">
                <a16:creationId xmlns:a16="http://schemas.microsoft.com/office/drawing/2014/main" id="{30A47895-9B22-4427-9A53-26E5E5A16BAA}"/>
              </a:ext>
            </a:extLst>
          </p:cNvPr>
          <p:cNvSpPr txBox="1"/>
          <p:nvPr/>
        </p:nvSpPr>
        <p:spPr>
          <a:xfrm>
            <a:off x="4459089" y="4189939"/>
            <a:ext cx="319318" cy="369332"/>
          </a:xfrm>
          <a:prstGeom prst="rect">
            <a:avLst/>
          </a:prstGeom>
          <a:noFill/>
        </p:spPr>
        <p:txBody>
          <a:bodyPr wrap="none" rtlCol="0">
            <a:spAutoFit/>
          </a:bodyPr>
          <a:lstStyle/>
          <a:p>
            <a:r>
              <a:rPr lang="pt-BR" dirty="0">
                <a:solidFill>
                  <a:srgbClr val="002060"/>
                </a:solidFill>
              </a:rPr>
              <a:t>+</a:t>
            </a:r>
          </a:p>
        </p:txBody>
      </p:sp>
      <p:sp>
        <p:nvSpPr>
          <p:cNvPr id="30" name="CaixaDeTexto 29">
            <a:extLst>
              <a:ext uri="{FF2B5EF4-FFF2-40B4-BE49-F238E27FC236}">
                <a16:creationId xmlns:a16="http://schemas.microsoft.com/office/drawing/2014/main" id="{D0D1CEE6-129C-4602-A889-D8B6E606ADE1}"/>
              </a:ext>
            </a:extLst>
          </p:cNvPr>
          <p:cNvSpPr txBox="1"/>
          <p:nvPr/>
        </p:nvSpPr>
        <p:spPr>
          <a:xfrm>
            <a:off x="1264302" y="5732951"/>
            <a:ext cx="2367379" cy="307777"/>
          </a:xfrm>
          <a:prstGeom prst="rect">
            <a:avLst/>
          </a:prstGeom>
          <a:noFill/>
        </p:spPr>
        <p:txBody>
          <a:bodyPr wrap="square">
            <a:spAutoFit/>
          </a:bodyPr>
          <a:lstStyle/>
          <a:p>
            <a:pPr algn="just"/>
            <a:r>
              <a:rPr lang="pt-BR" sz="1400" dirty="0">
                <a:solidFill>
                  <a:srgbClr val="3F3F3F"/>
                </a:solidFill>
                <a:latin typeface="Calibri"/>
                <a:ea typeface="Calibri"/>
                <a:cs typeface="Calibri"/>
                <a:sym typeface="Calibri"/>
              </a:rPr>
              <a:t>15% à vista + </a:t>
            </a:r>
            <a:r>
              <a:rPr lang="pt-BR" sz="1400" b="1" dirty="0">
                <a:solidFill>
                  <a:srgbClr val="3F3F3F"/>
                </a:solidFill>
                <a:latin typeface="Calibri"/>
                <a:ea typeface="Calibri"/>
                <a:cs typeface="Calibri"/>
                <a:sym typeface="Calibri"/>
              </a:rPr>
              <a:t>5</a:t>
            </a:r>
            <a:r>
              <a:rPr lang="pt-BR" sz="1400" dirty="0">
                <a:solidFill>
                  <a:srgbClr val="3F3F3F"/>
                </a:solidFill>
                <a:latin typeface="Calibri"/>
                <a:ea typeface="Calibri"/>
                <a:cs typeface="Calibri"/>
                <a:sym typeface="Calibri"/>
              </a:rPr>
              <a:t> parcelas</a:t>
            </a:r>
          </a:p>
        </p:txBody>
      </p:sp>
      <p:sp>
        <p:nvSpPr>
          <p:cNvPr id="31" name="CaixaDeTexto 30">
            <a:extLst>
              <a:ext uri="{FF2B5EF4-FFF2-40B4-BE49-F238E27FC236}">
                <a16:creationId xmlns:a16="http://schemas.microsoft.com/office/drawing/2014/main" id="{6CF5F5DD-EB91-40CA-A87B-1B452265607A}"/>
              </a:ext>
            </a:extLst>
          </p:cNvPr>
          <p:cNvSpPr txBox="1"/>
          <p:nvPr/>
        </p:nvSpPr>
        <p:spPr>
          <a:xfrm>
            <a:off x="4914504" y="5732951"/>
            <a:ext cx="2367379" cy="307777"/>
          </a:xfrm>
          <a:prstGeom prst="rect">
            <a:avLst/>
          </a:prstGeom>
          <a:noFill/>
        </p:spPr>
        <p:txBody>
          <a:bodyPr wrap="square">
            <a:spAutoFit/>
          </a:bodyPr>
          <a:lstStyle/>
          <a:p>
            <a:pPr algn="just"/>
            <a:r>
              <a:rPr lang="pt-BR" sz="1400" dirty="0">
                <a:solidFill>
                  <a:srgbClr val="3F3F3F"/>
                </a:solidFill>
                <a:latin typeface="Calibri"/>
                <a:ea typeface="Calibri"/>
                <a:cs typeface="Calibri"/>
                <a:sym typeface="Calibri"/>
              </a:rPr>
              <a:t>15% à vista + </a:t>
            </a:r>
            <a:r>
              <a:rPr lang="pt-BR" sz="1400" b="1" dirty="0">
                <a:solidFill>
                  <a:srgbClr val="002060"/>
                </a:solidFill>
                <a:latin typeface="Calibri"/>
                <a:ea typeface="Calibri"/>
                <a:cs typeface="Calibri"/>
                <a:sym typeface="Calibri"/>
              </a:rPr>
              <a:t>9</a:t>
            </a:r>
            <a:r>
              <a:rPr lang="pt-BR" sz="1400" dirty="0">
                <a:solidFill>
                  <a:srgbClr val="3F3F3F"/>
                </a:solidFill>
                <a:latin typeface="Calibri"/>
                <a:ea typeface="Calibri"/>
                <a:cs typeface="Calibri"/>
                <a:sym typeface="Calibri"/>
              </a:rPr>
              <a:t> parcelas</a:t>
            </a:r>
          </a:p>
        </p:txBody>
      </p:sp>
      <p:sp>
        <p:nvSpPr>
          <p:cNvPr id="17" name="Título 18">
            <a:extLst>
              <a:ext uri="{FF2B5EF4-FFF2-40B4-BE49-F238E27FC236}">
                <a16:creationId xmlns:a16="http://schemas.microsoft.com/office/drawing/2014/main" id="{A515E4F9-55E3-4415-B90A-92907C1DFCE0}"/>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Parcelamento dos Precatórios</a:t>
            </a:r>
          </a:p>
        </p:txBody>
      </p:sp>
    </p:spTree>
    <p:extLst>
      <p:ext uri="{BB962C8B-B14F-4D97-AF65-F5344CB8AC3E}">
        <p14:creationId xmlns:p14="http://schemas.microsoft.com/office/powerpoint/2010/main" val="359892636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1">
            <a:extLst>
              <a:ext uri="{FF2B5EF4-FFF2-40B4-BE49-F238E27FC236}">
                <a16:creationId xmlns:a16="http://schemas.microsoft.com/office/drawing/2014/main" id="{B7A0AE62-861D-1A43-AB6E-8CC6A78F6C8D}"/>
              </a:ext>
            </a:extLst>
          </p:cNvPr>
          <p:cNvPicPr/>
          <p:nvPr/>
        </p:nvPicPr>
        <p:blipFill>
          <a:blip r:embed="rId2"/>
          <a:stretch/>
        </p:blipFill>
        <p:spPr>
          <a:xfrm>
            <a:off x="0" y="0"/>
            <a:ext cx="1031400" cy="1031400"/>
          </a:xfrm>
          <a:prstGeom prst="rect">
            <a:avLst/>
          </a:prstGeom>
          <a:ln>
            <a:noFill/>
          </a:ln>
        </p:spPr>
      </p:pic>
      <p:sp>
        <p:nvSpPr>
          <p:cNvPr id="18" name="CaixaDeTexto 17">
            <a:extLst>
              <a:ext uri="{FF2B5EF4-FFF2-40B4-BE49-F238E27FC236}">
                <a16:creationId xmlns:a16="http://schemas.microsoft.com/office/drawing/2014/main" id="{302A2E6D-5C94-49D2-8B41-864AE3F13116}"/>
              </a:ext>
            </a:extLst>
          </p:cNvPr>
          <p:cNvSpPr txBox="1"/>
          <p:nvPr/>
        </p:nvSpPr>
        <p:spPr>
          <a:xfrm>
            <a:off x="827320" y="2669582"/>
            <a:ext cx="3648724" cy="307777"/>
          </a:xfrm>
          <a:prstGeom prst="rect">
            <a:avLst/>
          </a:prstGeom>
          <a:noFill/>
        </p:spPr>
        <p:txBody>
          <a:bodyPr wrap="square">
            <a:spAutoFit/>
          </a:bodyPr>
          <a:lstStyle/>
          <a:p>
            <a:r>
              <a:rPr lang="pt-BR" sz="1400" b="1" dirty="0">
                <a:solidFill>
                  <a:srgbClr val="002060"/>
                </a:solidFill>
              </a:rPr>
              <a:t>Economia de + R$ 33,5 bi em 2022</a:t>
            </a:r>
            <a:endParaRPr lang="pt-BR" sz="1400" dirty="0">
              <a:solidFill>
                <a:srgbClr val="002060"/>
              </a:solidFill>
            </a:endParaRPr>
          </a:p>
        </p:txBody>
      </p:sp>
      <p:sp>
        <p:nvSpPr>
          <p:cNvPr id="19" name="CaixaDeTexto 18">
            <a:extLst>
              <a:ext uri="{FF2B5EF4-FFF2-40B4-BE49-F238E27FC236}">
                <a16:creationId xmlns:a16="http://schemas.microsoft.com/office/drawing/2014/main" id="{4EF99B8E-D580-4884-A267-2B6EC12D327D}"/>
              </a:ext>
            </a:extLst>
          </p:cNvPr>
          <p:cNvSpPr txBox="1"/>
          <p:nvPr/>
        </p:nvSpPr>
        <p:spPr>
          <a:xfrm>
            <a:off x="5350277" y="1421268"/>
            <a:ext cx="1708951" cy="338554"/>
          </a:xfrm>
          <a:prstGeom prst="rect">
            <a:avLst/>
          </a:prstGeom>
          <a:noFill/>
        </p:spPr>
        <p:txBody>
          <a:bodyPr wrap="square">
            <a:spAutoFit/>
          </a:bodyPr>
          <a:lstStyle/>
          <a:p>
            <a:r>
              <a:rPr lang="pt-BR" sz="1600" b="1" dirty="0">
                <a:solidFill>
                  <a:srgbClr val="002060"/>
                </a:solidFill>
              </a:rPr>
              <a:t>Proposta</a:t>
            </a:r>
            <a:endParaRPr lang="pt-BR" sz="1600" dirty="0">
              <a:solidFill>
                <a:srgbClr val="002060"/>
              </a:solidFill>
            </a:endParaRPr>
          </a:p>
        </p:txBody>
      </p:sp>
      <p:sp>
        <p:nvSpPr>
          <p:cNvPr id="21" name="CaixaDeTexto 20">
            <a:extLst>
              <a:ext uri="{FF2B5EF4-FFF2-40B4-BE49-F238E27FC236}">
                <a16:creationId xmlns:a16="http://schemas.microsoft.com/office/drawing/2014/main" id="{2322E805-1DEE-42D0-A780-06DC1AC2053B}"/>
              </a:ext>
            </a:extLst>
          </p:cNvPr>
          <p:cNvSpPr txBox="1"/>
          <p:nvPr/>
        </p:nvSpPr>
        <p:spPr>
          <a:xfrm>
            <a:off x="1370860" y="3223166"/>
            <a:ext cx="2367379" cy="523220"/>
          </a:xfrm>
          <a:prstGeom prst="rect">
            <a:avLst/>
          </a:prstGeom>
          <a:noFill/>
        </p:spPr>
        <p:txBody>
          <a:bodyPr wrap="square">
            <a:spAutoFit/>
          </a:bodyPr>
          <a:lstStyle/>
          <a:p>
            <a:pPr algn="r"/>
            <a:r>
              <a:rPr lang="pt-BR" sz="1400" dirty="0">
                <a:solidFill>
                  <a:srgbClr val="3F3F3F"/>
                </a:solidFill>
                <a:latin typeface="Calibri"/>
                <a:ea typeface="Calibri"/>
                <a:cs typeface="Calibri"/>
                <a:sym typeface="Calibri"/>
              </a:rPr>
              <a:t>Economia de </a:t>
            </a:r>
            <a:r>
              <a:rPr lang="pt-BR" sz="1400" b="1" dirty="0">
                <a:solidFill>
                  <a:srgbClr val="002060"/>
                </a:solidFill>
                <a:latin typeface="Calibri"/>
                <a:ea typeface="Calibri"/>
                <a:cs typeface="Calibri"/>
                <a:sym typeface="Calibri"/>
              </a:rPr>
              <a:t>+R$ 22,7 bi</a:t>
            </a:r>
          </a:p>
          <a:p>
            <a:pPr algn="r"/>
            <a:r>
              <a:rPr lang="pt-BR" sz="1400" dirty="0">
                <a:solidFill>
                  <a:srgbClr val="3F3F3F"/>
                </a:solidFill>
                <a:latin typeface="Calibri"/>
                <a:ea typeface="Calibri"/>
                <a:cs typeface="Calibri"/>
                <a:sym typeface="Calibri"/>
              </a:rPr>
              <a:t>Parcela 47 precatórios</a:t>
            </a:r>
          </a:p>
        </p:txBody>
      </p:sp>
      <p:sp>
        <p:nvSpPr>
          <p:cNvPr id="22" name="CaixaDeTexto 21">
            <a:extLst>
              <a:ext uri="{FF2B5EF4-FFF2-40B4-BE49-F238E27FC236}">
                <a16:creationId xmlns:a16="http://schemas.microsoft.com/office/drawing/2014/main" id="{06896422-5099-4FFF-8945-DC8D88B5BCE3}"/>
              </a:ext>
            </a:extLst>
          </p:cNvPr>
          <p:cNvSpPr txBox="1"/>
          <p:nvPr/>
        </p:nvSpPr>
        <p:spPr>
          <a:xfrm>
            <a:off x="4778407" y="2185323"/>
            <a:ext cx="2367379" cy="738664"/>
          </a:xfrm>
          <a:prstGeom prst="rect">
            <a:avLst/>
          </a:prstGeom>
          <a:noFill/>
        </p:spPr>
        <p:txBody>
          <a:bodyPr wrap="square">
            <a:spAutoFit/>
          </a:bodyPr>
          <a:lstStyle/>
          <a:p>
            <a:pPr algn="just"/>
            <a:r>
              <a:rPr lang="pt-BR" sz="1400" dirty="0">
                <a:solidFill>
                  <a:srgbClr val="3F3F3F"/>
                </a:solidFill>
                <a:latin typeface="Calibri"/>
                <a:ea typeface="Calibri"/>
                <a:cs typeface="Calibri"/>
                <a:sym typeface="Calibri"/>
              </a:rPr>
              <a:t>Parcela precatório superior a 15% do montante dos precatórios (difícil de atingir)</a:t>
            </a:r>
          </a:p>
        </p:txBody>
      </p:sp>
      <p:sp>
        <p:nvSpPr>
          <p:cNvPr id="23" name="CaixaDeTexto 22">
            <a:extLst>
              <a:ext uri="{FF2B5EF4-FFF2-40B4-BE49-F238E27FC236}">
                <a16:creationId xmlns:a16="http://schemas.microsoft.com/office/drawing/2014/main" id="{7C722085-C748-4232-B387-AC8A678FF566}"/>
              </a:ext>
            </a:extLst>
          </p:cNvPr>
          <p:cNvSpPr txBox="1"/>
          <p:nvPr/>
        </p:nvSpPr>
        <p:spPr>
          <a:xfrm>
            <a:off x="4777669" y="3090391"/>
            <a:ext cx="2367379" cy="738664"/>
          </a:xfrm>
          <a:prstGeom prst="rect">
            <a:avLst/>
          </a:prstGeom>
          <a:noFill/>
        </p:spPr>
        <p:txBody>
          <a:bodyPr wrap="square">
            <a:spAutoFit/>
          </a:bodyPr>
          <a:lstStyle/>
          <a:p>
            <a:pPr algn="just"/>
            <a:r>
              <a:rPr lang="pt-BR" sz="1400" b="1" dirty="0">
                <a:solidFill>
                  <a:srgbClr val="002060"/>
                </a:solidFill>
                <a:latin typeface="Calibri"/>
                <a:ea typeface="Calibri"/>
                <a:cs typeface="Calibri"/>
                <a:sym typeface="Calibri"/>
              </a:rPr>
              <a:t>Parcela precatório superior a 1000 x RPV (1000 x 60 salários mín. = 66 milhões)</a:t>
            </a:r>
          </a:p>
        </p:txBody>
      </p:sp>
      <p:sp>
        <p:nvSpPr>
          <p:cNvPr id="25" name="CaixaDeTexto 24">
            <a:extLst>
              <a:ext uri="{FF2B5EF4-FFF2-40B4-BE49-F238E27FC236}">
                <a16:creationId xmlns:a16="http://schemas.microsoft.com/office/drawing/2014/main" id="{A76EFA53-F161-480C-965C-9F667A488E6C}"/>
              </a:ext>
            </a:extLst>
          </p:cNvPr>
          <p:cNvSpPr txBox="1"/>
          <p:nvPr/>
        </p:nvSpPr>
        <p:spPr>
          <a:xfrm>
            <a:off x="7655513" y="3332388"/>
            <a:ext cx="2367379" cy="307777"/>
          </a:xfrm>
          <a:prstGeom prst="rect">
            <a:avLst/>
          </a:prstGeom>
          <a:noFill/>
        </p:spPr>
        <p:txBody>
          <a:bodyPr wrap="square">
            <a:spAutoFit/>
          </a:bodyPr>
          <a:lstStyle/>
          <a:p>
            <a:pPr algn="just"/>
            <a:r>
              <a:rPr lang="pt-BR" sz="1400" b="1" dirty="0">
                <a:solidFill>
                  <a:srgbClr val="002060"/>
                </a:solidFill>
                <a:latin typeface="Calibri"/>
                <a:ea typeface="Calibri"/>
                <a:cs typeface="Calibri"/>
                <a:sym typeface="Calibri"/>
              </a:rPr>
              <a:t>ESTRUTURAL</a:t>
            </a:r>
          </a:p>
        </p:txBody>
      </p:sp>
      <p:sp>
        <p:nvSpPr>
          <p:cNvPr id="26" name="CaixaDeTexto 25">
            <a:extLst>
              <a:ext uri="{FF2B5EF4-FFF2-40B4-BE49-F238E27FC236}">
                <a16:creationId xmlns:a16="http://schemas.microsoft.com/office/drawing/2014/main" id="{2E6B8ED2-6DDA-4C4E-9552-ED970FA21C94}"/>
              </a:ext>
            </a:extLst>
          </p:cNvPr>
          <p:cNvSpPr txBox="1"/>
          <p:nvPr/>
        </p:nvSpPr>
        <p:spPr>
          <a:xfrm>
            <a:off x="7655512" y="2451660"/>
            <a:ext cx="2367379" cy="307777"/>
          </a:xfrm>
          <a:prstGeom prst="rect">
            <a:avLst/>
          </a:prstGeom>
          <a:noFill/>
        </p:spPr>
        <p:txBody>
          <a:bodyPr wrap="square">
            <a:spAutoFit/>
          </a:bodyPr>
          <a:lstStyle/>
          <a:p>
            <a:pPr algn="just"/>
            <a:r>
              <a:rPr lang="pt-BR" sz="1400" b="1" dirty="0">
                <a:solidFill>
                  <a:srgbClr val="3F3F3F"/>
                </a:solidFill>
                <a:latin typeface="Calibri"/>
                <a:cs typeface="Calibri"/>
                <a:sym typeface="Calibri"/>
              </a:rPr>
              <a:t>ESTRUTURAL</a:t>
            </a:r>
          </a:p>
        </p:txBody>
      </p:sp>
      <p:sp>
        <p:nvSpPr>
          <p:cNvPr id="27" name="CaixaDeTexto 26">
            <a:extLst>
              <a:ext uri="{FF2B5EF4-FFF2-40B4-BE49-F238E27FC236}">
                <a16:creationId xmlns:a16="http://schemas.microsoft.com/office/drawing/2014/main" id="{CE6782C3-9336-410E-B735-0FA0CD898941}"/>
              </a:ext>
            </a:extLst>
          </p:cNvPr>
          <p:cNvSpPr txBox="1"/>
          <p:nvPr/>
        </p:nvSpPr>
        <p:spPr>
          <a:xfrm>
            <a:off x="7655511" y="4545233"/>
            <a:ext cx="2367379" cy="307777"/>
          </a:xfrm>
          <a:prstGeom prst="rect">
            <a:avLst/>
          </a:prstGeom>
          <a:noFill/>
        </p:spPr>
        <p:txBody>
          <a:bodyPr wrap="square">
            <a:spAutoFit/>
          </a:bodyPr>
          <a:lstStyle/>
          <a:p>
            <a:pPr algn="just"/>
            <a:r>
              <a:rPr lang="pt-BR" sz="1400" b="1" dirty="0">
                <a:solidFill>
                  <a:srgbClr val="002060"/>
                </a:solidFill>
                <a:latin typeface="Calibri"/>
                <a:ea typeface="Calibri"/>
                <a:cs typeface="Calibri"/>
                <a:sym typeface="Calibri"/>
              </a:rPr>
              <a:t>Até 2029</a:t>
            </a:r>
          </a:p>
        </p:txBody>
      </p:sp>
      <p:cxnSp>
        <p:nvCxnSpPr>
          <p:cNvPr id="4" name="Conector de Seta Reta 3">
            <a:extLst>
              <a:ext uri="{FF2B5EF4-FFF2-40B4-BE49-F238E27FC236}">
                <a16:creationId xmlns:a16="http://schemas.microsoft.com/office/drawing/2014/main" id="{8F7148E0-EF81-4AE4-AFFB-7303103577AC}"/>
              </a:ext>
            </a:extLst>
          </p:cNvPr>
          <p:cNvCxnSpPr/>
          <p:nvPr/>
        </p:nvCxnSpPr>
        <p:spPr>
          <a:xfrm flipH="1">
            <a:off x="3986074" y="3459723"/>
            <a:ext cx="4899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de Seta Reta 19">
            <a:extLst>
              <a:ext uri="{FF2B5EF4-FFF2-40B4-BE49-F238E27FC236}">
                <a16:creationId xmlns:a16="http://schemas.microsoft.com/office/drawing/2014/main" id="{51EE0AD9-3FE6-4B2D-B096-F6C8DC42B80B}"/>
              </a:ext>
            </a:extLst>
          </p:cNvPr>
          <p:cNvCxnSpPr/>
          <p:nvPr/>
        </p:nvCxnSpPr>
        <p:spPr>
          <a:xfrm flipH="1">
            <a:off x="3992842" y="4545233"/>
            <a:ext cx="4899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CaixaDeTexto 31">
            <a:extLst>
              <a:ext uri="{FF2B5EF4-FFF2-40B4-BE49-F238E27FC236}">
                <a16:creationId xmlns:a16="http://schemas.microsoft.com/office/drawing/2014/main" id="{D6CD73B4-63FE-4C3D-B43F-9C19C910F1DE}"/>
              </a:ext>
            </a:extLst>
          </p:cNvPr>
          <p:cNvSpPr txBox="1"/>
          <p:nvPr/>
        </p:nvSpPr>
        <p:spPr>
          <a:xfrm>
            <a:off x="1408962" y="4342378"/>
            <a:ext cx="2367379" cy="523220"/>
          </a:xfrm>
          <a:prstGeom prst="rect">
            <a:avLst/>
          </a:prstGeom>
          <a:noFill/>
        </p:spPr>
        <p:txBody>
          <a:bodyPr wrap="square">
            <a:spAutoFit/>
          </a:bodyPr>
          <a:lstStyle/>
          <a:p>
            <a:pPr algn="r"/>
            <a:r>
              <a:rPr lang="pt-BR" sz="1400" dirty="0">
                <a:solidFill>
                  <a:srgbClr val="3F3F3F"/>
                </a:solidFill>
                <a:latin typeface="Calibri"/>
                <a:ea typeface="Calibri"/>
                <a:cs typeface="Calibri"/>
                <a:sym typeface="Calibri"/>
              </a:rPr>
              <a:t>Economia de </a:t>
            </a:r>
            <a:r>
              <a:rPr lang="pt-BR" sz="1400" b="1" dirty="0">
                <a:solidFill>
                  <a:srgbClr val="002060"/>
                </a:solidFill>
                <a:latin typeface="Calibri"/>
                <a:ea typeface="Calibri"/>
                <a:cs typeface="Calibri"/>
                <a:sym typeface="Calibri"/>
              </a:rPr>
              <a:t>+R$ 10,8 bi</a:t>
            </a:r>
          </a:p>
          <a:p>
            <a:pPr algn="r"/>
            <a:r>
              <a:rPr lang="pt-BR" sz="1400" dirty="0">
                <a:solidFill>
                  <a:srgbClr val="3F3F3F"/>
                </a:solidFill>
                <a:latin typeface="Calibri"/>
                <a:ea typeface="Calibri"/>
                <a:cs typeface="Calibri"/>
                <a:sym typeface="Calibri"/>
              </a:rPr>
              <a:t>Parcela 8.771 precatórios</a:t>
            </a:r>
          </a:p>
        </p:txBody>
      </p:sp>
      <p:sp>
        <p:nvSpPr>
          <p:cNvPr id="16" name="CaixaDeTexto 15">
            <a:extLst>
              <a:ext uri="{FF2B5EF4-FFF2-40B4-BE49-F238E27FC236}">
                <a16:creationId xmlns:a16="http://schemas.microsoft.com/office/drawing/2014/main" id="{69B59D7C-8118-4141-82C9-0FADC13EE1B8}"/>
              </a:ext>
            </a:extLst>
          </p:cNvPr>
          <p:cNvSpPr txBox="1"/>
          <p:nvPr/>
        </p:nvSpPr>
        <p:spPr>
          <a:xfrm>
            <a:off x="4777668" y="4036364"/>
            <a:ext cx="2367379" cy="1384995"/>
          </a:xfrm>
          <a:prstGeom prst="rect">
            <a:avLst/>
          </a:prstGeom>
          <a:noFill/>
        </p:spPr>
        <p:txBody>
          <a:bodyPr wrap="square">
            <a:spAutoFit/>
          </a:bodyPr>
          <a:lstStyle/>
          <a:p>
            <a:pPr algn="just"/>
            <a:r>
              <a:rPr lang="pt-BR" sz="1400" b="1" dirty="0">
                <a:solidFill>
                  <a:srgbClr val="002060"/>
                </a:solidFill>
                <a:latin typeface="Calibri"/>
                <a:ea typeface="Calibri"/>
                <a:cs typeface="Calibri"/>
                <a:sym typeface="Calibri"/>
              </a:rPr>
              <a:t>Parcela precatórios que, na ordem decrescente dos valores, fizerem com que a soma dos valores a serem pagos supere 2,6% da RCL dos 12 meses anteriores</a:t>
            </a:r>
          </a:p>
        </p:txBody>
      </p:sp>
      <p:sp>
        <p:nvSpPr>
          <p:cNvPr id="17" name="Título 18">
            <a:extLst>
              <a:ext uri="{FF2B5EF4-FFF2-40B4-BE49-F238E27FC236}">
                <a16:creationId xmlns:a16="http://schemas.microsoft.com/office/drawing/2014/main" id="{2ADE99A7-B3C3-4271-BF8B-93F040C415E5}"/>
              </a:ext>
            </a:extLst>
          </p:cNvPr>
          <p:cNvSpPr txBox="1">
            <a:spLocks/>
          </p:cNvSpPr>
          <p:nvPr/>
        </p:nvSpPr>
        <p:spPr>
          <a:xfrm>
            <a:off x="710670" y="80055"/>
            <a:ext cx="8306721" cy="951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t>Medidas Sugeridas – Parcelamento dos Precatórios</a:t>
            </a:r>
          </a:p>
        </p:txBody>
      </p:sp>
    </p:spTree>
    <p:extLst>
      <p:ext uri="{BB962C8B-B14F-4D97-AF65-F5344CB8AC3E}">
        <p14:creationId xmlns:p14="http://schemas.microsoft.com/office/powerpoint/2010/main" val="195245788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ersonalizar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2220932</TotalTime>
  <Words>1731</Words>
  <Application>Microsoft Office PowerPoint</Application>
  <PresentationFormat>Apresentação na tela (4:3)</PresentationFormat>
  <Paragraphs>188</Paragraphs>
  <Slides>20</Slides>
  <Notes>1</Notes>
  <HiddenSlides>0</HiddenSlides>
  <MMClips>0</MMClips>
  <ScaleCrop>false</ScaleCrop>
  <HeadingPairs>
    <vt:vector size="8" baseType="variant">
      <vt:variant>
        <vt:lpstr>Fontes usadas</vt:lpstr>
      </vt:variant>
      <vt:variant>
        <vt:i4>5</vt:i4>
      </vt:variant>
      <vt:variant>
        <vt:lpstr>Tema</vt:lpstr>
      </vt:variant>
      <vt:variant>
        <vt:i4>3</vt:i4>
      </vt:variant>
      <vt:variant>
        <vt:lpstr>Servidores OLE inseridos</vt:lpstr>
      </vt:variant>
      <vt:variant>
        <vt:i4>1</vt:i4>
      </vt:variant>
      <vt:variant>
        <vt:lpstr>Títulos de slides</vt:lpstr>
      </vt:variant>
      <vt:variant>
        <vt:i4>20</vt:i4>
      </vt:variant>
    </vt:vector>
  </HeadingPairs>
  <TitlesOfParts>
    <vt:vector size="29" baseType="lpstr">
      <vt:lpstr>Arial</vt:lpstr>
      <vt:lpstr>Calibri</vt:lpstr>
      <vt:lpstr>Calibri Light</vt:lpstr>
      <vt:lpstr>Segoe UI</vt:lpstr>
      <vt:lpstr>Times New Roman</vt:lpstr>
      <vt:lpstr>Office Theme</vt:lpstr>
      <vt:lpstr>Office Theme</vt:lpstr>
      <vt:lpstr>Personalizar design</vt:lpstr>
      <vt:lpstr>Worksheet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Vanessa</dc:creator>
  <dc:description/>
  <cp:lastModifiedBy>FABIANO DE FIGUEIREDO ARAUJO</cp:lastModifiedBy>
  <cp:revision>191</cp:revision>
  <cp:lastPrinted>2021-08-09T21:48:48Z</cp:lastPrinted>
  <dcterms:created xsi:type="dcterms:W3CDTF">2019-04-16T21:42:30Z</dcterms:created>
  <dcterms:modified xsi:type="dcterms:W3CDTF">2021-09-08T17:23:53Z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16.0016</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Apresentação na tela (4:3)</vt:lpwstr>
  </property>
  <property fmtid="{D5CDD505-2E9C-101B-9397-08002B2CF9AE}" pid="9" name="ScaleCrop">
    <vt:bool>false</vt:bool>
  </property>
  <property fmtid="{D5CDD505-2E9C-101B-9397-08002B2CF9AE}" pid="10" name="ShareDoc">
    <vt:bool>false</vt:bool>
  </property>
  <property fmtid="{D5CDD505-2E9C-101B-9397-08002B2CF9AE}" pid="11" name="Slides">
    <vt:i4>6</vt:i4>
  </property>
</Properties>
</file>