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319" r:id="rId5"/>
    <p:sldId id="418" r:id="rId6"/>
    <p:sldId id="426" r:id="rId7"/>
    <p:sldId id="433" r:id="rId8"/>
    <p:sldId id="431" r:id="rId9"/>
    <p:sldId id="434" r:id="rId10"/>
    <p:sldId id="403" r:id="rId11"/>
  </p:sldIdLst>
  <p:sldSz cx="17557750" cy="9874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40" userDrawn="1">
          <p15:clr>
            <a:srgbClr val="A4A3A4"/>
          </p15:clr>
        </p15:guide>
        <p15:guide id="3" pos="5530" userDrawn="1">
          <p15:clr>
            <a:srgbClr val="A4A3A4"/>
          </p15:clr>
        </p15:guide>
        <p15:guide id="4" pos="10520" userDrawn="1">
          <p15:clr>
            <a:srgbClr val="A4A3A4"/>
          </p15:clr>
        </p15:guide>
        <p15:guide id="6" orient="horz" pos="5741" userDrawn="1">
          <p15:clr>
            <a:srgbClr val="A4A3A4"/>
          </p15:clr>
        </p15:guide>
        <p15:guide id="7" orient="horz" pos="865" userDrawn="1">
          <p15:clr>
            <a:srgbClr val="A4A3A4"/>
          </p15:clr>
        </p15:guide>
        <p15:guide id="8" pos="767" userDrawn="1">
          <p15:clr>
            <a:srgbClr val="A4A3A4"/>
          </p15:clr>
        </p15:guide>
        <p15:guide id="9" pos="10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. Vanessa" initials="DV" lastIdx="7" clrIdx="0">
    <p:extLst>
      <p:ext uri="{19B8F6BF-5375-455C-9EA6-DF929625EA0E}">
        <p15:presenceInfo xmlns:p15="http://schemas.microsoft.com/office/powerpoint/2012/main" userId="9e5f8f404de03a88" providerId="Windows Live"/>
      </p:ext>
    </p:extLst>
  </p:cmAuthor>
  <p:cmAuthor id="2" name="Vanessa" initials="V" lastIdx="4" clrIdx="1">
    <p:extLst>
      <p:ext uri="{19B8F6BF-5375-455C-9EA6-DF929625EA0E}">
        <p15:presenceInfo xmlns:p15="http://schemas.microsoft.com/office/powerpoint/2012/main" userId="Vanessa" providerId="None"/>
      </p:ext>
    </p:extLst>
  </p:cmAuthor>
  <p:cmAuthor id="3" name="Patricia Mathis" initials="PM" lastIdx="1" clrIdx="2">
    <p:extLst>
      <p:ext uri="{19B8F6BF-5375-455C-9EA6-DF929625EA0E}">
        <p15:presenceInfo xmlns:p15="http://schemas.microsoft.com/office/powerpoint/2012/main" userId="S::pmathis@capitalrights.com.br::dfd80c84-8fad-4df4-8a49-be6d8e5a27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57B"/>
    <a:srgbClr val="CE171E"/>
    <a:srgbClr val="606062"/>
    <a:srgbClr val="E6E6E6"/>
    <a:srgbClr val="DAE3F3"/>
    <a:srgbClr val="D13526"/>
    <a:srgbClr val="F58634"/>
    <a:srgbClr val="201C1D"/>
    <a:srgbClr val="4472C4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Escuro 1 - Ênfas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45" d="100"/>
          <a:sy n="45" d="100"/>
        </p:scale>
        <p:origin x="1330" y="408"/>
      </p:cViewPr>
      <p:guideLst>
        <p:guide pos="540"/>
        <p:guide pos="5530"/>
        <p:guide pos="10520"/>
        <p:guide orient="horz" pos="5741"/>
        <p:guide orient="horz" pos="865"/>
        <p:guide pos="767"/>
        <p:guide pos="1027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3E81-D443-4454-9DAD-586908521CF4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2B2E-AEC3-43C4-B866-C248E7D04D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35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3F2B2E-AEC3-43C4-B866-C248E7D04D34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17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19" y="1615995"/>
            <a:ext cx="13168313" cy="3437702"/>
          </a:xfrm>
        </p:spPr>
        <p:txBody>
          <a:bodyPr anchor="b"/>
          <a:lstStyle>
            <a:lvl1pPr algn="ctr">
              <a:defRPr sz="8639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719" y="5186268"/>
            <a:ext cx="13168313" cy="2383991"/>
          </a:xfrm>
        </p:spPr>
        <p:txBody>
          <a:bodyPr/>
          <a:lstStyle>
            <a:lvl1pPr marL="0" indent="0" algn="ctr">
              <a:buNone/>
              <a:defRPr sz="3456"/>
            </a:lvl1pPr>
            <a:lvl2pPr marL="658277" indent="0" algn="ctr">
              <a:buNone/>
              <a:defRPr sz="2880"/>
            </a:lvl2pPr>
            <a:lvl3pPr marL="1316553" indent="0" algn="ctr">
              <a:buNone/>
              <a:defRPr sz="2592"/>
            </a:lvl3pPr>
            <a:lvl4pPr marL="1974830" indent="0" algn="ctr">
              <a:buNone/>
              <a:defRPr sz="2304"/>
            </a:lvl4pPr>
            <a:lvl5pPr marL="2633106" indent="0" algn="ctr">
              <a:buNone/>
              <a:defRPr sz="2304"/>
            </a:lvl5pPr>
            <a:lvl6pPr marL="3291383" indent="0" algn="ctr">
              <a:buNone/>
              <a:defRPr sz="2304"/>
            </a:lvl6pPr>
            <a:lvl7pPr marL="3949659" indent="0" algn="ctr">
              <a:buNone/>
              <a:defRPr sz="2304"/>
            </a:lvl7pPr>
            <a:lvl8pPr marL="4607936" indent="0" algn="ctr">
              <a:buNone/>
              <a:defRPr sz="2304"/>
            </a:lvl8pPr>
            <a:lvl9pPr marL="5266212" indent="0" algn="ctr">
              <a:buNone/>
              <a:defRPr sz="2304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96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91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64765" y="525713"/>
            <a:ext cx="3785890" cy="836797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7095" y="525713"/>
            <a:ext cx="11138198" cy="836797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8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09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7951" y="2461707"/>
            <a:ext cx="15143559" cy="4107413"/>
          </a:xfrm>
        </p:spPr>
        <p:txBody>
          <a:bodyPr anchor="b"/>
          <a:lstStyle>
            <a:lvl1pPr>
              <a:defRPr sz="8639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7951" y="6607978"/>
            <a:ext cx="15143559" cy="2159991"/>
          </a:xfrm>
        </p:spPr>
        <p:txBody>
          <a:bodyPr/>
          <a:lstStyle>
            <a:lvl1pPr marL="0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1pPr>
            <a:lvl2pPr marL="658277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2pPr>
            <a:lvl3pPr marL="1316553" indent="0">
              <a:buNone/>
              <a:defRPr sz="2592">
                <a:solidFill>
                  <a:schemeClr val="tx1">
                    <a:tint val="75000"/>
                  </a:schemeClr>
                </a:solidFill>
              </a:defRPr>
            </a:lvl3pPr>
            <a:lvl4pPr marL="1974830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4pPr>
            <a:lvl5pPr marL="263310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5pPr>
            <a:lvl6pPr marL="3291383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6pPr>
            <a:lvl7pPr marL="3949659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7pPr>
            <a:lvl8pPr marL="4607936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8pPr>
            <a:lvl9pPr marL="5266212" indent="0">
              <a:buNone/>
              <a:defRPr sz="2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07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7095" y="2628562"/>
            <a:ext cx="7462044" cy="62651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88611" y="2628562"/>
            <a:ext cx="7462044" cy="62651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47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382" y="525713"/>
            <a:ext cx="15143559" cy="19085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9383" y="2420563"/>
            <a:ext cx="7427751" cy="1186281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277" indent="0">
              <a:buNone/>
              <a:defRPr sz="2880" b="1"/>
            </a:lvl2pPr>
            <a:lvl3pPr marL="1316553" indent="0">
              <a:buNone/>
              <a:defRPr sz="2592" b="1"/>
            </a:lvl3pPr>
            <a:lvl4pPr marL="1974830" indent="0">
              <a:buNone/>
              <a:defRPr sz="2304" b="1"/>
            </a:lvl4pPr>
            <a:lvl5pPr marL="2633106" indent="0">
              <a:buNone/>
              <a:defRPr sz="2304" b="1"/>
            </a:lvl5pPr>
            <a:lvl6pPr marL="3291383" indent="0">
              <a:buNone/>
              <a:defRPr sz="2304" b="1"/>
            </a:lvl6pPr>
            <a:lvl7pPr marL="3949659" indent="0">
              <a:buNone/>
              <a:defRPr sz="2304" b="1"/>
            </a:lvl7pPr>
            <a:lvl8pPr marL="4607936" indent="0">
              <a:buNone/>
              <a:defRPr sz="2304" b="1"/>
            </a:lvl8pPr>
            <a:lvl9pPr marL="5266212" indent="0">
              <a:buNone/>
              <a:defRPr sz="230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383" y="3606844"/>
            <a:ext cx="7427751" cy="530512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88611" y="2420563"/>
            <a:ext cx="7464331" cy="1186281"/>
          </a:xfrm>
        </p:spPr>
        <p:txBody>
          <a:bodyPr anchor="b"/>
          <a:lstStyle>
            <a:lvl1pPr marL="0" indent="0">
              <a:buNone/>
              <a:defRPr sz="3456" b="1"/>
            </a:lvl1pPr>
            <a:lvl2pPr marL="658277" indent="0">
              <a:buNone/>
              <a:defRPr sz="2880" b="1"/>
            </a:lvl2pPr>
            <a:lvl3pPr marL="1316553" indent="0">
              <a:buNone/>
              <a:defRPr sz="2592" b="1"/>
            </a:lvl3pPr>
            <a:lvl4pPr marL="1974830" indent="0">
              <a:buNone/>
              <a:defRPr sz="2304" b="1"/>
            </a:lvl4pPr>
            <a:lvl5pPr marL="2633106" indent="0">
              <a:buNone/>
              <a:defRPr sz="2304" b="1"/>
            </a:lvl5pPr>
            <a:lvl6pPr marL="3291383" indent="0">
              <a:buNone/>
              <a:defRPr sz="2304" b="1"/>
            </a:lvl6pPr>
            <a:lvl7pPr marL="3949659" indent="0">
              <a:buNone/>
              <a:defRPr sz="2304" b="1"/>
            </a:lvl7pPr>
            <a:lvl8pPr marL="4607936" indent="0">
              <a:buNone/>
              <a:defRPr sz="2304" b="1"/>
            </a:lvl8pPr>
            <a:lvl9pPr marL="5266212" indent="0">
              <a:buNone/>
              <a:defRPr sz="2304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88611" y="3606844"/>
            <a:ext cx="7464331" cy="530512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7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051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91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383" y="658283"/>
            <a:ext cx="5662831" cy="2303992"/>
          </a:xfrm>
        </p:spPr>
        <p:txBody>
          <a:bodyPr anchor="b"/>
          <a:lstStyle>
            <a:lvl1pPr>
              <a:defRPr sz="4607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4331" y="1421710"/>
            <a:ext cx="8888611" cy="7017117"/>
          </a:xfrm>
        </p:spPr>
        <p:txBody>
          <a:bodyPr/>
          <a:lstStyle>
            <a:lvl1pPr>
              <a:defRPr sz="4607"/>
            </a:lvl1pPr>
            <a:lvl2pPr>
              <a:defRPr sz="4031"/>
            </a:lvl2pPr>
            <a:lvl3pPr>
              <a:defRPr sz="3456"/>
            </a:lvl3pPr>
            <a:lvl4pPr>
              <a:defRPr sz="2880"/>
            </a:lvl4pPr>
            <a:lvl5pPr>
              <a:defRPr sz="2880"/>
            </a:lvl5pPr>
            <a:lvl6pPr>
              <a:defRPr sz="2880"/>
            </a:lvl6pPr>
            <a:lvl7pPr>
              <a:defRPr sz="2880"/>
            </a:lvl7pPr>
            <a:lvl8pPr>
              <a:defRPr sz="2880"/>
            </a:lvl8pPr>
            <a:lvl9pPr>
              <a:defRPr sz="288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9383" y="2962275"/>
            <a:ext cx="5662831" cy="5487981"/>
          </a:xfrm>
        </p:spPr>
        <p:txBody>
          <a:bodyPr/>
          <a:lstStyle>
            <a:lvl1pPr marL="0" indent="0">
              <a:buNone/>
              <a:defRPr sz="2304"/>
            </a:lvl1pPr>
            <a:lvl2pPr marL="658277" indent="0">
              <a:buNone/>
              <a:defRPr sz="2016"/>
            </a:lvl2pPr>
            <a:lvl3pPr marL="1316553" indent="0">
              <a:buNone/>
              <a:defRPr sz="1728"/>
            </a:lvl3pPr>
            <a:lvl4pPr marL="1974830" indent="0">
              <a:buNone/>
              <a:defRPr sz="1440"/>
            </a:lvl4pPr>
            <a:lvl5pPr marL="2633106" indent="0">
              <a:buNone/>
              <a:defRPr sz="1440"/>
            </a:lvl5pPr>
            <a:lvl6pPr marL="3291383" indent="0">
              <a:buNone/>
              <a:defRPr sz="1440"/>
            </a:lvl6pPr>
            <a:lvl7pPr marL="3949659" indent="0">
              <a:buNone/>
              <a:defRPr sz="1440"/>
            </a:lvl7pPr>
            <a:lvl8pPr marL="4607936" indent="0">
              <a:buNone/>
              <a:defRPr sz="1440"/>
            </a:lvl8pPr>
            <a:lvl9pPr marL="5266212" indent="0">
              <a:buNone/>
              <a:defRPr sz="144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34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383" y="658283"/>
            <a:ext cx="5662831" cy="2303992"/>
          </a:xfrm>
        </p:spPr>
        <p:txBody>
          <a:bodyPr anchor="b"/>
          <a:lstStyle>
            <a:lvl1pPr>
              <a:defRPr sz="4607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64331" y="1421710"/>
            <a:ext cx="8888611" cy="7017117"/>
          </a:xfrm>
        </p:spPr>
        <p:txBody>
          <a:bodyPr anchor="t"/>
          <a:lstStyle>
            <a:lvl1pPr marL="0" indent="0">
              <a:buNone/>
              <a:defRPr sz="4607"/>
            </a:lvl1pPr>
            <a:lvl2pPr marL="658277" indent="0">
              <a:buNone/>
              <a:defRPr sz="4031"/>
            </a:lvl2pPr>
            <a:lvl3pPr marL="1316553" indent="0">
              <a:buNone/>
              <a:defRPr sz="3456"/>
            </a:lvl3pPr>
            <a:lvl4pPr marL="1974830" indent="0">
              <a:buNone/>
              <a:defRPr sz="2880"/>
            </a:lvl4pPr>
            <a:lvl5pPr marL="2633106" indent="0">
              <a:buNone/>
              <a:defRPr sz="2880"/>
            </a:lvl5pPr>
            <a:lvl6pPr marL="3291383" indent="0">
              <a:buNone/>
              <a:defRPr sz="2880"/>
            </a:lvl6pPr>
            <a:lvl7pPr marL="3949659" indent="0">
              <a:buNone/>
              <a:defRPr sz="2880"/>
            </a:lvl7pPr>
            <a:lvl8pPr marL="4607936" indent="0">
              <a:buNone/>
              <a:defRPr sz="2880"/>
            </a:lvl8pPr>
            <a:lvl9pPr marL="5266212" indent="0">
              <a:buNone/>
              <a:defRPr sz="288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9383" y="2962275"/>
            <a:ext cx="5662831" cy="5487981"/>
          </a:xfrm>
        </p:spPr>
        <p:txBody>
          <a:bodyPr/>
          <a:lstStyle>
            <a:lvl1pPr marL="0" indent="0">
              <a:buNone/>
              <a:defRPr sz="2304"/>
            </a:lvl1pPr>
            <a:lvl2pPr marL="658277" indent="0">
              <a:buNone/>
              <a:defRPr sz="2016"/>
            </a:lvl2pPr>
            <a:lvl3pPr marL="1316553" indent="0">
              <a:buNone/>
              <a:defRPr sz="1728"/>
            </a:lvl3pPr>
            <a:lvl4pPr marL="1974830" indent="0">
              <a:buNone/>
              <a:defRPr sz="1440"/>
            </a:lvl4pPr>
            <a:lvl5pPr marL="2633106" indent="0">
              <a:buNone/>
              <a:defRPr sz="1440"/>
            </a:lvl5pPr>
            <a:lvl6pPr marL="3291383" indent="0">
              <a:buNone/>
              <a:defRPr sz="1440"/>
            </a:lvl6pPr>
            <a:lvl7pPr marL="3949659" indent="0">
              <a:buNone/>
              <a:defRPr sz="1440"/>
            </a:lvl7pPr>
            <a:lvl8pPr marL="4607936" indent="0">
              <a:buNone/>
              <a:defRPr sz="1440"/>
            </a:lvl8pPr>
            <a:lvl9pPr marL="5266212" indent="0">
              <a:buNone/>
              <a:defRPr sz="144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66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  <a:alpha val="38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7096" y="525713"/>
            <a:ext cx="15143559" cy="1908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96" y="2628562"/>
            <a:ext cx="15143559" cy="62651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7095" y="9151968"/>
            <a:ext cx="3950494" cy="525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509D-C1B4-4511-85E3-7ED687486848}" type="datetimeFigureOut">
              <a:rPr lang="pt-BR" smtClean="0"/>
              <a:t>08/09/2021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6005" y="9151968"/>
            <a:ext cx="5925741" cy="525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00161" y="9151968"/>
            <a:ext cx="3950494" cy="525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2446-795C-444F-8B06-D35129F633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2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316553" rtl="0" eaLnBrk="1" latinLnBrk="0" hangingPunct="1">
        <a:lnSpc>
          <a:spcPct val="90000"/>
        </a:lnSpc>
        <a:spcBef>
          <a:spcPct val="0"/>
        </a:spcBef>
        <a:buNone/>
        <a:defRPr sz="6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138" indent="-329138" algn="l" defTabSz="1316553" rtl="0" eaLnBrk="1" latinLnBrk="0" hangingPunct="1">
        <a:lnSpc>
          <a:spcPct val="90000"/>
        </a:lnSpc>
        <a:spcBef>
          <a:spcPts val="1440"/>
        </a:spcBef>
        <a:buFont typeface="Arial" panose="020B0604020202020204" pitchFamily="34" charset="0"/>
        <a:buChar char="•"/>
        <a:defRPr sz="4031" kern="1200">
          <a:solidFill>
            <a:schemeClr val="tx1"/>
          </a:solidFill>
          <a:latin typeface="+mn-lt"/>
          <a:ea typeface="+mn-ea"/>
          <a:cs typeface="+mn-cs"/>
        </a:defRPr>
      </a:lvl1pPr>
      <a:lvl2pPr marL="987415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645691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303968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962245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620521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4278798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937074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595351" indent="-329138" algn="l" defTabSz="1316553" rtl="0" eaLnBrk="1" latinLnBrk="0" hangingPunct="1">
        <a:lnSpc>
          <a:spcPct val="90000"/>
        </a:lnSpc>
        <a:spcBef>
          <a:spcPts val="720"/>
        </a:spcBef>
        <a:buFont typeface="Arial" panose="020B0604020202020204" pitchFamily="34" charset="0"/>
        <a:buChar char="•"/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1pPr>
      <a:lvl2pPr marL="658277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2pPr>
      <a:lvl3pPr marL="1316553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3pPr>
      <a:lvl4pPr marL="1974830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4pPr>
      <a:lvl5pPr marL="2633106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5pPr>
      <a:lvl6pPr marL="3291383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6pPr>
      <a:lvl7pPr marL="3949659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7pPr>
      <a:lvl8pPr marL="4607936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8pPr>
      <a:lvl9pPr marL="5266212" algn="l" defTabSz="1316553" rtl="0" eaLnBrk="1" latinLnBrk="0" hangingPunct="1">
        <a:defRPr sz="25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A7441234-A36F-4D0A-9396-8B115CC942E0}"/>
              </a:ext>
            </a:extLst>
          </p:cNvPr>
          <p:cNvSpPr txBox="1"/>
          <p:nvPr/>
        </p:nvSpPr>
        <p:spPr>
          <a:xfrm>
            <a:off x="8778876" y="8125887"/>
            <a:ext cx="7483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 i="1">
                <a:latin typeface="Corbel" panose="020B0503020204020204" pitchFamily="34" charset="0"/>
                <a:cs typeface="Segoe UI Light" panose="020B0502040204020203" pitchFamily="34" charset="0"/>
              </a:defRPr>
            </a:lvl1pPr>
          </a:lstStyle>
          <a:p>
            <a:pPr algn="r"/>
            <a:r>
              <a:rPr lang="pt-BR" sz="2400" i="0">
                <a:solidFill>
                  <a:srgbClr val="002060"/>
                </a:solidFill>
                <a:latin typeface="Barlow Medium" panose="00000600000000000000" pitchFamily="2" charset="0"/>
              </a:rPr>
              <a:t>Julho  2021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1CA3138-3486-4FA5-AA14-7F9389F6B218}"/>
              </a:ext>
            </a:extLst>
          </p:cNvPr>
          <p:cNvSpPr/>
          <p:nvPr/>
        </p:nvSpPr>
        <p:spPr>
          <a:xfrm>
            <a:off x="0" y="6804836"/>
            <a:ext cx="17557750" cy="2051735"/>
          </a:xfrm>
          <a:prstGeom prst="rect">
            <a:avLst/>
          </a:prstGeom>
          <a:solidFill>
            <a:srgbClr val="0F5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b="1">
                <a:solidFill>
                  <a:schemeClr val="tx1"/>
                </a:solidFill>
                <a:latin typeface="Barlow Medium" panose="00000600000000000000" pitchFamily="2" charset="0"/>
              </a:rPr>
              <a:t>          </a:t>
            </a:r>
            <a:r>
              <a:rPr lang="pt-BR" sz="3600" b="1">
                <a:solidFill>
                  <a:schemeClr val="bg1"/>
                </a:solidFill>
                <a:latin typeface="Barlow Medium" panose="00000600000000000000" pitchFamily="2" charset="0"/>
              </a:rPr>
              <a:t>EDUARDO GOUVÊA</a:t>
            </a:r>
          </a:p>
          <a:p>
            <a:r>
              <a:rPr lang="pt-BR" sz="3600" b="1">
                <a:latin typeface="Barlow Medium" panose="00000600000000000000" pitchFamily="2" charset="0"/>
              </a:rPr>
              <a:t>          </a:t>
            </a:r>
            <a:r>
              <a:rPr lang="pt-BR" sz="2800" b="1">
                <a:solidFill>
                  <a:schemeClr val="bg1">
                    <a:lumMod val="65000"/>
                  </a:schemeClr>
                </a:solidFill>
                <a:latin typeface="Barlow Medium" panose="00000600000000000000" pitchFamily="2" charset="0"/>
              </a:rPr>
              <a:t>Presidente da Comissão Especial de Precatórios</a:t>
            </a:r>
          </a:p>
          <a:p>
            <a:r>
              <a:rPr lang="pt-BR" sz="2800" b="1">
                <a:solidFill>
                  <a:schemeClr val="bg1">
                    <a:lumMod val="65000"/>
                  </a:schemeClr>
                </a:solidFill>
                <a:latin typeface="Barlow Medium" panose="00000600000000000000" pitchFamily="2" charset="0"/>
              </a:rPr>
              <a:t>             OAB Nacional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ECC6469-65D2-4E45-97AF-7188B4B3C2F8}"/>
              </a:ext>
            </a:extLst>
          </p:cNvPr>
          <p:cNvSpPr txBox="1"/>
          <p:nvPr/>
        </p:nvSpPr>
        <p:spPr>
          <a:xfrm>
            <a:off x="12843752" y="8033849"/>
            <a:ext cx="5069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 i="1">
                <a:latin typeface="Corbel" panose="020B0503020204020204" pitchFamily="34" charset="0"/>
                <a:cs typeface="Segoe UI Light" panose="020B0502040204020203" pitchFamily="34" charset="0"/>
              </a:defRPr>
            </a:lvl1pPr>
          </a:lstStyle>
          <a:p>
            <a:pPr algn="ctr"/>
            <a:r>
              <a:rPr lang="pt-BR" sz="2400" i="0" dirty="0">
                <a:solidFill>
                  <a:schemeClr val="bg1">
                    <a:lumMod val="65000"/>
                  </a:schemeClr>
                </a:solidFill>
                <a:latin typeface="Barlow Medium" panose="00000600000000000000" pitchFamily="2" charset="0"/>
              </a:rPr>
              <a:t>Setembro  2021</a:t>
            </a:r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27339849-08EE-4C8E-B391-A5B2FA7E516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52" y="3056559"/>
            <a:ext cx="4799008" cy="1954279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C3E68619-99C5-45AA-9FD6-7BF05FC9E638}"/>
              </a:ext>
            </a:extLst>
          </p:cNvPr>
          <p:cNvSpPr/>
          <p:nvPr/>
        </p:nvSpPr>
        <p:spPr>
          <a:xfrm>
            <a:off x="3439236" y="-11407"/>
            <a:ext cx="10931857" cy="1938992"/>
          </a:xfrm>
          <a:prstGeom prst="rect">
            <a:avLst/>
          </a:prstGeom>
          <a:solidFill>
            <a:srgbClr val="0F557B"/>
          </a:solidFill>
        </p:spPr>
        <p:txBody>
          <a:bodyPr wrap="square">
            <a:spAutoFit/>
          </a:bodyPr>
          <a:lstStyle/>
          <a:p>
            <a:pPr algn="ctr" defTabSz="13165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6000" b="1" dirty="0">
                <a:solidFill>
                  <a:schemeClr val="bg1">
                    <a:lumMod val="6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PEC 23/2021</a:t>
            </a:r>
          </a:p>
          <a:p>
            <a:pPr defTabSz="13165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6000" b="1" dirty="0">
                <a:solidFill>
                  <a:schemeClr val="bg1">
                    <a:lumMod val="6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INCONSTITUCIONALIDADES</a:t>
            </a:r>
          </a:p>
        </p:txBody>
      </p:sp>
    </p:spTree>
    <p:extLst>
      <p:ext uri="{BB962C8B-B14F-4D97-AF65-F5344CB8AC3E}">
        <p14:creationId xmlns:p14="http://schemas.microsoft.com/office/powerpoint/2010/main" val="321526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84E38A-9BFB-43A2-BD89-6CB0AFCFC72C}"/>
              </a:ext>
            </a:extLst>
          </p:cNvPr>
          <p:cNvSpPr txBox="1"/>
          <p:nvPr/>
        </p:nvSpPr>
        <p:spPr>
          <a:xfrm>
            <a:off x="1293566" y="603747"/>
            <a:ext cx="1111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FORMA </a:t>
            </a:r>
            <a:r>
              <a:rPr lang="pt-BR" sz="4400" b="1" spc="300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GERAL</a:t>
            </a:r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 PEC VIOLA: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A078791-2A19-47E1-9642-ED30782BBF2B}"/>
              </a:ext>
            </a:extLst>
          </p:cNvPr>
          <p:cNvSpPr txBox="1"/>
          <p:nvPr/>
        </p:nvSpPr>
        <p:spPr>
          <a:xfrm>
            <a:off x="1293566" y="1638715"/>
            <a:ext cx="13544652" cy="7475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O Estado </a:t>
            </a:r>
            <a:r>
              <a:rPr lang="pt-BR" sz="280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Democrático</a:t>
            </a:r>
            <a:r>
              <a:rPr lang="pt-BR" sz="2800" b="1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de Direito (art. 1º, CF): </a:t>
            </a:r>
            <a:r>
              <a:rPr lang="pt-BR" sz="28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Porque propõe o regresso à Constituição Federal de dispositivos já amplamente discutidos e declarados inconstitucionais pelo STF, em especial nas </a:t>
            </a:r>
            <a:r>
              <a:rPr lang="pt-BR" sz="2800" dirty="0" err="1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ADI’s</a:t>
            </a:r>
            <a:r>
              <a:rPr lang="pt-BR" sz="28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4357/DF e 4425/DF.</a:t>
            </a:r>
          </a:p>
          <a:p>
            <a:pPr lvl="0" algn="just">
              <a:spcAft>
                <a:spcPts val="1200"/>
              </a:spcAft>
            </a:pPr>
            <a:endParaRPr lang="pt-BR" sz="2800" dirty="0">
              <a:solidFill>
                <a:srgbClr val="0F557B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t-BR" sz="280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O princípio da moralidade administrativa (art. 37, CF): </a:t>
            </a:r>
            <a:r>
              <a:rPr lang="pt-BR" sz="28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à Administração Pública é vedada qualquer conduta que transgrida o próprio direito. Condutas contrárias aos princípios da administração pública, que violem os deveres de honestidade, imparcialidade, legalidade, e lealdade às instituições, configuram ato de improbidade administrativa (art. 11, Lei 8429/1992).</a:t>
            </a:r>
          </a:p>
          <a:p>
            <a:pPr lvl="0" algn="just">
              <a:lnSpc>
                <a:spcPct val="107000"/>
              </a:lnSpc>
            </a:pPr>
            <a:endParaRPr lang="pt-BR" sz="2800" dirty="0">
              <a:solidFill>
                <a:srgbClr val="0F557B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t-BR" sz="280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dignidade da pessoa humana (art. 1º, III, CF): </a:t>
            </a:r>
            <a:r>
              <a:rPr lang="pt-BR" sz="28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Pela densidade e gravidade das ofensas aos diversos direitos e garantias fundamentais contidas na PEC 23/2021, afere-se a violação ao princípio da dignidade da pessoa humana, porque violam, à unanimidade, os direitos constitucionais dos credores.</a:t>
            </a:r>
          </a:p>
          <a:p>
            <a:pPr marL="457200" algn="just"/>
            <a:r>
              <a:rPr lang="pt-BR" sz="2800" b="1" dirty="0">
                <a:solidFill>
                  <a:srgbClr val="0F557B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pt-BR" sz="2800" dirty="0">
              <a:solidFill>
                <a:srgbClr val="0F557B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70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84E38A-9BFB-43A2-BD89-6CB0AFCFC72C}"/>
              </a:ext>
            </a:extLst>
          </p:cNvPr>
          <p:cNvSpPr txBox="1"/>
          <p:nvPr/>
        </p:nvSpPr>
        <p:spPr>
          <a:xfrm>
            <a:off x="857250" y="603747"/>
            <a:ext cx="1111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FORMA </a:t>
            </a:r>
            <a:r>
              <a:rPr lang="pt-BR" sz="4400" b="1" spc="300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ESPECÍFICA</a:t>
            </a:r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 PEC VIOLA: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936E3D6-00ED-4CB6-A325-F89F474A17E1}"/>
              </a:ext>
            </a:extLst>
          </p:cNvPr>
          <p:cNvSpPr txBox="1"/>
          <p:nvPr/>
        </p:nvSpPr>
        <p:spPr>
          <a:xfrm>
            <a:off x="1839888" y="1692322"/>
            <a:ext cx="9665175" cy="78603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Direitos e Garantias Individuais (Art. 5° CF)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Separação dos Poderes (art. 2º, CF)</a:t>
            </a:r>
            <a:endParaRPr lang="pt-BR" sz="2800" dirty="0">
              <a:solidFill>
                <a:srgbClr val="0F557B"/>
              </a:solidFill>
              <a:effectLst/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Isonomia (art. 5º, caput, CF)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Devido Processo Legal (art. 5º, LIV, CF</a:t>
            </a:r>
            <a:r>
              <a:rPr lang="pt-BR" sz="2800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) 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adquirido e a coisa julgada (artigo 5º, XXXVI, CF);</a:t>
            </a:r>
            <a:endParaRPr lang="pt-BR" sz="2800" dirty="0">
              <a:solidFill>
                <a:srgbClr val="0F557B"/>
              </a:solidFill>
              <a:effectLst/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Segurança Jurídica (artigo 5º, XXXVI, CF)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de Propriedade (Art. 5º, XXII)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Razoável duração do processo (art. 5º, LXXVIII, CF)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Segurança Jurídica (artigo 5º, XXXVI, CF)</a:t>
            </a:r>
          </a:p>
          <a:p>
            <a:pPr marL="342900" lvl="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Acesso à justiça (Art. 5º, XXXV, CF)</a:t>
            </a:r>
          </a:p>
        </p:txBody>
      </p:sp>
    </p:spTree>
    <p:extLst>
      <p:ext uri="{BB962C8B-B14F-4D97-AF65-F5344CB8AC3E}">
        <p14:creationId xmlns:p14="http://schemas.microsoft.com/office/powerpoint/2010/main" val="108947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7084E38A-9BFB-43A2-BD89-6CB0AFCFC72C}"/>
              </a:ext>
            </a:extLst>
          </p:cNvPr>
          <p:cNvSpPr txBox="1"/>
          <p:nvPr/>
        </p:nvSpPr>
        <p:spPr>
          <a:xfrm>
            <a:off x="857250" y="603747"/>
            <a:ext cx="111131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 FORMA </a:t>
            </a:r>
            <a:r>
              <a:rPr lang="pt-BR" sz="4400" b="1" spc="300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ESPECÍFICA</a:t>
            </a:r>
            <a:r>
              <a:rPr lang="pt-BR" sz="4400" b="1" spc="300" dirty="0">
                <a:solidFill>
                  <a:srgbClr val="0F557B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A PEC VIOLA: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936E3D6-00ED-4CB6-A325-F89F474A17E1}"/>
              </a:ext>
            </a:extLst>
          </p:cNvPr>
          <p:cNvSpPr txBox="1"/>
          <p:nvPr/>
        </p:nvSpPr>
        <p:spPr>
          <a:xfrm>
            <a:off x="857250" y="2756470"/>
            <a:ext cx="973440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pt-BR" sz="2000" dirty="0">
                <a:solidFill>
                  <a:srgbClr val="0F557B"/>
                </a:solidFill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69A2473-47DA-4193-BC62-6B1C040EF694}"/>
              </a:ext>
            </a:extLst>
          </p:cNvPr>
          <p:cNvSpPr txBox="1"/>
          <p:nvPr/>
        </p:nvSpPr>
        <p:spPr>
          <a:xfrm>
            <a:off x="857250" y="1860715"/>
            <a:ext cx="7392486" cy="765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pt-BR" sz="2400" dirty="0">
                <a:solidFill>
                  <a:srgbClr val="CE171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Art. 100, §9º  - Compensação Compulsória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Isonomia (art. 5º, caput, CF)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Devido Processo Legal (art. 5º, LIV, CF)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Segurança Jurídica (artigo 5º, XXXVI, CF)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F557B"/>
              </a:solidFill>
              <a:effectLst/>
              <a:uLnTx/>
              <a:uFillTx/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Separação dos Poderes (art. 2º, CF)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Fundamental da propriedade (Art. 5º, XXII)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F557B"/>
              </a:solidFill>
              <a:effectLst/>
              <a:uLnTx/>
              <a:uFillTx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CE171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pt-BR" sz="2400" dirty="0">
                <a:solidFill>
                  <a:srgbClr val="CE171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Art.100, § 20 – Selic e Parcelamento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CE171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Separação dos Poderes (art. 2º, CF)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F557B"/>
              </a:solidFill>
              <a:effectLst/>
              <a:uLnTx/>
              <a:uFillTx/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Razoável duração do processo (art. 5º, LXXVIII, CF)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0F557B"/>
              </a:solidFill>
              <a:effectLst/>
              <a:uLnTx/>
              <a:uFillTx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Fundamental da propriedade (Art. 5º, XXII)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srgbClr val="0F557B"/>
                </a:solidFill>
                <a:effectLst/>
                <a:uLnTx/>
                <a:uFillTx/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Princípio da Segurança Jurídica (artigo 5º, XXXVI, CF)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CE171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rgbClr val="CE171E"/>
              </a:solidFill>
              <a:effectLst/>
              <a:uLnTx/>
              <a:uFillTx/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53A5AEA-52AC-4BD1-85C6-0F6E26F0A814}"/>
              </a:ext>
            </a:extLst>
          </p:cNvPr>
          <p:cNvSpPr txBox="1"/>
          <p:nvPr/>
        </p:nvSpPr>
        <p:spPr>
          <a:xfrm>
            <a:off x="8778875" y="1521779"/>
            <a:ext cx="8508526" cy="7748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710055" algn="just">
              <a:spcAft>
                <a:spcPts val="1200"/>
              </a:spcAft>
            </a:pPr>
            <a:r>
              <a:rPr lang="pt-BR" sz="2400" dirty="0">
                <a:solidFill>
                  <a:srgbClr val="CE171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Art. 100, §21 – Compensação Compulsória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Devido Processo Legal (art. 5º, LIV, CF)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Separação dos Poderes (art. 2º, CF)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Razoável duração do processo (art. 5º, LXXVIII, CF)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Fundamental da propriedade (Art. 5º, XXII)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Segurança jurídica (artigo 5º, XXXVI, CF)</a:t>
            </a:r>
          </a:p>
          <a:p>
            <a:pPr algn="just">
              <a:spcAft>
                <a:spcPts val="1200"/>
              </a:spcAft>
              <a:defRPr/>
            </a:pPr>
            <a:endParaRPr lang="pt-BR" sz="2400" dirty="0">
              <a:solidFill>
                <a:srgbClr val="CE171E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algn="just">
              <a:spcAft>
                <a:spcPts val="1200"/>
              </a:spcAft>
              <a:defRPr/>
            </a:pPr>
            <a:r>
              <a:rPr lang="pt-BR" sz="2400" dirty="0">
                <a:solidFill>
                  <a:srgbClr val="CE171E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Art. 101 – A (ADCT) – limite de 2,6%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Fundamental da propriedade (Art. 5º, XXII)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  <a:defRPr/>
            </a:pPr>
            <a:r>
              <a:rPr lang="pt-BR" sz="24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Direito adquirido e a coisa julgada (artigo 5º, XXXVI, CF); Separação dos poderes (art. 2º, CF) e Princípio da Isonomia (art. 5º, caput, CF) </a:t>
            </a:r>
          </a:p>
        </p:txBody>
      </p:sp>
    </p:spTree>
    <p:extLst>
      <p:ext uri="{BB962C8B-B14F-4D97-AF65-F5344CB8AC3E}">
        <p14:creationId xmlns:p14="http://schemas.microsoft.com/office/powerpoint/2010/main" val="420739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FC955720-6E58-4CCE-875E-C1D10FD4BAD5}"/>
              </a:ext>
            </a:extLst>
          </p:cNvPr>
          <p:cNvSpPr txBox="1"/>
          <p:nvPr/>
        </p:nvSpPr>
        <p:spPr>
          <a:xfrm>
            <a:off x="1624083" y="968991"/>
            <a:ext cx="14041274" cy="7737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1200"/>
              </a:spcAft>
            </a:pPr>
            <a:endParaRPr lang="pt-BR" sz="2800" b="1" dirty="0">
              <a:solidFill>
                <a:srgbClr val="0F557B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 err="1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ADI´s</a:t>
            </a: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2356, 2362, 4357 e 4425 – julgamentos que consideraram moratórias menos lesivas inconstitucionais. 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RE 870.947/SE (TEMA 810/STF): No julgamento do tema 810, o Supremo declarou inconstitucional o artigo 1º-F, da Lei 9.494/1997, na parte em que disciplinava a atualização monetária das condenações impostas à Fazenda Pública segundo a remuneração oficial da caderneta de poupança (Taxa Referencial - TR), por impor restrição desproporcional ao direito de propriedade.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Nota Técnica Conjunta N° 6/2020 – CÃMARA DOS DEPUTADOS - Parcelamento de precatórios como uma alternativa para o financiamento do “Programa Renda Cidadã”.</a:t>
            </a:r>
          </a:p>
          <a:p>
            <a:pPr marL="457200" algn="just">
              <a:lnSpc>
                <a:spcPct val="150000"/>
              </a:lnSpc>
              <a:spcAft>
                <a:spcPts val="1200"/>
              </a:spcAft>
            </a:pPr>
            <a:endParaRPr lang="pt-BR" sz="2800" b="1" dirty="0">
              <a:solidFill>
                <a:srgbClr val="0F557B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808E4B-E85E-4043-8F59-7A541B8FDBD5}"/>
              </a:ext>
            </a:extLst>
          </p:cNvPr>
          <p:cNvSpPr txBox="1"/>
          <p:nvPr/>
        </p:nvSpPr>
        <p:spPr>
          <a:xfrm>
            <a:off x="2074460" y="573206"/>
            <a:ext cx="6223381" cy="780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300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FUNDAMENTOS</a:t>
            </a:r>
          </a:p>
        </p:txBody>
      </p:sp>
    </p:spTree>
    <p:extLst>
      <p:ext uri="{BB962C8B-B14F-4D97-AF65-F5344CB8AC3E}">
        <p14:creationId xmlns:p14="http://schemas.microsoft.com/office/powerpoint/2010/main" val="57944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>
            <a:extLst>
              <a:ext uri="{FF2B5EF4-FFF2-40B4-BE49-F238E27FC236}">
                <a16:creationId xmlns:a16="http://schemas.microsoft.com/office/drawing/2014/main" id="{FC955720-6E58-4CCE-875E-C1D10FD4BAD5}"/>
              </a:ext>
            </a:extLst>
          </p:cNvPr>
          <p:cNvSpPr txBox="1"/>
          <p:nvPr/>
        </p:nvSpPr>
        <p:spPr>
          <a:xfrm>
            <a:off x="1362635" y="412377"/>
            <a:ext cx="14302722" cy="9984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pt-BR" sz="2800" b="1" dirty="0">
              <a:solidFill>
                <a:srgbClr val="0F557B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As </a:t>
            </a:r>
            <a:r>
              <a:rPr lang="pt-BR" sz="2800" b="1" dirty="0" err="1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EC´s</a:t>
            </a: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 94/2016 e 99/2017 que foram negociadas no Congresso Nacional jamais  pretenderam impor um teto ao pagamento das dívidas públicas judiciais. Estabeleceu-se, na verdade, um piso mínimo mesmo para caso de entes públicos realmente em dificuldades, o que não é o caso da União, que conta com mais de R$ 1 trilhão disponíveis em caixa.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O ganho de eficiência do Judiciário impacta positivamente todos os credores, inclusive a União quando credora (digitalização, julgamentos virtuais, intimações eletrônicas e, em especial, julgamentos com efeitos vinculantes, bem como o novo CPC).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As previsões dos passivos judiciais são fornecidas pela AGU há décadas.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 incidência do teto de gastos do Poder Executivo sobre as condenações judiciais é uma clara violação da Cláusula Pétrea da Constituição Federal da Separação dos Poderes.</a:t>
            </a:r>
          </a:p>
          <a:p>
            <a:pPr marL="342900" indent="-342900" algn="just">
              <a:lnSpc>
                <a:spcPct val="150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pt-BR" sz="2800" b="1" dirty="0">
                <a:solidFill>
                  <a:srgbClr val="0F557B"/>
                </a:solidFill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 SOLUÇÃO imediata é a exclusão expressa e clara do teto prevista na PEC do Vice Presidente da Câmara MARCELO RAMOS.</a:t>
            </a:r>
          </a:p>
          <a:p>
            <a:pPr marL="457200" algn="just">
              <a:lnSpc>
                <a:spcPct val="150000"/>
              </a:lnSpc>
              <a:spcAft>
                <a:spcPts val="1200"/>
              </a:spcAft>
            </a:pPr>
            <a:endParaRPr lang="pt-BR" sz="2800" b="1" dirty="0">
              <a:solidFill>
                <a:srgbClr val="0F557B"/>
              </a:solidFill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F808E4B-E85E-4043-8F59-7A541B8FDBD5}"/>
              </a:ext>
            </a:extLst>
          </p:cNvPr>
          <p:cNvSpPr txBox="1"/>
          <p:nvPr/>
        </p:nvSpPr>
        <p:spPr>
          <a:xfrm>
            <a:off x="1362635" y="233082"/>
            <a:ext cx="87495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spc="300" dirty="0">
                <a:solidFill>
                  <a:srgbClr val="C0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2408874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4515A08-CF6D-4555-8A1F-28F49919BE54}"/>
              </a:ext>
            </a:extLst>
          </p:cNvPr>
          <p:cNvSpPr txBox="1"/>
          <p:nvPr/>
        </p:nvSpPr>
        <p:spPr>
          <a:xfrm>
            <a:off x="-2616630" y="4393010"/>
            <a:ext cx="1755775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2000" b="1" i="1">
                <a:latin typeface="Corbel" panose="020B0503020204020204" pitchFamily="34" charset="0"/>
                <a:cs typeface="Segoe UI Light" panose="020B0502040204020203" pitchFamily="34" charset="0"/>
              </a:defRPr>
            </a:lvl1pPr>
          </a:lstStyle>
          <a:p>
            <a:pPr algn="ctr"/>
            <a:r>
              <a:rPr lang="pt-BR" sz="8000" i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OBRIGADO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D50303A-1418-4DBE-89DD-A9471C08C987}"/>
              </a:ext>
            </a:extLst>
          </p:cNvPr>
          <p:cNvSpPr txBox="1"/>
          <p:nvPr/>
        </p:nvSpPr>
        <p:spPr>
          <a:xfrm>
            <a:off x="9161928" y="7473007"/>
            <a:ext cx="6759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 i="1">
                <a:latin typeface="Corbel" panose="020B0503020204020204" pitchFamily="34" charset="0"/>
                <a:cs typeface="Segoe UI Light" panose="020B0502040204020203" pitchFamily="34" charset="0"/>
              </a:defRPr>
            </a:lvl1pPr>
          </a:lstStyle>
          <a:p>
            <a:pPr algn="ctr"/>
            <a:r>
              <a:rPr lang="pt-BR" sz="4800" i="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EDUARDO</a:t>
            </a:r>
            <a:r>
              <a:rPr lang="pt-BR" sz="2400" i="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pt-BR" sz="4800" i="0" dirty="0">
                <a:solidFill>
                  <a:srgbClr val="0F557B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GOUVÊA</a:t>
            </a:r>
          </a:p>
        </p:txBody>
      </p:sp>
      <p:pic>
        <p:nvPicPr>
          <p:cNvPr id="6" name="Imagem 5" descr="Código QR&#10;&#10;Descrição gerada automaticamente">
            <a:extLst>
              <a:ext uri="{FF2B5EF4-FFF2-40B4-BE49-F238E27FC236}">
                <a16:creationId xmlns:a16="http://schemas.microsoft.com/office/drawing/2014/main" id="{56D553E3-6294-441E-9010-9D033151C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620" y="2555875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63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945FCA7CBA1AE42AFD633E79B0F380C" ma:contentTypeVersion="13" ma:contentTypeDescription="Crie um novo documento." ma:contentTypeScope="" ma:versionID="e4433c1436f21ff2f14fbb1c09500c64">
  <xsd:schema xmlns:xsd="http://www.w3.org/2001/XMLSchema" xmlns:xs="http://www.w3.org/2001/XMLSchema" xmlns:p="http://schemas.microsoft.com/office/2006/metadata/properties" xmlns:ns2="9409af86-d88a-48b9-9e2c-ab9ce1773e68" xmlns:ns3="33f8923a-f170-42d3-9018-78e4d2a76247" targetNamespace="http://schemas.microsoft.com/office/2006/metadata/properties" ma:root="true" ma:fieldsID="5d5eba50232dfd487159c815ef7420ba" ns2:_="" ns3:_="">
    <xsd:import namespace="9409af86-d88a-48b9-9e2c-ab9ce1773e68"/>
    <xsd:import namespace="33f8923a-f170-42d3-9018-78e4d2a762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9af86-d88a-48b9-9e2c-ab9ce1773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8923a-f170-42d3-9018-78e4d2a7624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EB6AE5-5B8E-45DF-B946-C21BA2474B9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F6C8E4-4D1F-4085-B81A-D49C98A1CC33}">
  <ds:schemaRefs>
    <ds:schemaRef ds:uri="6e8f81b7-b084-4759-91c3-970b1c966f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18972DD-5886-4D37-8088-22D6DB8F7E78}">
  <ds:schemaRefs>
    <ds:schemaRef ds:uri="33f8923a-f170-42d3-9018-78e4d2a76247"/>
    <ds:schemaRef ds:uri="9409af86-d88a-48b9-9e2c-ab9ce1773e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5016</TotalTime>
  <Words>857</Words>
  <Application>Microsoft Office PowerPoint</Application>
  <PresentationFormat>Personalizar</PresentationFormat>
  <Paragraphs>65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Barlow Medium</vt:lpstr>
      <vt:lpstr>Calibri</vt:lpstr>
      <vt:lpstr>Calibri Light</vt:lpstr>
      <vt:lpstr>Segoe UI Black</vt:lpstr>
      <vt:lpstr>Segoe UI Light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SOAP</dc:title>
  <dc:subject>Template SOAP</dc:subject>
  <dc:creator>SOAP Apresentações no estado da arte</dc:creator>
  <cp:keywords>contato@soap.com.br</cp:keywords>
  <cp:lastModifiedBy>Eduardo Gouvêa</cp:lastModifiedBy>
  <cp:revision>24</cp:revision>
  <dcterms:created xsi:type="dcterms:W3CDTF">2018-03-05T14:12:30Z</dcterms:created>
  <dcterms:modified xsi:type="dcterms:W3CDTF">2021-09-08T22:46:25Z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0x0101005945FCA7CBA1AE42AFD633E79B0F380C</vt:lpwstr>
  </property>
</Properties>
</file>