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2" r:id="rId4"/>
    <p:sldId id="261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 snapToObjects="1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1491B7-7108-8F4D-968C-DAD71A2B1F00}" type="doc">
      <dgm:prSet loTypeId="urn:microsoft.com/office/officeart/2005/8/layout/defaul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BED09AF9-C82C-174A-9665-059796E20F1C}">
      <dgm:prSet phldrT="[Texto]"/>
      <dgm:spPr/>
      <dgm:t>
        <a:bodyPr/>
        <a:lstStyle/>
        <a:p>
          <a:r>
            <a:rPr lang="pt-BR" dirty="0"/>
            <a:t>Inseguridade territorial</a:t>
          </a:r>
        </a:p>
      </dgm:t>
    </dgm:pt>
    <dgm:pt modelId="{C6E7DE2A-12C8-2640-A3DE-19887B1FAEF7}" type="parTrans" cxnId="{0835B5DD-FC1E-CF4D-8857-BDD58459927D}">
      <dgm:prSet/>
      <dgm:spPr/>
      <dgm:t>
        <a:bodyPr/>
        <a:lstStyle/>
        <a:p>
          <a:endParaRPr lang="pt-BR"/>
        </a:p>
      </dgm:t>
    </dgm:pt>
    <dgm:pt modelId="{E410703D-4BEF-2347-BB49-9CF32B1757EA}" type="sibTrans" cxnId="{0835B5DD-FC1E-CF4D-8857-BDD58459927D}">
      <dgm:prSet/>
      <dgm:spPr/>
      <dgm:t>
        <a:bodyPr/>
        <a:lstStyle/>
        <a:p>
          <a:endParaRPr lang="pt-BR"/>
        </a:p>
      </dgm:t>
    </dgm:pt>
    <dgm:pt modelId="{A2FC10C4-90DD-F046-8891-C1794AE2E1D4}">
      <dgm:prSet phldrT="[Texto]"/>
      <dgm:spPr/>
      <dgm:t>
        <a:bodyPr/>
        <a:lstStyle/>
        <a:p>
          <a:r>
            <a:rPr lang="pt-BR" dirty="0"/>
            <a:t>Exclusão do ensino remoto</a:t>
          </a:r>
        </a:p>
      </dgm:t>
    </dgm:pt>
    <dgm:pt modelId="{6787BAC0-267F-1C4B-AE95-854195D64372}" type="parTrans" cxnId="{6342C47A-282E-3C4E-AC55-8946EAD5A615}">
      <dgm:prSet/>
      <dgm:spPr/>
      <dgm:t>
        <a:bodyPr/>
        <a:lstStyle/>
        <a:p>
          <a:endParaRPr lang="pt-BR"/>
        </a:p>
      </dgm:t>
    </dgm:pt>
    <dgm:pt modelId="{24C8724F-2DAD-CE4A-9197-F18C5A108477}" type="sibTrans" cxnId="{6342C47A-282E-3C4E-AC55-8946EAD5A615}">
      <dgm:prSet/>
      <dgm:spPr/>
      <dgm:t>
        <a:bodyPr/>
        <a:lstStyle/>
        <a:p>
          <a:endParaRPr lang="pt-BR"/>
        </a:p>
      </dgm:t>
    </dgm:pt>
    <dgm:pt modelId="{23583D4A-2690-2645-955A-FF95FE713B49}">
      <dgm:prSet phldrT="[Texto]"/>
      <dgm:spPr/>
      <dgm:t>
        <a:bodyPr/>
        <a:lstStyle/>
        <a:p>
          <a:r>
            <a:rPr lang="pt-BR" dirty="0"/>
            <a:t>Danos à saúde, em especial à mental</a:t>
          </a:r>
        </a:p>
      </dgm:t>
    </dgm:pt>
    <dgm:pt modelId="{E5EBED78-2F54-1A45-B4BD-A28DBD17085B}" type="parTrans" cxnId="{F2DAA68C-83A9-4249-994B-203C6BF1E2FF}">
      <dgm:prSet/>
      <dgm:spPr/>
      <dgm:t>
        <a:bodyPr/>
        <a:lstStyle/>
        <a:p>
          <a:endParaRPr lang="pt-BR"/>
        </a:p>
      </dgm:t>
    </dgm:pt>
    <dgm:pt modelId="{06B0B1FE-2F6D-1744-B49F-FCBB980FED79}" type="sibTrans" cxnId="{F2DAA68C-83A9-4249-994B-203C6BF1E2FF}">
      <dgm:prSet/>
      <dgm:spPr/>
      <dgm:t>
        <a:bodyPr/>
        <a:lstStyle/>
        <a:p>
          <a:endParaRPr lang="pt-BR"/>
        </a:p>
      </dgm:t>
    </dgm:pt>
    <dgm:pt modelId="{D4420519-F363-CF46-A36B-5027A712B608}">
      <dgm:prSet phldrT="[Texto]"/>
      <dgm:spPr/>
      <dgm:t>
        <a:bodyPr/>
        <a:lstStyle/>
        <a:p>
          <a:r>
            <a:rPr lang="pt-BR" dirty="0"/>
            <a:t>Insegurança alimentar e nutricional</a:t>
          </a:r>
        </a:p>
      </dgm:t>
    </dgm:pt>
    <dgm:pt modelId="{0E4A8EC7-7D88-2440-9398-31B497F1B92A}" type="parTrans" cxnId="{DB624FB4-7411-2E41-A19E-7888A5543B3F}">
      <dgm:prSet/>
      <dgm:spPr/>
      <dgm:t>
        <a:bodyPr/>
        <a:lstStyle/>
        <a:p>
          <a:endParaRPr lang="pt-BR"/>
        </a:p>
      </dgm:t>
    </dgm:pt>
    <dgm:pt modelId="{596681A2-CC1D-E34E-8FBA-B88F2E26137C}" type="sibTrans" cxnId="{DB624FB4-7411-2E41-A19E-7888A5543B3F}">
      <dgm:prSet/>
      <dgm:spPr/>
      <dgm:t>
        <a:bodyPr/>
        <a:lstStyle/>
        <a:p>
          <a:endParaRPr lang="pt-BR"/>
        </a:p>
      </dgm:t>
    </dgm:pt>
    <dgm:pt modelId="{36DCED26-DB89-AC46-9B33-59457CC1FB78}">
      <dgm:prSet phldrT="[Texto]"/>
      <dgm:spPr/>
      <dgm:t>
        <a:bodyPr/>
        <a:lstStyle/>
        <a:p>
          <a:r>
            <a:rPr lang="pt-BR" dirty="0"/>
            <a:t>Perda dos mais velhos e dos legados intergeracionais da cultura</a:t>
          </a:r>
        </a:p>
      </dgm:t>
    </dgm:pt>
    <dgm:pt modelId="{3C1F0AB1-3F71-F049-AC14-E104DFA7F225}" type="parTrans" cxnId="{956D46D8-ABCF-B54B-85FD-A01175F035C8}">
      <dgm:prSet/>
      <dgm:spPr/>
      <dgm:t>
        <a:bodyPr/>
        <a:lstStyle/>
        <a:p>
          <a:endParaRPr lang="pt-BR"/>
        </a:p>
      </dgm:t>
    </dgm:pt>
    <dgm:pt modelId="{0169A66D-8F47-7240-B6C6-16152135CAC3}" type="sibTrans" cxnId="{956D46D8-ABCF-B54B-85FD-A01175F035C8}">
      <dgm:prSet/>
      <dgm:spPr/>
      <dgm:t>
        <a:bodyPr/>
        <a:lstStyle/>
        <a:p>
          <a:endParaRPr lang="pt-BR"/>
        </a:p>
      </dgm:t>
    </dgm:pt>
    <dgm:pt modelId="{AF9B67F7-ED73-ED43-9795-A75EA943AF50}">
      <dgm:prSet phldrT="[Texto]"/>
      <dgm:spPr/>
      <dgm:t>
        <a:bodyPr/>
        <a:lstStyle/>
        <a:p>
          <a:r>
            <a:rPr lang="pt-BR" dirty="0"/>
            <a:t>Invisibilização nos dados </a:t>
          </a:r>
          <a:r>
            <a:rPr lang="pt-BR"/>
            <a:t>e instituições</a:t>
          </a:r>
          <a:endParaRPr lang="pt-BR" dirty="0"/>
        </a:p>
      </dgm:t>
    </dgm:pt>
    <dgm:pt modelId="{D70E5F61-0495-D746-BF0E-29F934B9305F}" type="parTrans" cxnId="{3BD743BE-2E0A-2E44-B15F-E8E80E9101BA}">
      <dgm:prSet/>
      <dgm:spPr/>
      <dgm:t>
        <a:bodyPr/>
        <a:lstStyle/>
        <a:p>
          <a:endParaRPr lang="pt-BR"/>
        </a:p>
      </dgm:t>
    </dgm:pt>
    <dgm:pt modelId="{B84A843F-83CF-0340-8462-743CFFCF3C98}" type="sibTrans" cxnId="{3BD743BE-2E0A-2E44-B15F-E8E80E9101BA}">
      <dgm:prSet/>
      <dgm:spPr/>
      <dgm:t>
        <a:bodyPr/>
        <a:lstStyle/>
        <a:p>
          <a:endParaRPr lang="pt-BR"/>
        </a:p>
      </dgm:t>
    </dgm:pt>
    <dgm:pt modelId="{71CF69EF-4CF3-F446-98AE-D6359DB7DC07}" type="pres">
      <dgm:prSet presAssocID="{F21491B7-7108-8F4D-968C-DAD71A2B1F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B7997FA-07D4-D747-BB3B-2A9B1ABC995B}" type="pres">
      <dgm:prSet presAssocID="{AF9B67F7-ED73-ED43-9795-A75EA943AF5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604D2A-FB41-EA46-947F-706F26578431}" type="pres">
      <dgm:prSet presAssocID="{B84A843F-83CF-0340-8462-743CFFCF3C98}" presName="sibTrans" presStyleCnt="0"/>
      <dgm:spPr/>
    </dgm:pt>
    <dgm:pt modelId="{AAFFDCAC-F058-F24D-ACE1-3E3FDCA699AD}" type="pres">
      <dgm:prSet presAssocID="{BED09AF9-C82C-174A-9665-059796E20F1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B6155E-A596-384E-9095-0F0B060C1B2E}" type="pres">
      <dgm:prSet presAssocID="{E410703D-4BEF-2347-BB49-9CF32B1757EA}" presName="sibTrans" presStyleCnt="0"/>
      <dgm:spPr/>
    </dgm:pt>
    <dgm:pt modelId="{E827463D-1EDD-8F4B-82B4-8DA1140291CB}" type="pres">
      <dgm:prSet presAssocID="{A2FC10C4-90DD-F046-8891-C1794AE2E1D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4F02E0-8BC9-8141-AE1F-FEB7E6C7C561}" type="pres">
      <dgm:prSet presAssocID="{24C8724F-2DAD-CE4A-9197-F18C5A108477}" presName="sibTrans" presStyleCnt="0"/>
      <dgm:spPr/>
    </dgm:pt>
    <dgm:pt modelId="{57F6F1FA-C40A-BA48-BC24-8E788D487E8A}" type="pres">
      <dgm:prSet presAssocID="{23583D4A-2690-2645-955A-FF95FE713B4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055A55-4F86-C542-BDC9-DCFBDE9F0F18}" type="pres">
      <dgm:prSet presAssocID="{06B0B1FE-2F6D-1744-B49F-FCBB980FED79}" presName="sibTrans" presStyleCnt="0"/>
      <dgm:spPr/>
    </dgm:pt>
    <dgm:pt modelId="{B31004ED-3712-DF43-B97B-88DCEB9236FD}" type="pres">
      <dgm:prSet presAssocID="{D4420519-F363-CF46-A36B-5027A712B60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458E21-952F-9E41-9997-FEE43066DE9B}" type="pres">
      <dgm:prSet presAssocID="{596681A2-CC1D-E34E-8FBA-B88F2E26137C}" presName="sibTrans" presStyleCnt="0"/>
      <dgm:spPr/>
    </dgm:pt>
    <dgm:pt modelId="{FE685A2D-03B9-C74E-B5DC-D4109683B93D}" type="pres">
      <dgm:prSet presAssocID="{36DCED26-DB89-AC46-9B33-59457CC1FB7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BB374CB-027C-7745-BD81-537AB6183FE8}" type="presOf" srcId="{23583D4A-2690-2645-955A-FF95FE713B49}" destId="{57F6F1FA-C40A-BA48-BC24-8E788D487E8A}" srcOrd="0" destOrd="0" presId="urn:microsoft.com/office/officeart/2005/8/layout/default"/>
    <dgm:cxn modelId="{C904CA66-A43E-C946-8C0C-E1EE427FE4F6}" type="presOf" srcId="{36DCED26-DB89-AC46-9B33-59457CC1FB78}" destId="{FE685A2D-03B9-C74E-B5DC-D4109683B93D}" srcOrd="0" destOrd="0" presId="urn:microsoft.com/office/officeart/2005/8/layout/default"/>
    <dgm:cxn modelId="{6342C47A-282E-3C4E-AC55-8946EAD5A615}" srcId="{F21491B7-7108-8F4D-968C-DAD71A2B1F00}" destId="{A2FC10C4-90DD-F046-8891-C1794AE2E1D4}" srcOrd="2" destOrd="0" parTransId="{6787BAC0-267F-1C4B-AE95-854195D64372}" sibTransId="{24C8724F-2DAD-CE4A-9197-F18C5A108477}"/>
    <dgm:cxn modelId="{3BD743BE-2E0A-2E44-B15F-E8E80E9101BA}" srcId="{F21491B7-7108-8F4D-968C-DAD71A2B1F00}" destId="{AF9B67F7-ED73-ED43-9795-A75EA943AF50}" srcOrd="0" destOrd="0" parTransId="{D70E5F61-0495-D746-BF0E-29F934B9305F}" sibTransId="{B84A843F-83CF-0340-8462-743CFFCF3C98}"/>
    <dgm:cxn modelId="{28B1F414-5AB6-8F41-80CA-807F7EF97782}" type="presOf" srcId="{F21491B7-7108-8F4D-968C-DAD71A2B1F00}" destId="{71CF69EF-4CF3-F446-98AE-D6359DB7DC07}" srcOrd="0" destOrd="0" presId="urn:microsoft.com/office/officeart/2005/8/layout/default"/>
    <dgm:cxn modelId="{956D46D8-ABCF-B54B-85FD-A01175F035C8}" srcId="{F21491B7-7108-8F4D-968C-DAD71A2B1F00}" destId="{36DCED26-DB89-AC46-9B33-59457CC1FB78}" srcOrd="5" destOrd="0" parTransId="{3C1F0AB1-3F71-F049-AC14-E104DFA7F225}" sibTransId="{0169A66D-8F47-7240-B6C6-16152135CAC3}"/>
    <dgm:cxn modelId="{0835B5DD-FC1E-CF4D-8857-BDD58459927D}" srcId="{F21491B7-7108-8F4D-968C-DAD71A2B1F00}" destId="{BED09AF9-C82C-174A-9665-059796E20F1C}" srcOrd="1" destOrd="0" parTransId="{C6E7DE2A-12C8-2640-A3DE-19887B1FAEF7}" sibTransId="{E410703D-4BEF-2347-BB49-9CF32B1757EA}"/>
    <dgm:cxn modelId="{7D3AD082-EFF7-BA46-97AC-B8D0400BE274}" type="presOf" srcId="{AF9B67F7-ED73-ED43-9795-A75EA943AF50}" destId="{CB7997FA-07D4-D747-BB3B-2A9B1ABC995B}" srcOrd="0" destOrd="0" presId="urn:microsoft.com/office/officeart/2005/8/layout/default"/>
    <dgm:cxn modelId="{DB624FB4-7411-2E41-A19E-7888A5543B3F}" srcId="{F21491B7-7108-8F4D-968C-DAD71A2B1F00}" destId="{D4420519-F363-CF46-A36B-5027A712B608}" srcOrd="4" destOrd="0" parTransId="{0E4A8EC7-7D88-2440-9398-31B497F1B92A}" sibTransId="{596681A2-CC1D-E34E-8FBA-B88F2E26137C}"/>
    <dgm:cxn modelId="{425290B7-8B89-F748-8A5C-5D3E90F3DAF7}" type="presOf" srcId="{D4420519-F363-CF46-A36B-5027A712B608}" destId="{B31004ED-3712-DF43-B97B-88DCEB9236FD}" srcOrd="0" destOrd="0" presId="urn:microsoft.com/office/officeart/2005/8/layout/default"/>
    <dgm:cxn modelId="{126185F9-68D4-3C43-971B-90447E5B30E0}" type="presOf" srcId="{BED09AF9-C82C-174A-9665-059796E20F1C}" destId="{AAFFDCAC-F058-F24D-ACE1-3E3FDCA699AD}" srcOrd="0" destOrd="0" presId="urn:microsoft.com/office/officeart/2005/8/layout/default"/>
    <dgm:cxn modelId="{F373DA88-77C2-FC4C-8B22-856EE89C25CD}" type="presOf" srcId="{A2FC10C4-90DD-F046-8891-C1794AE2E1D4}" destId="{E827463D-1EDD-8F4B-82B4-8DA1140291CB}" srcOrd="0" destOrd="0" presId="urn:microsoft.com/office/officeart/2005/8/layout/default"/>
    <dgm:cxn modelId="{F2DAA68C-83A9-4249-994B-203C6BF1E2FF}" srcId="{F21491B7-7108-8F4D-968C-DAD71A2B1F00}" destId="{23583D4A-2690-2645-955A-FF95FE713B49}" srcOrd="3" destOrd="0" parTransId="{E5EBED78-2F54-1A45-B4BD-A28DBD17085B}" sibTransId="{06B0B1FE-2F6D-1744-B49F-FCBB980FED79}"/>
    <dgm:cxn modelId="{EE8293F4-608F-2041-9AD8-CC046E26E9C4}" type="presParOf" srcId="{71CF69EF-4CF3-F446-98AE-D6359DB7DC07}" destId="{CB7997FA-07D4-D747-BB3B-2A9B1ABC995B}" srcOrd="0" destOrd="0" presId="urn:microsoft.com/office/officeart/2005/8/layout/default"/>
    <dgm:cxn modelId="{266F7FE6-9E70-B748-BEE5-D405A0908903}" type="presParOf" srcId="{71CF69EF-4CF3-F446-98AE-D6359DB7DC07}" destId="{95604D2A-FB41-EA46-947F-706F26578431}" srcOrd="1" destOrd="0" presId="urn:microsoft.com/office/officeart/2005/8/layout/default"/>
    <dgm:cxn modelId="{A02DB227-537F-A34C-AD95-A08742891F27}" type="presParOf" srcId="{71CF69EF-4CF3-F446-98AE-D6359DB7DC07}" destId="{AAFFDCAC-F058-F24D-ACE1-3E3FDCA699AD}" srcOrd="2" destOrd="0" presId="urn:microsoft.com/office/officeart/2005/8/layout/default"/>
    <dgm:cxn modelId="{0D342F8F-5052-0C4C-BC7C-A5D4CE21FAD8}" type="presParOf" srcId="{71CF69EF-4CF3-F446-98AE-D6359DB7DC07}" destId="{D2B6155E-A596-384E-9095-0F0B060C1B2E}" srcOrd="3" destOrd="0" presId="urn:microsoft.com/office/officeart/2005/8/layout/default"/>
    <dgm:cxn modelId="{31E061D1-3C9A-4A4B-821C-F727C7915C79}" type="presParOf" srcId="{71CF69EF-4CF3-F446-98AE-D6359DB7DC07}" destId="{E827463D-1EDD-8F4B-82B4-8DA1140291CB}" srcOrd="4" destOrd="0" presId="urn:microsoft.com/office/officeart/2005/8/layout/default"/>
    <dgm:cxn modelId="{FE059978-FFD0-274C-9638-D3D610CE3DF6}" type="presParOf" srcId="{71CF69EF-4CF3-F446-98AE-D6359DB7DC07}" destId="{014F02E0-8BC9-8141-AE1F-FEB7E6C7C561}" srcOrd="5" destOrd="0" presId="urn:microsoft.com/office/officeart/2005/8/layout/default"/>
    <dgm:cxn modelId="{AED29981-1D71-CB47-A61F-F46041EEF23F}" type="presParOf" srcId="{71CF69EF-4CF3-F446-98AE-D6359DB7DC07}" destId="{57F6F1FA-C40A-BA48-BC24-8E788D487E8A}" srcOrd="6" destOrd="0" presId="urn:microsoft.com/office/officeart/2005/8/layout/default"/>
    <dgm:cxn modelId="{698EC1E3-7A41-C94D-ADFD-385F6FD8A67F}" type="presParOf" srcId="{71CF69EF-4CF3-F446-98AE-D6359DB7DC07}" destId="{2C055A55-4F86-C542-BDC9-DCFBDE9F0F18}" srcOrd="7" destOrd="0" presId="urn:microsoft.com/office/officeart/2005/8/layout/default"/>
    <dgm:cxn modelId="{2D44CE0A-1E10-2045-81A3-6F49ECA84A2E}" type="presParOf" srcId="{71CF69EF-4CF3-F446-98AE-D6359DB7DC07}" destId="{B31004ED-3712-DF43-B97B-88DCEB9236FD}" srcOrd="8" destOrd="0" presId="urn:microsoft.com/office/officeart/2005/8/layout/default"/>
    <dgm:cxn modelId="{E189146F-7EDC-DC42-92BC-B109E7D7C4F6}" type="presParOf" srcId="{71CF69EF-4CF3-F446-98AE-D6359DB7DC07}" destId="{E8458E21-952F-9E41-9997-FEE43066DE9B}" srcOrd="9" destOrd="0" presId="urn:microsoft.com/office/officeart/2005/8/layout/default"/>
    <dgm:cxn modelId="{AC61275C-41A0-AA4D-87CE-8A05BFC74653}" type="presParOf" srcId="{71CF69EF-4CF3-F446-98AE-D6359DB7DC07}" destId="{FE685A2D-03B9-C74E-B5DC-D4109683B93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997FA-07D4-D747-BB3B-2A9B1ABC995B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Invisibilização nos dados </a:t>
          </a:r>
          <a:r>
            <a:rPr lang="pt-BR" sz="2800" kern="1200"/>
            <a:t>e instituições</a:t>
          </a:r>
          <a:endParaRPr lang="pt-BR" sz="2800" kern="1200" dirty="0"/>
        </a:p>
      </dsp:txBody>
      <dsp:txXfrm>
        <a:off x="0" y="39687"/>
        <a:ext cx="3286125" cy="1971675"/>
      </dsp:txXfrm>
    </dsp:sp>
    <dsp:sp modelId="{AAFFDCAC-F058-F24D-ACE1-3E3FDCA699AD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Inseguridade territorial</a:t>
          </a:r>
        </a:p>
      </dsp:txBody>
      <dsp:txXfrm>
        <a:off x="3614737" y="39687"/>
        <a:ext cx="3286125" cy="1971675"/>
      </dsp:txXfrm>
    </dsp:sp>
    <dsp:sp modelId="{E827463D-1EDD-8F4B-82B4-8DA1140291CB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Exclusão do ensino remoto</a:t>
          </a:r>
        </a:p>
      </dsp:txBody>
      <dsp:txXfrm>
        <a:off x="7229475" y="39687"/>
        <a:ext cx="3286125" cy="1971675"/>
      </dsp:txXfrm>
    </dsp:sp>
    <dsp:sp modelId="{57F6F1FA-C40A-BA48-BC24-8E788D487E8A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Danos à saúde, em especial à mental</a:t>
          </a:r>
        </a:p>
      </dsp:txBody>
      <dsp:txXfrm>
        <a:off x="0" y="2339975"/>
        <a:ext cx="3286125" cy="1971675"/>
      </dsp:txXfrm>
    </dsp:sp>
    <dsp:sp modelId="{B31004ED-3712-DF43-B97B-88DCEB9236FD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Insegurança alimentar e nutricional</a:t>
          </a:r>
        </a:p>
      </dsp:txBody>
      <dsp:txXfrm>
        <a:off x="3614737" y="2339975"/>
        <a:ext cx="3286125" cy="1971675"/>
      </dsp:txXfrm>
    </dsp:sp>
    <dsp:sp modelId="{FE685A2D-03B9-C74E-B5DC-D4109683B93D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Perda dos mais velhos e dos legados intergeracionais da cultura</a:t>
          </a:r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281989-F9C6-324E-8E15-818B026D8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9B70803-E331-5945-B1AA-DC8724C59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C92D60B-BB17-5B44-BD5F-CB0AEAE45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B711-CE75-E045-A1ED-1243E2BEAAA4}" type="datetimeFigureOut">
              <a:rPr lang="pt-PT" smtClean="0"/>
              <a:t>09/11/2021</a:t>
            </a:fld>
            <a:endParaRPr lang="pt-PT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1D522B8-B83E-A144-83DE-952C9EAE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0C8D181-12D3-C646-8B7A-AA6DDD5C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26D3-15BF-BD41-ADCE-93B9817095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847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67B8F9-C7E0-0A45-AC8D-3977E691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258ABB4E-DE18-B24B-8FFB-8ACA356AC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F9A77A8-942C-3B4A-9197-C9A34CD0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B711-CE75-E045-A1ED-1243E2BEAAA4}" type="datetimeFigureOut">
              <a:rPr lang="pt-PT" smtClean="0"/>
              <a:t>09/11/2021</a:t>
            </a:fld>
            <a:endParaRPr lang="pt-PT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9283744-E527-4548-938E-5F5B2239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2AD8DB6-66E8-B44A-8F36-D305B82C7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26D3-15BF-BD41-ADCE-93B9817095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451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30ADCF2-BA13-604F-B18A-CF11D6A91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D04F4C3-E40A-FA49-BD2A-78F8BA5B7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72A781B-327C-FA47-92EF-68E9BA31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B711-CE75-E045-A1ED-1243E2BEAAA4}" type="datetimeFigureOut">
              <a:rPr lang="pt-PT" smtClean="0"/>
              <a:t>09/11/2021</a:t>
            </a:fld>
            <a:endParaRPr lang="pt-PT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08DC5C1-F8D3-5542-9FF5-D7C1E028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0CD4658-FD72-C44C-A256-890059CE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26D3-15BF-BD41-ADCE-93B9817095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164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2EFB22-3DA6-8444-A275-C1F56A72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597FEC4-9D17-8248-B647-BB0BE4683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3CC9D4D-BC6A-3B4A-8B01-37F1A77A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B711-CE75-E045-A1ED-1243E2BEAAA4}" type="datetimeFigureOut">
              <a:rPr lang="pt-PT" smtClean="0"/>
              <a:t>09/11/2021</a:t>
            </a:fld>
            <a:endParaRPr lang="pt-PT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0742657-B21E-2840-90CC-24F716FF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3166B91-AC27-2341-8DAA-9F2D8D20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26D3-15BF-BD41-ADCE-93B9817095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174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42BCA3-4934-D844-A830-C406D964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05166C9-020E-F544-934F-9827BC420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F0808BE-8A24-7446-BFBE-6D899203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B711-CE75-E045-A1ED-1243E2BEAAA4}" type="datetimeFigureOut">
              <a:rPr lang="pt-PT" smtClean="0"/>
              <a:t>09/11/2021</a:t>
            </a:fld>
            <a:endParaRPr lang="pt-PT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A408416-11FE-194D-8A45-09C88704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48DFC53-0540-6C4A-B41E-1D576B085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26D3-15BF-BD41-ADCE-93B9817095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413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2C75D2-BC89-D144-9408-DA3E99D79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8DF8D1D-8EF7-044B-A991-25508B7B9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89127A5-7048-0D4C-B3A4-1A3EAE54D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70FBE46-2ECF-F64A-AC38-445E6A3F4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B711-CE75-E045-A1ED-1243E2BEAAA4}" type="datetimeFigureOut">
              <a:rPr lang="pt-PT" smtClean="0"/>
              <a:t>09/11/2021</a:t>
            </a:fld>
            <a:endParaRPr lang="pt-PT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E218625-D008-924B-867F-85C1CE73C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CFA6A2B-26EE-6848-A578-A5A06C54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26D3-15BF-BD41-ADCE-93B9817095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477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568916-9680-EE4F-A9BC-0D180A01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4BD461D-24B2-F84A-977B-7F490D1B5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4E9F7EC5-5583-664C-BAA4-D5217641F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E7E31BE3-E707-084D-AF78-1C13BF02E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D145A9B6-5067-374C-BD70-18479A5EA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32F7E007-7672-DB4E-A1F7-BCA763E0D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B711-CE75-E045-A1ED-1243E2BEAAA4}" type="datetimeFigureOut">
              <a:rPr lang="pt-PT" smtClean="0"/>
              <a:t>09/11/2021</a:t>
            </a:fld>
            <a:endParaRPr lang="pt-PT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6FDE736A-A07D-394A-935A-F205DB56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0967D339-B410-5B4D-9069-F76048BD7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26D3-15BF-BD41-ADCE-93B9817095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484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009FBA-11B5-CA42-9764-704A2299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1FC9E1E-2A53-CC4D-BAB8-F873C234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B711-CE75-E045-A1ED-1243E2BEAAA4}" type="datetimeFigureOut">
              <a:rPr lang="pt-PT" smtClean="0"/>
              <a:t>09/11/2021</a:t>
            </a:fld>
            <a:endParaRPr lang="pt-PT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89A8B057-7CB6-4A48-99C5-207FA5FF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9C40892C-A05B-7249-8E69-8359F97E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26D3-15BF-BD41-ADCE-93B9817095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943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25B3A51D-872B-3540-954E-C9068DBD7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B711-CE75-E045-A1ED-1243E2BEAAA4}" type="datetimeFigureOut">
              <a:rPr lang="pt-PT" smtClean="0"/>
              <a:t>09/11/2021</a:t>
            </a:fld>
            <a:endParaRPr lang="pt-PT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B44D5D75-45F1-4C4D-9446-32BD5898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F7E1427-8F59-5F47-AF68-014E6DB6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26D3-15BF-BD41-ADCE-93B9817095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154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01BC82-41C1-0B46-8B5A-D08FA702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0F15313-A921-BB44-B677-9682BB60B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62F4425-7A63-8346-AE93-CD853954C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D528184-981C-4744-96F3-8A109D85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B711-CE75-E045-A1ED-1243E2BEAAA4}" type="datetimeFigureOut">
              <a:rPr lang="pt-PT" smtClean="0"/>
              <a:t>09/11/2021</a:t>
            </a:fld>
            <a:endParaRPr lang="pt-PT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0BEF404-3FBF-2C46-9C26-9A5954D7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B78D468-65D1-014C-948A-7657051D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26D3-15BF-BD41-ADCE-93B9817095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466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8F1C91-F755-1647-BA01-BA1591ED0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CFBCC4EF-8C9F-0940-97DC-58AD1FF61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515F7DD-5669-2340-9A79-47ED6E0C5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EEE0EF3-B335-1D4D-9DFB-C6EE27B6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B711-CE75-E045-A1ED-1243E2BEAAA4}" type="datetimeFigureOut">
              <a:rPr lang="pt-PT" smtClean="0"/>
              <a:t>09/11/2021</a:t>
            </a:fld>
            <a:endParaRPr lang="pt-PT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F3BB5EB-7121-B246-86E6-7083DF3E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7139260-DF2E-1649-9A31-B07553F0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26D3-15BF-BD41-ADCE-93B9817095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666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FE0E70C4-2563-364E-8CB1-9B780AE41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66C25E1-8A56-E540-A7DA-51027909B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323F829-8681-0448-962F-8DA0AFB17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4B711-CE75-E045-A1ED-1243E2BEAAA4}" type="datetimeFigureOut">
              <a:rPr lang="pt-PT" smtClean="0"/>
              <a:t>09/11/2021</a:t>
            </a:fld>
            <a:endParaRPr lang="pt-PT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12221B7-8F6A-2F4E-A247-F03A3F307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E925C74-3EC0-AB43-9596-3605DE561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D26D3-15BF-BD41-ADCE-93B9817095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560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udeindigena.net.br/coronavirus/boletimEp.php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imi.org.br/wp-content/uploads/2021/11/relatorio-violencia-povos-indigenas-2020-cimi.pdf" TargetMode="Externa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E7563D-2CD1-6046-BBA8-9575192AA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r>
              <a:rPr lang="pt-PT" sz="3500" b="1" dirty="0"/>
              <a:t>Recortes étnicos e institucionais dos impactos da Pandemia da Covid-19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1998516-5743-B542-9C61-893E05C7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r>
              <a:rPr lang="pt-PT" sz="2000" dirty="0"/>
              <a:t>Assis da Costa Oliveira</a:t>
            </a:r>
          </a:p>
          <a:p>
            <a:r>
              <a:rPr lang="pt-PT" sz="2000" dirty="0"/>
              <a:t>Universidade Federal do Pará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54E5C7-8A99-4EDC-8683-D1BAA4C8B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31" r="10159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6382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A79EBF-2740-4945-B8BA-9715CF23E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Impactos</a:t>
            </a:r>
            <a:r>
              <a:rPr lang="en-US" dirty="0"/>
              <a:t> </a:t>
            </a:r>
            <a:r>
              <a:rPr lang="en-US" dirty="0" err="1"/>
              <a:t>sociais</a:t>
            </a:r>
            <a:r>
              <a:rPr lang="en-US" dirty="0"/>
              <a:t> da </a:t>
            </a:r>
            <a:r>
              <a:rPr lang="en-US" dirty="0" err="1"/>
              <a:t>pandemia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crianças</a:t>
            </a:r>
            <a:r>
              <a:rPr lang="en-US" dirty="0"/>
              <a:t> e </a:t>
            </a:r>
            <a:r>
              <a:rPr lang="en-US" dirty="0" err="1"/>
              <a:t>adolescentes</a:t>
            </a:r>
            <a:r>
              <a:rPr lang="en-US" dirty="0"/>
              <a:t> de </a:t>
            </a:r>
            <a:r>
              <a:rPr lang="en-US" dirty="0" err="1"/>
              <a:t>povos</a:t>
            </a:r>
            <a:r>
              <a:rPr lang="en-US" dirty="0"/>
              <a:t> e </a:t>
            </a:r>
            <a:r>
              <a:rPr lang="en-US" dirty="0" err="1"/>
              <a:t>comunidades</a:t>
            </a:r>
            <a:r>
              <a:rPr lang="en-US" dirty="0"/>
              <a:t> </a:t>
            </a:r>
            <a:r>
              <a:rPr lang="en-US" dirty="0" err="1"/>
              <a:t>tradicionais</a:t>
            </a:r>
            <a:endParaRPr lang="pt-PT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69FEA3EF-0094-5D46-B4E3-1761194F1F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8948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84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xmlns="" id="{99ED5833-B85B-4103-8A3B-CAB0308E6C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12736D-CCC7-D94B-8202-522E4B10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 err="1"/>
              <a:t>Impactos</a:t>
            </a:r>
            <a:r>
              <a:rPr lang="en-US" sz="3600" dirty="0"/>
              <a:t> </a:t>
            </a:r>
            <a:r>
              <a:rPr lang="en-US" sz="3600" dirty="0" err="1"/>
              <a:t>sociais</a:t>
            </a:r>
            <a:r>
              <a:rPr lang="en-US" sz="3600" dirty="0"/>
              <a:t> da </a:t>
            </a:r>
            <a:r>
              <a:rPr lang="en-US" sz="3600" dirty="0" err="1"/>
              <a:t>pandemia</a:t>
            </a:r>
            <a:r>
              <a:rPr lang="en-US" sz="3600" dirty="0"/>
              <a:t> </a:t>
            </a:r>
            <a:r>
              <a:rPr lang="en-US" sz="3600" dirty="0" err="1"/>
              <a:t>nas</a:t>
            </a:r>
            <a:r>
              <a:rPr lang="en-US" sz="3600" dirty="0"/>
              <a:t> </a:t>
            </a:r>
            <a:r>
              <a:rPr lang="en-US" sz="3600" dirty="0" err="1"/>
              <a:t>crianças</a:t>
            </a:r>
            <a:r>
              <a:rPr lang="en-US" sz="3600" dirty="0"/>
              <a:t> e </a:t>
            </a:r>
            <a:r>
              <a:rPr lang="en-US" sz="3600" dirty="0" err="1"/>
              <a:t>adolescentes</a:t>
            </a:r>
            <a:r>
              <a:rPr lang="en-US" sz="3600" dirty="0"/>
              <a:t> de </a:t>
            </a:r>
            <a:r>
              <a:rPr lang="en-US" sz="3600" dirty="0" err="1"/>
              <a:t>povos</a:t>
            </a:r>
            <a:r>
              <a:rPr lang="en-US" sz="3600" dirty="0"/>
              <a:t> e </a:t>
            </a:r>
            <a:r>
              <a:rPr lang="en-US" sz="3600" dirty="0" err="1"/>
              <a:t>comunidades</a:t>
            </a:r>
            <a:r>
              <a:rPr lang="en-US" sz="3600" dirty="0"/>
              <a:t> </a:t>
            </a:r>
            <a:r>
              <a:rPr lang="en-US" sz="3600" dirty="0" err="1"/>
              <a:t>tradicionais</a:t>
            </a:r>
            <a:endParaRPr lang="en-US" sz="3600" dirty="0"/>
          </a:p>
        </p:txBody>
      </p:sp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xmlns="" id="{B24DBB9A-F773-7641-BCEB-036B95688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67" y="2362580"/>
            <a:ext cx="5354201" cy="3346376"/>
          </a:xfrm>
          <a:prstGeom prst="rect">
            <a:avLst/>
          </a:prstGeom>
        </p:spPr>
      </p:pic>
      <p:pic>
        <p:nvPicPr>
          <p:cNvPr id="5" name="Espaço Reservado para Conteúdo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xmlns="" id="{034F85CD-C52B-C041-AF1A-589B28327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19536" y="2362580"/>
            <a:ext cx="5354201" cy="334637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BE84B1B7-0A60-EA4E-B3B2-197FFDA2A1E6}"/>
              </a:ext>
            </a:extLst>
          </p:cNvPr>
          <p:cNvSpPr txBox="1"/>
          <p:nvPr/>
        </p:nvSpPr>
        <p:spPr>
          <a:xfrm>
            <a:off x="646771" y="5994400"/>
            <a:ext cx="509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Fonte: </a:t>
            </a:r>
            <a:r>
              <a:rPr lang="pt-PT" sz="1200" dirty="0" err="1"/>
              <a:t>https</a:t>
            </a:r>
            <a:r>
              <a:rPr lang="pt-PT" sz="1200" dirty="0"/>
              <a:t>://g1.globo.com/</a:t>
            </a:r>
            <a:r>
              <a:rPr lang="pt-PT" sz="1200" dirty="0" err="1"/>
              <a:t>rr</a:t>
            </a:r>
            <a:r>
              <a:rPr lang="pt-PT" sz="1200" dirty="0"/>
              <a:t>/</a:t>
            </a:r>
            <a:r>
              <a:rPr lang="pt-PT" sz="1200" dirty="0" err="1"/>
              <a:t>roraima</a:t>
            </a:r>
            <a:r>
              <a:rPr lang="pt-PT" sz="1200" dirty="0"/>
              <a:t>/noticia/2021/05/15/lideres-indigenas-relatam-mortes-de-duas-criancas-em-conflitos-na-terra-yanomami-diz-associacao.ghtml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FEFE32F-36FE-8A4F-AA07-13205FCD5230}"/>
              </a:ext>
            </a:extLst>
          </p:cNvPr>
          <p:cNvSpPr txBox="1"/>
          <p:nvPr/>
        </p:nvSpPr>
        <p:spPr>
          <a:xfrm>
            <a:off x="6662056" y="5994400"/>
            <a:ext cx="471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Fonte: </a:t>
            </a:r>
            <a:r>
              <a:rPr lang="pt-PT" sz="1200" dirty="0" err="1"/>
              <a:t>https</a:t>
            </a:r>
            <a:r>
              <a:rPr lang="pt-PT" sz="1200" dirty="0"/>
              <a:t>://</a:t>
            </a:r>
            <a:r>
              <a:rPr lang="pt-PT" sz="1200" dirty="0" err="1"/>
              <a:t>jornalistaslivres.org</a:t>
            </a:r>
            <a:r>
              <a:rPr lang="pt-PT" sz="1200" dirty="0"/>
              <a:t>/duas-criancas-yanomami-morrem-sugadas-em-rio-ocupado-por-maquinarios-de-garimpo-ilegal-em-rr/</a:t>
            </a:r>
          </a:p>
        </p:txBody>
      </p:sp>
    </p:spTree>
    <p:extLst>
      <p:ext uri="{BB962C8B-B14F-4D97-AF65-F5344CB8AC3E}">
        <p14:creationId xmlns:p14="http://schemas.microsoft.com/office/powerpoint/2010/main" val="39650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D486A9-AE59-5843-B36D-8506EDF1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53" y="365124"/>
            <a:ext cx="5495693" cy="1325563"/>
          </a:xfrm>
        </p:spPr>
        <p:txBody>
          <a:bodyPr>
            <a:normAutofit/>
          </a:bodyPr>
          <a:lstStyle/>
          <a:p>
            <a:pPr algn="ctr"/>
            <a:r>
              <a:rPr lang="pt-PT" sz="3500" dirty="0"/>
              <a:t>Boletim Epidemiológico n. 429 MS/SESAI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31815465-9DE8-164C-B63E-CFFCD2C38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3756"/>
            <a:ext cx="5257800" cy="36637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3102FBF-6D26-B048-8A13-C53848B4AD90}"/>
              </a:ext>
            </a:extLst>
          </p:cNvPr>
          <p:cNvSpPr txBox="1"/>
          <p:nvPr/>
        </p:nvSpPr>
        <p:spPr>
          <a:xfrm>
            <a:off x="1061757" y="5620524"/>
            <a:ext cx="4392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Fonte: </a:t>
            </a:r>
            <a:r>
              <a:rPr lang="pt-PT" dirty="0">
                <a:hlinkClick r:id="rId3"/>
              </a:rPr>
              <a:t>http://www.saudeindigena.net.br/coronavirus/boletimEp.php</a:t>
            </a:r>
            <a:r>
              <a:rPr lang="pt-PT" dirty="0"/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B3EE91EF-475D-6543-990F-6F38CBA73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262" y="1823756"/>
            <a:ext cx="4392982" cy="36637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3C76B40-8DAD-C442-A035-FC311CE9AA3F}"/>
              </a:ext>
            </a:extLst>
          </p:cNvPr>
          <p:cNvSpPr txBox="1"/>
          <p:nvPr/>
        </p:nvSpPr>
        <p:spPr>
          <a:xfrm>
            <a:off x="6737261" y="5660305"/>
            <a:ext cx="4392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Fonte: </a:t>
            </a:r>
            <a:r>
              <a:rPr lang="pt-PT" dirty="0">
                <a:hlinkClick r:id="rId5"/>
              </a:rPr>
              <a:t>https://cimi.org.br/wp-content/uploads/2021/11/relatorio-violencia-povos-indigenas-2020-cimi.pdf</a:t>
            </a:r>
            <a:r>
              <a:rPr lang="pt-PT" dirty="0"/>
              <a:t>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0DEA0CE8-B284-7C43-BD2F-6DA684DA8408}"/>
              </a:ext>
            </a:extLst>
          </p:cNvPr>
          <p:cNvSpPr txBox="1">
            <a:spLocks/>
          </p:cNvSpPr>
          <p:nvPr/>
        </p:nvSpPr>
        <p:spPr>
          <a:xfrm>
            <a:off x="6096000" y="365124"/>
            <a:ext cx="54956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500" dirty="0"/>
              <a:t>Relatório Violência contra os povos indígenas no Brasil – dados de 2020</a:t>
            </a:r>
          </a:p>
        </p:txBody>
      </p:sp>
    </p:spTree>
    <p:extLst>
      <p:ext uri="{BB962C8B-B14F-4D97-AF65-F5344CB8AC3E}">
        <p14:creationId xmlns:p14="http://schemas.microsoft.com/office/powerpoint/2010/main" val="256820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1FFC61-58C7-DC4E-A5D0-C46A87B6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Ações do MMFDH em resposta à pandemia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BDDDE8C4-CE1B-D54E-BE13-5562C3470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8029" y="1729986"/>
            <a:ext cx="10515600" cy="181499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B108FAC-8CE4-F240-8BE1-A6F9D21A3DBF}"/>
              </a:ext>
            </a:extLst>
          </p:cNvPr>
          <p:cNvSpPr txBox="1"/>
          <p:nvPr/>
        </p:nvSpPr>
        <p:spPr>
          <a:xfrm>
            <a:off x="1764631" y="3657603"/>
            <a:ext cx="8662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/>
              <a:t>Fonte: MMFDH, Relatório de atividades. Ações do MMFDH em resposta à pandemia da Covid-19 (Março/220 a agosto/2021). Brasília: MMFDH, 2021, p. 11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FA480D9-9392-B440-9EDC-69CA247B3519}"/>
              </a:ext>
            </a:extLst>
          </p:cNvPr>
          <p:cNvSpPr txBox="1"/>
          <p:nvPr/>
        </p:nvSpPr>
        <p:spPr>
          <a:xfrm>
            <a:off x="1862254" y="5526500"/>
            <a:ext cx="825420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30/01/2020 – Emergência global da pandemia do novo coronavírus</a:t>
            </a:r>
          </a:p>
          <a:p>
            <a:pPr algn="ctr"/>
            <a:r>
              <a:rPr lang="pt-PT" dirty="0">
                <a:solidFill>
                  <a:schemeClr val="tx1"/>
                </a:solidFill>
              </a:rPr>
              <a:t>20/03/2020 – Decretação de estado de calamidade pública no Brasil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22BA728-3387-004C-82C2-713B359A7199}"/>
              </a:ext>
            </a:extLst>
          </p:cNvPr>
          <p:cNvSpPr/>
          <p:nvPr/>
        </p:nvSpPr>
        <p:spPr>
          <a:xfrm>
            <a:off x="1862254" y="4466411"/>
            <a:ext cx="825420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﻿”Os sete Planos foram estruturados em três eixos, a saber, saúde, proteção social e proteção econômica...” (MMFDH,2021, p. 11)</a:t>
            </a:r>
          </a:p>
        </p:txBody>
      </p:sp>
    </p:spTree>
    <p:extLst>
      <p:ext uri="{BB962C8B-B14F-4D97-AF65-F5344CB8AC3E}">
        <p14:creationId xmlns:p14="http://schemas.microsoft.com/office/powerpoint/2010/main" val="54147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23B2240D-D22D-3942-8CAE-EFAB5F513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079" y="2689109"/>
            <a:ext cx="9715500" cy="35941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C5EDBE10-42AC-294F-8A9C-A33ED2A0CF00}"/>
              </a:ext>
            </a:extLst>
          </p:cNvPr>
          <p:cNvSpPr txBox="1"/>
          <p:nvPr/>
        </p:nvSpPr>
        <p:spPr>
          <a:xfrm>
            <a:off x="3120571" y="6120511"/>
            <a:ext cx="484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MMFDH, 2021, p. 14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DC7B26F-45B4-044F-BA76-4D2A03B5D188}"/>
              </a:ext>
            </a:extLst>
          </p:cNvPr>
          <p:cNvSpPr txBox="1"/>
          <p:nvPr/>
        </p:nvSpPr>
        <p:spPr>
          <a:xfrm>
            <a:off x="1272268" y="1631967"/>
            <a:ext cx="929912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/>
              <a:t>﻿ “... enquanto o Plano para crianças e adolescentes envolveu treze órgãos, com 68 ações inicialmente levantadas para essa população, num investimento estimado de R$ 125 bilhões” (figura 10). (MMFDH, 2021, p. 13)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BDF09D7-5018-3E4F-AC50-B27C0156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t-PT" dirty="0"/>
              <a:t>Ações do MMFDH em resposta à pandemia</a:t>
            </a:r>
          </a:p>
        </p:txBody>
      </p:sp>
    </p:spTree>
    <p:extLst>
      <p:ext uri="{BB962C8B-B14F-4D97-AF65-F5344CB8AC3E}">
        <p14:creationId xmlns:p14="http://schemas.microsoft.com/office/powerpoint/2010/main" val="65863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042C93-237D-0445-BF64-36CAD208C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Algumas questões para refletir...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FC9D5E2-9F46-A445-B066-AD863B1D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Diluição das ações voltadas para crianças e adolescentes dentro dos três eixos de atuação do Ministério (promoção de direitos; enfrentamento da violência e fortalecimento das redes)</a:t>
            </a:r>
          </a:p>
          <a:p>
            <a:endParaRPr lang="pt-PT" dirty="0"/>
          </a:p>
          <a:p>
            <a:r>
              <a:rPr lang="pt-PT" dirty="0"/>
              <a:t>Apresentação das medidas implantadas de maneira simplificada, sem informações mais detalhadas e com perda da historicidade de sua existência como política pública</a:t>
            </a:r>
          </a:p>
          <a:p>
            <a:pPr lvl="1"/>
            <a:r>
              <a:rPr lang="pt-PT" dirty="0"/>
              <a:t>Ex.: Programa Nacional de Enfrentamento da Violência Contra a Criança e do Adolescente (Decreto n. 10.701, de 17 de maio de 2021)</a:t>
            </a:r>
          </a:p>
          <a:p>
            <a:pPr lvl="1"/>
            <a:endParaRPr lang="pt-PT" dirty="0"/>
          </a:p>
          <a:p>
            <a:pPr lvl="1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7686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D8DB20-3040-C74D-98E1-49FCCA4C1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Algumas questões para propor...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0E92B42-153A-CA41-A8AC-DECF366E9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pt-PT" dirty="0"/>
              <a:t>Inviabilidade de acesso ao conteúdo do Plano de Contingência</a:t>
            </a:r>
          </a:p>
          <a:p>
            <a:pPr lvl="1"/>
            <a:r>
              <a:rPr lang="pt-PT" dirty="0"/>
              <a:t>Site do MMFDH não apresenta nada no item Assuntos/Covid-19</a:t>
            </a:r>
          </a:p>
          <a:p>
            <a:pPr lvl="1"/>
            <a:endParaRPr lang="pt-PT" dirty="0"/>
          </a:p>
          <a:p>
            <a:r>
              <a:rPr lang="pt-PT" dirty="0"/>
              <a:t>Importância de acesso aos dados do planejamento e da execução das medidas traçadas no Plano de Contingência, e de avaliação de seus impactos a partir de um conjunto de indicadores </a:t>
            </a:r>
            <a:r>
              <a:rPr lang="pt-PT" dirty="0" err="1"/>
              <a:t>multisetoriais</a:t>
            </a:r>
            <a:endParaRPr lang="pt-PT" dirty="0"/>
          </a:p>
          <a:p>
            <a:endParaRPr lang="pt-PT" dirty="0"/>
          </a:p>
          <a:p>
            <a:r>
              <a:rPr lang="pt-PT" dirty="0"/>
              <a:t>Necessidade de revisão do plano para pensar a contingência (ou os efeitos da pandemia) para além do estado de calamidade</a:t>
            </a:r>
          </a:p>
          <a:p>
            <a:pPr lvl="1"/>
            <a:r>
              <a:rPr lang="pt-PT" dirty="0"/>
              <a:t>Embasamento em diagnóstico – uso da metodologia da pesquisa do Conjuve</a:t>
            </a:r>
          </a:p>
          <a:p>
            <a:pPr lvl="1"/>
            <a:r>
              <a:rPr lang="pt-PT" dirty="0"/>
              <a:t>Articulação com o Plano Decenal dos DHCA</a:t>
            </a:r>
          </a:p>
          <a:p>
            <a:pPr lvl="1"/>
            <a:r>
              <a:rPr lang="pt-PT" dirty="0"/>
              <a:t>Consideração às medidas para crianças/adolescentes de PCT que levem em consideração às Resoluções n. 181/2016 e 214/2018 do Conanda</a:t>
            </a:r>
          </a:p>
        </p:txBody>
      </p:sp>
    </p:spTree>
    <p:extLst>
      <p:ext uri="{BB962C8B-B14F-4D97-AF65-F5344CB8AC3E}">
        <p14:creationId xmlns:p14="http://schemas.microsoft.com/office/powerpoint/2010/main" val="28973228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386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Recortes étnicos e institucionais dos impactos da Pandemia da Covid-19  </vt:lpstr>
      <vt:lpstr>Impactos sociais da pandemia nas crianças e adolescentes de povos e comunidades tradicionais</vt:lpstr>
      <vt:lpstr>Impactos sociais da pandemia nas crianças e adolescentes de povos e comunidades tradicionais</vt:lpstr>
      <vt:lpstr>Boletim Epidemiológico n. 429 MS/SESAI</vt:lpstr>
      <vt:lpstr>Ações do MMFDH em resposta à pandemia</vt:lpstr>
      <vt:lpstr>Ações do MMFDH em resposta à pandemia</vt:lpstr>
      <vt:lpstr>Algumas questões para refletir...</vt:lpstr>
      <vt:lpstr>Algumas questões para propor...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Recortes étnicos e institucionais dos impactos da Pandemia da Covid-19</dc:title>
  <dc:creator>Microsoft Office User</dc:creator>
  <cp:lastModifiedBy>Virginia Lomonaco Nogueira Sciascia</cp:lastModifiedBy>
  <cp:revision>6</cp:revision>
  <dcterms:created xsi:type="dcterms:W3CDTF">2021-11-09T15:19:44Z</dcterms:created>
  <dcterms:modified xsi:type="dcterms:W3CDTF">2021-11-09T17:10:52Z</dcterms:modified>
</cp:coreProperties>
</file>