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7" r:id="rId4"/>
    <p:sldId id="278" r:id="rId5"/>
    <p:sldId id="276" r:id="rId6"/>
    <p:sldId id="27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4B3"/>
    <a:srgbClr val="EC6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BF39A-48A3-4806-87C8-C80100CF4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0C0245C-9ED0-4EA0-AC45-B063D2491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45A9706-B0D8-4A18-91BD-28C7B780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11D62D8-BD67-4744-A3DD-0488771C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8F2DEB3-C078-4BFD-B415-4236ACBB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1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EAA00C-44C6-408C-B948-46F46EE6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563CCB9-DDDF-4071-8D11-D785CB759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13C2C0D-ADEA-46C1-BA55-648206DB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99692E-BECC-4DA2-BC75-F7527B26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99BA3C6-1750-4756-8306-1C9513AF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5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85EA68-130B-4066-96EE-FF1B48F7C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3C26846-F3E6-45B0-B86D-81BBA96D9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2C892FF-7EDB-4E30-AE75-27312A49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F3ED389-EDEB-4E67-8BED-69A88B96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CD224CF-2852-434C-B27E-2829205F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2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25E5D0-55B6-46C9-B06A-1BD8B16F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954166E-E003-4209-BE58-1195FB127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ABD8E8E-6E7C-4A80-ACE7-585DEDAD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9CA2B01-9531-4473-A40A-1695EC5B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2C791F4-5D0F-48ED-A699-B41ED17F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38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156E0D-75E5-4558-83C2-246D1499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9B4100E-C8E2-4922-A900-8E7513C0B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D96A4D-7A2D-4EEF-974C-49D0CC6D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FD9A5E8-6CB7-42E8-9D08-289DA409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3B49854-018C-46BB-84C5-6477BE6B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51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B58789-AC7C-4BCC-AE5A-9ADD60E1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435793-1DEC-45B0-8533-886B4781C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1C284AD-7945-45E9-8731-978B9BA5D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816DE92-7812-459F-858B-52F8D255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E3A03D0-8183-491D-B040-DCA49413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A56C513-DC32-4F7E-BA1C-EB7EE7F4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02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D97C2F-4FEA-46B0-99AE-6121422C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1954252-76B3-4E5C-BCC1-7B656D1FB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9257B2A-E2B8-433B-A5BE-7417E8408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9A5960E-E37A-4BEF-822F-A186487C8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D2B4807-D200-468F-91CD-761182780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F619EE5-0123-49BD-BBBD-08D17479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7C4FCF1-1BAC-4096-B60A-21A52591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5ABAAD6-8443-4C97-ABD9-369A33F3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6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A4C6B-18A4-4C5F-A2B2-B854E7C2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2D82362-D451-4047-91B2-5F6F5121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9A620ED-59AD-481F-87B1-5381F586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935BD51-B9F6-4119-A515-E847B4D6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82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D676046-6587-4526-9769-D117BC76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D64D63B-470B-4595-AB92-2BCFD619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2A8B3BD-F43A-4CE0-9523-0AC320ED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8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D3E92F-184F-419A-932C-987AF63E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EF1F67A-87F0-493B-B4C0-5B6A3AF7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E438779-390D-4DDD-8EEF-1E84E60B6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C514988-6788-4D9A-AA0B-4C1384B9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76CAB5C-85C0-491E-8187-A8F709BA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012335E-84A2-47AE-AC1E-79BDED4D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3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74B843-B037-46A7-85D0-06B6373C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8C6FE9A-4012-4321-A8C3-6624E0BBC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31AD5C2-AB89-465D-9FBB-7020F7168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580C298-2947-4A8D-B793-B806A0BA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551CC95-E862-4B6A-A5A0-4A936546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3837584-756C-457B-AF94-25DD8547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6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A4CC51EE-9403-4E30-B7AE-1ED2FC9CD8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4626D94-FE40-4306-991A-466D71A6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0297E2F-01AD-4F6B-BE6A-3F19D947A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8AFD1FB-64A2-4840-97EE-9D9295472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0A29-6B36-40A2-B714-EB3FFF23F787}" type="datetimeFigureOut">
              <a:rPr lang="pt-BR" smtClean="0"/>
              <a:t>08/11/2021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1160E73-417C-4DC5-A0EC-0CF155222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63CC5C2-545B-4863-A43C-61988DB46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8CDA2-43FC-48D7-8490-B07197B0EC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49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C32E43C1-ACE9-4BEA-9725-ABA7EF84C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8E25BFF4-3106-476B-BA44-DF0A569D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2596" cy="6858000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6CB980F8-73C7-4578-A42E-79340D34A99C}"/>
                </a:ext>
              </a:extLst>
            </p:cNvPr>
            <p:cNvSpPr/>
            <p:nvPr/>
          </p:nvSpPr>
          <p:spPr>
            <a:xfrm>
              <a:off x="6836735" y="0"/>
              <a:ext cx="5355265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1C6C45A-064C-4F54-9798-68969BCF1C88}"/>
              </a:ext>
            </a:extLst>
          </p:cNvPr>
          <p:cNvSpPr txBox="1"/>
          <p:nvPr/>
        </p:nvSpPr>
        <p:spPr>
          <a:xfrm>
            <a:off x="7674070" y="2370801"/>
            <a:ext cx="368059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0">
              <a:spcBef>
                <a:spcPts val="1200"/>
              </a:spcBef>
              <a:spcAft>
                <a:spcPts val="0"/>
              </a:spcAft>
            </a:pPr>
            <a:r>
              <a:rPr lang="pt-BR" sz="2400" b="1" i="1" dirty="0">
                <a:solidFill>
                  <a:srgbClr val="7874B3"/>
                </a:solidFill>
              </a:rPr>
              <a:t>Karina Figueiredo</a:t>
            </a:r>
          </a:p>
          <a:p>
            <a:pPr lvl="0" algn="r" rtl="0">
              <a:spcBef>
                <a:spcPts val="1200"/>
              </a:spcBef>
              <a:spcAft>
                <a:spcPts val="0"/>
              </a:spcAft>
            </a:pPr>
            <a:r>
              <a:rPr lang="pt-BR" sz="2400" i="1" dirty="0">
                <a:solidFill>
                  <a:srgbClr val="7874B3"/>
                </a:solidFill>
              </a:rPr>
              <a:t>Secretária Executiva do Comitê Nacional de Enfrentamento à Violência Sexual contra Crianças e Adolescentes</a:t>
            </a:r>
          </a:p>
          <a:p>
            <a:pPr marL="342900" lvl="0" indent="-342900" algn="r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i="1" dirty="0">
              <a:solidFill>
                <a:srgbClr val="7874B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8042607-4A2A-4FD9-9703-F8D40791A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63" y="4968728"/>
            <a:ext cx="11811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65B0C5E-DCB4-494B-A018-446F3E2CB0F7}"/>
              </a:ext>
            </a:extLst>
          </p:cNvPr>
          <p:cNvSpPr txBox="1"/>
          <p:nvPr/>
        </p:nvSpPr>
        <p:spPr>
          <a:xfrm>
            <a:off x="2020186" y="483655"/>
            <a:ext cx="9557306" cy="578882"/>
          </a:xfrm>
          <a:prstGeom prst="roundRect">
            <a:avLst/>
          </a:prstGeom>
          <a:solidFill>
            <a:srgbClr val="EC6D67"/>
          </a:solidFill>
        </p:spPr>
        <p:txBody>
          <a:bodyPr wrap="square" rtlCol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800" b="1" i="1" dirty="0">
                <a:solidFill>
                  <a:schemeClr val="bg1"/>
                </a:solidFill>
              </a:rPr>
              <a:t>Um pouco da Nossa Historia...... e o nosso lugar de fala </a:t>
            </a:r>
            <a:endParaRPr lang="pt-BR" sz="2800" i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6B3E61C-D883-45BE-AE3B-56250E9C94AC}"/>
              </a:ext>
            </a:extLst>
          </p:cNvPr>
          <p:cNvSpPr txBox="1"/>
          <p:nvPr/>
        </p:nvSpPr>
        <p:spPr>
          <a:xfrm>
            <a:off x="1404730" y="1386991"/>
            <a:ext cx="1057759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21 Anos de Mobilização do 18 de MAIO – porque da nossa chamada pra Proteção, com o Faça Bonito – Carta 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A violência Sexual é um fenômeno complexo, que tem relação com as desigualdades sociais, o machismo estrutural e todas as intersecções que se colocam nesse processo, por isso é tão difícil enfrenta-la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21 Anos do Plano Nacional de Enfrentamento à Violência Sexual contra Crianças e Adolescentes 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Nossos Avanços 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Nossos Desafios na atual conjuntura –  EC 95,  Reformas em curso, Decreto 10.701/21 de 17 de maio de 2021 (orçamento público) 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PANDEMIA – o que traz pra nós ?? Como a Rede esta organizada??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i="1" dirty="0">
              <a:solidFill>
                <a:schemeClr val="bg1"/>
              </a:solidFill>
            </a:endParaRP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i="1" dirty="0">
              <a:solidFill>
                <a:schemeClr val="bg1"/>
              </a:solidFill>
            </a:endParaRP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i="1" dirty="0">
              <a:solidFill>
                <a:schemeClr val="bg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151C552A-84D0-493C-ADC1-8CAC5E4CC6AC}"/>
              </a:ext>
            </a:extLst>
          </p:cNvPr>
          <p:cNvGrpSpPr/>
          <p:nvPr/>
        </p:nvGrpSpPr>
        <p:grpSpPr>
          <a:xfrm>
            <a:off x="0" y="5019619"/>
            <a:ext cx="1142759" cy="1657628"/>
            <a:chOff x="-36974" y="5117732"/>
            <a:chExt cx="1142759" cy="1657628"/>
          </a:xfrm>
        </p:grpSpPr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xmlns="" id="{758B1AEA-612E-4264-BDF6-EFEEA08C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2699" y="5117732"/>
              <a:ext cx="723411" cy="685018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CF810581-716A-4995-B584-531B65747CC3}"/>
                </a:ext>
              </a:extLst>
            </p:cNvPr>
            <p:cNvSpPr txBox="1"/>
            <p:nvPr/>
          </p:nvSpPr>
          <p:spPr>
            <a:xfrm>
              <a:off x="-36974" y="5852030"/>
              <a:ext cx="1142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FACA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BONITO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.ORG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E3DD16-A307-4CBA-B8E3-661E897CD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8" y="-342749"/>
            <a:ext cx="2390170" cy="23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65B0C5E-DCB4-494B-A018-446F3E2CB0F7}"/>
              </a:ext>
            </a:extLst>
          </p:cNvPr>
          <p:cNvSpPr txBox="1"/>
          <p:nvPr/>
        </p:nvSpPr>
        <p:spPr>
          <a:xfrm>
            <a:off x="2220410" y="430550"/>
            <a:ext cx="9767900" cy="578882"/>
          </a:xfrm>
          <a:prstGeom prst="roundRect">
            <a:avLst/>
          </a:prstGeom>
          <a:solidFill>
            <a:srgbClr val="EC6D67"/>
          </a:solidFill>
        </p:spPr>
        <p:txBody>
          <a:bodyPr wrap="square" rtlCol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800" i="1" dirty="0">
                <a:solidFill>
                  <a:schemeClr val="bg1"/>
                </a:solidFill>
              </a:rPr>
              <a:t>A importância do fortalecimento da REDE de PROTEÇÃO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6B3E61C-D883-45BE-AE3B-56250E9C94AC}"/>
              </a:ext>
            </a:extLst>
          </p:cNvPr>
          <p:cNvSpPr txBox="1"/>
          <p:nvPr/>
        </p:nvSpPr>
        <p:spPr>
          <a:xfrm>
            <a:off x="1683026" y="1380140"/>
            <a:ext cx="1008870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Temos muitos avanços em diversas áreas, porem temos também inúmeros desafios para efetivação dos serviços, tanto no âmbito da gestão, como na ponta , o orçamento público pra C/A e os Fundos </a:t>
            </a:r>
            <a:r>
              <a:rPr lang="pt-BR" sz="2400" i="1" dirty="0" err="1">
                <a:solidFill>
                  <a:schemeClr val="bg1"/>
                </a:solidFill>
              </a:rPr>
              <a:t>FIAs</a:t>
            </a:r>
            <a:r>
              <a:rPr lang="pt-BR" sz="2400" i="1" dirty="0">
                <a:solidFill>
                  <a:schemeClr val="bg1"/>
                </a:solidFill>
              </a:rPr>
              <a:t> e dos DADOS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 Precisamos de Centro Integrado  - Fluxo Pactuado - Conselho Tutelar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Saúde – Linha de Cuidado, serviços de atendimento, Saúde Mental 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Educação – ações de formação, de prevenção ....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Assistência Social – serviços de fortalecimento de vínculos , PAIF, PAEFI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Sistema de Justiça – DPCA, TJ , MP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Esporte e Cultura – Ações de Prevenção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Sociedade Civil  - Projetos  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bg1"/>
                </a:solidFill>
              </a:rPr>
              <a:t>A importância de uma Comissão, um Comitê  com essa finalidade </a:t>
            </a:r>
          </a:p>
          <a:p>
            <a:pPr lvl="0" rtl="0">
              <a:spcBef>
                <a:spcPts val="1200"/>
              </a:spcBef>
              <a:spcAft>
                <a:spcPts val="0"/>
              </a:spcAft>
            </a:pPr>
            <a:endParaRPr lang="pt-BR" sz="2400" i="1" dirty="0">
              <a:solidFill>
                <a:schemeClr val="bg1"/>
              </a:solidFill>
            </a:endParaRP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i="1" dirty="0">
              <a:solidFill>
                <a:schemeClr val="bg1"/>
              </a:solidFill>
            </a:endParaRP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i="1" dirty="0">
              <a:solidFill>
                <a:schemeClr val="bg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151C552A-84D0-493C-ADC1-8CAC5E4CC6AC}"/>
              </a:ext>
            </a:extLst>
          </p:cNvPr>
          <p:cNvGrpSpPr/>
          <p:nvPr/>
        </p:nvGrpSpPr>
        <p:grpSpPr>
          <a:xfrm>
            <a:off x="0" y="5200372"/>
            <a:ext cx="1142759" cy="1657628"/>
            <a:chOff x="-36974" y="5117732"/>
            <a:chExt cx="1142759" cy="1657628"/>
          </a:xfrm>
        </p:grpSpPr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xmlns="" id="{758B1AEA-612E-4264-BDF6-EFEEA08C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2699" y="5117732"/>
              <a:ext cx="723411" cy="685018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CF810581-716A-4995-B584-531B65747CC3}"/>
                </a:ext>
              </a:extLst>
            </p:cNvPr>
            <p:cNvSpPr txBox="1"/>
            <p:nvPr/>
          </p:nvSpPr>
          <p:spPr>
            <a:xfrm>
              <a:off x="-36974" y="5852030"/>
              <a:ext cx="1142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FACA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BONITO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.ORG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E3DD16-A307-4CBA-B8E3-661E897CD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8" y="-342749"/>
            <a:ext cx="2390170" cy="23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5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E712846-A738-47F8-8435-3EE7F1F67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69945" cy="648826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EAFE93F-A476-48D0-9926-A198AB11DC82}"/>
              </a:ext>
            </a:extLst>
          </p:cNvPr>
          <p:cNvSpPr txBox="1"/>
          <p:nvPr/>
        </p:nvSpPr>
        <p:spPr>
          <a:xfrm>
            <a:off x="8552749" y="151179"/>
            <a:ext cx="34272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Nossa Flor ganhou o país e hoje brota e está florindo com a mensagem da Proteção.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Sigamos resistindo  e lutando sem perder a esperança e a UTOPIA, que nos mobiliza pra ação.  </a:t>
            </a:r>
          </a:p>
        </p:txBody>
      </p:sp>
    </p:spTree>
    <p:extLst>
      <p:ext uri="{BB962C8B-B14F-4D97-AF65-F5344CB8AC3E}">
        <p14:creationId xmlns:p14="http://schemas.microsoft.com/office/powerpoint/2010/main" val="255775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6889409-6EF6-4D8D-88CE-92616C376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91" y="-36566"/>
            <a:ext cx="2494709" cy="2494709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E5E9DB3F-0451-41D9-954C-F7D52330ACF1}"/>
              </a:ext>
            </a:extLst>
          </p:cNvPr>
          <p:cNvGrpSpPr/>
          <p:nvPr/>
        </p:nvGrpSpPr>
        <p:grpSpPr>
          <a:xfrm>
            <a:off x="486803" y="5929918"/>
            <a:ext cx="3256563" cy="538090"/>
            <a:chOff x="439874" y="6290024"/>
            <a:chExt cx="3256563" cy="53809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6014B0A1-AA85-4D27-8C0B-C9B17A3CE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74" y="6353589"/>
              <a:ext cx="474525" cy="474525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D9DEAFFA-D234-4196-A308-BA9644EFF2F8}"/>
                </a:ext>
              </a:extLst>
            </p:cNvPr>
            <p:cNvSpPr txBox="1"/>
            <p:nvPr/>
          </p:nvSpPr>
          <p:spPr>
            <a:xfrm>
              <a:off x="1290457" y="6290024"/>
              <a:ext cx="2405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</a:rPr>
                <a:t>Facabonito.org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692A11D-97F0-4781-BA87-567D834E451E}"/>
              </a:ext>
            </a:extLst>
          </p:cNvPr>
          <p:cNvSpPr txBox="1"/>
          <p:nvPr/>
        </p:nvSpPr>
        <p:spPr>
          <a:xfrm>
            <a:off x="1276802" y="4444568"/>
            <a:ext cx="913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Você é convidada/o/e a construir essa REDE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706143F2-F11F-4396-BDDA-4AB6D4B88C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7C7B7DD-1F6D-4F20-A34C-BE2796430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802" y="467809"/>
            <a:ext cx="5574572" cy="37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227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313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Oswald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Nonato</dc:creator>
  <cp:lastModifiedBy>Virginia Lomonaco Nogueira Sciascia</cp:lastModifiedBy>
  <cp:revision>35</cp:revision>
  <dcterms:created xsi:type="dcterms:W3CDTF">2021-05-15T22:17:33Z</dcterms:created>
  <dcterms:modified xsi:type="dcterms:W3CDTF">2021-11-08T13:09:52Z</dcterms:modified>
</cp:coreProperties>
</file>