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406" r:id="rId6"/>
    <p:sldId id="377" r:id="rId7"/>
    <p:sldId id="418" r:id="rId8"/>
    <p:sldId id="417" r:id="rId9"/>
    <p:sldId id="416" r:id="rId10"/>
    <p:sldId id="381" r:id="rId11"/>
    <p:sldId id="408" r:id="rId12"/>
    <p:sldId id="409" r:id="rId13"/>
    <p:sldId id="423" r:id="rId14"/>
    <p:sldId id="410" r:id="rId15"/>
    <p:sldId id="411" r:id="rId16"/>
    <p:sldId id="413" r:id="rId17"/>
    <p:sldId id="414" r:id="rId18"/>
    <p:sldId id="420" r:id="rId19"/>
    <p:sldId id="421" r:id="rId20"/>
    <p:sldId id="407" r:id="rId21"/>
    <p:sldId id="419" r:id="rId22"/>
    <p:sldId id="389" r:id="rId23"/>
    <p:sldId id="394" r:id="rId24"/>
    <p:sldId id="403" r:id="rId25"/>
    <p:sldId id="404" r:id="rId26"/>
    <p:sldId id="422" r:id="rId27"/>
  </p:sldIdLst>
  <p:sldSz cx="9602788" cy="6858000"/>
  <p:notesSz cx="7099300" cy="10234613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ção sem Título" id="{05687458-85DC-4831-A2FB-71741AF3519A}">
          <p14:sldIdLst>
            <p14:sldId id="256"/>
            <p14:sldId id="377"/>
            <p14:sldId id="357"/>
            <p14:sldId id="373"/>
            <p14:sldId id="374"/>
            <p14:sldId id="376"/>
            <p14:sldId id="378"/>
            <p14:sldId id="375"/>
            <p14:sldId id="368"/>
            <p14:sldId id="367"/>
            <p14:sldId id="369"/>
            <p14:sldId id="339"/>
            <p14:sldId id="370"/>
            <p14:sldId id="371"/>
            <p14:sldId id="3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774" userDrawn="1">
          <p15:clr>
            <a:srgbClr val="A4A3A4"/>
          </p15:clr>
        </p15:guide>
        <p15:guide id="2" pos="30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tê Fernandez Gauto" initials="MFG" lastIdx="6" clrIdx="0">
    <p:extLst>
      <p:ext uri="{19B8F6BF-5375-455C-9EA6-DF929625EA0E}">
        <p15:presenceInfo xmlns:p15="http://schemas.microsoft.com/office/powerpoint/2012/main" xmlns="" userId="S-1-5-21-1921610600-1274355200-1330272300-12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FF66CC"/>
    <a:srgbClr val="CC3399"/>
    <a:srgbClr val="E949B0"/>
    <a:srgbClr val="DC6E00"/>
    <a:srgbClr val="FFFF00"/>
    <a:srgbClr val="FFAB57"/>
    <a:srgbClr val="990099"/>
    <a:srgbClr val="1B9167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79" autoAdjust="0"/>
    <p:restoredTop sz="85817" autoAdjust="0"/>
  </p:normalViewPr>
  <p:slideViewPr>
    <p:cSldViewPr snapToGrid="0" snapToObjects="1">
      <p:cViewPr>
        <p:scale>
          <a:sx n="60" d="100"/>
          <a:sy n="60" d="100"/>
        </p:scale>
        <p:origin x="-1416" y="-48"/>
      </p:cViewPr>
      <p:guideLst>
        <p:guide orient="horz" pos="1774"/>
        <p:guide pos="30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124" y="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&#193;RCIA\Documents\Rede%20N&#227;o%20Bata%20Eduque\Ano%202021\Parcerias\Olhar%20Cidad&#227;o\Dados%20Disque%20100_%202011%20a%202019_RNB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&#193;RCIA\Documents\Rede%20N&#227;o%20Bata%20Eduque\Ano%202019\Publica&#231;&#245;es,%20relat&#243;rios%20e%20dados\Dados%20Disque%20100_at&#233;%202019\Resumo%20RNBE_Disque%20100_%202011%20a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&#193;RCIA\Documents\Rede%20N&#227;o%20Bata%20Eduque\Ano%202019\Publica&#231;&#245;es,%20relat&#243;rios%20e%20dados\Dados%20Disque%20100_at&#233;%202019\Resumo%20RNBE_Disque%20100_%202011%20a%20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&#193;RCIA\Documents\Rede%20N&#227;o%20Bata%20Eduque\Ano%202019\Publica&#231;&#245;es,%20relat&#243;rios%20e%20dados\Dados%20Disque%20100_at&#233;%202019\Resumo%20RNBE_Disque%20100_%202011%20a%20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&#193;RCIA\Documents\Rede%20N&#227;o%20Bata%20Eduque\Ano%202019\Publica&#231;&#245;es,%20relat&#243;rios%20e%20dados\Dados%20Disque%20100_at&#233;%202019\Resumo%20RNBE_Disque%20100_%202011%20a%20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&#193;RCIA\Documents\Rede%20N&#227;o%20Bata%20Eduque\Ano%202019\Publica&#231;&#245;es,%20relat&#243;rios%20e%20dados\Dados%20Disque%20100_at&#233;%202019\Resumo%20RNBE_Disque%20100_%202011%20a%2020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&#193;RCIA\Documents\Rede%20N&#227;o%20Bata%20Eduque\Ano%202019\Publica&#231;&#245;es,%20relat&#243;rios%20e%20dados\Dados%20Disque%20100_at&#233;%202019\Resumo%20RNBE_Disque%20100_%202011%20a%2020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&#193;RCIA\Documents\Rede%20N&#227;o%20Bata%20Eduque\Ano%202019\Publica&#231;&#245;es,%20relat&#243;rios%20e%20dados\Dados%20Disque%20100_at&#233;%202019\Resumo%20RNBE_Disque%20100_%202011%20a%20201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&#193;RCIA\Documents\Rede%20N&#227;o%20Bata%20Eduque\Ano%202019\Publica&#231;&#245;es,%20relat&#243;rios%20e%20dados\Dados%20Disque%20100_at&#233;%202019\Resumo%20RNBE_Disque%20100_%202011%20a%2020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&#193;RCIA\Documents\Rede%20N&#227;o%20Bata%20Eduque\Ano%202019\Publica&#231;&#245;es,%20relat&#243;rios%20e%20dados\Dados%20Disque%20100_at&#233;%202019\Resumo%20RNBE_Disque%20100_%202011%20a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C00000"/>
              </a:solidFill>
            </c:spPr>
          </c:dPt>
          <c:dPt>
            <c:idx val="6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spPr>
              <a:solidFill>
                <a:srgbClr val="FF66CC"/>
              </a:solidFill>
            </c:spPr>
          </c:dPt>
          <c:dLbls>
            <c:dLbl>
              <c:idx val="2"/>
              <c:layout>
                <c:manualLayout>
                  <c:x val="-4.926866103878913E-2"/>
                  <c:y val="0.12225403715078786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pt-BR"/>
                </a:p>
              </c:txPr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'Relação suspeito_vítima'!$A$16:$A$23</c:f>
              <c:strCache>
                <c:ptCount val="8"/>
                <c:pt idx="0">
                  <c:v>Mãe</c:v>
                </c:pt>
                <c:pt idx="1">
                  <c:v>Pai</c:v>
                </c:pt>
                <c:pt idx="2">
                  <c:v>Madastra</c:v>
                </c:pt>
                <c:pt idx="3">
                  <c:v>Padastro</c:v>
                </c:pt>
                <c:pt idx="4">
                  <c:v>Outros familiares </c:v>
                </c:pt>
                <c:pt idx="5">
                  <c:v>Conhecido da vítima</c:v>
                </c:pt>
                <c:pt idx="6">
                  <c:v>Desconhecido</c:v>
                </c:pt>
                <c:pt idx="7">
                  <c:v>Não informado</c:v>
                </c:pt>
              </c:strCache>
            </c:strRef>
          </c:cat>
          <c:val>
            <c:numRef>
              <c:f>'Relação suspeito_vítima'!$B$16:$B$23</c:f>
              <c:numCache>
                <c:formatCode>General</c:formatCode>
                <c:ptCount val="8"/>
                <c:pt idx="0">
                  <c:v>686360</c:v>
                </c:pt>
                <c:pt idx="1">
                  <c:v>337686</c:v>
                </c:pt>
                <c:pt idx="2">
                  <c:v>23197</c:v>
                </c:pt>
                <c:pt idx="3">
                  <c:v>92986</c:v>
                </c:pt>
                <c:pt idx="4">
                  <c:v>228136</c:v>
                </c:pt>
                <c:pt idx="5">
                  <c:v>119163</c:v>
                </c:pt>
                <c:pt idx="6">
                  <c:v>132142</c:v>
                </c:pt>
                <c:pt idx="7">
                  <c:v>235684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815177990410424"/>
          <c:y val="9.3010280254233704E-2"/>
          <c:w val="0.32190309058603439"/>
          <c:h val="0.80314464872243319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DC6E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7.3126142595978045E-3"/>
                  <c:y val="0"/>
                </c:manualLayout>
              </c:layout>
              <c:showPercent val="1"/>
            </c:dLbl>
            <c:dLbl>
              <c:idx val="1"/>
              <c:layout>
                <c:manualLayout>
                  <c:x val="2.4375380865326048E-3"/>
                  <c:y val="-1.8832386128568551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'Sexo e Faixa etária'!$A$21:$A$26</c:f>
              <c:strCache>
                <c:ptCount val="6"/>
                <c:pt idx="0">
                  <c:v>0 a 3 anos</c:v>
                </c:pt>
                <c:pt idx="1">
                  <c:v>4 a 7 anos</c:v>
                </c:pt>
                <c:pt idx="2">
                  <c:v>8 a 11 anos</c:v>
                </c:pt>
                <c:pt idx="3">
                  <c:v>12 a 14 anos</c:v>
                </c:pt>
                <c:pt idx="4">
                  <c:v>15 a 17 anos</c:v>
                </c:pt>
                <c:pt idx="5">
                  <c:v>Não informado</c:v>
                </c:pt>
              </c:strCache>
            </c:strRef>
          </c:cat>
          <c:val>
            <c:numRef>
              <c:f>'Sexo e Faixa etária'!$B$21:$B$26</c:f>
              <c:numCache>
                <c:formatCode>General</c:formatCode>
                <c:ptCount val="6"/>
                <c:pt idx="0">
                  <c:v>224616</c:v>
                </c:pt>
                <c:pt idx="1">
                  <c:v>265317</c:v>
                </c:pt>
                <c:pt idx="2">
                  <c:v>278200</c:v>
                </c:pt>
                <c:pt idx="3">
                  <c:v>260580</c:v>
                </c:pt>
                <c:pt idx="4">
                  <c:v>184328</c:v>
                </c:pt>
                <c:pt idx="5">
                  <c:v>138666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235687569414426"/>
          <c:y val="0.18873802012533486"/>
          <c:w val="0.32206885842544275"/>
          <c:h val="0.81126196614761492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DC6E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'[Resumo RNBE_Disque 100_ 2011 a 2019.xlsx]Local violação'!$A$11:$A$15</c:f>
              <c:strCache>
                <c:ptCount val="5"/>
                <c:pt idx="0">
                  <c:v>Casa do vítima</c:v>
                </c:pt>
                <c:pt idx="1">
                  <c:v>Casa do suspeito</c:v>
                </c:pt>
                <c:pt idx="2">
                  <c:v>Escola</c:v>
                </c:pt>
                <c:pt idx="3">
                  <c:v>Outros lugares</c:v>
                </c:pt>
                <c:pt idx="4">
                  <c:v>Rua</c:v>
                </c:pt>
              </c:strCache>
            </c:strRef>
          </c:cat>
          <c:val>
            <c:numRef>
              <c:f>'[Resumo RNBE_Disque 100_ 2011 a 2019.xlsx]Local violação'!$B$11:$B$15</c:f>
              <c:numCache>
                <c:formatCode>General</c:formatCode>
                <c:ptCount val="5"/>
                <c:pt idx="0">
                  <c:v>483860</c:v>
                </c:pt>
                <c:pt idx="1">
                  <c:v>222611</c:v>
                </c:pt>
                <c:pt idx="2">
                  <c:v>32006</c:v>
                </c:pt>
                <c:pt idx="3">
                  <c:v>92905</c:v>
                </c:pt>
                <c:pt idx="4">
                  <c:v>62054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135352920438393"/>
          <c:y val="0.28820631301424116"/>
          <c:w val="0.35782057036873005"/>
          <c:h val="0.39522086649744403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DC6E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'Tipos de violência'!$B$28:$F$28</c:f>
              <c:strCache>
                <c:ptCount val="5"/>
                <c:pt idx="0">
                  <c:v>Negligência</c:v>
                </c:pt>
                <c:pt idx="1">
                  <c:v>Violência Psicológica</c:v>
                </c:pt>
                <c:pt idx="2">
                  <c:v>Violência Física</c:v>
                </c:pt>
                <c:pt idx="3">
                  <c:v>Violência Sexual</c:v>
                </c:pt>
                <c:pt idx="4">
                  <c:v>Outros</c:v>
                </c:pt>
              </c:strCache>
            </c:strRef>
          </c:cat>
          <c:val>
            <c:numRef>
              <c:f>'Tipos de violência'!$B$29:$F$29</c:f>
              <c:numCache>
                <c:formatCode>_-* #,##0_-;\-* #,##0_-;_-* "-"??_-;_-@_-</c:formatCode>
                <c:ptCount val="5"/>
                <c:pt idx="0">
                  <c:v>233114</c:v>
                </c:pt>
                <c:pt idx="1">
                  <c:v>146885</c:v>
                </c:pt>
                <c:pt idx="2">
                  <c:v>129481</c:v>
                </c:pt>
                <c:pt idx="3">
                  <c:v>70139</c:v>
                </c:pt>
                <c:pt idx="4">
                  <c:v>44779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662108025970589"/>
          <c:y val="0.22850954585722544"/>
          <c:w val="0.32934383202099737"/>
          <c:h val="0.47069387202380031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Negligência!$B$28:$G$28</c:f>
              <c:strCache>
                <c:ptCount val="6"/>
                <c:pt idx="0">
                  <c:v>Abandono</c:v>
                </c:pt>
                <c:pt idx="1">
                  <c:v>em alimentação</c:v>
                </c:pt>
                <c:pt idx="2">
                  <c:v>em amparo e responsabilização</c:v>
                </c:pt>
                <c:pt idx="3">
                  <c:v>em limpeza/higiene</c:v>
                </c:pt>
                <c:pt idx="4">
                  <c:v>em medicamentos/assistência à saúde</c:v>
                </c:pt>
                <c:pt idx="5">
                  <c:v>outros</c:v>
                </c:pt>
              </c:strCache>
            </c:strRef>
          </c:cat>
          <c:val>
            <c:numRef>
              <c:f>Negligência!$B$29:$G$29</c:f>
              <c:numCache>
                <c:formatCode>_-* #,##0_-;\-* #,##0_-;_-* "-"??_-;_-@_-</c:formatCode>
                <c:ptCount val="6"/>
                <c:pt idx="0">
                  <c:v>73221</c:v>
                </c:pt>
                <c:pt idx="1">
                  <c:v>204063</c:v>
                </c:pt>
                <c:pt idx="2">
                  <c:v>508825</c:v>
                </c:pt>
                <c:pt idx="3">
                  <c:v>172269</c:v>
                </c:pt>
                <c:pt idx="4">
                  <c:v>91134</c:v>
                </c:pt>
                <c:pt idx="5">
                  <c:v>62982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751531058617725"/>
          <c:y val="8.1030183727034147E-2"/>
          <c:w val="0.37581802274715698"/>
          <c:h val="0.83793963254593262"/>
        </c:manualLayout>
      </c:layout>
      <c:txPr>
        <a:bodyPr/>
        <a:lstStyle/>
        <a:p>
          <a:pPr>
            <a:defRPr sz="1600" b="0">
              <a:latin typeface="+mn-lt"/>
            </a:defRPr>
          </a:pPr>
          <a:endParaRPr lang="pt-BR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Negligência!$B$28:$G$28</c:f>
              <c:strCache>
                <c:ptCount val="6"/>
                <c:pt idx="0">
                  <c:v>Abandono</c:v>
                </c:pt>
                <c:pt idx="1">
                  <c:v>em alimentação</c:v>
                </c:pt>
                <c:pt idx="2">
                  <c:v>em amparo e responsabilização</c:v>
                </c:pt>
                <c:pt idx="3">
                  <c:v>em limpeza/higiene</c:v>
                </c:pt>
                <c:pt idx="4">
                  <c:v>em medicamentos/assistência à saúde</c:v>
                </c:pt>
                <c:pt idx="5">
                  <c:v>outros</c:v>
                </c:pt>
              </c:strCache>
            </c:strRef>
          </c:cat>
          <c:val>
            <c:numRef>
              <c:f>Negligência!$B$29:$G$29</c:f>
              <c:numCache>
                <c:formatCode>_-* #,##0_-;\-* #,##0_-;_-* "-"??_-;_-@_-</c:formatCode>
                <c:ptCount val="6"/>
                <c:pt idx="0">
                  <c:v>73221</c:v>
                </c:pt>
                <c:pt idx="1">
                  <c:v>204063</c:v>
                </c:pt>
                <c:pt idx="2">
                  <c:v>508825</c:v>
                </c:pt>
                <c:pt idx="3">
                  <c:v>172269</c:v>
                </c:pt>
                <c:pt idx="4">
                  <c:v>91134</c:v>
                </c:pt>
                <c:pt idx="5">
                  <c:v>62982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751531058617736"/>
          <c:y val="8.1030183727034147E-2"/>
          <c:w val="0.37581802274715703"/>
          <c:h val="0.83793963254593273"/>
        </c:manualLayout>
      </c:layout>
      <c:txPr>
        <a:bodyPr/>
        <a:lstStyle/>
        <a:p>
          <a:pPr>
            <a:defRPr sz="1600" b="0">
              <a:latin typeface="+mn-lt"/>
            </a:defRPr>
          </a:pPr>
          <a:endParaRPr lang="pt-BR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Negligência!$B$28:$G$28</c:f>
              <c:strCache>
                <c:ptCount val="6"/>
                <c:pt idx="0">
                  <c:v>Abandono</c:v>
                </c:pt>
                <c:pt idx="1">
                  <c:v>em alimentação</c:v>
                </c:pt>
                <c:pt idx="2">
                  <c:v>em amparo e responsabilização</c:v>
                </c:pt>
                <c:pt idx="3">
                  <c:v>em limpeza/higiene</c:v>
                </c:pt>
                <c:pt idx="4">
                  <c:v>em medicamentos/assistência à saúde</c:v>
                </c:pt>
                <c:pt idx="5">
                  <c:v>outros</c:v>
                </c:pt>
              </c:strCache>
            </c:strRef>
          </c:cat>
          <c:val>
            <c:numRef>
              <c:f>Negligência!$B$29:$G$29</c:f>
              <c:numCache>
                <c:formatCode>_-* #,##0_-;\-* #,##0_-;_-* "-"??_-;_-@_-</c:formatCode>
                <c:ptCount val="6"/>
                <c:pt idx="0">
                  <c:v>73221</c:v>
                </c:pt>
                <c:pt idx="1">
                  <c:v>204063</c:v>
                </c:pt>
                <c:pt idx="2">
                  <c:v>508825</c:v>
                </c:pt>
                <c:pt idx="3">
                  <c:v>172269</c:v>
                </c:pt>
                <c:pt idx="4">
                  <c:v>91134</c:v>
                </c:pt>
                <c:pt idx="5">
                  <c:v>62982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751531058617758"/>
          <c:y val="8.1030183727034147E-2"/>
          <c:w val="0.37581802274715714"/>
          <c:h val="0.83793963254593284"/>
        </c:manualLayout>
      </c:layout>
      <c:txPr>
        <a:bodyPr/>
        <a:lstStyle/>
        <a:p>
          <a:pPr>
            <a:defRPr sz="1600" b="0">
              <a:latin typeface="+mn-lt"/>
            </a:defRPr>
          </a:pPr>
          <a:endParaRPr lang="pt-BR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'Viol. Psic'!$B$30:$G$30</c:f>
              <c:strCache>
                <c:ptCount val="6"/>
                <c:pt idx="0">
                  <c:v>ameaça</c:v>
                </c:pt>
                <c:pt idx="1">
                  <c:v>calúnia/injúria/   difamação</c:v>
                </c:pt>
                <c:pt idx="2">
                  <c:v>chantagem</c:v>
                </c:pt>
                <c:pt idx="3">
                  <c:v>hostilização</c:v>
                </c:pt>
                <c:pt idx="4">
                  <c:v>humilhação</c:v>
                </c:pt>
                <c:pt idx="5">
                  <c:v>outros</c:v>
                </c:pt>
              </c:strCache>
            </c:strRef>
          </c:cat>
          <c:val>
            <c:numRef>
              <c:f>'Viol. Psic'!$B$31:$G$31</c:f>
              <c:numCache>
                <c:formatCode>General</c:formatCode>
                <c:ptCount val="6"/>
                <c:pt idx="0">
                  <c:v>127743</c:v>
                </c:pt>
                <c:pt idx="1">
                  <c:v>27532</c:v>
                </c:pt>
                <c:pt idx="2">
                  <c:v>12976</c:v>
                </c:pt>
                <c:pt idx="3">
                  <c:v>284282</c:v>
                </c:pt>
                <c:pt idx="4">
                  <c:v>242196</c:v>
                </c:pt>
                <c:pt idx="5">
                  <c:v>51043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175359009641859"/>
          <c:y val="0.13617298794610988"/>
          <c:w val="0.34547584127448527"/>
          <c:h val="0.63657448546574502"/>
        </c:manualLayout>
      </c:layout>
      <c:txPr>
        <a:bodyPr/>
        <a:lstStyle/>
        <a:p>
          <a:pPr>
            <a:defRPr sz="1600"/>
          </a:pPr>
          <a:endParaRPr lang="pt-BR"/>
        </a:p>
      </c:txPr>
    </c:legend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DC6E0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6.1420345489443376E-2"/>
                  <c:y val="-0.13226094727435209"/>
                </c:manualLayout>
              </c:layout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</c:dLbl>
            <c:dLbl>
              <c:idx val="3"/>
              <c:layout>
                <c:manualLayout>
                  <c:x val="-3.0710172744721691E-2"/>
                  <c:y val="-0.15013404825737281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Viol.Física!$B$29:$E$29</c:f>
              <c:strCache>
                <c:ptCount val="4"/>
                <c:pt idx="0">
                  <c:v>cárcere privado</c:v>
                </c:pt>
                <c:pt idx="1">
                  <c:v>lesão corporal</c:v>
                </c:pt>
                <c:pt idx="2">
                  <c:v>maus-tratos</c:v>
                </c:pt>
                <c:pt idx="3">
                  <c:v>outros</c:v>
                </c:pt>
              </c:strCache>
            </c:strRef>
          </c:cat>
          <c:val>
            <c:numRef>
              <c:f>Viol.Física!$B$30:$E$30</c:f>
              <c:numCache>
                <c:formatCode>General</c:formatCode>
                <c:ptCount val="4"/>
                <c:pt idx="0">
                  <c:v>6780</c:v>
                </c:pt>
                <c:pt idx="1">
                  <c:v>216452</c:v>
                </c:pt>
                <c:pt idx="2">
                  <c:v>290650</c:v>
                </c:pt>
                <c:pt idx="3">
                  <c:v>9395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876376901200851"/>
          <c:y val="0.24841479635458638"/>
          <c:w val="0.32021812949074407"/>
          <c:h val="0.38647481143735696"/>
        </c:manualLayout>
      </c:layout>
      <c:txPr>
        <a:bodyPr/>
        <a:lstStyle/>
        <a:p>
          <a:pPr>
            <a:defRPr sz="1600"/>
          </a:pPr>
          <a:endParaRPr lang="pt-BR"/>
        </a:p>
      </c:txPr>
    </c:legend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DC6E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3"/>
              <c:layout>
                <c:manualLayout>
                  <c:x val="3.1584884376762552E-2"/>
                  <c:y val="-0.15707762557077626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Viol.Sexual!$B$28:$E$28</c:f>
              <c:strCache>
                <c:ptCount val="4"/>
                <c:pt idx="0">
                  <c:v>abuso sexual</c:v>
                </c:pt>
                <c:pt idx="1">
                  <c:v>exploração sexual</c:v>
                </c:pt>
                <c:pt idx="2">
                  <c:v>pornografia infantil</c:v>
                </c:pt>
                <c:pt idx="3">
                  <c:v>outros</c:v>
                </c:pt>
              </c:strCache>
            </c:strRef>
          </c:cat>
          <c:val>
            <c:numRef>
              <c:f>Viol.Sexual!$B$29:$E$29</c:f>
              <c:numCache>
                <c:formatCode>General</c:formatCode>
                <c:ptCount val="4"/>
                <c:pt idx="0">
                  <c:v>154843</c:v>
                </c:pt>
                <c:pt idx="1">
                  <c:v>39871</c:v>
                </c:pt>
                <c:pt idx="2">
                  <c:v>9394</c:v>
                </c:pt>
                <c:pt idx="3">
                  <c:v>5113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629240499888096"/>
          <c:y val="0.20589232078913719"/>
          <c:w val="0.33582439602976377"/>
          <c:h val="0.5356922003324639"/>
        </c:manualLayout>
      </c:layout>
      <c:txPr>
        <a:bodyPr/>
        <a:lstStyle/>
        <a:p>
          <a:pPr>
            <a:defRPr sz="1600"/>
          </a:pPr>
          <a:endParaRPr lang="pt-BR"/>
        </a:p>
      </c:txPr>
    </c:legend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5324B623-D5B1-4C15-839B-4C9DC49C1FCE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5AD7A600-0476-4F90-B467-B0C0B06FC3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9892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7EBB82BF-AFFF-4DE8-8536-BF5960A967C5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66763"/>
            <a:ext cx="53752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6F882E14-7B1B-4F59-9598-260F9109086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68122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0" y="5060950"/>
            <a:ext cx="9601200" cy="1800225"/>
          </a:xfrm>
          <a:prstGeom prst="rect">
            <a:avLst/>
          </a:prstGeom>
          <a:solidFill>
            <a:srgbClr val="DC6E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70064" y="658800"/>
            <a:ext cx="1618488" cy="667512"/>
          </a:xfrm>
        </p:spPr>
        <p:txBody>
          <a:bodyPr lIns="90000" tIns="90000" rIns="90000" bIns="90000" anchor="ctr"/>
          <a:lstStyle>
            <a:lvl1pPr algn="ctr">
              <a:defRPr sz="1400" b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Placeholder for client logo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6E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686800" cy="461772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5BAD82"/>
            </a:solidFill>
          </a:ln>
        </p:spPr>
        <p:txBody>
          <a:bodyPr/>
          <a:lstStyle>
            <a:lvl1pPr>
              <a:defRPr>
                <a:solidFill>
                  <a:srgbClr val="DC6E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686800" cy="4617720"/>
          </a:xfrm>
        </p:spPr>
        <p:txBody>
          <a:bodyPr lIns="0" tIns="0" rIns="0" bIns="0"/>
          <a:lstStyle>
            <a:lvl1pPr marL="171450" indent="-171450">
              <a:spcBef>
                <a:spcPts val="384"/>
              </a:spcBef>
              <a:buClr>
                <a:srgbClr val="DC6E00"/>
              </a:buClr>
              <a:buFont typeface="Arial" pitchFamily="34" charset="0"/>
              <a:buChar char="•"/>
              <a:defRPr b="0"/>
            </a:lvl1pPr>
            <a:lvl2pPr marL="622800" indent="-216000">
              <a:buFont typeface="Arial" pitchFamily="34" charset="0"/>
              <a:buChar char="–"/>
              <a:defRPr/>
            </a:lvl2pPr>
            <a:lvl3pPr marL="10800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6E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960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140" y="274638"/>
            <a:ext cx="8642509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80139" y="6356351"/>
            <a:ext cx="224065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D53AB-86F4-4AB5-A2A7-264D6BEE0856}" type="datetimeFigureOut">
              <a:rPr lang="pt-BR"/>
              <a:pPr>
                <a:defRPr/>
              </a:pPr>
              <a:t>04/11/2021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80953" y="6356351"/>
            <a:ext cx="30408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881998" y="6356351"/>
            <a:ext cx="224065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D4763-4E21-47BB-805D-BBFD8CD4D4D1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xmlns="" val="394148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187625-1BA9-2045-AE79-239C7D365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349" y="1122363"/>
            <a:ext cx="72020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C3A2E26-F7F2-7441-A181-604662144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349" y="3602038"/>
            <a:ext cx="72020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DA26C03-2A8B-3B4B-80F2-6FEE030A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192" y="6356351"/>
            <a:ext cx="2160627" cy="365125"/>
          </a:xfrm>
          <a:prstGeom prst="rect">
            <a:avLst/>
          </a:prstGeom>
        </p:spPr>
        <p:txBody>
          <a:bodyPr/>
          <a:lstStyle/>
          <a:p>
            <a:fld id="{7FE8E829-C733-0944-A7BA-8517B8856831}" type="datetimeFigureOut">
              <a:rPr lang="es-ES_tradnl" smtClean="0"/>
              <a:pPr/>
              <a:t>04/11/2021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B736D39-16AA-3043-86AF-E0F89B1F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0924" y="6356351"/>
            <a:ext cx="3240941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23CEBD-0F45-A242-B057-EED75C6D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969" y="6356351"/>
            <a:ext cx="2160627" cy="365125"/>
          </a:xfrm>
          <a:prstGeom prst="rect">
            <a:avLst/>
          </a:prstGeom>
        </p:spPr>
        <p:txBody>
          <a:bodyPr/>
          <a:lstStyle/>
          <a:p>
            <a:fld id="{E45B0AF8-DB68-1644-BC7A-C83BEEAF6EA7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22400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xmlns="" val="68682670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426" name="think-cell Slide" r:id="rId12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690400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400"/>
            <a:ext cx="8690400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Line 78"/>
          <p:cNvSpPr>
            <a:spLocks noChangeShapeType="1"/>
          </p:cNvSpPr>
          <p:nvPr/>
        </p:nvSpPr>
        <p:spPr bwMode="auto">
          <a:xfrm flipH="1">
            <a:off x="0" y="1074740"/>
            <a:ext cx="9601200" cy="0"/>
          </a:xfrm>
          <a:prstGeom prst="line">
            <a:avLst/>
          </a:prstGeom>
          <a:noFill/>
          <a:ln w="69850">
            <a:solidFill>
              <a:srgbClr val="DC6E00"/>
            </a:solidFill>
            <a:round/>
            <a:headEnd/>
            <a:tailEnd/>
          </a:ln>
          <a:effectLst>
            <a:outerShdw dist="25400" dir="5400000" algn="ctr" rotWithShape="0">
              <a:srgbClr val="FFC00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41594" y="6675838"/>
            <a:ext cx="20960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C6993-5875-43F1-AB5B-56FAFD3221C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900" dirty="0" smtClean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4" r:id="rId4"/>
    <p:sldLayoutId id="2147483655" r:id="rId5"/>
    <p:sldLayoutId id="2147483661" r:id="rId6"/>
    <p:sldLayoutId id="2147483662" r:id="rId7"/>
    <p:sldLayoutId id="214748366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DC6E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rgbClr val="F2840C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rgbClr val="FFC00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200" indent="-233362" algn="l" defTabSz="914400" rtl="0" eaLnBrk="1" latinLnBrk="0" hangingPunct="1">
        <a:spcBef>
          <a:spcPts val="384"/>
        </a:spcBef>
        <a:buClr>
          <a:srgbClr val="FFC00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188" algn="l" defTabSz="914400" rtl="0" eaLnBrk="1" latinLnBrk="0" hangingPunct="1">
        <a:spcBef>
          <a:spcPts val="384"/>
        </a:spcBef>
        <a:buClr>
          <a:srgbClr val="FFC00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coordenacao@naobataeduque.org.br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hyperlink" Target="https://www.instagram.com/naobataeduque/" TargetMode="External"/><Relationship Id="rId4" Type="http://schemas.openxmlformats.org/officeDocument/2006/relationships/hyperlink" Target="http://www.naobataeduque.org.br/" TargetMode="External"/><Relationship Id="rId9" Type="http://schemas.openxmlformats.org/officeDocument/2006/relationships/hyperlink" Target="https://www.facebook.com/NaoBataEduqu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8">
            <a:extLst>
              <a:ext uri="{FF2B5EF4-FFF2-40B4-BE49-F238E27FC236}">
                <a16:creationId xmlns:a16="http://schemas.microsoft.com/office/drawing/2014/main" xmlns="" id="{5A67C8A3-3FF1-CB4A-BA9B-BEC95FCD9131}"/>
              </a:ext>
            </a:extLst>
          </p:cNvPr>
          <p:cNvSpPr/>
          <p:nvPr/>
        </p:nvSpPr>
        <p:spPr>
          <a:xfrm>
            <a:off x="0" y="3897229"/>
            <a:ext cx="9602788" cy="2960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A67C8A3-3FF1-CB4A-BA9B-BEC95FCD9131}"/>
              </a:ext>
            </a:extLst>
          </p:cNvPr>
          <p:cNvSpPr/>
          <p:nvPr/>
        </p:nvSpPr>
        <p:spPr>
          <a:xfrm>
            <a:off x="0" y="1"/>
            <a:ext cx="9602788" cy="3897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grpSp>
        <p:nvGrpSpPr>
          <p:cNvPr id="4" name="Grupo 21">
            <a:extLst>
              <a:ext uri="{FF2B5EF4-FFF2-40B4-BE49-F238E27FC236}">
                <a16:creationId xmlns:a16="http://schemas.microsoft.com/office/drawing/2014/main" xmlns="" id="{B133DC8A-263B-FC42-B96F-8DA24EBEE050}"/>
              </a:ext>
            </a:extLst>
          </p:cNvPr>
          <p:cNvGrpSpPr/>
          <p:nvPr/>
        </p:nvGrpSpPr>
        <p:grpSpPr>
          <a:xfrm>
            <a:off x="0" y="6798062"/>
            <a:ext cx="9602788" cy="59938"/>
            <a:chOff x="0" y="6571129"/>
            <a:chExt cx="10667999" cy="286871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40" name="Imagem 39" descr="mao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097" y="-14007"/>
            <a:ext cx="3154691" cy="3911236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0" y="3897229"/>
            <a:ext cx="96027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/>
            <a:r>
              <a:rPr lang="pt-BR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Câmara dos Deputados</a:t>
            </a:r>
          </a:p>
          <a:p>
            <a:pPr marL="173038"/>
            <a:r>
              <a:rPr lang="pt-BR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Comissão de Constituição e Justiça e de Cidadania </a:t>
            </a:r>
          </a:p>
          <a:p>
            <a:pPr marL="173038"/>
            <a:r>
              <a:rPr lang="pt-BR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Subcomissão Especial de Proteção e dos Direitos da Criança e do Adolescente</a:t>
            </a:r>
          </a:p>
          <a:p>
            <a:endParaRPr lang="pt-BR" sz="19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200" b="1" dirty="0" smtClean="0">
                <a:solidFill>
                  <a:srgbClr val="DC6E00"/>
                </a:solidFill>
                <a:latin typeface="Arial" pitchFamily="34" charset="0"/>
                <a:cs typeface="Arial" pitchFamily="34" charset="0"/>
              </a:rPr>
              <a:t>Audiência Pública - Eixo Temático nº 1: </a:t>
            </a:r>
          </a:p>
          <a:p>
            <a:pPr algn="ctr"/>
            <a:r>
              <a:rPr lang="pt-BR" sz="2200" b="1" dirty="0" smtClean="0">
                <a:solidFill>
                  <a:srgbClr val="DC6E00"/>
                </a:solidFill>
                <a:latin typeface="Arial" pitchFamily="34" charset="0"/>
                <a:cs typeface="Arial" pitchFamily="34" charset="0"/>
              </a:rPr>
              <a:t>Fortalecimento dos Vínculos Familiares</a:t>
            </a:r>
          </a:p>
          <a:p>
            <a:endParaRPr lang="pt-BR" sz="2000" b="1" dirty="0" smtClean="0">
              <a:solidFill>
                <a:srgbClr val="DC6E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tabLst>
                <a:tab pos="9239250" algn="l"/>
              </a:tabLst>
            </a:pP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Marcia Oliveira – coordenadora</a:t>
            </a:r>
          </a:p>
          <a:p>
            <a:endParaRPr lang="pt-BR" i="1" dirty="0">
              <a:solidFill>
                <a:srgbClr val="DC6E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Imagem 29" descr="logo RNBE horizon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139" y="1292772"/>
            <a:ext cx="5516718" cy="18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457200" y="162000"/>
            <a:ext cx="6684201" cy="831600"/>
          </a:xfrm>
        </p:spPr>
        <p:txBody>
          <a:bodyPr/>
          <a:lstStyle/>
          <a:p>
            <a:r>
              <a:rPr lang="pt-BR" dirty="0" smtClean="0"/>
              <a:t>Violências invisíveis – Dados do Disque 100</a:t>
            </a:r>
            <a:br>
              <a:rPr lang="pt-BR" dirty="0" smtClean="0"/>
            </a:br>
            <a:r>
              <a:rPr lang="pt-BR" dirty="0" smtClean="0"/>
              <a:t>Série histórica últimos 9 anos (2011 – 2019)</a:t>
            </a:r>
            <a:endParaRPr lang="pt-BR" dirty="0"/>
          </a:p>
        </p:txBody>
      </p:sp>
      <p:pic>
        <p:nvPicPr>
          <p:cNvPr id="18" name="Imagem 17" descr="logo RN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986454" y="1333291"/>
            <a:ext cx="7616333" cy="48953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Violência Psicológica</a:t>
            </a:r>
          </a:p>
        </p:txBody>
      </p:sp>
      <p:graphicFrame>
        <p:nvGraphicFramePr>
          <p:cNvPr id="14" name="Gráfico 13"/>
          <p:cNvGraphicFramePr/>
          <p:nvPr/>
        </p:nvGraphicFramePr>
        <p:xfrm>
          <a:off x="457200" y="1822825"/>
          <a:ext cx="8497613" cy="446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457200" y="162000"/>
            <a:ext cx="6684201" cy="831600"/>
          </a:xfrm>
        </p:spPr>
        <p:txBody>
          <a:bodyPr/>
          <a:lstStyle/>
          <a:p>
            <a:r>
              <a:rPr lang="pt-BR" dirty="0" smtClean="0"/>
              <a:t>Violências invisíveis – Dados do Disque 100</a:t>
            </a:r>
            <a:br>
              <a:rPr lang="pt-BR" dirty="0" smtClean="0"/>
            </a:br>
            <a:r>
              <a:rPr lang="pt-BR" dirty="0" smtClean="0"/>
              <a:t>Série histórica últimos 9 anos (2011 – 2019)</a:t>
            </a:r>
            <a:endParaRPr lang="pt-BR" dirty="0"/>
          </a:p>
        </p:txBody>
      </p:sp>
      <p:pic>
        <p:nvPicPr>
          <p:cNvPr id="18" name="Imagem 17" descr="logo RN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986454" y="1135822"/>
            <a:ext cx="5154947" cy="48953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Violência Física</a:t>
            </a:r>
          </a:p>
        </p:txBody>
      </p:sp>
      <p:graphicFrame>
        <p:nvGraphicFramePr>
          <p:cNvPr id="15" name="Gráfico 14"/>
          <p:cNvGraphicFramePr/>
          <p:nvPr/>
        </p:nvGraphicFramePr>
        <p:xfrm>
          <a:off x="1503063" y="1822825"/>
          <a:ext cx="6915892" cy="446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457200" y="162000"/>
            <a:ext cx="6684201" cy="831600"/>
          </a:xfrm>
        </p:spPr>
        <p:txBody>
          <a:bodyPr/>
          <a:lstStyle/>
          <a:p>
            <a:r>
              <a:rPr lang="pt-BR" dirty="0" smtClean="0"/>
              <a:t>Violências invisíveis – Dados do Disque 100</a:t>
            </a:r>
            <a:br>
              <a:rPr lang="pt-BR" dirty="0" smtClean="0"/>
            </a:br>
            <a:r>
              <a:rPr lang="pt-BR" dirty="0" smtClean="0"/>
              <a:t>Série histórica últimos 9 anos (2011 – 2019)</a:t>
            </a:r>
            <a:endParaRPr lang="pt-BR" dirty="0"/>
          </a:p>
        </p:txBody>
      </p:sp>
      <p:pic>
        <p:nvPicPr>
          <p:cNvPr id="18" name="Imagem 17" descr="logo RN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986455" y="1293482"/>
            <a:ext cx="4162098" cy="48953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Violência Sexual</a:t>
            </a:r>
          </a:p>
        </p:txBody>
      </p:sp>
      <p:graphicFrame>
        <p:nvGraphicFramePr>
          <p:cNvPr id="14" name="Gráfico 13"/>
          <p:cNvGraphicFramePr/>
          <p:nvPr/>
        </p:nvGraphicFramePr>
        <p:xfrm>
          <a:off x="867104" y="1923393"/>
          <a:ext cx="7743014" cy="4361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457200" y="162000"/>
            <a:ext cx="6684201" cy="831600"/>
          </a:xfrm>
        </p:spPr>
        <p:txBody>
          <a:bodyPr/>
          <a:lstStyle/>
          <a:p>
            <a:r>
              <a:rPr lang="pt-BR" dirty="0" smtClean="0"/>
              <a:t>Violências invisíveis – Dados do Disque 100</a:t>
            </a:r>
            <a:br>
              <a:rPr lang="pt-BR" dirty="0" smtClean="0"/>
            </a:br>
            <a:r>
              <a:rPr lang="pt-BR" dirty="0" smtClean="0"/>
              <a:t>Série histórica últimos 9 anos (2011 – 2019)</a:t>
            </a:r>
            <a:endParaRPr lang="pt-BR" dirty="0"/>
          </a:p>
        </p:txBody>
      </p:sp>
      <p:pic>
        <p:nvPicPr>
          <p:cNvPr id="18" name="Imagem 17" descr="logo RN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876097" y="1293482"/>
            <a:ext cx="4272455" cy="48953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Faixa etária</a:t>
            </a:r>
          </a:p>
        </p:txBody>
      </p:sp>
      <p:graphicFrame>
        <p:nvGraphicFramePr>
          <p:cNvPr id="15" name="Gráfico 14"/>
          <p:cNvGraphicFramePr/>
          <p:nvPr/>
        </p:nvGraphicFramePr>
        <p:xfrm>
          <a:off x="457200" y="1783016"/>
          <a:ext cx="6072779" cy="417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621518" y="2948153"/>
            <a:ext cx="2979682" cy="230832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b="1" dirty="0" smtClean="0"/>
              <a:t>57% </a:t>
            </a:r>
            <a:r>
              <a:rPr lang="pt-BR" sz="1600" dirty="0" smtClean="0"/>
              <a:t>das violências envolvem </a:t>
            </a:r>
            <a:r>
              <a:rPr lang="pt-BR" sz="1600" b="1" dirty="0" smtClean="0"/>
              <a:t>crianças</a:t>
            </a:r>
            <a:r>
              <a:rPr lang="pt-BR" sz="1600" dirty="0" smtClean="0"/>
              <a:t> (0 a 11 anos).</a:t>
            </a:r>
          </a:p>
          <a:p>
            <a:endParaRPr lang="pt-BR" sz="1600" dirty="0" smtClean="0"/>
          </a:p>
          <a:p>
            <a:r>
              <a:rPr lang="pt-BR" sz="1600" b="1" dirty="0" smtClean="0"/>
              <a:t>33% </a:t>
            </a:r>
            <a:r>
              <a:rPr lang="pt-BR" sz="1600" dirty="0" smtClean="0"/>
              <a:t>contra </a:t>
            </a:r>
            <a:r>
              <a:rPr lang="pt-BR" sz="1600" b="1" dirty="0" smtClean="0"/>
              <a:t>adolescentes</a:t>
            </a:r>
          </a:p>
          <a:p>
            <a:r>
              <a:rPr lang="pt-BR" sz="1600" dirty="0" smtClean="0"/>
              <a:t>(12 a 18 anos).</a:t>
            </a:r>
          </a:p>
          <a:p>
            <a:endParaRPr lang="pt-BR" sz="1600" dirty="0" smtClean="0"/>
          </a:p>
          <a:p>
            <a:r>
              <a:rPr lang="pt-BR" sz="1600" dirty="0" smtClean="0"/>
              <a:t>Em </a:t>
            </a:r>
            <a:r>
              <a:rPr lang="pt-BR" sz="1600" b="1" dirty="0" smtClean="0"/>
              <a:t>10% </a:t>
            </a:r>
            <a:r>
              <a:rPr lang="pt-BR" sz="1600" dirty="0" smtClean="0"/>
              <a:t>das denúncias a idade da criança não foi informada.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6625458" y="1592334"/>
            <a:ext cx="2991507" cy="1138773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pt-BR" sz="1600" b="1" dirty="0" smtClean="0"/>
              <a:t>37% </a:t>
            </a:r>
            <a:r>
              <a:rPr lang="pt-BR" sz="1600" dirty="0" smtClean="0"/>
              <a:t>das violências foram contra crianças na </a:t>
            </a:r>
          </a:p>
          <a:p>
            <a:r>
              <a:rPr lang="pt-BR" b="1" dirty="0" smtClean="0"/>
              <a:t>primeira infância </a:t>
            </a:r>
          </a:p>
          <a:p>
            <a:r>
              <a:rPr lang="pt-BR" sz="1600" dirty="0" smtClean="0"/>
              <a:t>(0 a 6 anos).</a:t>
            </a:r>
          </a:p>
        </p:txBody>
      </p:sp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RN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2248" y="135166"/>
            <a:ext cx="8891752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6E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6E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6E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6E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6E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Pandemia COVID-19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DC6E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aumento dos casos de violência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DC6E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contra crianças e adolescentes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DC6E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23564">
            <a:off x="8359" y="1429930"/>
            <a:ext cx="4406117" cy="133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m 7" descr="Pequeno Principe_curitib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4" y="3551907"/>
            <a:ext cx="5202621" cy="3018315"/>
          </a:xfrm>
          <a:prstGeom prst="rect">
            <a:avLst/>
          </a:prstGeom>
        </p:spPr>
      </p:pic>
      <p:pic>
        <p:nvPicPr>
          <p:cNvPr id="9" name="Imagem 8" descr="Jornal da US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5976">
            <a:off x="4397853" y="1426439"/>
            <a:ext cx="5169262" cy="2315978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3616" y="4052985"/>
            <a:ext cx="4077612" cy="215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508760"/>
            <a:ext cx="9602788" cy="4617720"/>
          </a:xfrm>
        </p:spPr>
        <p:txBody>
          <a:bodyPr/>
          <a:lstStyle/>
          <a:p>
            <a:pPr algn="ctr"/>
            <a:endParaRPr lang="pt-BR" sz="2000" dirty="0" smtClean="0"/>
          </a:p>
          <a:p>
            <a:pPr algn="ctr"/>
            <a:endParaRPr lang="pt-BR" sz="2000" dirty="0" smtClean="0"/>
          </a:p>
          <a:p>
            <a:pPr algn="ctr"/>
            <a:endParaRPr lang="pt-BR" sz="2000" dirty="0" smtClean="0"/>
          </a:p>
          <a:p>
            <a:pPr algn="ctr"/>
            <a:r>
              <a:rPr lang="pt-BR" sz="2400" b="0" dirty="0" smtClean="0"/>
              <a:t>Mensagem dos </a:t>
            </a:r>
            <a:r>
              <a:rPr lang="pt-BR" sz="2400" b="0" dirty="0" err="1" smtClean="0"/>
              <a:t>mobilizadores</a:t>
            </a:r>
            <a:endParaRPr lang="pt-BR" sz="2400" b="0" dirty="0" smtClean="0"/>
          </a:p>
          <a:p>
            <a:pPr algn="ctr"/>
            <a:r>
              <a:rPr lang="pt-BR" sz="2400" b="0" dirty="0" smtClean="0"/>
              <a:t>sobre a violência na pandemia e os </a:t>
            </a:r>
          </a:p>
          <a:p>
            <a:pPr algn="ctr"/>
            <a:r>
              <a:rPr lang="pt-BR" sz="2400" b="0" dirty="0" smtClean="0"/>
              <a:t>sentimentos das </a:t>
            </a:r>
            <a:r>
              <a:rPr lang="pt-BR" sz="2400" b="0" dirty="0" smtClean="0"/>
              <a:t>crianças </a:t>
            </a:r>
            <a:r>
              <a:rPr lang="pt-BR" sz="2400" b="0" dirty="0" smtClean="0"/>
              <a:t>e </a:t>
            </a:r>
            <a:r>
              <a:rPr lang="pt-BR" sz="2400" b="0" dirty="0" smtClean="0"/>
              <a:t>a</a:t>
            </a:r>
            <a:r>
              <a:rPr lang="pt-BR" sz="2400" b="0" dirty="0" smtClean="0"/>
              <a:t>dolescentes</a:t>
            </a:r>
          </a:p>
          <a:p>
            <a:pPr algn="ctr"/>
            <a:endParaRPr lang="pt-BR" sz="2400" b="0" dirty="0" smtClean="0"/>
          </a:p>
          <a:p>
            <a:pPr algn="ctr"/>
            <a:endParaRPr lang="pt-BR" sz="2400" b="0" dirty="0" smtClean="0"/>
          </a:p>
        </p:txBody>
      </p:sp>
      <p:pic>
        <p:nvPicPr>
          <p:cNvPr id="4" name="Imagem 3" descr="logo RN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2248" y="135166"/>
            <a:ext cx="8891752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6E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6E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6E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6E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6E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Pandemia COVID-19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DC6E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aumento dos casos de violência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DC6E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contra crianças e adolescentes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DC6E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98634" y="4745421"/>
            <a:ext cx="3247697" cy="48953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pt-BR" sz="2000" smtClean="0">
                <a:latin typeface="Arial" pitchFamily="34" charset="0"/>
                <a:cs typeface="Arial" pitchFamily="34" charset="0"/>
              </a:rPr>
              <a:t>Vídeo 1:13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0" y="2915052"/>
            <a:ext cx="9602788" cy="3844299"/>
          </a:xfrm>
          <a:prstGeom prst="rect">
            <a:avLst/>
          </a:prstGeom>
          <a:solidFill>
            <a:srgbClr val="FFC000"/>
          </a:solidFill>
        </p:spPr>
        <p:txBody>
          <a:bodyPr wrap="square" tIns="90000" bIns="90000" rtlCol="0">
            <a:spAutoFit/>
          </a:bodyPr>
          <a:lstStyle/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60374" y="162000"/>
            <a:ext cx="8687226" cy="831600"/>
          </a:xfrm>
        </p:spPr>
        <p:txBody>
          <a:bodyPr/>
          <a:lstStyle/>
          <a:p>
            <a:pPr lvl="0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Foco na Prevenção e Proteção</a:t>
            </a:r>
          </a:p>
        </p:txBody>
      </p:sp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27" name="Imagem 26" descr="logo RN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26627" name="AutoShape 3" descr="O modelo ecológico para compreender a violência (adaptado de OMS,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60374" y="1371600"/>
            <a:ext cx="9142414" cy="1874529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Constituição Federal  (CF, 1988) - Art. 227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Convenção sobre os Direitos </a:t>
            </a:r>
            <a:r>
              <a:rPr lang="pt-BR" sz="2000" dirty="0" smtClean="0"/>
              <a:t>da Criança (CDC, 1989) 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Estatuto da Criança e do Adolescente (ECA, 1990) - Artigos 70, 70-A, 70-B </a:t>
            </a:r>
          </a:p>
          <a:p>
            <a:pPr marL="268288" indent="-268288">
              <a:spcAft>
                <a:spcPts val="1200"/>
              </a:spcAft>
            </a:pPr>
            <a:endParaRPr lang="pt-BR" sz="2000" dirty="0" smtClean="0"/>
          </a:p>
        </p:txBody>
      </p:sp>
      <p:pic>
        <p:nvPicPr>
          <p:cNvPr id="19" name="Google Shape;238;p8" descr="Senado Federal - Posts | Face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54" y="3151542"/>
            <a:ext cx="3131001" cy="32177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aixaDeTexto 19"/>
          <p:cNvSpPr txBox="1"/>
          <p:nvPr/>
        </p:nvSpPr>
        <p:spPr>
          <a:xfrm>
            <a:off x="4064791" y="3097466"/>
            <a:ext cx="5164349" cy="3690411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marL="268288" indent="-268288">
              <a:buFont typeface="Wingdings" pitchFamily="2" charset="2"/>
              <a:buChar char="Ø"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Manutenção dos direitos conquistados e que fazem parte das normativas nacional e internacional;</a:t>
            </a:r>
          </a:p>
          <a:p>
            <a:pPr marL="268288" indent="-268288">
              <a:buFont typeface="Wingdings" pitchFamily="2" charset="2"/>
              <a:buChar char="Ø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marL="268288" indent="-268288">
              <a:buFont typeface="Wingdings" pitchFamily="2" charset="2"/>
              <a:buChar char="Ø"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Ações  que materializem as leis na vida das crianças e adolescentes e apóiem as famílias a concretizá-las;</a:t>
            </a:r>
          </a:p>
          <a:p>
            <a:pPr marL="268288" indent="-268288">
              <a:buFont typeface="Wingdings" pitchFamily="2" charset="2"/>
              <a:buChar char="Ø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marL="268288" indent="-268288">
              <a:buFont typeface="Wingdings" pitchFamily="2" charset="2"/>
              <a:buChar char="Ø"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Orçamento público que garanta a execução das políticas, programas e ações voltadas para crianças e adolescentes - prioridade absoluta - e suas famílias.</a:t>
            </a:r>
          </a:p>
        </p:txBody>
      </p:sp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60374" y="162000"/>
            <a:ext cx="8687226" cy="831600"/>
          </a:xfrm>
        </p:spPr>
        <p:txBody>
          <a:bodyPr/>
          <a:lstStyle/>
          <a:p>
            <a:pPr lvl="0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Fortalecimento de vínculos como foco </a:t>
            </a:r>
            <a:br>
              <a:rPr lang="pt-BR" dirty="0" smtClean="0"/>
            </a:br>
            <a:r>
              <a:rPr lang="pt-BR" dirty="0" smtClean="0"/>
              <a:t>em  políticas públicas </a:t>
            </a:r>
          </a:p>
        </p:txBody>
      </p:sp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27" name="Imagem 26" descr="logo RN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26627" name="AutoShape 3" descr="O modelo ecológico para compreender a violência (adaptado de OMS,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60374" y="1371600"/>
            <a:ext cx="7958581" cy="575251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PAIF - Serviço de Proteção e Atendimento Integral às Famílias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SCFV - Serviço de Convivência e fortalecimento de Vínculos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Programa Criança Feliz</a:t>
            </a:r>
          </a:p>
          <a:p>
            <a:pPr marL="268288" indent="-268288">
              <a:spcAft>
                <a:spcPts val="1200"/>
              </a:spcAft>
            </a:pPr>
            <a:endParaRPr lang="pt-BR" sz="1000" dirty="0" smtClean="0"/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Pré-Natal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Serviços de Saúde Mental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Programa Saúde na Escola (PSE)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Ø"/>
            </a:pPr>
            <a:endParaRPr lang="pt-BR" sz="1200" dirty="0" smtClean="0"/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Conselhos Tutelares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Conselhos dos Direitos da Criança e do Adolescente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Organizações da sociedade civil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Ø"/>
            </a:pPr>
            <a:endParaRPr lang="pt-BR" sz="2000" dirty="0" smtClean="0"/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Ø"/>
            </a:pPr>
            <a:endParaRPr lang="pt-BR" sz="2000" dirty="0" smtClean="0"/>
          </a:p>
        </p:txBody>
      </p:sp>
      <p:sp>
        <p:nvSpPr>
          <p:cNvPr id="18" name="CaixaDeTexto 17"/>
          <p:cNvSpPr txBox="1"/>
          <p:nvPr/>
        </p:nvSpPr>
        <p:spPr>
          <a:xfrm>
            <a:off x="8300605" y="1371600"/>
            <a:ext cx="619023" cy="4859962"/>
          </a:xfrm>
          <a:prstGeom prst="rect">
            <a:avLst/>
          </a:prstGeom>
          <a:solidFill>
            <a:srgbClr val="FFAB57"/>
          </a:solidFill>
        </p:spPr>
        <p:txBody>
          <a:bodyPr wrap="square" tIns="90000" bIns="90000" rtlCol="0">
            <a:spAutoFit/>
          </a:bodyPr>
          <a:lstStyle/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I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N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T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R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S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T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R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I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L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I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D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D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endParaRPr lang="pt-BR" sz="1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457200" y="162000"/>
            <a:ext cx="7520152" cy="831600"/>
          </a:xfrm>
        </p:spPr>
        <p:txBody>
          <a:bodyPr/>
          <a:lstStyle/>
          <a:p>
            <a:r>
              <a:rPr lang="pt-BR" dirty="0" smtClean="0"/>
              <a:t>Atuação da Rede Não Bata, Eduque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221364" y="1324303"/>
            <a:ext cx="2098803" cy="5244682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77% dos suspeitos  de cometerem violência contra crianças e adolescentes são pessoas com quem elas mantém relações de afeto e parentesco</a:t>
            </a:r>
          </a:p>
          <a:p>
            <a:pPr>
              <a:lnSpc>
                <a:spcPct val="150000"/>
              </a:lnSpc>
            </a:pPr>
            <a:endParaRPr lang="pt-B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m 16" descr="mao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264" y="1069304"/>
            <a:ext cx="5866523" cy="5728758"/>
          </a:xfrm>
          <a:prstGeom prst="rect">
            <a:avLst/>
          </a:prstGeom>
        </p:spPr>
      </p:pic>
      <p:sp>
        <p:nvSpPr>
          <p:cNvPr id="18" name="Rectángulo 8">
            <a:extLst>
              <a:ext uri="{FF2B5EF4-FFF2-40B4-BE49-F238E27FC236}">
                <a16:creationId xmlns="" xmlns:a16="http://schemas.microsoft.com/office/drawing/2014/main" id="{5A67C8A3-3FF1-CB4A-BA9B-BEC95FCD9131}"/>
              </a:ext>
            </a:extLst>
          </p:cNvPr>
          <p:cNvSpPr/>
          <p:nvPr/>
        </p:nvSpPr>
        <p:spPr>
          <a:xfrm>
            <a:off x="0" y="1069304"/>
            <a:ext cx="3736264" cy="5728758"/>
          </a:xfrm>
          <a:prstGeom prst="rect">
            <a:avLst/>
          </a:prstGeom>
          <a:solidFill>
            <a:srgbClr val="E5A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CaixaDeTexto 18"/>
          <p:cNvSpPr txBox="1"/>
          <p:nvPr/>
        </p:nvSpPr>
        <p:spPr>
          <a:xfrm rot="21377877">
            <a:off x="479766" y="1259932"/>
            <a:ext cx="2432342" cy="458757"/>
          </a:xfrm>
          <a:prstGeom prst="rect">
            <a:avLst/>
          </a:prstGeom>
          <a:solidFill>
            <a:srgbClr val="0070C0"/>
          </a:solidFill>
        </p:spPr>
        <p:txBody>
          <a:bodyPr wrap="square" tIns="90000" bIns="90000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Incidência política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2372" y="1887680"/>
            <a:ext cx="3553530" cy="1012755"/>
          </a:xfrm>
          <a:prstGeom prst="rect">
            <a:avLst/>
          </a:prstGeom>
          <a:solidFill>
            <a:srgbClr val="FF66CC"/>
          </a:solidFill>
        </p:spPr>
        <p:txBody>
          <a:bodyPr wrap="square" tIns="90000" bIns="90000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Estabelecendo parcerias com o poder público e a sociedade civil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28887" y="4112036"/>
            <a:ext cx="2347174" cy="735756"/>
          </a:xfrm>
          <a:prstGeom prst="rect">
            <a:avLst/>
          </a:prstGeom>
          <a:solidFill>
            <a:srgbClr val="00B050"/>
          </a:solidFill>
        </p:spPr>
        <p:txBody>
          <a:bodyPr wrap="square" tIns="90000" bIns="90000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Mobilizando a sociedade civil</a:t>
            </a:r>
          </a:p>
        </p:txBody>
      </p:sp>
      <p:sp>
        <p:nvSpPr>
          <p:cNvPr id="24" name="CaixaDeTexto 23"/>
          <p:cNvSpPr txBox="1"/>
          <p:nvPr/>
        </p:nvSpPr>
        <p:spPr>
          <a:xfrm rot="21394158">
            <a:off x="173557" y="5919752"/>
            <a:ext cx="3205724" cy="735756"/>
          </a:xfrm>
          <a:prstGeom prst="rect">
            <a:avLst/>
          </a:prstGeom>
          <a:solidFill>
            <a:srgbClr val="990099"/>
          </a:solidFill>
        </p:spPr>
        <p:txBody>
          <a:bodyPr wrap="square" tIns="90000" bIns="90000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Desenvolvendo conteúdo e metodologias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79509" y="4932360"/>
            <a:ext cx="2882785" cy="735756"/>
          </a:xfrm>
          <a:prstGeom prst="rect">
            <a:avLst/>
          </a:prstGeom>
          <a:solidFill>
            <a:srgbClr val="C00000"/>
          </a:solidFill>
        </p:spPr>
        <p:txBody>
          <a:bodyPr wrap="square" tIns="90000" bIns="90000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Formação continuada dos operadores do SGD</a:t>
            </a:r>
          </a:p>
        </p:txBody>
      </p:sp>
      <p:sp>
        <p:nvSpPr>
          <p:cNvPr id="27" name="CaixaDeTexto 26"/>
          <p:cNvSpPr txBox="1"/>
          <p:nvPr/>
        </p:nvSpPr>
        <p:spPr>
          <a:xfrm rot="21387663">
            <a:off x="373030" y="2948442"/>
            <a:ext cx="2698740" cy="1012755"/>
          </a:xfrm>
          <a:prstGeom prst="rect">
            <a:avLst/>
          </a:prstGeom>
          <a:solidFill>
            <a:srgbClr val="002060"/>
          </a:solidFill>
        </p:spPr>
        <p:txBody>
          <a:bodyPr wrap="square" tIns="90000" bIns="90000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Promovendo a participação infantojuvenil</a:t>
            </a:r>
          </a:p>
        </p:txBody>
      </p:sp>
      <p:pic>
        <p:nvPicPr>
          <p:cNvPr id="23" name="Imagem 22" descr="logo RN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457200" y="162000"/>
            <a:ext cx="7520152" cy="831600"/>
          </a:xfrm>
        </p:spPr>
        <p:txBody>
          <a:bodyPr/>
          <a:lstStyle/>
          <a:p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dirty="0" smtClean="0"/>
              <a:t>Contribuição no processo formativo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221364" y="1324303"/>
            <a:ext cx="2098803" cy="5244682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77% dos suspeitos  de cometerem violência contra crianças e adolescentes são pessoas com quem elas mantém relações de afeto e parentesco</a:t>
            </a:r>
          </a:p>
          <a:p>
            <a:pPr>
              <a:lnSpc>
                <a:spcPct val="150000"/>
              </a:lnSpc>
            </a:pPr>
            <a:endParaRPr lang="pt-B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m 17" descr="Capa para site ofi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1908" y="1069147"/>
            <a:ext cx="9834637" cy="5728915"/>
          </a:xfrm>
          <a:prstGeom prst="rect">
            <a:avLst/>
          </a:prstGeom>
        </p:spPr>
      </p:pic>
      <p:sp>
        <p:nvSpPr>
          <p:cNvPr id="19" name="Rectángulo 13">
            <a:extLst>
              <a:ext uri="{FF2B5EF4-FFF2-40B4-BE49-F238E27FC236}">
                <a16:creationId xmlns="" xmlns:a16="http://schemas.microsoft.com/office/drawing/2014/main" id="{5750AB6D-267B-D94D-A5E7-92FBEB41EE7E}"/>
              </a:ext>
            </a:extLst>
          </p:cNvPr>
          <p:cNvSpPr/>
          <p:nvPr/>
        </p:nvSpPr>
        <p:spPr>
          <a:xfrm>
            <a:off x="4505310" y="1069147"/>
            <a:ext cx="5214898" cy="1879005"/>
          </a:xfrm>
          <a:prstGeom prst="rect">
            <a:avLst/>
          </a:prstGeom>
          <a:solidFill>
            <a:srgbClr val="E5A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0" name="CuadroTexto 14">
            <a:extLst>
              <a:ext uri="{FF2B5EF4-FFF2-40B4-BE49-F238E27FC236}">
                <a16:creationId xmlns="" xmlns:a16="http://schemas.microsoft.com/office/drawing/2014/main" id="{0C39B2DF-7061-6741-8209-284B8693F43E}"/>
              </a:ext>
            </a:extLst>
          </p:cNvPr>
          <p:cNvSpPr txBox="1"/>
          <p:nvPr/>
        </p:nvSpPr>
        <p:spPr>
          <a:xfrm>
            <a:off x="4737607" y="1324303"/>
            <a:ext cx="49551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657 </a:t>
            </a:r>
            <a:r>
              <a:rPr lang="pt-BR" sz="2400" b="1" dirty="0" smtClean="0">
                <a:solidFill>
                  <a:schemeClr val="tx1"/>
                </a:solidFill>
              </a:rPr>
              <a:t>profissionais formados</a:t>
            </a:r>
          </a:p>
          <a:p>
            <a:pPr algn="ctr"/>
            <a:r>
              <a:rPr lang="pt-BR" sz="1800" b="1" dirty="0" smtClean="0">
                <a:solidFill>
                  <a:schemeClr val="tx1"/>
                </a:solidFill>
              </a:rPr>
              <a:t>Profissionais do CRAS, CREAS, Conselhos Tutelares,  Educação Infantil, Saúde e OSC </a:t>
            </a:r>
          </a:p>
          <a:p>
            <a:pPr algn="ctr"/>
            <a:r>
              <a:rPr lang="pt-BR" sz="1800" b="1" dirty="0" smtClean="0">
                <a:solidFill>
                  <a:schemeClr val="tx1"/>
                </a:solidFill>
              </a:rPr>
              <a:t>presencial e online – 2016 a 2020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16" name="Imagem 15" descr="logo RN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55575" y="162000"/>
            <a:ext cx="8992025" cy="831600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Eixo I - Fortalecimento dos vínculos familiares </a:t>
            </a:r>
            <a:endParaRPr lang="pt-BR" dirty="0"/>
          </a:p>
        </p:txBody>
      </p:sp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27" name="Imagem 26" descr="logo RN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5575" y="1288631"/>
            <a:ext cx="9602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omo fator de proteção da infância, da adolescência e de desenvolvimento da sociedade.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627" name="AutoShape 3" descr="O modelo ecológico para compreender a violência (adaptado de OMS,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460374" y="6144032"/>
            <a:ext cx="86872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- Modelo ecológico (Bronfenbrenner, 1979; Belsky, 1993) </a:t>
            </a:r>
            <a:endParaRPr lang="pt-BR" sz="1100" dirty="0"/>
          </a:p>
        </p:txBody>
      </p:sp>
      <p:pic>
        <p:nvPicPr>
          <p:cNvPr id="32" name="Imagem 31" descr="Modelo ecologi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343" y="2214224"/>
            <a:ext cx="4935101" cy="3387191"/>
          </a:xfrm>
          <a:prstGeom prst="rect">
            <a:avLst/>
          </a:prstGeom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55576" y="2518369"/>
            <a:ext cx="420976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Família (lugar natural) primeiro e melhor lugar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Fortalecimento de vínculos como foco de políticas públicas</a:t>
            </a:r>
          </a:p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Formação parental – amparo e formação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dos pais na educação de seus filhos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8" name="CuadroTexto 14">
            <a:extLst>
              <a:ext uri="{FF2B5EF4-FFF2-40B4-BE49-F238E27FC236}">
                <a16:creationId xmlns="" xmlns:a16="http://schemas.microsoft.com/office/drawing/2014/main" id="{7F611FC4-F50C-CB47-BB27-B281485263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941" y="272362"/>
            <a:ext cx="632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Mensagem </a:t>
            </a:r>
            <a:endParaRPr lang="es-ES_tradnl" dirty="0"/>
          </a:p>
        </p:txBody>
      </p:sp>
      <p:pic>
        <p:nvPicPr>
          <p:cNvPr id="20" name="Google Shape;294;p11" descr="Fotos maes e beb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385" y="1125332"/>
            <a:ext cx="9267846" cy="50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ángulo 13">
            <a:extLst>
              <a:ext uri="{FF2B5EF4-FFF2-40B4-BE49-F238E27FC236}">
                <a16:creationId xmlns="" xmlns:a16="http://schemas.microsoft.com/office/drawing/2014/main" id="{5750AB6D-267B-D94D-A5E7-92FBEB41EE7E}"/>
              </a:ext>
            </a:extLst>
          </p:cNvPr>
          <p:cNvSpPr/>
          <p:nvPr/>
        </p:nvSpPr>
        <p:spPr>
          <a:xfrm>
            <a:off x="0" y="5896302"/>
            <a:ext cx="9602788" cy="901759"/>
          </a:xfrm>
          <a:prstGeom prst="rect">
            <a:avLst/>
          </a:prstGeom>
          <a:solidFill>
            <a:srgbClr val="E5A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 smtClean="0">
                <a:solidFill>
                  <a:schemeClr val="tx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“</a:t>
            </a:r>
            <a:r>
              <a:rPr lang="pt-BR" sz="1600" b="1" dirty="0" smtClean="0">
                <a:solidFill>
                  <a:schemeClr val="tx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Acreditamos que toda família tem potencial para educar e cuidar das crianças com afeto, respeito, diálogo e cooperação, por isso, é fundamental o estabelecimento de políticas publicas, programas e ações que possam contribuir para a função protetiva das famílias”.</a:t>
            </a:r>
            <a:endParaRPr lang="pt-BR" sz="1600" b="1" dirty="0">
              <a:solidFill>
                <a:schemeClr val="tx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4" name="Imagem 13" descr="logo RN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8" name="CuadroTexto 14">
            <a:extLst>
              <a:ext uri="{FF2B5EF4-FFF2-40B4-BE49-F238E27FC236}">
                <a16:creationId xmlns="" xmlns:a16="http://schemas.microsoft.com/office/drawing/2014/main" id="{7F611FC4-F50C-CB47-BB27-B281485263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941" y="272362"/>
            <a:ext cx="632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Obrigada!</a:t>
            </a:r>
            <a:endParaRPr lang="es-ES_tradnl" dirty="0"/>
          </a:p>
        </p:txBody>
      </p:sp>
      <p:sp>
        <p:nvSpPr>
          <p:cNvPr id="21" name="Rectángulo 13">
            <a:extLst>
              <a:ext uri="{FF2B5EF4-FFF2-40B4-BE49-F238E27FC236}">
                <a16:creationId xmlns="" xmlns:a16="http://schemas.microsoft.com/office/drawing/2014/main" id="{5750AB6D-267B-D94D-A5E7-92FBEB41EE7E}"/>
              </a:ext>
            </a:extLst>
          </p:cNvPr>
          <p:cNvSpPr/>
          <p:nvPr/>
        </p:nvSpPr>
        <p:spPr>
          <a:xfrm>
            <a:off x="0" y="5896302"/>
            <a:ext cx="9602788" cy="901759"/>
          </a:xfrm>
          <a:prstGeom prst="rect">
            <a:avLst/>
          </a:prstGeom>
          <a:solidFill>
            <a:srgbClr val="E5A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600" b="1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" name="Google Shape;283;p32"/>
          <p:cNvSpPr txBox="1"/>
          <p:nvPr/>
        </p:nvSpPr>
        <p:spPr>
          <a:xfrm>
            <a:off x="428625" y="1365894"/>
            <a:ext cx="8715375" cy="60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7" marR="0" lvl="0" indent="-1793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Marcia </a:t>
            </a:r>
            <a:r>
              <a:rPr lang="en-US" sz="2400" b="0" i="0" u="none" dirty="0" smtClean="0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Oliveira</a:t>
            </a:r>
            <a:endParaRPr dirty="0"/>
          </a:p>
        </p:txBody>
      </p:sp>
      <p:pic>
        <p:nvPicPr>
          <p:cNvPr id="16" name="Google Shape;284;p32" descr="Imagem relacionada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94982" y="3067026"/>
            <a:ext cx="652462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85;p32"/>
          <p:cNvSpPr txBox="1"/>
          <p:nvPr/>
        </p:nvSpPr>
        <p:spPr>
          <a:xfrm>
            <a:off x="1431607" y="3140051"/>
            <a:ext cx="59769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www.naobataeduque.org.br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8" name="Google Shape;286;p32" descr="Resultado de imagem para facebook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494982" y="3932213"/>
            <a:ext cx="668337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87;p32" descr="Imagem relacionada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517525" y="4867251"/>
            <a:ext cx="649287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90;p32" descr="Resultado de imagem para email icon png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494982" y="2203426"/>
            <a:ext cx="649287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91;p32"/>
          <p:cNvSpPr txBox="1"/>
          <p:nvPr/>
        </p:nvSpPr>
        <p:spPr>
          <a:xfrm>
            <a:off x="1431607" y="2274863"/>
            <a:ext cx="53133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i="0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coordenacao@naobataeduque.org.br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" name="Google Shape;292;p32"/>
          <p:cNvSpPr txBox="1"/>
          <p:nvPr/>
        </p:nvSpPr>
        <p:spPr>
          <a:xfrm>
            <a:off x="1431607" y="4003651"/>
            <a:ext cx="6191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i="0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https://www.facebook.com/NaoBataEduque/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5" name="Google Shape;293;p32"/>
          <p:cNvSpPr txBox="1"/>
          <p:nvPr/>
        </p:nvSpPr>
        <p:spPr>
          <a:xfrm>
            <a:off x="1471612" y="4910113"/>
            <a:ext cx="61753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i="0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https://www.instagram.com/naobataeduque/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26" name="Imagem 25" descr="logo RNB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8" name="CuadroTexto 14">
            <a:extLst>
              <a:ext uri="{FF2B5EF4-FFF2-40B4-BE49-F238E27FC236}">
                <a16:creationId xmlns="" xmlns:a16="http://schemas.microsoft.com/office/drawing/2014/main" id="{7F611FC4-F50C-CB47-BB27-B281485263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941" y="272362"/>
            <a:ext cx="632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Grupo Gestor</a:t>
            </a:r>
            <a:endParaRPr lang="es-ES_tradnl" dirty="0"/>
          </a:p>
        </p:txBody>
      </p:sp>
      <p:sp>
        <p:nvSpPr>
          <p:cNvPr id="21" name="Rectángulo 13">
            <a:extLst>
              <a:ext uri="{FF2B5EF4-FFF2-40B4-BE49-F238E27FC236}">
                <a16:creationId xmlns="" xmlns:a16="http://schemas.microsoft.com/office/drawing/2014/main" id="{5750AB6D-267B-D94D-A5E7-92FBEB41EE7E}"/>
              </a:ext>
            </a:extLst>
          </p:cNvPr>
          <p:cNvSpPr/>
          <p:nvPr/>
        </p:nvSpPr>
        <p:spPr>
          <a:xfrm>
            <a:off x="0" y="5896302"/>
            <a:ext cx="9602788" cy="901759"/>
          </a:xfrm>
          <a:prstGeom prst="rect">
            <a:avLst/>
          </a:prstGeom>
          <a:solidFill>
            <a:srgbClr val="E5A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600" b="1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26" name="Imagem 25" descr="logo RN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pic>
        <p:nvPicPr>
          <p:cNvPr id="27" name="Imagem 26" descr="Logo gg juntas_2020 horizont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40" y="1647576"/>
            <a:ext cx="8106907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ta para a esquerda e para a direita 20"/>
          <p:cNvSpPr/>
          <p:nvPr/>
        </p:nvSpPr>
        <p:spPr>
          <a:xfrm>
            <a:off x="155575" y="4477407"/>
            <a:ext cx="9447213" cy="1576552"/>
          </a:xfrm>
          <a:prstGeom prst="leftRightArrow">
            <a:avLst/>
          </a:prstGeom>
          <a:solidFill>
            <a:srgbClr val="0070C0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55575" y="162000"/>
            <a:ext cx="8992025" cy="831600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Família</a:t>
            </a:r>
            <a:endParaRPr lang="pt-BR" dirty="0"/>
          </a:p>
        </p:txBody>
      </p:sp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27" name="Imagem 26" descr="logo RN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26627" name="AutoShape 3" descr="O modelo ecológico para compreender a violência (adaptado de OMS,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66991" y="2490952"/>
            <a:ext cx="2416576" cy="12897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90000" bIns="90000" rtlCol="0">
            <a:spAutoFit/>
          </a:bodyPr>
          <a:lstStyle/>
          <a:p>
            <a:pPr algn="ctr"/>
            <a:r>
              <a:rPr lang="pt-BR" sz="3600" dirty="0" smtClean="0">
                <a:cs typeface="Arial" pitchFamily="34" charset="0"/>
              </a:rPr>
              <a:t>Espaço de proteção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193541" y="2490952"/>
            <a:ext cx="2416576" cy="1289753"/>
          </a:xfrm>
          <a:prstGeom prst="rect">
            <a:avLst/>
          </a:prstGeom>
          <a:solidFill>
            <a:srgbClr val="FFC000"/>
          </a:solidFill>
        </p:spPr>
        <p:txBody>
          <a:bodyPr wrap="square" tIns="90000" bIns="90000" rtlCol="0">
            <a:spAutoFit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Espaço de violação</a:t>
            </a:r>
          </a:p>
        </p:txBody>
      </p:sp>
      <p:sp>
        <p:nvSpPr>
          <p:cNvPr id="19" name="Multiplicar 18"/>
          <p:cNvSpPr/>
          <p:nvPr/>
        </p:nvSpPr>
        <p:spPr>
          <a:xfrm>
            <a:off x="3629523" y="1797269"/>
            <a:ext cx="2255705" cy="2680138"/>
          </a:xfrm>
          <a:prstGeom prst="mathMultiply">
            <a:avLst/>
          </a:prstGeom>
          <a:solidFill>
            <a:srgbClr val="C00000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41916" y="5013434"/>
            <a:ext cx="8687224" cy="48953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famílias necessitam de apoio para potencializar seu papel protetivo.</a:t>
            </a:r>
          </a:p>
        </p:txBody>
      </p:sp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457200" y="162000"/>
            <a:ext cx="6684201" cy="831600"/>
          </a:xfrm>
        </p:spPr>
        <p:txBody>
          <a:bodyPr/>
          <a:lstStyle/>
          <a:p>
            <a:r>
              <a:rPr lang="pt-BR" dirty="0" smtClean="0"/>
              <a:t>Violências invisíveis – Dados do Disque 100</a:t>
            </a:r>
            <a:br>
              <a:rPr lang="pt-BR" dirty="0" smtClean="0"/>
            </a:br>
            <a:r>
              <a:rPr lang="pt-BR" dirty="0" smtClean="0"/>
              <a:t>Série histórica últimos 9 anos (2011 – 2019)</a:t>
            </a:r>
            <a:endParaRPr lang="pt-BR" dirty="0"/>
          </a:p>
        </p:txBody>
      </p:sp>
      <p:pic>
        <p:nvPicPr>
          <p:cNvPr id="18" name="Imagem 17" descr="logo RN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876097" y="1293482"/>
            <a:ext cx="5265304" cy="48953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Relação suspeito/vítima</a:t>
            </a:r>
          </a:p>
        </p:txBody>
      </p:sp>
      <p:graphicFrame>
        <p:nvGraphicFramePr>
          <p:cNvPr id="14" name="Gráfico 13"/>
          <p:cNvGraphicFramePr/>
          <p:nvPr/>
        </p:nvGraphicFramePr>
        <p:xfrm>
          <a:off x="0" y="1783016"/>
          <a:ext cx="7662042" cy="468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tângulo 15"/>
          <p:cNvSpPr/>
          <p:nvPr/>
        </p:nvSpPr>
        <p:spPr>
          <a:xfrm>
            <a:off x="6923201" y="2995448"/>
            <a:ext cx="2679587" cy="830997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pt-BR" sz="1600" b="1" dirty="0" smtClean="0"/>
              <a:t>73% do total </a:t>
            </a:r>
            <a:r>
              <a:rPr lang="pt-BR" sz="1600" dirty="0" smtClean="0"/>
              <a:t>das violências foram cometidas por </a:t>
            </a:r>
            <a:r>
              <a:rPr lang="pt-BR" sz="1600" b="1" dirty="0" smtClean="0"/>
              <a:t>pessoas da família</a:t>
            </a:r>
            <a:r>
              <a:rPr lang="pt-B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457200" y="162000"/>
            <a:ext cx="6684201" cy="831600"/>
          </a:xfrm>
        </p:spPr>
        <p:txBody>
          <a:bodyPr/>
          <a:lstStyle/>
          <a:p>
            <a:r>
              <a:rPr lang="pt-BR" dirty="0" smtClean="0"/>
              <a:t>Violências invisíveis – Dados do Disque 100</a:t>
            </a:r>
            <a:br>
              <a:rPr lang="pt-BR" dirty="0" smtClean="0"/>
            </a:br>
            <a:r>
              <a:rPr lang="pt-BR" dirty="0" smtClean="0"/>
              <a:t>Série histórica últimos 9 anos (2011 – 2019)</a:t>
            </a:r>
            <a:endParaRPr lang="pt-BR" dirty="0"/>
          </a:p>
        </p:txBody>
      </p:sp>
      <p:pic>
        <p:nvPicPr>
          <p:cNvPr id="18" name="Imagem 17" descr="logo RN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876097" y="1293482"/>
            <a:ext cx="5265304" cy="48953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Local de ocorrência da violência</a:t>
            </a:r>
          </a:p>
        </p:txBody>
      </p:sp>
      <p:graphicFrame>
        <p:nvGraphicFramePr>
          <p:cNvPr id="15" name="Gráfico 14"/>
          <p:cNvGraphicFramePr/>
          <p:nvPr/>
        </p:nvGraphicFramePr>
        <p:xfrm>
          <a:off x="1011138" y="1783016"/>
          <a:ext cx="7598979" cy="474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457200" y="162000"/>
            <a:ext cx="6684201" cy="831600"/>
          </a:xfrm>
        </p:spPr>
        <p:txBody>
          <a:bodyPr/>
          <a:lstStyle/>
          <a:p>
            <a:r>
              <a:rPr lang="pt-BR" dirty="0" smtClean="0"/>
              <a:t>Violências invisíveis – Dados do Disque 100</a:t>
            </a:r>
            <a:br>
              <a:rPr lang="pt-BR" dirty="0" smtClean="0"/>
            </a:br>
            <a:r>
              <a:rPr lang="pt-BR" dirty="0" smtClean="0"/>
              <a:t>Série histórica últimos 9 anos (2011 – 2019)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2271" y="6029911"/>
            <a:ext cx="9107896" cy="48953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pt-BR" sz="1000" dirty="0" smtClean="0"/>
              <a:t>Fonte: Ministério da Mulher, da Família e dos Direitos Humanos - DISQUE 100, Balanço Geral - Crianças e adolescentes – Nacional Período: 2011 - 2012 - 2013 - 2014 - 2015 - 2016 - 2017 - 2018 - Janeiro a 22 de dezembro de 2019 - Emitido em: 17/06/2020 11:00:00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1465910" y="1822825"/>
          <a:ext cx="6918742" cy="4540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Imagem 17" descr="logo RN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0" y="1333291"/>
            <a:ext cx="9602788" cy="48953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Tipos de violência mais denunciadas</a:t>
            </a:r>
          </a:p>
        </p:txBody>
      </p:sp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457200" y="162000"/>
            <a:ext cx="6684201" cy="831600"/>
          </a:xfrm>
        </p:spPr>
        <p:txBody>
          <a:bodyPr/>
          <a:lstStyle/>
          <a:p>
            <a:r>
              <a:rPr lang="pt-BR" dirty="0" smtClean="0"/>
              <a:t>Violências invisíveis – Dados do Disque 100</a:t>
            </a:r>
            <a:br>
              <a:rPr lang="pt-BR" dirty="0" smtClean="0"/>
            </a:br>
            <a:r>
              <a:rPr lang="pt-BR" dirty="0" smtClean="0"/>
              <a:t>Série histórica últimos 9 anos (2011 – 2019)</a:t>
            </a:r>
            <a:endParaRPr lang="pt-BR" dirty="0"/>
          </a:p>
        </p:txBody>
      </p:sp>
      <p:pic>
        <p:nvPicPr>
          <p:cNvPr id="18" name="Imagem 17" descr="logo RN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948152" y="1333291"/>
            <a:ext cx="6654636" cy="48953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Negligência</a:t>
            </a:r>
          </a:p>
        </p:txBody>
      </p:sp>
      <p:graphicFrame>
        <p:nvGraphicFramePr>
          <p:cNvPr id="15" name="Gráfico 14"/>
          <p:cNvGraphicFramePr/>
          <p:nvPr/>
        </p:nvGraphicFramePr>
        <p:xfrm>
          <a:off x="1040524" y="1943099"/>
          <a:ext cx="8188616" cy="457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457200" y="162000"/>
            <a:ext cx="6684201" cy="831600"/>
          </a:xfrm>
        </p:spPr>
        <p:txBody>
          <a:bodyPr/>
          <a:lstStyle/>
          <a:p>
            <a:r>
              <a:rPr lang="pt-BR" dirty="0" smtClean="0"/>
              <a:t>Violências invisíveis – Dados do Disque 100</a:t>
            </a:r>
            <a:br>
              <a:rPr lang="pt-BR" dirty="0" smtClean="0"/>
            </a:br>
            <a:r>
              <a:rPr lang="pt-BR" dirty="0" smtClean="0"/>
              <a:t>Série histórica últimos 9 anos (2011 – 2019)</a:t>
            </a:r>
            <a:endParaRPr lang="pt-BR" dirty="0"/>
          </a:p>
        </p:txBody>
      </p:sp>
      <p:pic>
        <p:nvPicPr>
          <p:cNvPr id="18" name="Imagem 17" descr="logo RN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948152" y="1333291"/>
            <a:ext cx="6654636" cy="48953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Negligência</a:t>
            </a:r>
          </a:p>
        </p:txBody>
      </p:sp>
      <p:graphicFrame>
        <p:nvGraphicFramePr>
          <p:cNvPr id="15" name="Gráfico 14"/>
          <p:cNvGraphicFramePr/>
          <p:nvPr/>
        </p:nvGraphicFramePr>
        <p:xfrm>
          <a:off x="1040524" y="1943099"/>
          <a:ext cx="8188616" cy="457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>
            <a:extLst>
              <a:ext uri="{FF2B5EF4-FFF2-40B4-BE49-F238E27FC236}">
                <a16:creationId xmlns="" xmlns:a16="http://schemas.microsoft.com/office/drawing/2014/main" id="{B133DC8A-263B-FC42-B96F-8DA24EBEE050}"/>
              </a:ext>
            </a:extLst>
          </p:cNvPr>
          <p:cNvGrpSpPr/>
          <p:nvPr/>
        </p:nvGrpSpPr>
        <p:grpSpPr>
          <a:xfrm>
            <a:off x="-299862" y="6798062"/>
            <a:ext cx="12192000" cy="59938"/>
            <a:chOff x="0" y="6571129"/>
            <a:chExt cx="10667999" cy="286871"/>
          </a:xfrm>
        </p:grpSpPr>
        <p:sp>
          <p:nvSpPr>
            <p:cNvPr id="33" name="Rectángulo 14">
              <a:extLst>
                <a:ext uri="{FF2B5EF4-FFF2-40B4-BE49-F238E27FC236}">
                  <a16:creationId xmlns="" xmlns:a16="http://schemas.microsoft.com/office/drawing/2014/main" id="{9D0BA58E-DF06-6347-8C09-F9684DABF70D}"/>
                </a:ext>
              </a:extLst>
            </p:cNvPr>
            <p:cNvSpPr/>
            <p:nvPr/>
          </p:nvSpPr>
          <p:spPr>
            <a:xfrm>
              <a:off x="0" y="6571129"/>
              <a:ext cx="1515035" cy="286871"/>
            </a:xfrm>
            <a:prstGeom prst="rect">
              <a:avLst/>
            </a:prstGeom>
            <a:solidFill>
              <a:srgbClr val="CB1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4" name="Rectángulo 15">
              <a:extLst>
                <a:ext uri="{FF2B5EF4-FFF2-40B4-BE49-F238E27FC236}">
                  <a16:creationId xmlns="" xmlns:a16="http://schemas.microsoft.com/office/drawing/2014/main" id="{AA3A1615-A318-2547-9932-A11E4490EAEF}"/>
                </a:ext>
              </a:extLst>
            </p:cNvPr>
            <p:cNvSpPr/>
            <p:nvPr/>
          </p:nvSpPr>
          <p:spPr>
            <a:xfrm>
              <a:off x="1524000" y="6571129"/>
              <a:ext cx="1515035" cy="286871"/>
            </a:xfrm>
            <a:prstGeom prst="rect">
              <a:avLst/>
            </a:prstGeom>
            <a:solidFill>
              <a:srgbClr val="E0A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Rectángulo 16">
              <a:extLst>
                <a:ext uri="{FF2B5EF4-FFF2-40B4-BE49-F238E27FC236}">
                  <a16:creationId xmlns="" xmlns:a16="http://schemas.microsoft.com/office/drawing/2014/main" id="{3AF16182-E4AE-D54F-8313-A2D933C6CC45}"/>
                </a:ext>
              </a:extLst>
            </p:cNvPr>
            <p:cNvSpPr/>
            <p:nvPr/>
          </p:nvSpPr>
          <p:spPr>
            <a:xfrm>
              <a:off x="3048000" y="6571129"/>
              <a:ext cx="1515035" cy="286871"/>
            </a:xfrm>
            <a:prstGeom prst="rect">
              <a:avLst/>
            </a:prstGeom>
            <a:solidFill>
              <a:srgbClr val="801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17">
              <a:extLst>
                <a:ext uri="{FF2B5EF4-FFF2-40B4-BE49-F238E27FC236}">
                  <a16:creationId xmlns="" xmlns:a16="http://schemas.microsoft.com/office/drawing/2014/main" id="{6FF1BAB1-6380-B140-A56F-446A108286EA}"/>
                </a:ext>
              </a:extLst>
            </p:cNvPr>
            <p:cNvSpPr/>
            <p:nvPr/>
          </p:nvSpPr>
          <p:spPr>
            <a:xfrm>
              <a:off x="4572000" y="6571129"/>
              <a:ext cx="1515035" cy="286871"/>
            </a:xfrm>
            <a:prstGeom prst="rect">
              <a:avLst/>
            </a:prstGeom>
            <a:solidFill>
              <a:srgbClr val="2B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7" name="Rectángulo 18">
              <a:extLst>
                <a:ext uri="{FF2B5EF4-FFF2-40B4-BE49-F238E27FC236}">
                  <a16:creationId xmlns="" xmlns:a16="http://schemas.microsoft.com/office/drawing/2014/main" id="{0E9B7329-A764-6F43-8C87-8919B6F3514E}"/>
                </a:ext>
              </a:extLst>
            </p:cNvPr>
            <p:cNvSpPr/>
            <p:nvPr/>
          </p:nvSpPr>
          <p:spPr>
            <a:xfrm>
              <a:off x="6104964" y="6571129"/>
              <a:ext cx="1515035" cy="286871"/>
            </a:xfrm>
            <a:prstGeom prst="rect">
              <a:avLst/>
            </a:prstGeom>
            <a:solidFill>
              <a:srgbClr val="D2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19">
              <a:extLst>
                <a:ext uri="{FF2B5EF4-FFF2-40B4-BE49-F238E27FC236}">
                  <a16:creationId xmlns="" xmlns:a16="http://schemas.microsoft.com/office/drawing/2014/main" id="{50B42162-6103-3546-BBA3-BCFA6891947F}"/>
                </a:ext>
              </a:extLst>
            </p:cNvPr>
            <p:cNvSpPr/>
            <p:nvPr/>
          </p:nvSpPr>
          <p:spPr>
            <a:xfrm>
              <a:off x="7628964" y="6571129"/>
              <a:ext cx="1515035" cy="286871"/>
            </a:xfrm>
            <a:prstGeom prst="rect">
              <a:avLst/>
            </a:prstGeom>
            <a:solidFill>
              <a:srgbClr val="1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20">
              <a:extLst>
                <a:ext uri="{FF2B5EF4-FFF2-40B4-BE49-F238E27FC236}">
                  <a16:creationId xmlns="" xmlns:a16="http://schemas.microsoft.com/office/drawing/2014/main" id="{B8673BD5-EB1C-284B-BCE9-8F349E0BD020}"/>
                </a:ext>
              </a:extLst>
            </p:cNvPr>
            <p:cNvSpPr/>
            <p:nvPr/>
          </p:nvSpPr>
          <p:spPr>
            <a:xfrm>
              <a:off x="9152964" y="6571129"/>
              <a:ext cx="1515035" cy="286871"/>
            </a:xfrm>
            <a:prstGeom prst="rect">
              <a:avLst/>
            </a:prstGeom>
            <a:solidFill>
              <a:srgbClr val="088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457200" y="162000"/>
            <a:ext cx="6684201" cy="831600"/>
          </a:xfrm>
        </p:spPr>
        <p:txBody>
          <a:bodyPr/>
          <a:lstStyle/>
          <a:p>
            <a:r>
              <a:rPr lang="pt-BR" dirty="0" smtClean="0"/>
              <a:t>Violências invisíveis – Dados do Disque 100</a:t>
            </a:r>
            <a:br>
              <a:rPr lang="pt-BR" dirty="0" smtClean="0"/>
            </a:br>
            <a:r>
              <a:rPr lang="pt-BR" dirty="0" smtClean="0"/>
              <a:t>Série histórica últimos 9 anos (2011 – 2019)</a:t>
            </a:r>
            <a:endParaRPr lang="pt-BR" dirty="0"/>
          </a:p>
        </p:txBody>
      </p:sp>
      <p:pic>
        <p:nvPicPr>
          <p:cNvPr id="18" name="Imagem 17" descr="logo RN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117" y="162000"/>
            <a:ext cx="619023" cy="80476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948152" y="1333291"/>
            <a:ext cx="6654636" cy="48953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Negligência</a:t>
            </a:r>
          </a:p>
        </p:txBody>
      </p:sp>
      <p:graphicFrame>
        <p:nvGraphicFramePr>
          <p:cNvPr id="15" name="Gráfico 14"/>
          <p:cNvGraphicFramePr/>
          <p:nvPr/>
        </p:nvGraphicFramePr>
        <p:xfrm>
          <a:off x="1040524" y="1943099"/>
          <a:ext cx="8188616" cy="457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83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_IDX" val="4"/>
  <p:tag name="THINKCELLPRESENTATIONDONOTDELETE" val="&lt;?xml version=&quot;1.0&quot; encoding=&quot;UTF-16&quot; standalone=&quot;yes&quot;?&gt;&lt;root reqver=&quot;23045&quot;&gt;&lt;version val=&quot;2417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Gksz.vEmxHeRh91uGOQ"/>
</p:tagLst>
</file>

<file path=ppt/theme/theme1.xml><?xml version="1.0" encoding="utf-8"?>
<a:theme xmlns:a="http://schemas.openxmlformats.org/drawingml/2006/main" name="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-Plano de Trabalho-AB-v1-25Mai16.pptx" id="{69D39E2A-70E1-4E02-B5C0-F1A6A31D850A}" vid="{1ED70BA3-201D-44C4-B9A8-A22996D7DB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http://it-network.bcg.com/SiteDirectory/Sharepoint_Platform/TeamSites09/FarmDeploy/iptest</rca:property>
    <rca:property rca:type="CreateSynchronously">False</rca:property>
    <rca:property rca:type="AllowChangeProcessingConfig">True</rca:property>
    <rca:property rca:type="ConverterSpecificSettings"/>
  </rca:Converter>
</rca:RCAuthoring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2B2F57513A547879471749A2268C3" ma:contentTypeVersion="1" ma:contentTypeDescription="Create a new document." ma:contentTypeScope="" ma:versionID="187b2ccb4db15664d5e0eaca524ea8a3">
  <xsd:schema xmlns:xsd="http://www.w3.org/2001/XMLSchema" xmlns:p="http://schemas.microsoft.com/office/2006/metadata/properties" targetNamespace="http://schemas.microsoft.com/office/2006/metadata/properties" ma:root="true" ma:fieldsID="876b2bb4dfc2b028f5344ecdeae42f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2998C3F-E627-4301-9917-4A23BE1ADD97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87743A5-D78F-462B-9B8F-117003ABDC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3F18E-8B5D-42D9-A10B-30BE37804A11}">
  <ds:schemaRefs>
    <ds:schemaRef ds:uri="urn:sharePointPublishingRcaProperties"/>
  </ds:schemaRefs>
</ds:datastoreItem>
</file>

<file path=customXml/itemProps4.xml><?xml version="1.0" encoding="utf-8"?>
<ds:datastoreItem xmlns:ds="http://schemas.openxmlformats.org/officeDocument/2006/customXml" ds:itemID="{03FA4C10-DD45-423B-A481-056F2AA4F5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8598</TotalTime>
  <Words>686</Words>
  <Application>Microsoft Office PowerPoint</Application>
  <PresentationFormat>Personalizar</PresentationFormat>
  <Paragraphs>144</Paragraphs>
  <Slides>22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4" baseType="lpstr">
      <vt:lpstr>Blank</vt:lpstr>
      <vt:lpstr>think-cell Slide</vt:lpstr>
      <vt:lpstr>Slide 0</vt:lpstr>
      <vt:lpstr>    Eixo I - Fortalecimento dos vínculos familiares </vt:lpstr>
      <vt:lpstr>    Família</vt:lpstr>
      <vt:lpstr>Violências invisíveis – Dados do Disque 100 Série histórica últimos 9 anos (2011 – 2019)</vt:lpstr>
      <vt:lpstr>Violências invisíveis – Dados do Disque 100 Série histórica últimos 9 anos (2011 – 2019)</vt:lpstr>
      <vt:lpstr>Violências invisíveis – Dados do Disque 100 Série histórica últimos 9 anos (2011 – 2019)</vt:lpstr>
      <vt:lpstr>Violências invisíveis – Dados do Disque 100 Série histórica últimos 9 anos (2011 – 2019)</vt:lpstr>
      <vt:lpstr>Violências invisíveis – Dados do Disque 100 Série histórica últimos 9 anos (2011 – 2019)</vt:lpstr>
      <vt:lpstr>Violências invisíveis – Dados do Disque 100 Série histórica últimos 9 anos (2011 – 2019)</vt:lpstr>
      <vt:lpstr>Violências invisíveis – Dados do Disque 100 Série histórica últimos 9 anos (2011 – 2019)</vt:lpstr>
      <vt:lpstr>Violências invisíveis – Dados do Disque 100 Série histórica últimos 9 anos (2011 – 2019)</vt:lpstr>
      <vt:lpstr>Violências invisíveis – Dados do Disque 100 Série histórica últimos 9 anos (2011 – 2019)</vt:lpstr>
      <vt:lpstr>Violências invisíveis – Dados do Disque 100 Série histórica últimos 9 anos (2011 – 2019)</vt:lpstr>
      <vt:lpstr>Slide 13</vt:lpstr>
      <vt:lpstr>Slide 14</vt:lpstr>
      <vt:lpstr>  Foco na Prevenção e Proteção</vt:lpstr>
      <vt:lpstr>  Fortalecimento de vínculos como foco  em  políticas públicas </vt:lpstr>
      <vt:lpstr>Atuação da Rede Não Bata, Eduque</vt:lpstr>
      <vt:lpstr> Contribuição no processo formativo</vt:lpstr>
      <vt:lpstr>Mensagem </vt:lpstr>
      <vt:lpstr>Obrigada!</vt:lpstr>
      <vt:lpstr>Grupo Gestor</vt:lpstr>
    </vt:vector>
  </TitlesOfParts>
  <Company>The Boston Consulting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Barros Amanda</dc:creator>
  <cp:lastModifiedBy>MÁRCIA</cp:lastModifiedBy>
  <cp:revision>472</cp:revision>
  <cp:lastPrinted>2016-12-02T17:27:28Z</cp:lastPrinted>
  <dcterms:created xsi:type="dcterms:W3CDTF">2016-05-25T18:04:56Z</dcterms:created>
  <dcterms:modified xsi:type="dcterms:W3CDTF">2021-11-04T10:42:23Z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BCG Format</vt:lpwstr>
  </property>
  <property fmtid="{D5CDD505-2E9C-101B-9397-08002B2CF9AE}" pid="4" name="Template Name">
    <vt:lpwstr>Letter</vt:lpwstr>
  </property>
</Properties>
</file>